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2"/>
  </p:notesMasterIdLst>
  <p:sldIdLst>
    <p:sldId id="256" r:id="rId3"/>
    <p:sldId id="257" r:id="rId4"/>
    <p:sldId id="259" r:id="rId5"/>
    <p:sldId id="313" r:id="rId6"/>
    <p:sldId id="265" r:id="rId7"/>
    <p:sldId id="268" r:id="rId8"/>
    <p:sldId id="267" r:id="rId9"/>
    <p:sldId id="269" r:id="rId10"/>
    <p:sldId id="260" r:id="rId11"/>
    <p:sldId id="270" r:id="rId12"/>
    <p:sldId id="271" r:id="rId13"/>
    <p:sldId id="274" r:id="rId14"/>
    <p:sldId id="296" r:id="rId15"/>
    <p:sldId id="272" r:id="rId16"/>
    <p:sldId id="297" r:id="rId17"/>
    <p:sldId id="273" r:id="rId18"/>
    <p:sldId id="312" r:id="rId19"/>
    <p:sldId id="261" r:id="rId20"/>
    <p:sldId id="275" r:id="rId21"/>
    <p:sldId id="278" r:id="rId22"/>
    <p:sldId id="288" r:id="rId23"/>
    <p:sldId id="279" r:id="rId24"/>
    <p:sldId id="262" r:id="rId25"/>
    <p:sldId id="280" r:id="rId26"/>
    <p:sldId id="281" r:id="rId27"/>
    <p:sldId id="282" r:id="rId28"/>
    <p:sldId id="283" r:id="rId29"/>
    <p:sldId id="284" r:id="rId30"/>
    <p:sldId id="26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2">
          <p15:clr>
            <a:srgbClr val="A4A3A4"/>
          </p15:clr>
        </p15:guide>
        <p15:guide id="2" pos="39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3AA"/>
    <a:srgbClr val="0077CC"/>
    <a:srgbClr val="0079D0"/>
    <a:srgbClr val="0077CD"/>
    <a:srgbClr val="5B9BD5"/>
    <a:srgbClr val="026BB8"/>
    <a:srgbClr val="673B79"/>
    <a:srgbClr val="EB7273"/>
    <a:srgbClr val="01AEC1"/>
    <a:srgbClr val="FFBA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9" d="100"/>
          <a:sy n="49" d="100"/>
        </p:scale>
        <p:origin x="72" y="42"/>
      </p:cViewPr>
      <p:guideLst>
        <p:guide orient="horz" pos="2252"/>
        <p:guide pos="39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系列 1</c:v>
                </c:pt>
              </c:strCache>
            </c:strRef>
          </c:tx>
          <c:spPr>
            <a:ln w="50800" cap="rnd">
              <a:solidFill>
                <a:sysClr val="window" lastClr="FFFFFF">
                  <a:alpha val="70000"/>
                </a:sysClr>
              </a:solidFill>
              <a:round/>
            </a:ln>
            <a:effectLst/>
          </c:spPr>
          <c:marker>
            <c:symbol val="circle"/>
            <c:size val="12"/>
            <c:spPr>
              <a:gradFill>
                <a:gsLst>
                  <a:gs pos="0">
                    <a:srgbClr val="007BD3"/>
                  </a:gs>
                  <a:gs pos="100000">
                    <a:srgbClr val="034373"/>
                  </a:gs>
                </a:gsLst>
                <a:lin ang="5400000" scaled="0"/>
              </a:gradFill>
              <a:ln w="57150">
                <a:noFill/>
              </a:ln>
              <a:effectLst/>
            </c:spPr>
          </c:marker>
          <c:dPt>
            <c:idx val="0"/>
            <c:marker>
              <c:symbol val="circle"/>
              <c:size val="12"/>
              <c:spPr>
                <a:gradFill>
                  <a:gsLst>
                    <a:gs pos="0">
                      <a:srgbClr val="007BD3"/>
                    </a:gs>
                    <a:gs pos="100000">
                      <a:srgbClr val="034373"/>
                    </a:gs>
                  </a:gsLst>
                  <a:lin ang="5400000" scaled="0"/>
                </a:gradFill>
                <a:ln w="57150">
                  <a:noFill/>
                </a:ln>
                <a:effectLst>
                  <a:outerShdw blurRad="114300" dist="25400" dir="2700000" algn="tl" rotWithShape="0">
                    <a:prstClr val="black">
                      <a:alpha val="25000"/>
                    </a:prstClr>
                  </a:outerShdw>
                </a:effectLst>
                <a:scene3d>
                  <a:camera prst="orthographicFront"/>
                  <a:lightRig rig="threePt" dir="t"/>
                </a:scene3d>
                <a:sp3d prstMaterial="softEdge">
                  <a:bevelT w="50800" h="12700"/>
                </a:sp3d>
              </c:spPr>
            </c:marker>
            <c:bubble3D val="0"/>
            <c:spPr>
              <a:ln w="50800" cap="rnd">
                <a:solidFill>
                  <a:sysClr val="window" lastClr="FFFFFF">
                    <a:alpha val="70000"/>
                  </a:sysClr>
                </a:solidFill>
                <a:round/>
              </a:ln>
              <a:effectLst>
                <a:outerShdw blurRad="114300" dist="25400" dir="2700000" algn="tl" rotWithShape="0">
                  <a:prstClr val="black">
                    <a:alpha val="25000"/>
                  </a:prstClr>
                </a:outerShdw>
              </a:effectLst>
            </c:spPr>
            <c:extLst>
              <c:ext xmlns:c16="http://schemas.microsoft.com/office/drawing/2014/chart" uri="{C3380CC4-5D6E-409C-BE32-E72D297353CC}">
                <c16:uniqueId val="{00000001-0598-4801-B5C1-4B834E002E77}"/>
              </c:ext>
            </c:extLst>
          </c:dPt>
          <c:dPt>
            <c:idx val="1"/>
            <c:marker>
              <c:symbol val="circle"/>
              <c:size val="12"/>
              <c:spPr>
                <a:gradFill>
                  <a:gsLst>
                    <a:gs pos="0">
                      <a:srgbClr val="007BD3"/>
                    </a:gs>
                    <a:gs pos="100000">
                      <a:srgbClr val="034373"/>
                    </a:gs>
                  </a:gsLst>
                  <a:lin ang="5400000" scaled="0"/>
                </a:gradFill>
                <a:ln w="57150">
                  <a:noFill/>
                </a:ln>
                <a:effectLst>
                  <a:outerShdw blurRad="114300" dist="25400" dir="2700000" algn="tl" rotWithShape="0">
                    <a:prstClr val="black">
                      <a:alpha val="25000"/>
                    </a:prstClr>
                  </a:outerShdw>
                </a:effectLst>
                <a:scene3d>
                  <a:camera prst="orthographicFront"/>
                  <a:lightRig rig="threePt" dir="t"/>
                </a:scene3d>
                <a:sp3d prstMaterial="softEdge">
                  <a:bevelT w="50800" h="12700"/>
                </a:sp3d>
              </c:spPr>
            </c:marker>
            <c:bubble3D val="0"/>
            <c:spPr>
              <a:ln w="50800" cap="rnd">
                <a:solidFill>
                  <a:sysClr val="window" lastClr="FFFFFF">
                    <a:alpha val="70000"/>
                  </a:sysClr>
                </a:solidFill>
                <a:round/>
              </a:ln>
              <a:effectLst>
                <a:outerShdw blurRad="114300" dist="25400" dir="2700000" algn="tl" rotWithShape="0">
                  <a:prstClr val="black">
                    <a:alpha val="25000"/>
                  </a:prstClr>
                </a:outerShdw>
              </a:effectLst>
            </c:spPr>
            <c:extLst>
              <c:ext xmlns:c16="http://schemas.microsoft.com/office/drawing/2014/chart" uri="{C3380CC4-5D6E-409C-BE32-E72D297353CC}">
                <c16:uniqueId val="{00000003-0598-4801-B5C1-4B834E002E77}"/>
              </c:ext>
            </c:extLst>
          </c:dPt>
          <c:dPt>
            <c:idx val="2"/>
            <c:marker>
              <c:symbol val="circle"/>
              <c:size val="12"/>
              <c:spPr>
                <a:gradFill>
                  <a:gsLst>
                    <a:gs pos="0">
                      <a:srgbClr val="007BD3"/>
                    </a:gs>
                    <a:gs pos="100000">
                      <a:srgbClr val="034373"/>
                    </a:gs>
                  </a:gsLst>
                  <a:lin ang="5400000" scaled="0"/>
                </a:gradFill>
                <a:ln w="57150">
                  <a:noFill/>
                </a:ln>
                <a:effectLst>
                  <a:outerShdw blurRad="114300" dist="25400" dir="2700000" algn="tl" rotWithShape="0">
                    <a:prstClr val="black">
                      <a:alpha val="25000"/>
                    </a:prstClr>
                  </a:outerShdw>
                </a:effectLst>
                <a:scene3d>
                  <a:camera prst="orthographicFront"/>
                  <a:lightRig rig="threePt" dir="t"/>
                </a:scene3d>
                <a:sp3d prstMaterial="softEdge">
                  <a:bevelT w="50800" h="12700"/>
                </a:sp3d>
              </c:spPr>
            </c:marker>
            <c:bubble3D val="0"/>
            <c:spPr>
              <a:ln w="50800" cap="rnd">
                <a:solidFill>
                  <a:sysClr val="window" lastClr="FFFFFF">
                    <a:alpha val="70000"/>
                  </a:sysClr>
                </a:solidFill>
                <a:round/>
              </a:ln>
              <a:effectLst>
                <a:outerShdw blurRad="114300" dist="25400" dir="2700000" algn="tl" rotWithShape="0">
                  <a:prstClr val="black">
                    <a:alpha val="25000"/>
                  </a:prstClr>
                </a:outerShdw>
              </a:effectLst>
            </c:spPr>
            <c:extLst>
              <c:ext xmlns:c16="http://schemas.microsoft.com/office/drawing/2014/chart" uri="{C3380CC4-5D6E-409C-BE32-E72D297353CC}">
                <c16:uniqueId val="{00000005-0598-4801-B5C1-4B834E002E77}"/>
              </c:ext>
            </c:extLst>
          </c:dPt>
          <c:dPt>
            <c:idx val="3"/>
            <c:marker>
              <c:symbol val="circle"/>
              <c:size val="12"/>
              <c:spPr>
                <a:gradFill>
                  <a:gsLst>
                    <a:gs pos="0">
                      <a:srgbClr val="007BD3"/>
                    </a:gs>
                    <a:gs pos="100000">
                      <a:srgbClr val="034373"/>
                    </a:gs>
                  </a:gsLst>
                  <a:lin ang="5400000" scaled="0"/>
                </a:gradFill>
                <a:ln w="57150">
                  <a:noFill/>
                </a:ln>
                <a:effectLst>
                  <a:outerShdw blurRad="114300" dist="25400" dir="2700000" algn="tl" rotWithShape="0">
                    <a:prstClr val="black">
                      <a:alpha val="25000"/>
                    </a:prstClr>
                  </a:outerShdw>
                </a:effectLst>
                <a:scene3d>
                  <a:camera prst="orthographicFront"/>
                  <a:lightRig rig="threePt" dir="t"/>
                </a:scene3d>
                <a:sp3d prstMaterial="softEdge">
                  <a:bevelT w="50800" h="12700"/>
                </a:sp3d>
              </c:spPr>
            </c:marker>
            <c:bubble3D val="0"/>
            <c:spPr>
              <a:ln w="50800" cap="rnd">
                <a:solidFill>
                  <a:sysClr val="window" lastClr="FFFFFF">
                    <a:alpha val="70000"/>
                  </a:sysClr>
                </a:solidFill>
                <a:round/>
              </a:ln>
              <a:effectLst>
                <a:outerShdw blurRad="114300" dist="25400" dir="2700000" algn="tl" rotWithShape="0">
                  <a:prstClr val="black">
                    <a:alpha val="25000"/>
                  </a:prstClr>
                </a:outerShdw>
              </a:effectLst>
            </c:spPr>
            <c:extLst>
              <c:ext xmlns:c16="http://schemas.microsoft.com/office/drawing/2014/chart" uri="{C3380CC4-5D6E-409C-BE32-E72D297353CC}">
                <c16:uniqueId val="{00000007-0598-4801-B5C1-4B834E002E77}"/>
              </c:ext>
            </c:extLst>
          </c:dPt>
          <c:dPt>
            <c:idx val="4"/>
            <c:marker>
              <c:symbol val="circle"/>
              <c:size val="12"/>
              <c:spPr>
                <a:gradFill>
                  <a:gsLst>
                    <a:gs pos="0">
                      <a:srgbClr val="007BD3"/>
                    </a:gs>
                    <a:gs pos="100000">
                      <a:srgbClr val="034373"/>
                    </a:gs>
                  </a:gsLst>
                  <a:lin ang="5400000" scaled="0"/>
                </a:gradFill>
                <a:ln w="57150">
                  <a:noFill/>
                </a:ln>
                <a:effectLst>
                  <a:outerShdw blurRad="114300" dist="25400" dir="2700000" algn="tl" rotWithShape="0">
                    <a:prstClr val="black">
                      <a:alpha val="25000"/>
                    </a:prstClr>
                  </a:outerShdw>
                </a:effectLst>
                <a:scene3d>
                  <a:camera prst="orthographicFront"/>
                  <a:lightRig rig="threePt" dir="t"/>
                </a:scene3d>
                <a:sp3d prstMaterial="softEdge">
                  <a:bevelT w="50800" h="12700"/>
                </a:sp3d>
              </c:spPr>
            </c:marker>
            <c:bubble3D val="0"/>
            <c:spPr>
              <a:ln w="41275" cap="rnd">
                <a:solidFill>
                  <a:sysClr val="window" lastClr="FFFFFF">
                    <a:alpha val="70000"/>
                  </a:sysClr>
                </a:solidFill>
                <a:round/>
              </a:ln>
              <a:effectLst>
                <a:outerShdw blurRad="114300" dist="25400" dir="2700000" algn="tl" rotWithShape="0">
                  <a:prstClr val="black">
                    <a:alpha val="25000"/>
                  </a:prstClr>
                </a:outerShdw>
              </a:effectLst>
            </c:spPr>
            <c:extLst>
              <c:ext xmlns:c16="http://schemas.microsoft.com/office/drawing/2014/chart" uri="{C3380CC4-5D6E-409C-BE32-E72D297353CC}">
                <c16:uniqueId val="{00000009-0598-4801-B5C1-4B834E002E77}"/>
              </c:ext>
            </c:extLst>
          </c:dPt>
          <c:dLbls>
            <c:spPr>
              <a:noFill/>
              <a:ln>
                <a:noFill/>
              </a:ln>
              <a:effectLst/>
            </c:spPr>
            <c:txPr>
              <a:bodyPr rot="0" spcFirstLastPara="1" vertOverflow="ellipsis" horzOverflow="overflow" vert="horz" wrap="square" lIns="38100" tIns="19050" rIns="38100" bIns="19050" anchor="ctr" anchorCtr="1">
                <a:spAutoFit/>
              </a:bodyPr>
              <a:lstStyle/>
              <a:p>
                <a:pPr>
                  <a:defRPr lang="zh-CN" sz="1800" b="0" i="0" u="none" strike="noStrike" kern="1200" baseline="0">
                    <a:solidFill>
                      <a:sysClr val="windowText" lastClr="000000">
                        <a:lumMod val="50000"/>
                        <a:lumOff val="50000"/>
                      </a:sysClr>
                    </a:solidFill>
                    <a:latin typeface="Impact" panose="020B0806030902050204" pitchFamily="34" charset="0"/>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ysClr val="windowText" lastClr="000000">
                          <a:lumMod val="35000"/>
                          <a:lumOff val="65000"/>
                        </a:sysClr>
                      </a:solidFill>
                      <a:round/>
                    </a:ln>
                    <a:effectLst/>
                  </c:spPr>
                </c15:leaderLines>
              </c:ext>
            </c:extLst>
          </c:dLbls>
          <c:cat>
            <c:strRef>
              <c:f>Sheet1!$A$2:$A$6</c:f>
              <c:strCache>
                <c:ptCount val="5"/>
                <c:pt idx="0">
                  <c:v>类别 1</c:v>
                </c:pt>
                <c:pt idx="1">
                  <c:v>类别 2</c:v>
                </c:pt>
                <c:pt idx="2">
                  <c:v>类别 3</c:v>
                </c:pt>
                <c:pt idx="3">
                  <c:v>类别 4</c:v>
                </c:pt>
                <c:pt idx="4">
                  <c:v>类别 5</c:v>
                </c:pt>
              </c:strCache>
            </c:strRef>
          </c:cat>
          <c:val>
            <c:numRef>
              <c:f>Sheet1!$B$2:$B$6</c:f>
              <c:numCache>
                <c:formatCode>0%</c:formatCode>
                <c:ptCount val="5"/>
                <c:pt idx="0">
                  <c:v>0.05</c:v>
                </c:pt>
                <c:pt idx="1">
                  <c:v>0.105</c:v>
                </c:pt>
                <c:pt idx="2">
                  <c:v>0.16</c:v>
                </c:pt>
                <c:pt idx="3">
                  <c:v>0.22</c:v>
                </c:pt>
                <c:pt idx="4">
                  <c:v>0.28999999999999998</c:v>
                </c:pt>
              </c:numCache>
            </c:numRef>
          </c:val>
          <c:smooth val="0"/>
          <c:extLst>
            <c:ext xmlns:c16="http://schemas.microsoft.com/office/drawing/2014/chart" uri="{C3380CC4-5D6E-409C-BE32-E72D297353CC}">
              <c16:uniqueId val="{0000000A-0598-4801-B5C1-4B834E002E77}"/>
            </c:ext>
          </c:extLst>
        </c:ser>
        <c:dLbls>
          <c:showLegendKey val="0"/>
          <c:showVal val="1"/>
          <c:showCatName val="0"/>
          <c:showSerName val="0"/>
          <c:showPercent val="0"/>
          <c:showBubbleSize val="0"/>
        </c:dLbls>
        <c:marker val="1"/>
        <c:smooth val="0"/>
        <c:axId val="311143840"/>
        <c:axId val="311144400"/>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系列 2</c:v>
                      </c:pt>
                    </c:strCache>
                  </c:strRef>
                </c:tx>
                <c:spPr>
                  <a:ln w="28575" cap="rnd">
                    <a:solidFill>
                      <a:srgbClr val="C0504D"/>
                    </a:solidFill>
                    <a:round/>
                  </a:ln>
                  <a:effectLst/>
                </c:spPr>
                <c:marker>
                  <c:symbol val="circle"/>
                  <c:size val="5"/>
                  <c:spPr>
                    <a:solidFill>
                      <a:srgbClr val="C0504D"/>
                    </a:solidFill>
                    <a:ln w="9525">
                      <a:solidFill>
                        <a:srgbClr val="C0504D"/>
                      </a:solidFill>
                    </a:ln>
                    <a:effectLst/>
                  </c:spPr>
                </c:marker>
                <c:dLbls>
                  <c:spPr>
                    <a:noFill/>
                    <a:ln>
                      <a:noFill/>
                    </a:ln>
                    <a:effectLst/>
                  </c:spPr>
                  <c:txPr>
                    <a:bodyPr rot="0" spcFirstLastPara="1" vertOverflow="ellipsis" horzOverflow="overflow" vert="horz" wrap="square" lIns="38100" tIns="19050" rIns="38100" bIns="19050" anchor="ctr" anchorCtr="1">
                      <a:spAutoFit/>
                    </a:bodyPr>
                    <a:lstStyle/>
                    <a:p>
                      <a:pPr>
                        <a:defRPr lang="zh-CN" sz="1195" b="0" i="0" u="none" strike="noStrike" kern="1200" baseline="0">
                          <a:solidFill>
                            <a:sysClr val="windowText" lastClr="000000">
                              <a:lumMod val="75000"/>
                              <a:lumOff val="25000"/>
                            </a:sysClr>
                          </a:solidFill>
                          <a:latin typeface="+mn-lt"/>
                          <a:ea typeface="+mn-ea"/>
                          <a:cs typeface="+mn-cs"/>
                        </a:defRPr>
                      </a:pPr>
                      <a:endParaRPr lang="zh-CN"/>
                    </a:p>
                  </c:txPr>
                  <c:dLblPos val="t"/>
                  <c:showLegendKey val="0"/>
                  <c:showVal val="1"/>
                  <c:showCatName val="0"/>
                  <c:showSerName val="0"/>
                  <c:showPercent val="0"/>
                  <c:showBubbleSize val="0"/>
                  <c:showLeaderLines val="0"/>
                  <c:extLst>
                    <c:ext uri="{CE6537A1-D6FC-4f65-9D91-7224C49458BB}">
                      <c15:showLeaderLines val="1"/>
                      <c15:leaderLines>
                        <c:spPr>
                          <a:ln w="9525" cap="flat" cmpd="sng" algn="ctr">
                            <a:solidFill>
                              <a:sysClr val="windowText" lastClr="000000">
                                <a:lumMod val="35000"/>
                                <a:lumOff val="65000"/>
                              </a:sysClr>
                            </a:solidFill>
                            <a:round/>
                          </a:ln>
                          <a:effectLst/>
                        </c:spPr>
                      </c15:leaderLines>
                    </c:ext>
                  </c:extLst>
                </c:dLbls>
                <c:cat>
                  <c:strRef>
                    <c:extLst>
                      <c:ext uri="{02D57815-91ED-43cb-92C2-25804820EDAC}">
                        <c15:formulaRef>
                          <c15:sqref>Sheet1!$A$2:$A$6</c15:sqref>
                        </c15:formulaRef>
                      </c:ext>
                    </c:extLst>
                    <c:strCache>
                      <c:ptCount val="5"/>
                      <c:pt idx="0">
                        <c:v>类别 1</c:v>
                      </c:pt>
                      <c:pt idx="1">
                        <c:v>类别 2</c:v>
                      </c:pt>
                      <c:pt idx="2">
                        <c:v>类别 3</c:v>
                      </c:pt>
                      <c:pt idx="3">
                        <c:v>类别 4</c:v>
                      </c:pt>
                      <c:pt idx="4">
                        <c:v>类别 5</c:v>
                      </c:pt>
                    </c:strCache>
                  </c:strRef>
                </c:cat>
                <c:val>
                  <c:numRef>
                    <c:extLst>
                      <c:ext uri="{02D57815-91ED-43cb-92C2-25804820EDAC}">
                        <c15:formulaRef>
                          <c15:sqref>Sheet1!$C$2:$C$6</c15:sqref>
                        </c15:formulaRef>
                      </c:ext>
                    </c:extLst>
                    <c:numCache>
                      <c:formatCode>General</c:formatCode>
                      <c:ptCount val="5"/>
                      <c:pt idx="0">
                        <c:v>2.4</c:v>
                      </c:pt>
                      <c:pt idx="1">
                        <c:v>4.4000000000000004</c:v>
                      </c:pt>
                      <c:pt idx="2">
                        <c:v>1.8</c:v>
                      </c:pt>
                      <c:pt idx="3">
                        <c:v>2.8</c:v>
                      </c:pt>
                    </c:numCache>
                  </c:numRef>
                </c:val>
                <c:smooth val="0"/>
                <c:extLst>
                  <c:ext xmlns:c16="http://schemas.microsoft.com/office/drawing/2014/chart" uri="{C3380CC4-5D6E-409C-BE32-E72D297353CC}">
                    <c16:uniqueId val="{0000000B-0598-4801-B5C1-4B834E002E77}"/>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系列 3</c:v>
                      </c:pt>
                    </c:strCache>
                  </c:strRef>
                </c:tx>
                <c:spPr>
                  <a:ln w="28575" cap="rnd">
                    <a:solidFill>
                      <a:srgbClr val="9BBB59"/>
                    </a:solidFill>
                    <a:round/>
                  </a:ln>
                  <a:effectLst/>
                </c:spPr>
                <c:marker>
                  <c:symbol val="circle"/>
                  <c:size val="5"/>
                  <c:spPr>
                    <a:solidFill>
                      <a:srgbClr val="9BBB59"/>
                    </a:solidFill>
                    <a:ln w="9525">
                      <a:solidFill>
                        <a:srgbClr val="9BBB59"/>
                      </a:solidFill>
                    </a:ln>
                    <a:effectLst/>
                  </c:spPr>
                </c:marker>
                <c:dLbls>
                  <c:spPr>
                    <a:noFill/>
                    <a:ln>
                      <a:noFill/>
                    </a:ln>
                    <a:effectLst/>
                  </c:spPr>
                  <c:txPr>
                    <a:bodyPr rot="0" spcFirstLastPara="1" vertOverflow="ellipsis" horzOverflow="overflow" vert="horz" wrap="square" lIns="38100" tIns="19050" rIns="38100" bIns="19050" anchor="ctr" anchorCtr="1">
                      <a:spAutoFit/>
                    </a:bodyPr>
                    <a:lstStyle/>
                    <a:p>
                      <a:pPr>
                        <a:defRPr lang="zh-CN" sz="1195" b="0" i="0" u="none" strike="noStrike" kern="1200" baseline="0">
                          <a:solidFill>
                            <a:sysClr val="windowText" lastClr="000000">
                              <a:lumMod val="75000"/>
                              <a:lumOff val="25000"/>
                            </a:sysClr>
                          </a:solidFill>
                          <a:latin typeface="+mn-lt"/>
                          <a:ea typeface="+mn-ea"/>
                          <a:cs typeface="+mn-cs"/>
                        </a:defRPr>
                      </a:pPr>
                      <a:endParaRPr lang="zh-CN"/>
                    </a:p>
                  </c:txPr>
                  <c:dLblPos val="t"/>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ysClr val="windowText" lastClr="000000">
                                <a:lumMod val="35000"/>
                                <a:lumOff val="65000"/>
                              </a:sysClr>
                            </a:solidFill>
                            <a:round/>
                          </a:ln>
                          <a:effectLst/>
                        </c:spPr>
                      </c15:leaderLines>
                    </c:ext>
                  </c:extLst>
                </c:dLbls>
                <c:cat>
                  <c:strRef>
                    <c:extLst xmlns:c15="http://schemas.microsoft.com/office/drawing/2012/chart">
                      <c:ext xmlns:c15="http://schemas.microsoft.com/office/drawing/2012/chart" uri="{02D57815-91ED-43cb-92C2-25804820EDAC}">
                        <c15:formulaRef>
                          <c15:sqref>Sheet1!$A$2:$A$6</c15:sqref>
                        </c15:formulaRef>
                      </c:ext>
                    </c:extLst>
                    <c:strCache>
                      <c:ptCount val="5"/>
                      <c:pt idx="0">
                        <c:v>类别 1</c:v>
                      </c:pt>
                      <c:pt idx="1">
                        <c:v>类别 2</c:v>
                      </c:pt>
                      <c:pt idx="2">
                        <c:v>类别 3</c:v>
                      </c:pt>
                      <c:pt idx="3">
                        <c:v>类别 4</c:v>
                      </c:pt>
                      <c:pt idx="4">
                        <c:v>类别 5</c:v>
                      </c:pt>
                    </c:strCache>
                  </c:strRef>
                </c:cat>
                <c:val>
                  <c:numRef>
                    <c:extLst xmlns:c15="http://schemas.microsoft.com/office/drawing/2012/chart">
                      <c:ext xmlns:c15="http://schemas.microsoft.com/office/drawing/2012/chart" uri="{02D57815-91ED-43cb-92C2-25804820EDAC}">
                        <c15:formulaRef>
                          <c15:sqref>Sheet1!$D$2:$D$6</c15:sqref>
                        </c15:formulaRef>
                      </c:ext>
                    </c:extLst>
                    <c:numCache>
                      <c:formatCode>General</c:formatCode>
                      <c:ptCount val="5"/>
                      <c:pt idx="0">
                        <c:v>2</c:v>
                      </c:pt>
                      <c:pt idx="1">
                        <c:v>2</c:v>
                      </c:pt>
                      <c:pt idx="2">
                        <c:v>3</c:v>
                      </c:pt>
                      <c:pt idx="3">
                        <c:v>5</c:v>
                      </c:pt>
                    </c:numCache>
                  </c:numRef>
                </c:val>
                <c:smooth val="0"/>
                <c:extLst xmlns:c15="http://schemas.microsoft.com/office/drawing/2012/chart">
                  <c:ext xmlns:c16="http://schemas.microsoft.com/office/drawing/2014/chart" uri="{C3380CC4-5D6E-409C-BE32-E72D297353CC}">
                    <c16:uniqueId val="{0000000C-0598-4801-B5C1-4B834E002E77}"/>
                  </c:ext>
                </c:extLst>
              </c15:ser>
            </c15:filteredLineSeries>
          </c:ext>
        </c:extLst>
      </c:lineChart>
      <c:catAx>
        <c:axId val="311143840"/>
        <c:scaling>
          <c:orientation val="minMax"/>
        </c:scaling>
        <c:delete val="1"/>
        <c:axPos val="b"/>
        <c:numFmt formatCode="General" sourceLinked="1"/>
        <c:majorTickMark val="none"/>
        <c:minorTickMark val="none"/>
        <c:tickLblPos val="nextTo"/>
        <c:crossAx val="311144400"/>
        <c:crosses val="autoZero"/>
        <c:auto val="1"/>
        <c:lblAlgn val="ctr"/>
        <c:lblOffset val="100"/>
        <c:noMultiLvlLbl val="0"/>
      </c:catAx>
      <c:valAx>
        <c:axId val="311144400"/>
        <c:scaling>
          <c:orientation val="minMax"/>
        </c:scaling>
        <c:delete val="1"/>
        <c:axPos val="l"/>
        <c:numFmt formatCode="0%" sourceLinked="1"/>
        <c:majorTickMark val="none"/>
        <c:minorTickMark val="none"/>
        <c:tickLblPos val="nextTo"/>
        <c:crossAx val="311143840"/>
        <c:crosses val="autoZero"/>
        <c:crossBetween val="between"/>
      </c:valAx>
      <c:spPr>
        <a:noFill/>
        <a:ln>
          <a:no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502975959910305E-2"/>
          <c:y val="4.36902771469719E-2"/>
          <c:w val="0.90417099208255203"/>
          <c:h val="0.84775681161884497"/>
        </c:manualLayout>
      </c:layout>
      <c:lineChart>
        <c:grouping val="stacked"/>
        <c:varyColors val="0"/>
        <c:ser>
          <c:idx val="0"/>
          <c:order val="0"/>
          <c:tx>
            <c:strRef>
              <c:f>Sheet1!$B$1</c:f>
              <c:strCache>
                <c:ptCount val="1"/>
                <c:pt idx="0">
                  <c:v>系列 1</c:v>
                </c:pt>
              </c:strCache>
            </c:strRef>
          </c:tx>
          <c:spPr>
            <a:ln w="60325" cap="rnd">
              <a:solidFill>
                <a:srgbClr val="FBFBFB"/>
              </a:solidFill>
              <a:round/>
            </a:ln>
            <a:effectLst>
              <a:outerShdw blurRad="114300" dist="38100" dir="2700000" algn="tl" rotWithShape="0">
                <a:prstClr val="black">
                  <a:alpha val="25000"/>
                </a:prstClr>
              </a:outerShdw>
            </a:effectLst>
          </c:spPr>
          <c:marker>
            <c:symbol val="circle"/>
            <c:size val="5"/>
            <c:spPr>
              <a:noFill/>
              <a:ln w="9525">
                <a:noFill/>
              </a:ln>
              <a:effectLst>
                <a:outerShdw blurRad="114300" dist="38100" dir="2700000" algn="tl" rotWithShape="0">
                  <a:prstClr val="black">
                    <a:alpha val="25000"/>
                  </a:prstClr>
                </a:outerShdw>
              </a:effectLst>
            </c:spPr>
          </c:marker>
          <c:cat>
            <c:strRef>
              <c:f>Sheet1!$A$2:$A$6</c:f>
              <c:strCache>
                <c:ptCount val="5"/>
                <c:pt idx="0">
                  <c:v>市场</c:v>
                </c:pt>
                <c:pt idx="1">
                  <c:v>生产力</c:v>
                </c:pt>
                <c:pt idx="2">
                  <c:v>人力资源</c:v>
                </c:pt>
                <c:pt idx="3">
                  <c:v>销售额</c:v>
                </c:pt>
                <c:pt idx="4">
                  <c:v>品牌建设</c:v>
                </c:pt>
              </c:strCache>
            </c:strRef>
          </c:cat>
          <c:val>
            <c:numRef>
              <c:f>Sheet1!$B$2:$B$6</c:f>
              <c:numCache>
                <c:formatCode>0%</c:formatCode>
                <c:ptCount val="5"/>
                <c:pt idx="0">
                  <c:v>0.5</c:v>
                </c:pt>
                <c:pt idx="1">
                  <c:v>1.05</c:v>
                </c:pt>
                <c:pt idx="2">
                  <c:v>1.1000000000000001</c:v>
                </c:pt>
                <c:pt idx="3">
                  <c:v>1.05</c:v>
                </c:pt>
                <c:pt idx="4">
                  <c:v>1.2</c:v>
                </c:pt>
              </c:numCache>
            </c:numRef>
          </c:val>
          <c:smooth val="0"/>
          <c:extLst>
            <c:ext xmlns:c16="http://schemas.microsoft.com/office/drawing/2014/chart" uri="{C3380CC4-5D6E-409C-BE32-E72D297353CC}">
              <c16:uniqueId val="{00000000-D6C1-4D59-8D73-F51299A6AC3C}"/>
            </c:ext>
          </c:extLst>
        </c:ser>
        <c:dLbls>
          <c:showLegendKey val="0"/>
          <c:showVal val="0"/>
          <c:showCatName val="0"/>
          <c:showSerName val="0"/>
          <c:showPercent val="0"/>
          <c:showBubbleSize val="0"/>
        </c:dLbls>
        <c:marker val="1"/>
        <c:smooth val="0"/>
        <c:axId val="311148320"/>
        <c:axId val="311148880"/>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系列 2</c:v>
                      </c:pt>
                    </c:strCache>
                  </c:strRef>
                </c:tx>
                <c:spPr>
                  <a:ln w="28575" cap="rnd">
                    <a:solidFill>
                      <a:srgbClr val="C0504D"/>
                    </a:solidFill>
                    <a:round/>
                  </a:ln>
                  <a:effectLst/>
                </c:spPr>
                <c:marker>
                  <c:symbol val="circle"/>
                  <c:size val="5"/>
                  <c:spPr>
                    <a:solidFill>
                      <a:srgbClr val="C0504D"/>
                    </a:solidFill>
                    <a:ln w="9525">
                      <a:solidFill>
                        <a:srgbClr val="C0504D"/>
                      </a:solidFill>
                    </a:ln>
                    <a:effectLst/>
                  </c:spPr>
                </c:marker>
                <c:cat>
                  <c:strRef>
                    <c:extLst>
                      <c:ext uri="{02D57815-91ED-43cb-92C2-25804820EDAC}">
                        <c15:formulaRef>
                          <c15:sqref>Sheet1!$A$2:$A$6</c15:sqref>
                        </c15:formulaRef>
                      </c:ext>
                    </c:extLst>
                    <c:strCache>
                      <c:ptCount val="5"/>
                      <c:pt idx="0">
                        <c:v>市场</c:v>
                      </c:pt>
                      <c:pt idx="1">
                        <c:v>生产力</c:v>
                      </c:pt>
                      <c:pt idx="2">
                        <c:v>人力资源</c:v>
                      </c:pt>
                      <c:pt idx="3">
                        <c:v>销售额</c:v>
                      </c:pt>
                      <c:pt idx="4">
                        <c:v>品牌建设</c:v>
                      </c:pt>
                    </c:strCache>
                  </c:strRef>
                </c:cat>
                <c:val>
                  <c:numRef>
                    <c:extLst>
                      <c:ext uri="{02D57815-91ED-43cb-92C2-25804820EDAC}">
                        <c15:formulaRef>
                          <c15:sqref>Sheet1!$C$2:$C$6</c15:sqref>
                        </c15:formulaRef>
                      </c:ext>
                    </c:extLst>
                    <c:numCache>
                      <c:formatCode>General</c:formatCode>
                      <c:ptCount val="5"/>
                      <c:pt idx="0">
                        <c:v>2.4</c:v>
                      </c:pt>
                      <c:pt idx="1">
                        <c:v>4.4000000000000004</c:v>
                      </c:pt>
                      <c:pt idx="2">
                        <c:v>1.8</c:v>
                      </c:pt>
                      <c:pt idx="3">
                        <c:v>2.8</c:v>
                      </c:pt>
                      <c:pt idx="4">
                        <c:v>5</c:v>
                      </c:pt>
                    </c:numCache>
                  </c:numRef>
                </c:val>
                <c:smooth val="0"/>
                <c:extLst>
                  <c:ext xmlns:c16="http://schemas.microsoft.com/office/drawing/2014/chart" uri="{C3380CC4-5D6E-409C-BE32-E72D297353CC}">
                    <c16:uniqueId val="{00000001-D6C1-4D59-8D73-F51299A6AC3C}"/>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系列 3</c:v>
                      </c:pt>
                    </c:strCache>
                  </c:strRef>
                </c:tx>
                <c:spPr>
                  <a:ln w="28575" cap="rnd">
                    <a:solidFill>
                      <a:srgbClr val="9BBB59"/>
                    </a:solidFill>
                    <a:round/>
                  </a:ln>
                  <a:effectLst/>
                </c:spPr>
                <c:marker>
                  <c:symbol val="circle"/>
                  <c:size val="5"/>
                  <c:spPr>
                    <a:solidFill>
                      <a:srgbClr val="9BBB59"/>
                    </a:solidFill>
                    <a:ln w="9525">
                      <a:solidFill>
                        <a:srgbClr val="9BBB59"/>
                      </a:solidFill>
                    </a:ln>
                    <a:effectLst/>
                  </c:spPr>
                </c:marker>
                <c:cat>
                  <c:strRef>
                    <c:extLst xmlns:c15="http://schemas.microsoft.com/office/drawing/2012/chart">
                      <c:ext xmlns:c15="http://schemas.microsoft.com/office/drawing/2012/chart" uri="{02D57815-91ED-43cb-92C2-25804820EDAC}">
                        <c15:formulaRef>
                          <c15:sqref>Sheet1!$A$2:$A$6</c15:sqref>
                        </c15:formulaRef>
                      </c:ext>
                    </c:extLst>
                    <c:strCache>
                      <c:ptCount val="5"/>
                      <c:pt idx="0">
                        <c:v>市场</c:v>
                      </c:pt>
                      <c:pt idx="1">
                        <c:v>生产力</c:v>
                      </c:pt>
                      <c:pt idx="2">
                        <c:v>人力资源</c:v>
                      </c:pt>
                      <c:pt idx="3">
                        <c:v>销售额</c:v>
                      </c:pt>
                      <c:pt idx="4">
                        <c:v>品牌建设</c:v>
                      </c:pt>
                    </c:strCache>
                  </c:strRef>
                </c:cat>
                <c:val>
                  <c:numRef>
                    <c:extLst xmlns:c15="http://schemas.microsoft.com/office/drawing/2012/chart">
                      <c:ext xmlns:c15="http://schemas.microsoft.com/office/drawing/2012/chart" uri="{02D57815-91ED-43cb-92C2-25804820EDAC}">
                        <c15:formulaRef>
                          <c15:sqref>Sheet1!$D$2:$D$6</c15:sqref>
                        </c15:formulaRef>
                      </c:ext>
                    </c:extLst>
                    <c:numCache>
                      <c:formatCode>General</c:formatCode>
                      <c:ptCount val="5"/>
                      <c:pt idx="0">
                        <c:v>2</c:v>
                      </c:pt>
                      <c:pt idx="1">
                        <c:v>2</c:v>
                      </c:pt>
                      <c:pt idx="2">
                        <c:v>3</c:v>
                      </c:pt>
                      <c:pt idx="3">
                        <c:v>5</c:v>
                      </c:pt>
                      <c:pt idx="4">
                        <c:v>5</c:v>
                      </c:pt>
                    </c:numCache>
                  </c:numRef>
                </c:val>
                <c:smooth val="0"/>
                <c:extLst xmlns:c15="http://schemas.microsoft.com/office/drawing/2012/chart">
                  <c:ext xmlns:c16="http://schemas.microsoft.com/office/drawing/2014/chart" uri="{C3380CC4-5D6E-409C-BE32-E72D297353CC}">
                    <c16:uniqueId val="{00000002-D6C1-4D59-8D73-F51299A6AC3C}"/>
                  </c:ext>
                </c:extLst>
              </c15:ser>
            </c15:filteredLineSeries>
          </c:ext>
        </c:extLst>
      </c:lineChart>
      <c:catAx>
        <c:axId val="311148320"/>
        <c:scaling>
          <c:orientation val="minMax"/>
        </c:scaling>
        <c:delete val="0"/>
        <c:axPos val="b"/>
        <c:numFmt formatCode="General" sourceLinked="1"/>
        <c:majorTickMark val="none"/>
        <c:minorTickMark val="none"/>
        <c:tickLblPos val="nextTo"/>
        <c:spPr>
          <a:noFill/>
          <a:ln w="9525" cap="flat" cmpd="sng" algn="ctr">
            <a:solidFill>
              <a:srgbClr val="0070C0"/>
            </a:solidFill>
            <a:round/>
          </a:ln>
          <a:effectLst/>
        </c:spPr>
        <c:txPr>
          <a:bodyPr rot="-60000000" spcFirstLastPara="1" vertOverflow="ellipsis" horzOverflow="overflow" vert="horz" wrap="square" anchor="ctr" anchorCtr="1"/>
          <a:lstStyle/>
          <a:p>
            <a:pPr>
              <a:defRPr lang="zh-CN" sz="1400" b="0" i="0" u="none" strike="noStrike" kern="1200" baseline="0">
                <a:solidFill>
                  <a:sysClr val="windowText" lastClr="000000">
                    <a:lumMod val="50000"/>
                    <a:lumOff val="50000"/>
                  </a:sysClr>
                </a:solidFill>
                <a:latin typeface="时尚中黑简体" panose="01010104010101010101" pitchFamily="2" charset="-122"/>
                <a:ea typeface="时尚中黑简体" panose="01010104010101010101" pitchFamily="2" charset="-122"/>
                <a:cs typeface="+mn-cs"/>
              </a:defRPr>
            </a:pPr>
            <a:endParaRPr lang="zh-CN"/>
          </a:p>
        </c:txPr>
        <c:crossAx val="311148880"/>
        <c:crosses val="autoZero"/>
        <c:auto val="1"/>
        <c:lblAlgn val="ctr"/>
        <c:lblOffset val="100"/>
        <c:noMultiLvlLbl val="0"/>
      </c:catAx>
      <c:valAx>
        <c:axId val="311148880"/>
        <c:scaling>
          <c:orientation val="minMax"/>
        </c:scaling>
        <c:delete val="0"/>
        <c:axPos val="l"/>
        <c:majorGridlines>
          <c:spPr>
            <a:ln w="9525" cap="flat" cmpd="sng" algn="ctr">
              <a:solidFill>
                <a:srgbClr val="0070C0"/>
              </a:solidFill>
              <a:round/>
            </a:ln>
            <a:effectLst/>
          </c:spPr>
        </c:majorGridlines>
        <c:numFmt formatCode="0%" sourceLinked="1"/>
        <c:majorTickMark val="none"/>
        <c:minorTickMark val="none"/>
        <c:tickLblPos val="nextTo"/>
        <c:spPr>
          <a:noFill/>
          <a:ln>
            <a:noFill/>
          </a:ln>
          <a:effectLst/>
        </c:spPr>
        <c:txPr>
          <a:bodyPr rot="-60000000" spcFirstLastPara="1" vertOverflow="ellipsis" horzOverflow="overflow" vert="horz" wrap="square" anchor="ctr" anchorCtr="1"/>
          <a:lstStyle/>
          <a:p>
            <a:pPr>
              <a:defRPr lang="zh-CN" sz="1195" b="0" i="0" u="none" strike="noStrike" kern="1200" baseline="0">
                <a:solidFill>
                  <a:sysClr val="windowText" lastClr="000000">
                    <a:lumMod val="50000"/>
                    <a:lumOff val="50000"/>
                  </a:sysClr>
                </a:solidFill>
                <a:latin typeface="Impact" panose="020B0806030902050204" pitchFamily="34" charset="0"/>
                <a:ea typeface="+mn-ea"/>
                <a:cs typeface="+mn-cs"/>
              </a:defRPr>
            </a:pPr>
            <a:endParaRPr lang="zh-CN"/>
          </a:p>
        </c:txPr>
        <c:crossAx val="311148320"/>
        <c:crosses val="autoZero"/>
        <c:crossBetween val="between"/>
      </c:valAx>
      <c:spPr>
        <a:noFill/>
        <a:ln>
          <a:solidFill>
            <a:srgbClr val="0070C0"/>
          </a:solidFill>
        </a:ln>
        <a:effectLst/>
      </c:spPr>
    </c:plotArea>
    <c:plotVisOnly val="1"/>
    <c:dispBlanksAs val="zero"/>
    <c:showDLblsOverMax val="0"/>
  </c:chart>
  <c:spPr>
    <a:noFill/>
    <a:ln>
      <a:noFill/>
    </a:ln>
    <a:effectLst/>
  </c:spPr>
  <c:txPr>
    <a:bodyPr rot="0" spcFirstLastPara="0" vertOverflow="ellipsis" horzOverflow="overflow" vert="horz" wrap="square" anchor="ctr" anchorCtr="1"/>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2018-02-25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4" name="组合 3"/>
          <p:cNvGrpSpPr/>
          <p:nvPr userDrawn="1"/>
        </p:nvGrpSpPr>
        <p:grpSpPr>
          <a:xfrm>
            <a:off x="4691844" y="333450"/>
            <a:ext cx="2808312" cy="576064"/>
            <a:chOff x="406574" y="333450"/>
            <a:chExt cx="2808312" cy="576064"/>
          </a:xfrm>
        </p:grpSpPr>
        <p:sp>
          <p:nvSpPr>
            <p:cNvPr id="2" name="圆角矩形 1"/>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Box 2"/>
            <p:cNvSpPr txBox="1"/>
            <p:nvPr userDrawn="1"/>
          </p:nvSpPr>
          <p:spPr>
            <a:xfrm>
              <a:off x="563500" y="442761"/>
              <a:ext cx="2492990" cy="400110"/>
            </a:xfrm>
            <a:prstGeom prst="rect">
              <a:avLst/>
            </a:prstGeom>
            <a:noFill/>
          </p:spPr>
          <p:txBody>
            <a:bodyPr wrap="none" rtlCol="0">
              <a:spAutoFit/>
            </a:bodyPr>
            <a:lstStyle/>
            <a:p>
              <a:r>
                <a:rPr lang="zh-CN" altLang="en-US" sz="2000" dirty="0" smtClean="0">
                  <a:solidFill>
                    <a:schemeClr val="accent5"/>
                  </a:solidFill>
                  <a:effectLst/>
                  <a:latin typeface="方正准圆简体" panose="02010601030101010101" pitchFamily="2" charset="-122"/>
                  <a:ea typeface="方正准圆简体" panose="02010601030101010101" pitchFamily="2" charset="-122"/>
                </a:rPr>
                <a:t>时尚微立体图表合集</a:t>
              </a:r>
              <a:endParaRPr lang="zh-CN" altLang="en-US" sz="2000" dirty="0">
                <a:solidFill>
                  <a:schemeClr val="accent5"/>
                </a:solidFill>
                <a:effectLst/>
                <a:latin typeface="方正准圆简体" panose="02010601030101010101" pitchFamily="2" charset="-122"/>
                <a:ea typeface="方正准圆简体" panose="02010601030101010101" pitchFamily="2" charset="-122"/>
              </a:endParaRPr>
            </a:p>
          </p:txBody>
        </p:sp>
      </p:grpSp>
      <p:cxnSp>
        <p:nvCxnSpPr>
          <p:cNvPr id="6" name="直接连接符 5"/>
          <p:cNvCxnSpPr/>
          <p:nvPr userDrawn="1"/>
        </p:nvCxnSpPr>
        <p:spPr>
          <a:xfrm flipH="1">
            <a:off x="-127000" y="621482"/>
            <a:ext cx="477520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H="1">
            <a:off x="7505700" y="621482"/>
            <a:ext cx="477520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p:random/>
      </p:transition>
    </mc:Choice>
    <mc:Fallback xmlns="">
      <p:transition advTm="0">
        <p:random/>
      </p:transition>
    </mc:Fallback>
  </mc:AlternateContent>
  <p:timing>
    <p:tnLst>
      <p:par>
        <p:cTn id="1" dur="indefinite" restart="never" nodeType="tmRoot"/>
      </p:par>
    </p:tnLst>
  </p:timing>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4" name="组合 3"/>
          <p:cNvGrpSpPr/>
          <p:nvPr userDrawn="1"/>
        </p:nvGrpSpPr>
        <p:grpSpPr>
          <a:xfrm>
            <a:off x="4691844" y="333450"/>
            <a:ext cx="2808312" cy="576064"/>
            <a:chOff x="406574" y="333450"/>
            <a:chExt cx="2808312" cy="576064"/>
          </a:xfrm>
        </p:grpSpPr>
        <p:sp>
          <p:nvSpPr>
            <p:cNvPr id="2" name="圆角矩形 1"/>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TextBox 2"/>
            <p:cNvSpPr txBox="1"/>
            <p:nvPr userDrawn="1"/>
          </p:nvSpPr>
          <p:spPr>
            <a:xfrm>
              <a:off x="563500" y="442761"/>
              <a:ext cx="2492990" cy="400110"/>
            </a:xfrm>
            <a:prstGeom prst="rect">
              <a:avLst/>
            </a:prstGeom>
            <a:noFill/>
          </p:spPr>
          <p:txBody>
            <a:bodyPr wrap="none" rtlCol="0">
              <a:spAutoFit/>
            </a:bodyPr>
            <a:lstStyle/>
            <a:p>
              <a:r>
                <a:rPr lang="zh-CN" altLang="en-US" sz="2000" dirty="0" smtClean="0">
                  <a:solidFill>
                    <a:schemeClr val="accent5"/>
                  </a:solidFill>
                  <a:effectLst/>
                  <a:latin typeface="方正准圆简体" panose="02010601030101010101" pitchFamily="2" charset="-122"/>
                  <a:ea typeface="方正准圆简体" panose="02010601030101010101" pitchFamily="2" charset="-122"/>
                </a:rPr>
                <a:t>时尚微立体图表合集</a:t>
              </a:r>
              <a:endParaRPr lang="zh-CN" altLang="en-US" sz="2000" dirty="0">
                <a:solidFill>
                  <a:schemeClr val="accent5"/>
                </a:solidFill>
                <a:effectLst/>
                <a:latin typeface="方正准圆简体" panose="02010601030101010101" pitchFamily="2" charset="-122"/>
                <a:ea typeface="方正准圆简体" panose="02010601030101010101" pitchFamily="2" charset="-122"/>
              </a:endParaRPr>
            </a:p>
          </p:txBody>
        </p:sp>
      </p:grpSp>
      <p:cxnSp>
        <p:nvCxnSpPr>
          <p:cNvPr id="6" name="直接连接符 5"/>
          <p:cNvCxnSpPr/>
          <p:nvPr userDrawn="1"/>
        </p:nvCxnSpPr>
        <p:spPr>
          <a:xfrm flipH="1">
            <a:off x="-127000" y="621482"/>
            <a:ext cx="477520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flipH="1">
            <a:off x="7505700" y="621482"/>
            <a:ext cx="477520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p:random/>
      </p:transition>
    </mc:Choice>
    <mc:Fallback xmlns="">
      <p:transition advTm="0">
        <p:random/>
      </p:transition>
    </mc:Fallback>
  </mc:AlternateContent>
  <p:timing>
    <p:tnLst>
      <p:par>
        <p:cTn id="1" dur="indefinite" restart="never" nodeType="tmRoot"/>
      </p:par>
    </p:tnLst>
  </p:timing>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grpSp>
        <p:nvGrpSpPr>
          <p:cNvPr id="4" name="组合 3"/>
          <p:cNvGrpSpPr/>
          <p:nvPr userDrawn="1"/>
        </p:nvGrpSpPr>
        <p:grpSpPr>
          <a:xfrm>
            <a:off x="4691844" y="333450"/>
            <a:ext cx="2808312" cy="576064"/>
            <a:chOff x="406574" y="333450"/>
            <a:chExt cx="2808312" cy="576064"/>
          </a:xfrm>
        </p:grpSpPr>
        <p:sp>
          <p:nvSpPr>
            <p:cNvPr id="5" name="圆角矩形 4"/>
            <p:cNvSpPr/>
            <p:nvPr userDrawn="1"/>
          </p:nvSpPr>
          <p:spPr>
            <a:xfrm>
              <a:off x="406574" y="333450"/>
              <a:ext cx="2808312" cy="576064"/>
            </a:xfrm>
            <a:prstGeom prst="roundRect">
              <a:avLst>
                <a:gd name="adj" fmla="val 12985"/>
              </a:avLst>
            </a:prstGeom>
            <a:solidFill>
              <a:schemeClr val="bg1">
                <a:lumMod val="95000"/>
              </a:schemeClr>
            </a:solidFill>
            <a:ln w="25400">
              <a:gradFill flip="none" rotWithShape="1">
                <a:gsLst>
                  <a:gs pos="0">
                    <a:schemeClr val="bg1">
                      <a:lumMod val="75000"/>
                    </a:schemeClr>
                  </a:gs>
                  <a:gs pos="100000">
                    <a:schemeClr val="bg1"/>
                  </a:gs>
                </a:gsLst>
                <a:lin ang="2700000" scaled="1"/>
                <a:tileRect/>
              </a:gradFill>
            </a:ln>
            <a:effectLst>
              <a:innerShdw blurRad="139700" dist="762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TextBox 5"/>
            <p:cNvSpPr txBox="1"/>
            <p:nvPr userDrawn="1"/>
          </p:nvSpPr>
          <p:spPr>
            <a:xfrm>
              <a:off x="563500" y="442761"/>
              <a:ext cx="2492990" cy="400110"/>
            </a:xfrm>
            <a:prstGeom prst="rect">
              <a:avLst/>
            </a:prstGeom>
            <a:noFill/>
          </p:spPr>
          <p:txBody>
            <a:bodyPr wrap="none" rtlCol="0">
              <a:spAutoFit/>
            </a:bodyPr>
            <a:lstStyle/>
            <a:p>
              <a:r>
                <a:rPr lang="zh-CN" altLang="en-US" sz="2000" dirty="0" smtClean="0">
                  <a:solidFill>
                    <a:schemeClr val="accent5"/>
                  </a:solidFill>
                  <a:effectLst/>
                  <a:latin typeface="方正准圆简体" panose="02010601030101010101" pitchFamily="2" charset="-122"/>
                  <a:ea typeface="方正准圆简体" panose="02010601030101010101" pitchFamily="2" charset="-122"/>
                </a:rPr>
                <a:t>时尚微立体图表合集</a:t>
              </a:r>
              <a:endParaRPr lang="zh-CN" altLang="en-US" sz="2000" dirty="0">
                <a:solidFill>
                  <a:schemeClr val="accent5"/>
                </a:solidFill>
                <a:effectLst/>
                <a:latin typeface="方正准圆简体" panose="02010601030101010101" pitchFamily="2" charset="-122"/>
                <a:ea typeface="方正准圆简体" panose="02010601030101010101" pitchFamily="2" charset="-122"/>
              </a:endParaRPr>
            </a:p>
          </p:txBody>
        </p:sp>
      </p:grpSp>
      <p:cxnSp>
        <p:nvCxnSpPr>
          <p:cNvPr id="9" name="直接连接符 8"/>
          <p:cNvCxnSpPr/>
          <p:nvPr userDrawn="1"/>
        </p:nvCxnSpPr>
        <p:spPr>
          <a:xfrm flipH="1">
            <a:off x="-127000" y="621482"/>
            <a:ext cx="477520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flipH="1">
            <a:off x="7505700" y="621482"/>
            <a:ext cx="477520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250" advTm="0">
        <p:random/>
      </p:transition>
    </mc:Choice>
    <mc:Fallback xmlns="">
      <p:transition advTm="0">
        <p:random/>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8" name="页脚占位符 7"/>
          <p:cNvSpPr>
            <a:spLocks noGrp="1"/>
          </p:cNvSpPr>
          <p:nvPr>
            <p:ph type="ftr" sz="quarter" idx="11"/>
          </p:nvPr>
        </p:nvSpPr>
        <p:spPr>
          <a:xfrm>
            <a:off x="4038600" y="6356350"/>
            <a:ext cx="4114800" cy="365125"/>
          </a:xfr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4" name="页脚占位符 3"/>
          <p:cNvSpPr>
            <a:spLocks noGrp="1"/>
          </p:cNvSpPr>
          <p:nvPr>
            <p:ph type="ftr" sz="quarter" idx="11"/>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a:xfrm>
            <a:off x="838200" y="6356350"/>
            <a:ext cx="2743200" cy="365125"/>
          </a:xfrm>
        </p:spPr>
        <p:txBody>
          <a:bodyPr/>
          <a:lstStyle/>
          <a:p>
            <a:fld id="{D997B5FA-0921-464F-AAE1-844C04324D75}" type="datetimeFigureOut">
              <a:rPr lang="zh-CN" altLang="en-US" smtClean="0"/>
              <a:t>2018-02-25</a:t>
            </a:fld>
            <a:endParaRPr lang="zh-CN" altLang="en-US"/>
          </a:p>
        </p:txBody>
      </p:sp>
      <p:sp>
        <p:nvSpPr>
          <p:cNvPr id="6" name="页脚占位符 5"/>
          <p:cNvSpPr>
            <a:spLocks noGrp="1"/>
          </p:cNvSpPr>
          <p:nvPr>
            <p:ph type="ftr" sz="quarter" idx="11"/>
          </p:nvPr>
        </p:nvSpPr>
        <p:spPr>
          <a:xfrm>
            <a:off x="4038600" y="6356350"/>
            <a:ext cx="4114800" cy="365125"/>
          </a:xfr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ransition advTm="0">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descr="图片1"/>
          <p:cNvPicPr>
            <a:picLocks noChangeAspect="1"/>
          </p:cNvPicPr>
          <p:nvPr userDrawn="1"/>
        </p:nvPicPr>
        <p:blipFill>
          <a:blip r:embed="rId14"/>
          <a:stretch>
            <a:fillRect/>
          </a:stretch>
        </p:blipFill>
        <p:spPr>
          <a:xfrm>
            <a:off x="-17145" y="-15875"/>
            <a:ext cx="12226925" cy="687895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advTm="0">
    <p:random/>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250" advTm="0">
        <p:random/>
      </p:transition>
    </mc:Choice>
    <mc:Fallback xmlns="">
      <p:transition advTm="0">
        <p:random/>
      </p:transition>
    </mc:Fallback>
  </mc:AlternateContent>
  <p:timing>
    <p:tnLst>
      <p:par>
        <p:cTn id="1" dur="indefinite" restart="never" nodeType="tmRoot"/>
      </p:par>
    </p:tnLst>
  </p:timing>
  <p:hf hdr="0" ftr="0" dt="0"/>
  <p:txStyles>
    <p:titleStyle>
      <a:lvl1pPr algn="l" defTabSz="1218565" rtl="0" eaLnBrk="1" latinLnBrk="0" hangingPunct="1">
        <a:spcBef>
          <a:spcPct val="0"/>
        </a:spcBef>
        <a:buNone/>
        <a:defRPr sz="4535"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665"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135"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865"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865"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tiger\Desktop\&#21345;&#36798;&#20811;&#20225;&#19994;&#23459;&#20256;\IMG_0696.MP4" TargetMode="External"/><Relationship Id="rId1" Type="http://schemas.microsoft.com/office/2007/relationships/media" Target="file:///C:\Users\tiger\Desktop\&#21345;&#36798;&#20811;&#20225;&#19994;&#23459;&#20256;\IMG_0696.MP4" TargetMode="External"/><Relationship Id="rId5" Type="http://schemas.openxmlformats.org/officeDocument/2006/relationships/image" Target="../media/image33.png"/><Relationship Id="rId4" Type="http://schemas.openxmlformats.org/officeDocument/2006/relationships/image" Target="../media/image7.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7.jpeg"/><Relationship Id="rId7"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18" Type="http://schemas.openxmlformats.org/officeDocument/2006/relationships/image" Target="../media/image54.jpeg"/><Relationship Id="rId3" Type="http://schemas.openxmlformats.org/officeDocument/2006/relationships/image" Target="../media/image41.png"/><Relationship Id="rId7" Type="http://schemas.openxmlformats.org/officeDocument/2006/relationships/image" Target="../media/image43.jpeg"/><Relationship Id="rId12" Type="http://schemas.openxmlformats.org/officeDocument/2006/relationships/image" Target="../media/image48.jpeg"/><Relationship Id="rId17" Type="http://schemas.openxmlformats.org/officeDocument/2006/relationships/image" Target="../media/image53.jpeg"/><Relationship Id="rId2" Type="http://schemas.openxmlformats.org/officeDocument/2006/relationships/notesSlide" Target="../notesSlides/notesSlide20.xml"/><Relationship Id="rId16"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47.jpeg"/><Relationship Id="rId5" Type="http://schemas.openxmlformats.org/officeDocument/2006/relationships/image" Target="../media/image42.png"/><Relationship Id="rId15" Type="http://schemas.openxmlformats.org/officeDocument/2006/relationships/image" Target="../media/image51.jpeg"/><Relationship Id="rId10" Type="http://schemas.openxmlformats.org/officeDocument/2006/relationships/image" Target="../media/image46.jpeg"/><Relationship Id="rId4" Type="http://schemas.microsoft.com/office/2007/relationships/hdphoto" Target="../media/hdphoto1.wdp"/><Relationship Id="rId9" Type="http://schemas.openxmlformats.org/officeDocument/2006/relationships/image" Target="../media/image45.jpeg"/><Relationship Id="rId14" Type="http://schemas.openxmlformats.org/officeDocument/2006/relationships/image" Target="../media/image50.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jpeg"/><Relationship Id="rId5" Type="http://schemas.microsoft.com/office/2007/relationships/hdphoto" Target="../media/hdphoto2.wdp"/><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tiger\Desktop\&#21345;&#36798;&#20811;&#20225;&#19994;&#23459;&#20256;\xcpcn.flv" TargetMode="External"/><Relationship Id="rId1" Type="http://schemas.microsoft.com/office/2007/relationships/media" Target="file:///C:\Users\tiger\Desktop\&#21345;&#36798;&#20811;&#20225;&#19994;&#23459;&#20256;\xcpcn.flv" TargetMode="External"/><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5216525" y="2731135"/>
            <a:ext cx="6814185" cy="583565"/>
          </a:xfrm>
          <a:prstGeom prst="rect">
            <a:avLst/>
          </a:prstGeom>
          <a:noFill/>
        </p:spPr>
        <p:txBody>
          <a:bodyPr wrap="square" rtlCol="0">
            <a:spAutoFit/>
          </a:bodyPr>
          <a:lstStyle/>
          <a:p>
            <a:pPr algn="ctr"/>
            <a:r>
              <a:rPr lang="zh-CN" altLang="zh-CN" sz="3200" b="1" spc="100">
                <a:gradFill>
                  <a:gsLst>
                    <a:gs pos="0">
                      <a:srgbClr val="007BD3"/>
                    </a:gs>
                    <a:gs pos="100000">
                      <a:srgbClr val="034373"/>
                    </a:gs>
                  </a:gsLst>
                  <a:lin ang="19920000" scaled="0"/>
                </a:gradFill>
                <a:latin typeface="微软雅黑" panose="020B0503020204020204" charset="-122"/>
                <a:ea typeface="微软雅黑" panose="020B0503020204020204" charset="-122"/>
                <a:sym typeface="方正兰亭超细黑简体" panose="02000000000000000000" charset="-122"/>
              </a:rPr>
              <a:t>天津卡达克汽车高新技术有限公司</a:t>
            </a:r>
            <a:endParaRPr lang="zh-CN" altLang="zh-CN" sz="3200" b="1" spc="100" dirty="0">
              <a:gradFill>
                <a:gsLst>
                  <a:gs pos="0">
                    <a:srgbClr val="007BD3"/>
                  </a:gs>
                  <a:gs pos="100000">
                    <a:srgbClr val="034373"/>
                  </a:gs>
                </a:gsLst>
                <a:lin ang="19920000" scaled="0"/>
              </a:gradFill>
              <a:latin typeface="微软雅黑" panose="020B0503020204020204" charset="-122"/>
              <a:ea typeface="微软雅黑" panose="020B0503020204020204" charset="-122"/>
              <a:sym typeface="方正兰亭超细黑简体" panose="02000000000000000000" charset="-122"/>
            </a:endParaRPr>
          </a:p>
        </p:txBody>
      </p:sp>
      <p:grpSp>
        <p:nvGrpSpPr>
          <p:cNvPr id="7" name="组合 6"/>
          <p:cNvGrpSpPr/>
          <p:nvPr/>
        </p:nvGrpSpPr>
        <p:grpSpPr>
          <a:xfrm>
            <a:off x="594360" y="1163320"/>
            <a:ext cx="3958590" cy="4044950"/>
            <a:chOff x="2005" y="1489"/>
            <a:chExt cx="7454" cy="7616"/>
          </a:xfrm>
        </p:grpSpPr>
        <p:grpSp>
          <p:nvGrpSpPr>
            <p:cNvPr id="2" name="组合 1"/>
            <p:cNvGrpSpPr/>
            <p:nvPr userDrawn="1"/>
          </p:nvGrpSpPr>
          <p:grpSpPr>
            <a:xfrm>
              <a:off x="2005" y="1489"/>
              <a:ext cx="7455" cy="7617"/>
              <a:chOff x="368" y="1673"/>
              <a:chExt cx="7333" cy="7617"/>
            </a:xfrm>
          </p:grpSpPr>
          <p:sp>
            <p:nvSpPr>
              <p:cNvPr id="3" name="椭圆 2"/>
              <p:cNvSpPr/>
              <p:nvPr userDrawn="1"/>
            </p:nvSpPr>
            <p:spPr>
              <a:xfrm>
                <a:off x="368" y="1673"/>
                <a:ext cx="7333" cy="7617"/>
              </a:xfrm>
              <a:prstGeom prst="ellipse">
                <a:avLst/>
              </a:prstGeom>
              <a:solidFill>
                <a:srgbClr val="FFFFFF"/>
              </a:solidFill>
              <a:ln w="9525">
                <a:solidFill>
                  <a:schemeClr val="accent1">
                    <a:alpha val="28000"/>
                  </a:schemeClr>
                </a:solidFill>
              </a:ln>
              <a:effectLst>
                <a:outerShdw dist="172739" dir="3238357" algn="ctr" rotWithShape="0">
                  <a:srgbClr val="19426B"/>
                </a:outerShdw>
              </a:effectLst>
            </p:spPr>
            <p:txBody>
              <a:bodyPr/>
              <a:lstStyle/>
              <a:p>
                <a:endParaRPr lang="zh-CN" altLang="en-US"/>
              </a:p>
            </p:txBody>
          </p:sp>
          <p:sp>
            <p:nvSpPr>
              <p:cNvPr id="3164" name="任意多边形 3163" descr="02"/>
              <p:cNvSpPr/>
              <p:nvPr userDrawn="1"/>
            </p:nvSpPr>
            <p:spPr>
              <a:xfrm>
                <a:off x="4135" y="3018"/>
                <a:ext cx="3370" cy="4907"/>
              </a:xfrm>
              <a:custGeom>
                <a:avLst/>
                <a:gdLst/>
                <a:ahLst/>
                <a:cxnLst/>
                <a:rect l="0" t="0" r="0" b="0"/>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rotWithShape="1">
                <a:blip r:embed="rId3"/>
                <a:stretch>
                  <a:fillRect/>
                </a:stretch>
              </a:blipFill>
              <a:ln w="76200">
                <a:noFill/>
              </a:ln>
            </p:spPr>
            <p:txBody>
              <a:bodyPr/>
              <a:lstStyle/>
              <a:p>
                <a:endParaRPr lang="zh-CN" altLang="en-US"/>
              </a:p>
            </p:txBody>
          </p:sp>
          <p:sp>
            <p:nvSpPr>
              <p:cNvPr id="3165" name="任意多边形 3164" descr="04"/>
              <p:cNvSpPr/>
              <p:nvPr userDrawn="1"/>
            </p:nvSpPr>
            <p:spPr>
              <a:xfrm>
                <a:off x="1780" y="1910"/>
                <a:ext cx="4525" cy="3438"/>
              </a:xfrm>
              <a:custGeom>
                <a:avLst/>
                <a:gdLst/>
                <a:ahLst/>
                <a:cxnLst/>
                <a:rect l="0" t="0" r="0" b="0"/>
                <a:pathLst>
                  <a:path w="1810" h="1375">
                    <a:moveTo>
                      <a:pt x="905" y="1375"/>
                    </a:moveTo>
                    <a:lnTo>
                      <a:pt x="1810" y="395"/>
                    </a:lnTo>
                    <a:cubicBezTo>
                      <a:pt x="1612" y="176"/>
                      <a:pt x="1300" y="0"/>
                      <a:pt x="876" y="24"/>
                    </a:cubicBezTo>
                    <a:cubicBezTo>
                      <a:pt x="452" y="48"/>
                      <a:pt x="252" y="149"/>
                      <a:pt x="0" y="396"/>
                    </a:cubicBezTo>
                    <a:lnTo>
                      <a:pt x="905" y="1375"/>
                    </a:lnTo>
                    <a:close/>
                  </a:path>
                </a:pathLst>
              </a:custGeom>
              <a:blipFill rotWithShape="1">
                <a:blip r:embed="rId4"/>
                <a:stretch>
                  <a:fillRect/>
                </a:stretch>
              </a:blipFill>
              <a:ln w="76200">
                <a:noFill/>
              </a:ln>
            </p:spPr>
            <p:txBody>
              <a:bodyPr/>
              <a:lstStyle/>
              <a:p>
                <a:endParaRPr lang="zh-CN" altLang="en-US"/>
              </a:p>
            </p:txBody>
          </p:sp>
          <p:sp>
            <p:nvSpPr>
              <p:cNvPr id="3166" name="任意多边形 3165" descr="01"/>
              <p:cNvSpPr/>
              <p:nvPr userDrawn="1"/>
            </p:nvSpPr>
            <p:spPr>
              <a:xfrm>
                <a:off x="593" y="3063"/>
                <a:ext cx="3312" cy="4775"/>
              </a:xfrm>
              <a:custGeom>
                <a:avLst/>
                <a:gdLst/>
                <a:ahLst/>
                <a:cxnLst/>
                <a:rect l="0" t="0" r="0" b="0"/>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rotWithShape="1">
                <a:blip r:embed="rId5"/>
                <a:stretch>
                  <a:fillRect/>
                </a:stretch>
              </a:blipFill>
              <a:ln w="76200">
                <a:noFill/>
              </a:ln>
            </p:spPr>
            <p:txBody>
              <a:bodyPr/>
              <a:lstStyle/>
              <a:p>
                <a:endParaRPr lang="zh-CN" altLang="en-US"/>
              </a:p>
            </p:txBody>
          </p:sp>
          <p:sp>
            <p:nvSpPr>
              <p:cNvPr id="3167" name="任意多边形 3166" descr="03"/>
              <p:cNvSpPr/>
              <p:nvPr userDrawn="1"/>
            </p:nvSpPr>
            <p:spPr>
              <a:xfrm>
                <a:off x="1710" y="5555"/>
                <a:ext cx="4665" cy="3495"/>
              </a:xfrm>
              <a:custGeom>
                <a:avLst/>
                <a:gdLst/>
                <a:ahLst/>
                <a:cxnLst/>
                <a:rect l="0" t="0" r="0" b="0"/>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rotWithShape="1">
                <a:blip r:embed="rId6"/>
                <a:stretch>
                  <a:fillRect/>
                </a:stretch>
              </a:blipFill>
              <a:ln w="76200">
                <a:noFill/>
              </a:ln>
            </p:spPr>
            <p:txBody>
              <a:bodyPr/>
              <a:lstStyle/>
              <a:p>
                <a:endParaRPr lang="zh-CN" altLang="en-US"/>
              </a:p>
            </p:txBody>
          </p:sp>
          <p:sp>
            <p:nvSpPr>
              <p:cNvPr id="3168" name="椭圆 3167"/>
              <p:cNvSpPr/>
              <p:nvPr userDrawn="1"/>
            </p:nvSpPr>
            <p:spPr>
              <a:xfrm>
                <a:off x="2845" y="4333"/>
                <a:ext cx="2608" cy="2607"/>
              </a:xfrm>
              <a:prstGeom prst="ellipse">
                <a:avLst/>
              </a:prstGeom>
              <a:solidFill>
                <a:srgbClr val="FFFFFF"/>
              </a:solidFill>
              <a:ln w="9525">
                <a:noFill/>
              </a:ln>
            </p:spPr>
            <p:txBody>
              <a:bodyPr/>
              <a:lstStyle/>
              <a:p>
                <a:endParaRPr lang="zh-CN" altLang="en-US"/>
              </a:p>
            </p:txBody>
          </p:sp>
        </p:grpSp>
        <p:pic>
          <p:nvPicPr>
            <p:cNvPr id="4" name="图片 3" descr="635688408414499534"/>
            <p:cNvPicPr>
              <a:picLocks noChangeAspect="1"/>
            </p:cNvPicPr>
            <p:nvPr/>
          </p:nvPicPr>
          <p:blipFill>
            <a:blip r:embed="rId7">
              <a:clrChange>
                <a:clrFrom>
                  <a:srgbClr val="FDFDFD">
                    <a:alpha val="100000"/>
                  </a:srgbClr>
                </a:clrFrom>
                <a:clrTo>
                  <a:srgbClr val="FDFDFD">
                    <a:alpha val="100000"/>
                    <a:alpha val="0"/>
                  </a:srgbClr>
                </a:clrTo>
              </a:clrChange>
            </a:blip>
            <a:stretch>
              <a:fillRect/>
            </a:stretch>
          </p:blipFill>
          <p:spPr>
            <a:xfrm>
              <a:off x="4626" y="4262"/>
              <a:ext cx="2442" cy="2442"/>
            </a:xfrm>
            <a:prstGeom prst="rect">
              <a:avLst/>
            </a:prstGeom>
          </p:spPr>
        </p:pic>
      </p:grpSp>
      <p:sp>
        <p:nvSpPr>
          <p:cNvPr id="5" name="文本框 4"/>
          <p:cNvSpPr txBox="1"/>
          <p:nvPr/>
        </p:nvSpPr>
        <p:spPr>
          <a:xfrm>
            <a:off x="5400040" y="3171825"/>
            <a:ext cx="6468110" cy="368300"/>
          </a:xfrm>
          <a:prstGeom prst="rect">
            <a:avLst/>
          </a:prstGeom>
          <a:noFill/>
        </p:spPr>
        <p:txBody>
          <a:bodyPr wrap="square" rtlCol="0">
            <a:spAutoFit/>
          </a:bodyPr>
          <a:lstStyle/>
          <a:p>
            <a:pPr algn="ctr"/>
            <a:r>
              <a:rPr lang="en-US" altLang="zh-CN" b="1" spc="100" dirty="0">
                <a:gradFill>
                  <a:gsLst>
                    <a:gs pos="0">
                      <a:srgbClr val="007BD3"/>
                    </a:gs>
                    <a:gs pos="100000">
                      <a:srgbClr val="034373"/>
                    </a:gs>
                  </a:gsLst>
                  <a:lin ang="19920000" scaled="0"/>
                </a:gradFill>
                <a:latin typeface="+mj-lt"/>
                <a:ea typeface="微软雅黑" panose="020B0503020204020204" charset="-122"/>
                <a:sym typeface="方正兰亭超细黑简体" panose="02000000000000000000" charset="-122"/>
              </a:rPr>
              <a:t>Tianjin CATARC Auto Hi-tech Company Limited</a:t>
            </a:r>
          </a:p>
        </p:txBody>
      </p:sp>
      <p:grpSp>
        <p:nvGrpSpPr>
          <p:cNvPr id="10" name="组合 9"/>
          <p:cNvGrpSpPr/>
          <p:nvPr/>
        </p:nvGrpSpPr>
        <p:grpSpPr>
          <a:xfrm>
            <a:off x="6449695" y="3596005"/>
            <a:ext cx="3967480" cy="351790"/>
            <a:chOff x="10451" y="5663"/>
            <a:chExt cx="6248" cy="554"/>
          </a:xfrm>
        </p:grpSpPr>
        <p:grpSp>
          <p:nvGrpSpPr>
            <p:cNvPr id="55" name="组合 54"/>
            <p:cNvGrpSpPr/>
            <p:nvPr/>
          </p:nvGrpSpPr>
          <p:grpSpPr>
            <a:xfrm>
              <a:off x="10451" y="5889"/>
              <a:ext cx="6248" cy="23"/>
              <a:chOff x="6458" y="6018"/>
              <a:chExt cx="6248" cy="23"/>
            </a:xfrm>
          </p:grpSpPr>
          <p:cxnSp>
            <p:nvCxnSpPr>
              <p:cNvPr id="56" name="直接连接符 55"/>
              <p:cNvCxnSpPr/>
              <p:nvPr/>
            </p:nvCxnSpPr>
            <p:spPr>
              <a:xfrm>
                <a:off x="11005" y="6018"/>
                <a:ext cx="1701" cy="0"/>
              </a:xfrm>
              <a:prstGeom prst="line">
                <a:avLst/>
              </a:prstGeom>
              <a:ln w="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458" y="6041"/>
                <a:ext cx="1701"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87" name="文本框 86"/>
            <p:cNvSpPr txBox="1"/>
            <p:nvPr/>
          </p:nvSpPr>
          <p:spPr>
            <a:xfrm>
              <a:off x="12443" y="5663"/>
              <a:ext cx="2343" cy="555"/>
            </a:xfrm>
            <a:prstGeom prst="rect">
              <a:avLst/>
            </a:prstGeom>
            <a:noFill/>
          </p:spPr>
          <p:txBody>
            <a:bodyPr wrap="square" rtlCol="0">
              <a:spAutoFit/>
            </a:bodyPr>
            <a:lstStyle/>
            <a:p>
              <a:pPr algn="ctr"/>
              <a:r>
                <a:rPr lang="zh-CN" sz="1600" b="1" dirty="0">
                  <a:gradFill>
                    <a:gsLst>
                      <a:gs pos="0">
                        <a:srgbClr val="007BD3"/>
                      </a:gs>
                      <a:gs pos="100000">
                        <a:srgbClr val="034373"/>
                      </a:gs>
                    </a:gsLst>
                    <a:lin ang="19920000" scaled="0"/>
                  </a:gradFill>
                  <a:latin typeface="微软雅黑" panose="020B0503020204020204" charset="-122"/>
                  <a:ea typeface="微软雅黑" panose="020B0503020204020204" charset="-122"/>
                </a:rPr>
                <a:t>企业介绍</a:t>
              </a:r>
            </a:p>
          </p:txBody>
        </p:sp>
      </p:grpSp>
      <p:grpSp>
        <p:nvGrpSpPr>
          <p:cNvPr id="9" name="组合 8"/>
          <p:cNvGrpSpPr/>
          <p:nvPr/>
        </p:nvGrpSpPr>
        <p:grpSpPr>
          <a:xfrm>
            <a:off x="6264910" y="3968115"/>
            <a:ext cx="1499870" cy="1355090"/>
            <a:chOff x="10472" y="6321"/>
            <a:chExt cx="2362" cy="2134"/>
          </a:xfrm>
        </p:grpSpPr>
        <p:sp>
          <p:nvSpPr>
            <p:cNvPr id="44" name="矩形 43"/>
            <p:cNvSpPr/>
            <p:nvPr/>
          </p:nvSpPr>
          <p:spPr>
            <a:xfrm>
              <a:off x="10472" y="6352"/>
              <a:ext cx="2362" cy="2071"/>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E30000"/>
                    </a:gs>
                    <a:gs pos="100000">
                      <a:srgbClr val="760303"/>
                    </a:gs>
                  </a:gsLst>
                  <a:lin ang="19920000" scaled="0"/>
                </a:gradFill>
              </a:endParaRPr>
            </a:p>
          </p:txBody>
        </p:sp>
        <p:pic>
          <p:nvPicPr>
            <p:cNvPr id="6" name="图片 5" descr="qr"/>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10586" y="6321"/>
              <a:ext cx="2134" cy="2134"/>
            </a:xfrm>
            <a:prstGeom prst="rect">
              <a:avLst/>
            </a:prstGeom>
          </p:spPr>
        </p:pic>
      </p:grpSp>
      <p:sp>
        <p:nvSpPr>
          <p:cNvPr id="8" name="文本框 7"/>
          <p:cNvSpPr txBox="1"/>
          <p:nvPr/>
        </p:nvSpPr>
        <p:spPr>
          <a:xfrm>
            <a:off x="7951470" y="4016375"/>
            <a:ext cx="3811270" cy="1499235"/>
          </a:xfrm>
          <a:prstGeom prst="rect">
            <a:avLst/>
          </a:prstGeom>
          <a:noFill/>
        </p:spPr>
        <p:txBody>
          <a:bodyPr wrap="square" rtlCol="0">
            <a:spAutoFit/>
          </a:bodyPr>
          <a:lstStyle/>
          <a:p>
            <a:pPr fontAlgn="auto">
              <a:lnSpc>
                <a:spcPct val="150000"/>
              </a:lnSpc>
            </a:pPr>
            <a:r>
              <a:rPr lang="zh-CN" altLang="en-US" sz="1600" b="1">
                <a:solidFill>
                  <a:schemeClr val="bg1">
                    <a:lumMod val="50000"/>
                  </a:schemeClr>
                </a:solidFill>
                <a:latin typeface="微软雅黑" panose="020B0503020204020204" charset="-122"/>
                <a:ea typeface="微软雅黑" panose="020B0503020204020204" charset="-122"/>
              </a:rPr>
              <a:t>地址：天津市东丽开发区四经路</a:t>
            </a:r>
          </a:p>
          <a:p>
            <a:pPr fontAlgn="auto">
              <a:lnSpc>
                <a:spcPct val="150000"/>
              </a:lnSpc>
            </a:pPr>
            <a:r>
              <a:rPr lang="zh-CN" altLang="en-US" sz="1600" b="1">
                <a:solidFill>
                  <a:schemeClr val="bg1">
                    <a:lumMod val="50000"/>
                  </a:schemeClr>
                </a:solidFill>
                <a:latin typeface="微软雅黑" panose="020B0503020204020204" charset="-122"/>
                <a:ea typeface="微软雅黑" panose="020B0503020204020204" charset="-122"/>
              </a:rPr>
              <a:t>电话：</a:t>
            </a:r>
            <a:r>
              <a:rPr lang="en-US" altLang="zh-CN" sz="1600" b="1">
                <a:solidFill>
                  <a:schemeClr val="bg1">
                    <a:lumMod val="50000"/>
                  </a:schemeClr>
                </a:solidFill>
                <a:latin typeface="微软雅黑" panose="020B0503020204020204" charset="-122"/>
                <a:ea typeface="微软雅黑" panose="020B0503020204020204" charset="-122"/>
              </a:rPr>
              <a:t>86-22-24999988</a:t>
            </a:r>
          </a:p>
          <a:p>
            <a:pPr fontAlgn="auto">
              <a:lnSpc>
                <a:spcPct val="150000"/>
              </a:lnSpc>
            </a:pPr>
            <a:r>
              <a:rPr lang="zh-CN" altLang="en-US" sz="1600" b="1">
                <a:solidFill>
                  <a:schemeClr val="bg1">
                    <a:lumMod val="50000"/>
                  </a:schemeClr>
                </a:solidFill>
                <a:latin typeface="微软雅黑" panose="020B0503020204020204" charset="-122"/>
                <a:ea typeface="微软雅黑" panose="020B0503020204020204" charset="-122"/>
                <a:sym typeface="+mn-ea"/>
              </a:rPr>
              <a:t>网址：</a:t>
            </a:r>
            <a:r>
              <a:rPr lang="en-US" altLang="zh-CN" sz="1600" b="1">
                <a:solidFill>
                  <a:schemeClr val="bg1">
                    <a:lumMod val="50000"/>
                  </a:schemeClr>
                </a:solidFill>
                <a:latin typeface="微软雅黑" panose="020B0503020204020204" charset="-122"/>
                <a:ea typeface="微软雅黑" panose="020B0503020204020204" charset="-122"/>
                <a:sym typeface="+mn-ea"/>
              </a:rPr>
              <a:t>www.catarcauto.com.cn</a:t>
            </a:r>
            <a:endParaRPr lang="en-US" altLang="zh-CN" sz="1600" b="1">
              <a:solidFill>
                <a:schemeClr val="bg1">
                  <a:lumMod val="50000"/>
                </a:schemeClr>
              </a:solidFill>
              <a:latin typeface="微软雅黑" panose="020B0503020204020204" charset="-122"/>
              <a:ea typeface="微软雅黑" panose="020B0503020204020204" charset="-122"/>
            </a:endParaRPr>
          </a:p>
          <a:p>
            <a:pPr>
              <a:lnSpc>
                <a:spcPct val="150000"/>
              </a:lnSpc>
            </a:pPr>
            <a:endParaRPr lang="en-US" sz="1300" b="1">
              <a:solidFill>
                <a:schemeClr val="bg1">
                  <a:lumMod val="50000"/>
                </a:schemeClr>
              </a:solidFill>
              <a:latin typeface="微软雅黑" panose="020B0503020204020204" charset="-122"/>
              <a:ea typeface="微软雅黑" panose="020B050302020402020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41" presetClass="entr" presetSubtype="0" fill="hold" grpId="0" nodeType="afterEffect">
                                  <p:stCondLst>
                                    <p:cond delay="0"/>
                                  </p:stCondLst>
                                  <p:iterate type="lt">
                                    <p:tmPct val="10000"/>
                                  </p:iterate>
                                  <p:childTnLst>
                                    <p:set>
                                      <p:cBhvr>
                                        <p:cTn id="9" dur="1" fill="hold">
                                          <p:stCondLst>
                                            <p:cond delay="0"/>
                                          </p:stCondLst>
                                        </p:cTn>
                                        <p:tgtEl>
                                          <p:spTgt spid="85"/>
                                        </p:tgtEl>
                                        <p:attrNameLst>
                                          <p:attrName>style.visibility</p:attrName>
                                        </p:attrNameLst>
                                      </p:cBhvr>
                                      <p:to>
                                        <p:strVal val="visible"/>
                                      </p:to>
                                    </p:set>
                                    <p:anim calcmode="lin" valueType="num">
                                      <p:cBhvr>
                                        <p:cTn id="10"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85"/>
                                        </p:tgtEl>
                                        <p:attrNameLst>
                                          <p:attrName>ppt_y</p:attrName>
                                        </p:attrNameLst>
                                      </p:cBhvr>
                                      <p:tavLst>
                                        <p:tav tm="0">
                                          <p:val>
                                            <p:strVal val="#ppt_y"/>
                                          </p:val>
                                        </p:tav>
                                        <p:tav tm="100000">
                                          <p:val>
                                            <p:strVal val="#ppt_y"/>
                                          </p:val>
                                        </p:tav>
                                      </p:tavLst>
                                    </p:anim>
                                    <p:anim calcmode="lin" valueType="num">
                                      <p:cBhvr>
                                        <p:cTn id="12"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85"/>
                                        </p:tgtEl>
                                      </p:cBhvr>
                                    </p:animEffect>
                                  </p:childTnLst>
                                </p:cTn>
                              </p:par>
                            </p:childTnLst>
                          </p:cTn>
                        </p:par>
                        <p:par>
                          <p:cTn id="15" fill="hold">
                            <p:stCondLst>
                              <p:cond delay="12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5"/>
                                        </p:tgtEl>
                                        <p:attrNameLst>
                                          <p:attrName>ppt_y</p:attrName>
                                        </p:attrNameLst>
                                      </p:cBhvr>
                                      <p:tavLst>
                                        <p:tav tm="0">
                                          <p:val>
                                            <p:strVal val="#ppt_y"/>
                                          </p:val>
                                        </p:tav>
                                        <p:tav tm="100000">
                                          <p:val>
                                            <p:strVal val="#ppt_y"/>
                                          </p:val>
                                        </p:tav>
                                      </p:tavLst>
                                    </p:anim>
                                    <p:anim calcmode="lin" valueType="num">
                                      <p:cBhvr>
                                        <p:cTn id="20"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5"/>
                                        </p:tgtEl>
                                      </p:cBhvr>
                                    </p:animEffect>
                                  </p:childTnLst>
                                </p:cTn>
                              </p:par>
                            </p:childTnLst>
                          </p:cTn>
                        </p:par>
                        <p:par>
                          <p:cTn id="23" fill="hold">
                            <p:stCondLst>
                              <p:cond delay="3799"/>
                            </p:stCondLst>
                            <p:childTnLst>
                              <p:par>
                                <p:cTn id="24" presetID="2" presetClass="entr" presetSubtype="4"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4299"/>
                            </p:stCondLst>
                            <p:childTnLst>
                              <p:par>
                                <p:cTn id="29" presetID="1"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par>
                          <p:cTn id="31" fill="hold">
                            <p:stCondLst>
                              <p:cond delay="4299"/>
                            </p:stCondLst>
                            <p:childTnLst>
                              <p:par>
                                <p:cTn id="32" presetID="27" presetClass="entr" presetSubtype="0" fill="hold" nodeType="afterEffect">
                                  <p:stCondLst>
                                    <p:cond delay="0"/>
                                  </p:stCondLst>
                                  <p:iterate type="lt">
                                    <p:tmPct val="50000"/>
                                  </p:iterate>
                                  <p:childTnLst>
                                    <p:set>
                                      <p:cBhvr>
                                        <p:cTn id="33" dur="1" fill="hold">
                                          <p:stCondLst>
                                            <p:cond delay="0"/>
                                          </p:stCondLst>
                                        </p:cTn>
                                        <p:tgtEl>
                                          <p:spTgt spid="8">
                                            <p:txEl>
                                              <p:pRg st="0" end="0"/>
                                            </p:txEl>
                                          </p:spTgt>
                                        </p:tgtEl>
                                        <p:attrNameLst>
                                          <p:attrName>style.visibility</p:attrName>
                                        </p:attrNameLst>
                                      </p:cBhvr>
                                      <p:to>
                                        <p:strVal val="visible"/>
                                      </p:to>
                                    </p:set>
                                    <p:anim calcmode="discrete" valueType="clr">
                                      <p:cBhvr override="childStyle">
                                        <p:cTn id="34" dur="80"/>
                                        <p:tgtEl>
                                          <p:spTgt spid="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8">
                                            <p:txEl>
                                              <p:pRg st="0" end="0"/>
                                            </p:txEl>
                                          </p:spTgt>
                                        </p:tgtEl>
                                        <p:attrNameLst>
                                          <p:attrName>fillcolor</p:attrName>
                                        </p:attrNameLst>
                                      </p:cBhvr>
                                      <p:tavLst>
                                        <p:tav tm="0">
                                          <p:val>
                                            <p:clrVal>
                                              <a:schemeClr val="accent2"/>
                                            </p:clrVal>
                                          </p:val>
                                        </p:tav>
                                        <p:tav tm="50000">
                                          <p:val>
                                            <p:clrVal>
                                              <a:schemeClr val="hlink"/>
                                            </p:clrVal>
                                          </p:val>
                                        </p:tav>
                                      </p:tavLst>
                                    </p:anim>
                                    <p:set>
                                      <p:cBhvr>
                                        <p:cTn id="36" dur="80"/>
                                        <p:tgtEl>
                                          <p:spTgt spid="8">
                                            <p:txEl>
                                              <p:pRg st="0" end="0"/>
                                            </p:txEl>
                                          </p:spTgt>
                                        </p:tgtEl>
                                        <p:attrNameLst>
                                          <p:attrName>fill.type</p:attrName>
                                        </p:attrNameLst>
                                      </p:cBhvr>
                                      <p:to>
                                        <p:strVal val="solid"/>
                                      </p:to>
                                    </p:set>
                                  </p:childTnLst>
                                </p:cTn>
                              </p:par>
                            </p:childTnLst>
                          </p:cTn>
                        </p:par>
                        <p:par>
                          <p:cTn id="37" fill="hold">
                            <p:stCondLst>
                              <p:cond delay="4901"/>
                            </p:stCondLst>
                            <p:childTnLst>
                              <p:par>
                                <p:cTn id="38" presetID="27" presetClass="entr" presetSubtype="0" fill="hold" nodeType="afterEffect">
                                  <p:stCondLst>
                                    <p:cond delay="0"/>
                                  </p:stCondLst>
                                  <p:iterate type="lt">
                                    <p:tmPct val="50000"/>
                                  </p:iterate>
                                  <p:childTnLst>
                                    <p:set>
                                      <p:cBhvr>
                                        <p:cTn id="39" dur="1" fill="hold">
                                          <p:stCondLst>
                                            <p:cond delay="0"/>
                                          </p:stCondLst>
                                        </p:cTn>
                                        <p:tgtEl>
                                          <p:spTgt spid="8">
                                            <p:txEl>
                                              <p:pRg st="1" end="1"/>
                                            </p:txEl>
                                          </p:spTgt>
                                        </p:tgtEl>
                                        <p:attrNameLst>
                                          <p:attrName>style.visibility</p:attrName>
                                        </p:attrNameLst>
                                      </p:cBhvr>
                                      <p:to>
                                        <p:strVal val="visible"/>
                                      </p:to>
                                    </p:set>
                                    <p:anim calcmode="discrete" valueType="clr">
                                      <p:cBhvr override="childStyle">
                                        <p:cTn id="40" dur="80"/>
                                        <p:tgtEl>
                                          <p:spTgt spid="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1" dur="80"/>
                                        <p:tgtEl>
                                          <p:spTgt spid="8">
                                            <p:txEl>
                                              <p:pRg st="1" end="1"/>
                                            </p:txEl>
                                          </p:spTgt>
                                        </p:tgtEl>
                                        <p:attrNameLst>
                                          <p:attrName>fillcolor</p:attrName>
                                        </p:attrNameLst>
                                      </p:cBhvr>
                                      <p:tavLst>
                                        <p:tav tm="0">
                                          <p:val>
                                            <p:clrVal>
                                              <a:schemeClr val="accent2"/>
                                            </p:clrVal>
                                          </p:val>
                                        </p:tav>
                                        <p:tav tm="50000">
                                          <p:val>
                                            <p:clrVal>
                                              <a:schemeClr val="hlink"/>
                                            </p:clrVal>
                                          </p:val>
                                        </p:tav>
                                      </p:tavLst>
                                    </p:anim>
                                    <p:set>
                                      <p:cBhvr>
                                        <p:cTn id="42" dur="80"/>
                                        <p:tgtEl>
                                          <p:spTgt spid="8">
                                            <p:txEl>
                                              <p:pRg st="1" end="1"/>
                                            </p:txEl>
                                          </p:spTgt>
                                        </p:tgtEl>
                                        <p:attrNameLst>
                                          <p:attrName>fill.type</p:attrName>
                                        </p:attrNameLst>
                                      </p:cBhvr>
                                      <p:to>
                                        <p:strVal val="solid"/>
                                      </p:to>
                                    </p:set>
                                  </p:childTnLst>
                                </p:cTn>
                              </p:par>
                            </p:childTnLst>
                          </p:cTn>
                        </p:par>
                        <p:par>
                          <p:cTn id="43" fill="hold">
                            <p:stCondLst>
                              <p:cond delay="5621"/>
                            </p:stCondLst>
                            <p:childTnLst>
                              <p:par>
                                <p:cTn id="44" presetID="27" presetClass="entr" presetSubtype="0" fill="hold" nodeType="afterEffect">
                                  <p:stCondLst>
                                    <p:cond delay="0"/>
                                  </p:stCondLst>
                                  <p:iterate type="lt">
                                    <p:tmPct val="50000"/>
                                  </p:iterate>
                                  <p:childTnLst>
                                    <p:set>
                                      <p:cBhvr>
                                        <p:cTn id="45" dur="1" fill="hold">
                                          <p:stCondLst>
                                            <p:cond delay="0"/>
                                          </p:stCondLst>
                                        </p:cTn>
                                        <p:tgtEl>
                                          <p:spTgt spid="8">
                                            <p:txEl>
                                              <p:pRg st="2" end="2"/>
                                            </p:txEl>
                                          </p:spTgt>
                                        </p:tgtEl>
                                        <p:attrNameLst>
                                          <p:attrName>style.visibility</p:attrName>
                                        </p:attrNameLst>
                                      </p:cBhvr>
                                      <p:to>
                                        <p:strVal val="visible"/>
                                      </p:to>
                                    </p:set>
                                    <p:anim calcmode="discrete" valueType="clr">
                                      <p:cBhvr override="childStyle">
                                        <p:cTn id="46" dur="80"/>
                                        <p:tgtEl>
                                          <p:spTgt spid="8">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8">
                                            <p:txEl>
                                              <p:pRg st="2" end="2"/>
                                            </p:txEl>
                                          </p:spTgt>
                                        </p:tgtEl>
                                        <p:attrNameLst>
                                          <p:attrName>fillcolor</p:attrName>
                                        </p:attrNameLst>
                                      </p:cBhvr>
                                      <p:tavLst>
                                        <p:tav tm="0">
                                          <p:val>
                                            <p:clrVal>
                                              <a:schemeClr val="accent2"/>
                                            </p:clrVal>
                                          </p:val>
                                        </p:tav>
                                        <p:tav tm="50000">
                                          <p:val>
                                            <p:clrVal>
                                              <a:schemeClr val="hlink"/>
                                            </p:clrVal>
                                          </p:val>
                                        </p:tav>
                                      </p:tavLst>
                                    </p:anim>
                                    <p:set>
                                      <p:cBhvr>
                                        <p:cTn id="48" dur="80"/>
                                        <p:tgtEl>
                                          <p:spTgt spid="8">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7867015" y="2496820"/>
            <a:ext cx="3230880" cy="994410"/>
            <a:chOff x="12389" y="3932"/>
            <a:chExt cx="5088" cy="1566"/>
          </a:xfrm>
        </p:grpSpPr>
        <p:grpSp>
          <p:nvGrpSpPr>
            <p:cNvPr id="139" name="组合 138"/>
            <p:cNvGrpSpPr/>
            <p:nvPr/>
          </p:nvGrpSpPr>
          <p:grpSpPr>
            <a:xfrm flipH="1">
              <a:off x="12389" y="3932"/>
              <a:ext cx="5088" cy="1567"/>
              <a:chOff x="4777568" y="4699934"/>
              <a:chExt cx="2523115" cy="995251"/>
            </a:xfrm>
          </p:grpSpPr>
          <p:sp>
            <p:nvSpPr>
              <p:cNvPr id="140" name="椭圆 139"/>
              <p:cNvSpPr/>
              <p:nvPr/>
            </p:nvSpPr>
            <p:spPr>
              <a:xfrm flipH="1" flipV="1">
                <a:off x="4777568" y="5606307"/>
                <a:ext cx="88878" cy="88878"/>
              </a:xfrm>
              <a:prstGeom prst="ellipse">
                <a:avLst/>
              </a:pr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41" name="任意多边形 140"/>
              <p:cNvSpPr/>
              <p:nvPr/>
            </p:nvSpPr>
            <p:spPr>
              <a:xfrm>
                <a:off x="4866923" y="4699934"/>
                <a:ext cx="2433760" cy="946462"/>
              </a:xfrm>
              <a:custGeom>
                <a:avLst/>
                <a:gdLst>
                  <a:gd name="connsiteX0" fmla="*/ 2628900 w 2628900"/>
                  <a:gd name="connsiteY0" fmla="*/ 0 h 1022350"/>
                  <a:gd name="connsiteX1" fmla="*/ 2336800 w 2628900"/>
                  <a:gd name="connsiteY1" fmla="*/ 1022350 h 1022350"/>
                  <a:gd name="connsiteX2" fmla="*/ 0 w 2628900"/>
                  <a:gd name="connsiteY2" fmla="*/ 1022350 h 1022350"/>
                </a:gdLst>
                <a:ahLst/>
                <a:cxnLst>
                  <a:cxn ang="0">
                    <a:pos x="connsiteX0" y="connsiteY0"/>
                  </a:cxn>
                  <a:cxn ang="0">
                    <a:pos x="connsiteX1" y="connsiteY1"/>
                  </a:cxn>
                  <a:cxn ang="0">
                    <a:pos x="connsiteX2" y="connsiteY2"/>
                  </a:cxn>
                </a:cxnLst>
                <a:rect l="l" t="t" r="r" b="b"/>
                <a:pathLst>
                  <a:path w="2628900" h="1022350">
                    <a:moveTo>
                      <a:pt x="2628900" y="0"/>
                    </a:moveTo>
                    <a:lnTo>
                      <a:pt x="2336800" y="1022350"/>
                    </a:lnTo>
                    <a:lnTo>
                      <a:pt x="0" y="1022350"/>
                    </a:lnTo>
                  </a:path>
                </a:pathLst>
              </a:cu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sp>
          <p:nvSpPr>
            <p:cNvPr id="142" name="文本框 141"/>
            <p:cNvSpPr txBox="1"/>
            <p:nvPr/>
          </p:nvSpPr>
          <p:spPr>
            <a:xfrm>
              <a:off x="13095" y="4271"/>
              <a:ext cx="3888" cy="1113"/>
            </a:xfrm>
            <a:prstGeom prst="rect">
              <a:avLst/>
            </a:prstGeom>
            <a:noFill/>
          </p:spPr>
          <p:txBody>
            <a:bodyPr wrap="none" rtlCol="0">
              <a:spAutoFit/>
            </a:bodyPr>
            <a:lstStyle/>
            <a:p>
              <a:pPr algn="l"/>
              <a:r>
                <a:rPr lang="zh-CN" altLang="en-US" sz="20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生产制造发动机舱内</a:t>
              </a:r>
            </a:p>
            <a:p>
              <a:pPr algn="l"/>
              <a:r>
                <a:rPr lang="zh-CN" altLang="en-US" sz="20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功能性塑料件</a:t>
              </a:r>
            </a:p>
          </p:txBody>
        </p:sp>
      </p:grpSp>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主要业务</a:t>
            </a:r>
          </a:p>
        </p:txBody>
      </p:sp>
      <p:grpSp>
        <p:nvGrpSpPr>
          <p:cNvPr id="56" name="组合 55"/>
          <p:cNvGrpSpPr/>
          <p:nvPr/>
        </p:nvGrpSpPr>
        <p:grpSpPr>
          <a:xfrm>
            <a:off x="4943835" y="2486761"/>
            <a:ext cx="2352642" cy="2323124"/>
            <a:chOff x="4943191" y="2548311"/>
            <a:chExt cx="2352336" cy="2323662"/>
          </a:xfrm>
        </p:grpSpPr>
        <p:sp>
          <p:nvSpPr>
            <p:cNvPr id="3" name="任意多边形 2"/>
            <p:cNvSpPr/>
            <p:nvPr/>
          </p:nvSpPr>
          <p:spPr>
            <a:xfrm>
              <a:off x="4943191" y="2548311"/>
              <a:ext cx="2352336" cy="2323662"/>
            </a:xfrm>
            <a:custGeom>
              <a:avLst/>
              <a:gdLst>
                <a:gd name="connsiteX0" fmla="*/ 2374973 w 4757647"/>
                <a:gd name="connsiteY0" fmla="*/ 0 h 4743226"/>
                <a:gd name="connsiteX1" fmla="*/ 4173714 w 4757647"/>
                <a:gd name="connsiteY1" fmla="*/ 822061 h 4743226"/>
                <a:gd name="connsiteX2" fmla="*/ 4277739 w 4757647"/>
                <a:gd name="connsiteY2" fmla="*/ 952822 h 4743226"/>
                <a:gd name="connsiteX3" fmla="*/ 4282358 w 4757647"/>
                <a:gd name="connsiteY3" fmla="*/ 951360 h 4743226"/>
                <a:gd name="connsiteX4" fmla="*/ 4300850 w 4757647"/>
                <a:gd name="connsiteY4" fmla="*/ 974606 h 4743226"/>
                <a:gd name="connsiteX5" fmla="*/ 4708119 w 4757647"/>
                <a:gd name="connsiteY5" fmla="*/ 1895475 h 4743226"/>
                <a:gd name="connsiteX6" fmla="*/ 4717082 w 4757647"/>
                <a:gd name="connsiteY6" fmla="*/ 1954202 h 4743226"/>
                <a:gd name="connsiteX7" fmla="*/ 4719203 w 4757647"/>
                <a:gd name="connsiteY7" fmla="*/ 1952935 h 4743226"/>
                <a:gd name="connsiteX8" fmla="*/ 4745365 w 4757647"/>
                <a:gd name="connsiteY8" fmla="*/ 2124356 h 4743226"/>
                <a:gd name="connsiteX9" fmla="*/ 4757647 w 4757647"/>
                <a:gd name="connsiteY9" fmla="*/ 2367577 h 4743226"/>
                <a:gd name="connsiteX10" fmla="*/ 4650700 w 4757647"/>
                <a:gd name="connsiteY10" fmla="*/ 3074967 h 4743226"/>
                <a:gd name="connsiteX11" fmla="*/ 4604608 w 4757647"/>
                <a:gd name="connsiteY11" fmla="*/ 3200901 h 4743226"/>
                <a:gd name="connsiteX12" fmla="*/ 4609798 w 4757647"/>
                <a:gd name="connsiteY12" fmla="*/ 3198442 h 4743226"/>
                <a:gd name="connsiteX13" fmla="*/ 4576160 w 4757647"/>
                <a:gd name="connsiteY13" fmla="*/ 3290347 h 4743226"/>
                <a:gd name="connsiteX14" fmla="*/ 2384276 w 4757647"/>
                <a:gd name="connsiteY14" fmla="*/ 4743226 h 4743226"/>
                <a:gd name="connsiteX15" fmla="*/ 192392 w 4757647"/>
                <a:gd name="connsiteY15" fmla="*/ 3290347 h 4743226"/>
                <a:gd name="connsiteX16" fmla="*/ 161303 w 4757647"/>
                <a:gd name="connsiteY16" fmla="*/ 3205408 h 4743226"/>
                <a:gd name="connsiteX17" fmla="*/ 153302 w 4757647"/>
                <a:gd name="connsiteY17" fmla="*/ 3201618 h 4743226"/>
                <a:gd name="connsiteX18" fmla="*/ 106947 w 4757647"/>
                <a:gd name="connsiteY18" fmla="*/ 3074967 h 4743226"/>
                <a:gd name="connsiteX19" fmla="*/ 0 w 4757647"/>
                <a:gd name="connsiteY19" fmla="*/ 2367577 h 4743226"/>
                <a:gd name="connsiteX20" fmla="*/ 12281 w 4757647"/>
                <a:gd name="connsiteY20" fmla="*/ 2124356 h 4743226"/>
                <a:gd name="connsiteX21" fmla="*/ 37193 w 4757647"/>
                <a:gd name="connsiteY21" fmla="*/ 1961128 h 4743226"/>
                <a:gd name="connsiteX22" fmla="*/ 37116 w 4757647"/>
                <a:gd name="connsiteY22" fmla="*/ 1961090 h 4743226"/>
                <a:gd name="connsiteX23" fmla="*/ 47129 w 4757647"/>
                <a:gd name="connsiteY23" fmla="*/ 1895475 h 4743226"/>
                <a:gd name="connsiteX24" fmla="*/ 454400 w 4757647"/>
                <a:gd name="connsiteY24" fmla="*/ 974606 h 4743226"/>
                <a:gd name="connsiteX25" fmla="*/ 472892 w 4757647"/>
                <a:gd name="connsiteY25" fmla="*/ 951360 h 4743226"/>
                <a:gd name="connsiteX26" fmla="*/ 473274 w 4757647"/>
                <a:gd name="connsiteY26" fmla="*/ 951481 h 4743226"/>
                <a:gd name="connsiteX27" fmla="*/ 576232 w 4757647"/>
                <a:gd name="connsiteY27" fmla="*/ 822061 h 4743226"/>
                <a:gd name="connsiteX28" fmla="*/ 2374973 w 4757647"/>
                <a:gd name="connsiteY28" fmla="*/ 0 h 474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57647" h="4743226">
                  <a:moveTo>
                    <a:pt x="2374973" y="0"/>
                  </a:moveTo>
                  <a:cubicBezTo>
                    <a:pt x="3093451" y="0"/>
                    <a:pt x="3737534" y="318523"/>
                    <a:pt x="4173714" y="822061"/>
                  </a:cubicBezTo>
                  <a:lnTo>
                    <a:pt x="4277739" y="952822"/>
                  </a:lnTo>
                  <a:lnTo>
                    <a:pt x="4282358" y="951360"/>
                  </a:lnTo>
                  <a:lnTo>
                    <a:pt x="4300850" y="974606"/>
                  </a:lnTo>
                  <a:cubicBezTo>
                    <a:pt x="4497482" y="1244209"/>
                    <a:pt x="4638802" y="1556728"/>
                    <a:pt x="4708119" y="1895475"/>
                  </a:cubicBezTo>
                  <a:lnTo>
                    <a:pt x="4717082" y="1954202"/>
                  </a:lnTo>
                  <a:lnTo>
                    <a:pt x="4719203" y="1952935"/>
                  </a:lnTo>
                  <a:lnTo>
                    <a:pt x="4745365" y="2124356"/>
                  </a:lnTo>
                  <a:cubicBezTo>
                    <a:pt x="4753487" y="2204325"/>
                    <a:pt x="4757647" y="2285465"/>
                    <a:pt x="4757647" y="2367577"/>
                  </a:cubicBezTo>
                  <a:cubicBezTo>
                    <a:pt x="4757647" y="2613912"/>
                    <a:pt x="4720205" y="2851503"/>
                    <a:pt x="4650700" y="3074967"/>
                  </a:cubicBezTo>
                  <a:lnTo>
                    <a:pt x="4604608" y="3200901"/>
                  </a:lnTo>
                  <a:lnTo>
                    <a:pt x="4609798" y="3198442"/>
                  </a:lnTo>
                  <a:lnTo>
                    <a:pt x="4576160" y="3290347"/>
                  </a:lnTo>
                  <a:cubicBezTo>
                    <a:pt x="4215035" y="4144143"/>
                    <a:pt x="3369617" y="4743226"/>
                    <a:pt x="2384276" y="4743226"/>
                  </a:cubicBezTo>
                  <a:cubicBezTo>
                    <a:pt x="1398935" y="4743226"/>
                    <a:pt x="553518" y="4144143"/>
                    <a:pt x="192392" y="3290347"/>
                  </a:cubicBezTo>
                  <a:lnTo>
                    <a:pt x="161303" y="3205408"/>
                  </a:lnTo>
                  <a:lnTo>
                    <a:pt x="153302" y="3201618"/>
                  </a:lnTo>
                  <a:lnTo>
                    <a:pt x="106947" y="3074967"/>
                  </a:lnTo>
                  <a:cubicBezTo>
                    <a:pt x="37443" y="2851503"/>
                    <a:pt x="0" y="2613912"/>
                    <a:pt x="0" y="2367577"/>
                  </a:cubicBezTo>
                  <a:cubicBezTo>
                    <a:pt x="0" y="2285465"/>
                    <a:pt x="4160" y="2204325"/>
                    <a:pt x="12281" y="2124356"/>
                  </a:cubicBezTo>
                  <a:lnTo>
                    <a:pt x="37193" y="1961128"/>
                  </a:lnTo>
                  <a:lnTo>
                    <a:pt x="37116" y="1961090"/>
                  </a:lnTo>
                  <a:lnTo>
                    <a:pt x="47129" y="1895475"/>
                  </a:lnTo>
                  <a:cubicBezTo>
                    <a:pt x="116447" y="1556728"/>
                    <a:pt x="257767" y="1244209"/>
                    <a:pt x="454400" y="974606"/>
                  </a:cubicBezTo>
                  <a:lnTo>
                    <a:pt x="472892" y="951360"/>
                  </a:lnTo>
                  <a:lnTo>
                    <a:pt x="473274" y="951481"/>
                  </a:lnTo>
                  <a:lnTo>
                    <a:pt x="576232" y="822061"/>
                  </a:lnTo>
                  <a:cubicBezTo>
                    <a:pt x="1012412" y="318523"/>
                    <a:pt x="1656495" y="0"/>
                    <a:pt x="2374973" y="0"/>
                  </a:cubicBezTo>
                  <a:close/>
                </a:path>
              </a:pathLst>
            </a:custGeom>
            <a:gradFill>
              <a:gsLst>
                <a:gs pos="0">
                  <a:sysClr val="window" lastClr="FFFFFF">
                    <a:lumMod val="95000"/>
                  </a:sysClr>
                </a:gs>
                <a:gs pos="100000">
                  <a:srgbClr val="B2B2B2"/>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wrap="square" rtlCol="0" anchor="ctr">
              <a:noAutofit/>
            </a:bodyPr>
            <a:lstStyle/>
            <a:p>
              <a:pPr algn="ctr"/>
              <a:endParaRPr lang="zh-CN" altLang="en-US">
                <a:solidFill>
                  <a:prstClr val="white"/>
                </a:solidFill>
              </a:endParaRPr>
            </a:p>
          </p:txBody>
        </p:sp>
        <p:grpSp>
          <p:nvGrpSpPr>
            <p:cNvPr id="4" name="Group 35"/>
            <p:cNvGrpSpPr>
              <a:grpSpLocks noChangeAspect="1"/>
            </p:cNvGrpSpPr>
            <p:nvPr/>
          </p:nvGrpSpPr>
          <p:grpSpPr bwMode="auto">
            <a:xfrm>
              <a:off x="5065569" y="2571531"/>
              <a:ext cx="2173536" cy="2107672"/>
              <a:chOff x="3477" y="1809"/>
              <a:chExt cx="726" cy="704"/>
            </a:xfrm>
            <a:noFill/>
          </p:grpSpPr>
          <p:sp>
            <p:nvSpPr>
              <p:cNvPr id="2" name="Freeform 36"/>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5875">
                <a:solidFill>
                  <a:sysClr val="window" lastClr="FFFFFF">
                    <a:lumMod val="65000"/>
                  </a:sys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7" name="Freeform 37"/>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5875">
                <a:solidFill>
                  <a:sysClr val="window" lastClr="FFFFFF">
                    <a:lumMod val="65000"/>
                  </a:sys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8" name="Freeform 38"/>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5875">
                <a:solidFill>
                  <a:sysClr val="window" lastClr="FFFFFF">
                    <a:lumMod val="65000"/>
                  </a:sys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9" name="Freeform 39"/>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5875">
                <a:solidFill>
                  <a:sysClr val="window" lastClr="FFFFFF">
                    <a:lumMod val="65000"/>
                  </a:sys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0" name="Freeform 40"/>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5875">
                <a:solidFill>
                  <a:sysClr val="window" lastClr="FFFFFF">
                    <a:lumMod val="65000"/>
                  </a:sys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1"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5875">
                <a:solidFill>
                  <a:sysClr val="window" lastClr="FFFFFF">
                    <a:lumMod val="65000"/>
                  </a:sys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2"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5875">
                <a:solidFill>
                  <a:sysClr val="window" lastClr="FFFFFF">
                    <a:lumMod val="65000"/>
                  </a:sys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4"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5875">
                <a:solidFill>
                  <a:sysClr val="window" lastClr="FFFFFF">
                    <a:lumMod val="65000"/>
                  </a:sys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sp>
            <p:nvSpPr>
              <p:cNvPr id="15" name="Freeform 44"/>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5875">
                <a:solidFill>
                  <a:sysClr val="window" lastClr="FFFFFF">
                    <a:lumMod val="65000"/>
                  </a:sysClr>
                </a:solidFill>
                <a:prstDash val="solid"/>
                <a:round/>
              </a:ln>
            </p:spPr>
            <p:txBody>
              <a:bodyPr vert="horz" wrap="square" lIns="91440" tIns="45720" rIns="91440" bIns="45720" numCol="1" anchor="t" anchorCtr="0" compatLnSpc="1"/>
              <a:lstStyle/>
              <a:p>
                <a:endParaRPr lang="zh-CN" altLang="en-US">
                  <a:solidFill>
                    <a:prstClr val="black"/>
                  </a:solidFill>
                </a:endParaRPr>
              </a:p>
            </p:txBody>
          </p:sp>
        </p:grpSp>
      </p:grpSp>
      <p:grpSp>
        <p:nvGrpSpPr>
          <p:cNvPr id="87" name="组合 86"/>
          <p:cNvGrpSpPr/>
          <p:nvPr/>
        </p:nvGrpSpPr>
        <p:grpSpPr>
          <a:xfrm>
            <a:off x="4379545" y="1902033"/>
            <a:ext cx="3492006" cy="3476268"/>
            <a:chOff x="4378975" y="1963447"/>
            <a:chExt cx="3491551" cy="3477073"/>
          </a:xfrm>
        </p:grpSpPr>
        <p:sp>
          <p:nvSpPr>
            <p:cNvPr id="16" name="任意多边形 15"/>
            <p:cNvSpPr/>
            <p:nvPr/>
          </p:nvSpPr>
          <p:spPr>
            <a:xfrm>
              <a:off x="4393453" y="1963447"/>
              <a:ext cx="3477073" cy="3477073"/>
            </a:xfrm>
            <a:custGeom>
              <a:avLst/>
              <a:gdLst>
                <a:gd name="connsiteX0" fmla="*/ 2111816 w 4223632"/>
                <a:gd name="connsiteY0" fmla="*/ 267709 h 4223632"/>
                <a:gd name="connsiteX1" fmla="*/ 267709 w 4223632"/>
                <a:gd name="connsiteY1" fmla="*/ 2111816 h 4223632"/>
                <a:gd name="connsiteX2" fmla="*/ 2111816 w 4223632"/>
                <a:gd name="connsiteY2" fmla="*/ 3955923 h 4223632"/>
                <a:gd name="connsiteX3" fmla="*/ 3955923 w 4223632"/>
                <a:gd name="connsiteY3" fmla="*/ 2111816 h 4223632"/>
                <a:gd name="connsiteX4" fmla="*/ 2111816 w 4223632"/>
                <a:gd name="connsiteY4" fmla="*/ 267709 h 4223632"/>
                <a:gd name="connsiteX5" fmla="*/ 2111816 w 4223632"/>
                <a:gd name="connsiteY5" fmla="*/ 0 h 4223632"/>
                <a:gd name="connsiteX6" fmla="*/ 4223632 w 4223632"/>
                <a:gd name="connsiteY6" fmla="*/ 2111816 h 4223632"/>
                <a:gd name="connsiteX7" fmla="*/ 2111816 w 4223632"/>
                <a:gd name="connsiteY7" fmla="*/ 4223632 h 4223632"/>
                <a:gd name="connsiteX8" fmla="*/ 0 w 4223632"/>
                <a:gd name="connsiteY8" fmla="*/ 2111816 h 4223632"/>
                <a:gd name="connsiteX9" fmla="*/ 2111816 w 4223632"/>
                <a:gd name="connsiteY9" fmla="*/ 0 h 422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3632" h="4223632">
                  <a:moveTo>
                    <a:pt x="2111816" y="267709"/>
                  </a:moveTo>
                  <a:cubicBezTo>
                    <a:pt x="1093344" y="267709"/>
                    <a:pt x="267709" y="1093344"/>
                    <a:pt x="267709" y="2111816"/>
                  </a:cubicBezTo>
                  <a:cubicBezTo>
                    <a:pt x="267709" y="3130288"/>
                    <a:pt x="1093344" y="3955923"/>
                    <a:pt x="2111816" y="3955923"/>
                  </a:cubicBezTo>
                  <a:cubicBezTo>
                    <a:pt x="3130288" y="3955923"/>
                    <a:pt x="3955923" y="3130288"/>
                    <a:pt x="3955923" y="2111816"/>
                  </a:cubicBezTo>
                  <a:cubicBezTo>
                    <a:pt x="3955923" y="1093344"/>
                    <a:pt x="3130288" y="267709"/>
                    <a:pt x="2111816" y="267709"/>
                  </a:cubicBezTo>
                  <a:close/>
                  <a:moveTo>
                    <a:pt x="2111816" y="0"/>
                  </a:moveTo>
                  <a:cubicBezTo>
                    <a:pt x="3278140" y="0"/>
                    <a:pt x="4223632" y="945492"/>
                    <a:pt x="4223632" y="2111816"/>
                  </a:cubicBezTo>
                  <a:cubicBezTo>
                    <a:pt x="4223632" y="3278140"/>
                    <a:pt x="3278140" y="4223632"/>
                    <a:pt x="2111816" y="4223632"/>
                  </a:cubicBezTo>
                  <a:cubicBezTo>
                    <a:pt x="945492" y="4223632"/>
                    <a:pt x="0" y="3278140"/>
                    <a:pt x="0" y="2111816"/>
                  </a:cubicBezTo>
                  <a:cubicBezTo>
                    <a:pt x="0" y="945492"/>
                    <a:pt x="945492" y="0"/>
                    <a:pt x="2111816" y="0"/>
                  </a:cubicBezTo>
                  <a:close/>
                </a:path>
              </a:pathLst>
            </a:custGeom>
            <a:gradFill>
              <a:gsLst>
                <a:gs pos="0">
                  <a:srgbClr val="007BD3"/>
                </a:gs>
                <a:gs pos="100000">
                  <a:srgbClr val="034373"/>
                </a:gs>
              </a:gsLst>
              <a:lin ang="5820000" scaled="0"/>
            </a:gradFill>
            <a:ln w="25400" cap="flat" cmpd="sng" algn="ctr">
              <a:noFill/>
              <a:prstDash val="solid"/>
            </a:ln>
            <a:effectLst>
              <a:innerShdw blurRad="76200" dist="50800" dir="13500000">
                <a:prstClr val="black">
                  <a:alpha val="45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7" name="椭圆 16"/>
            <p:cNvSpPr/>
            <p:nvPr/>
          </p:nvSpPr>
          <p:spPr>
            <a:xfrm>
              <a:off x="4378975" y="1963447"/>
              <a:ext cx="3477073" cy="3477073"/>
            </a:xfrm>
            <a:prstGeom prst="ellipse">
              <a:avLst/>
            </a:prstGeom>
            <a:noFill/>
            <a:ln w="31750" cap="flat" cmpd="sng" algn="ctr">
              <a:gradFill flip="none" rotWithShape="1">
                <a:gsLst>
                  <a:gs pos="0">
                    <a:sysClr val="window" lastClr="FFFFFF">
                      <a:lumMod val="65000"/>
                    </a:sysClr>
                  </a:gs>
                  <a:gs pos="100000">
                    <a:sysClr val="window" lastClr="FFFFFF"/>
                  </a:gs>
                </a:gsLst>
                <a:lin ang="2700000" scaled="1"/>
                <a:tileRect/>
              </a:gra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8" name="椭圆 17"/>
            <p:cNvSpPr/>
            <p:nvPr/>
          </p:nvSpPr>
          <p:spPr>
            <a:xfrm>
              <a:off x="4606001" y="2184719"/>
              <a:ext cx="3036294" cy="3036294"/>
            </a:xfrm>
            <a:prstGeom prst="ellipse">
              <a:avLst/>
            </a:prstGeom>
            <a:noFill/>
            <a:ln w="31750" cap="flat" cmpd="sng" algn="ctr">
              <a:gradFill flip="none" rotWithShape="1">
                <a:gsLst>
                  <a:gs pos="0">
                    <a:sysClr val="window" lastClr="FFFFFF"/>
                  </a:gs>
                  <a:gs pos="100000">
                    <a:sysClr val="window" lastClr="FFFFFF">
                      <a:lumMod val="50000"/>
                    </a:sysClr>
                  </a:gs>
                </a:gsLst>
                <a:lin ang="2700000" scaled="1"/>
                <a:tileRect/>
              </a:gra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66" name="组合 65"/>
          <p:cNvGrpSpPr/>
          <p:nvPr/>
        </p:nvGrpSpPr>
        <p:grpSpPr>
          <a:xfrm>
            <a:off x="7202134" y="2389404"/>
            <a:ext cx="820062" cy="726542"/>
            <a:chOff x="7201193" y="2468079"/>
            <a:chExt cx="819955" cy="726710"/>
          </a:xfrm>
        </p:grpSpPr>
        <p:grpSp>
          <p:nvGrpSpPr>
            <p:cNvPr id="36" name="组合 35"/>
            <p:cNvGrpSpPr/>
            <p:nvPr/>
          </p:nvGrpSpPr>
          <p:grpSpPr>
            <a:xfrm>
              <a:off x="7201193" y="2468079"/>
              <a:ext cx="819955" cy="726710"/>
              <a:chOff x="3295850" y="2263222"/>
              <a:chExt cx="2643765" cy="2343151"/>
            </a:xfrm>
          </p:grpSpPr>
          <p:sp>
            <p:nvSpPr>
              <p:cNvPr id="3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4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46" name="Freeform 987"/>
            <p:cNvSpPr>
              <a:spLocks noEditPoints="1"/>
            </p:cNvSpPr>
            <p:nvPr/>
          </p:nvSpPr>
          <p:spPr bwMode="auto">
            <a:xfrm>
              <a:off x="7496900" y="2594874"/>
              <a:ext cx="265989" cy="427856"/>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gradFill>
              <a:gsLst>
                <a:gs pos="0">
                  <a:srgbClr val="007BD3"/>
                </a:gs>
                <a:gs pos="100000">
                  <a:srgbClr val="034373"/>
                </a:gs>
              </a:gsLst>
              <a:lin ang="5820000" scaled="0"/>
            </a:gra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62" name="组合 61"/>
          <p:cNvGrpSpPr/>
          <p:nvPr/>
        </p:nvGrpSpPr>
        <p:grpSpPr>
          <a:xfrm>
            <a:off x="4213775" y="2406549"/>
            <a:ext cx="820062" cy="726542"/>
            <a:chOff x="4213225" y="2468079"/>
            <a:chExt cx="819955" cy="726710"/>
          </a:xfrm>
        </p:grpSpPr>
        <p:grpSp>
          <p:nvGrpSpPr>
            <p:cNvPr id="19" name="组合 18"/>
            <p:cNvGrpSpPr/>
            <p:nvPr/>
          </p:nvGrpSpPr>
          <p:grpSpPr>
            <a:xfrm>
              <a:off x="4213225" y="2468079"/>
              <a:ext cx="819955" cy="726710"/>
              <a:chOff x="3295850" y="2263222"/>
              <a:chExt cx="2643765" cy="2343151"/>
            </a:xfrm>
          </p:grpSpPr>
          <p:sp>
            <p:nvSpPr>
              <p:cNvPr id="2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3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47" name="Freeform 975"/>
            <p:cNvSpPr>
              <a:spLocks noEditPoints="1"/>
            </p:cNvSpPr>
            <p:nvPr/>
          </p:nvSpPr>
          <p:spPr bwMode="auto">
            <a:xfrm>
              <a:off x="4480244" y="2661609"/>
              <a:ext cx="272241" cy="336207"/>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gradFill>
              <a:gsLst>
                <a:gs pos="0">
                  <a:srgbClr val="007BD3"/>
                </a:gs>
                <a:gs pos="100000">
                  <a:srgbClr val="034373"/>
                </a:gs>
              </a:gsLst>
              <a:lin ang="5820000" scaled="0"/>
            </a:gra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58" name="组合 57"/>
          <p:cNvGrpSpPr/>
          <p:nvPr/>
        </p:nvGrpSpPr>
        <p:grpSpPr>
          <a:xfrm>
            <a:off x="5707954" y="5008848"/>
            <a:ext cx="820062" cy="726542"/>
            <a:chOff x="5707209" y="5055736"/>
            <a:chExt cx="819955" cy="726710"/>
          </a:xfrm>
        </p:grpSpPr>
        <p:grpSp>
          <p:nvGrpSpPr>
            <p:cNvPr id="20" name="组合 19"/>
            <p:cNvGrpSpPr/>
            <p:nvPr/>
          </p:nvGrpSpPr>
          <p:grpSpPr>
            <a:xfrm>
              <a:off x="5707209" y="5055736"/>
              <a:ext cx="819955" cy="726710"/>
              <a:chOff x="3295850" y="2263222"/>
              <a:chExt cx="2643765" cy="2343151"/>
            </a:xfrm>
          </p:grpSpPr>
          <p:sp>
            <p:nvSpPr>
              <p:cNvPr id="21"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22"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48" name="Freeform 979"/>
            <p:cNvSpPr>
              <a:spLocks noEditPoints="1"/>
            </p:cNvSpPr>
            <p:nvPr/>
          </p:nvSpPr>
          <p:spPr bwMode="auto">
            <a:xfrm>
              <a:off x="5885257" y="5270367"/>
              <a:ext cx="387230" cy="346280"/>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gradFill>
              <a:gsLst>
                <a:gs pos="0">
                  <a:srgbClr val="007BD3"/>
                </a:gs>
                <a:gs pos="100000">
                  <a:srgbClr val="034373"/>
                </a:gs>
              </a:gsLst>
              <a:lin ang="5820000" scaled="0"/>
            </a:gra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60" name="组合 59"/>
          <p:cNvGrpSpPr/>
          <p:nvPr/>
        </p:nvGrpSpPr>
        <p:grpSpPr>
          <a:xfrm>
            <a:off x="4213775" y="4131254"/>
            <a:ext cx="820062" cy="726542"/>
            <a:chOff x="4213225" y="4193183"/>
            <a:chExt cx="819955" cy="726710"/>
          </a:xfrm>
        </p:grpSpPr>
        <p:grpSp>
          <p:nvGrpSpPr>
            <p:cNvPr id="31" name="组合 30"/>
            <p:cNvGrpSpPr/>
            <p:nvPr/>
          </p:nvGrpSpPr>
          <p:grpSpPr>
            <a:xfrm>
              <a:off x="4213225" y="4193183"/>
              <a:ext cx="819955" cy="726710"/>
              <a:chOff x="3295850" y="2263222"/>
              <a:chExt cx="2643765" cy="2343151"/>
            </a:xfrm>
          </p:grpSpPr>
          <p:sp>
            <p:nvSpPr>
              <p:cNvPr id="3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3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49" name="Freeform 983"/>
            <p:cNvSpPr>
              <a:spLocks noEditPoints="1"/>
            </p:cNvSpPr>
            <p:nvPr/>
          </p:nvSpPr>
          <p:spPr bwMode="auto">
            <a:xfrm>
              <a:off x="4434579" y="4378757"/>
              <a:ext cx="363572" cy="373029"/>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gradFill>
              <a:gsLst>
                <a:gs pos="0">
                  <a:srgbClr val="007BD3"/>
                </a:gs>
                <a:gs pos="100000">
                  <a:srgbClr val="034373"/>
                </a:gs>
              </a:gsLst>
              <a:lin ang="5820000" scaled="0"/>
            </a:gradFill>
            <a:ln>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68" name="组合 67"/>
          <p:cNvGrpSpPr/>
          <p:nvPr/>
        </p:nvGrpSpPr>
        <p:grpSpPr>
          <a:xfrm>
            <a:off x="7202134" y="4131254"/>
            <a:ext cx="820062" cy="726542"/>
            <a:chOff x="7201193" y="4193183"/>
            <a:chExt cx="819955" cy="726710"/>
          </a:xfrm>
        </p:grpSpPr>
        <p:grpSp>
          <p:nvGrpSpPr>
            <p:cNvPr id="23" name="组合 22"/>
            <p:cNvGrpSpPr/>
            <p:nvPr/>
          </p:nvGrpSpPr>
          <p:grpSpPr>
            <a:xfrm>
              <a:off x="7201193" y="4193183"/>
              <a:ext cx="819955" cy="726710"/>
              <a:chOff x="3295850" y="2263222"/>
              <a:chExt cx="2643765" cy="2343151"/>
            </a:xfrm>
          </p:grpSpPr>
          <p:sp>
            <p:nvSpPr>
              <p:cNvPr id="24"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29"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50" name="Group 17"/>
            <p:cNvGrpSpPr>
              <a:grpSpLocks noChangeAspect="1"/>
            </p:cNvGrpSpPr>
            <p:nvPr/>
          </p:nvGrpSpPr>
          <p:grpSpPr bwMode="auto">
            <a:xfrm>
              <a:off x="7495152" y="4410179"/>
              <a:ext cx="269485" cy="289276"/>
              <a:chOff x="231" y="1205"/>
              <a:chExt cx="640" cy="687"/>
            </a:xfrm>
            <a:solidFill>
              <a:srgbClr val="00AF92"/>
            </a:solidFill>
            <a:effectLst/>
          </p:grpSpPr>
          <p:sp>
            <p:nvSpPr>
              <p:cNvPr id="51"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64" name="组合 63"/>
          <p:cNvGrpSpPr/>
          <p:nvPr/>
        </p:nvGrpSpPr>
        <p:grpSpPr>
          <a:xfrm>
            <a:off x="5707954" y="1544196"/>
            <a:ext cx="820062" cy="726542"/>
            <a:chOff x="5707209" y="1605527"/>
            <a:chExt cx="819955" cy="726710"/>
          </a:xfrm>
        </p:grpSpPr>
        <p:grpSp>
          <p:nvGrpSpPr>
            <p:cNvPr id="41" name="组合 40"/>
            <p:cNvGrpSpPr/>
            <p:nvPr/>
          </p:nvGrpSpPr>
          <p:grpSpPr>
            <a:xfrm>
              <a:off x="5707209" y="1605527"/>
              <a:ext cx="819955" cy="726710"/>
              <a:chOff x="3295850" y="2263222"/>
              <a:chExt cx="2643765" cy="2343151"/>
            </a:xfrm>
          </p:grpSpPr>
          <p:sp>
            <p:nvSpPr>
              <p:cNvPr id="43"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45"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53" name="组合 52"/>
            <p:cNvGrpSpPr/>
            <p:nvPr/>
          </p:nvGrpSpPr>
          <p:grpSpPr>
            <a:xfrm>
              <a:off x="5953535" y="1781665"/>
              <a:ext cx="328736" cy="370991"/>
              <a:chOff x="10815638" y="1174750"/>
              <a:chExt cx="728663" cy="822325"/>
            </a:xfrm>
            <a:solidFill>
              <a:srgbClr val="FFB850"/>
            </a:solidFill>
          </p:grpSpPr>
          <p:sp>
            <p:nvSpPr>
              <p:cNvPr id="54"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76" name="组合 75"/>
          <p:cNvGrpSpPr/>
          <p:nvPr/>
        </p:nvGrpSpPr>
        <p:grpSpPr>
          <a:xfrm>
            <a:off x="2004757" y="2334540"/>
            <a:ext cx="2009775" cy="461558"/>
            <a:chOff x="5108606" y="824701"/>
            <a:chExt cx="2009513" cy="461665"/>
          </a:xfrm>
        </p:grpSpPr>
        <p:sp>
          <p:nvSpPr>
            <p:cNvPr id="57" name="文本框 90"/>
            <p:cNvSpPr txBox="1"/>
            <p:nvPr/>
          </p:nvSpPr>
          <p:spPr>
            <a:xfrm>
              <a:off x="5443842" y="906000"/>
              <a:ext cx="1674277" cy="352507"/>
            </a:xfrm>
            <a:prstGeom prst="rect">
              <a:avLst/>
            </a:prstGeom>
            <a:noFill/>
          </p:spPr>
          <p:txBody>
            <a:bodyPr wrap="square" rtlCol="0">
              <a:spAutoFit/>
            </a:bodyPr>
            <a:lstStyle/>
            <a:p>
              <a:r>
                <a:rPr lang="zh-CN" altLang="en-US"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三元催化转化器</a:t>
              </a:r>
            </a:p>
          </p:txBody>
        </p:sp>
        <p:sp>
          <p:nvSpPr>
            <p:cNvPr id="59" name="文本框 94"/>
            <p:cNvSpPr txBox="1"/>
            <p:nvPr/>
          </p:nvSpPr>
          <p:spPr>
            <a:xfrm>
              <a:off x="5108606" y="824701"/>
              <a:ext cx="501542" cy="461665"/>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grpSp>
      <p:grpSp>
        <p:nvGrpSpPr>
          <p:cNvPr id="86" name="组合 85"/>
          <p:cNvGrpSpPr/>
          <p:nvPr/>
        </p:nvGrpSpPr>
        <p:grpSpPr>
          <a:xfrm>
            <a:off x="1989581" y="3175709"/>
            <a:ext cx="1950085" cy="460375"/>
            <a:chOff x="1756307" y="4167909"/>
            <a:chExt cx="1949831" cy="460482"/>
          </a:xfrm>
        </p:grpSpPr>
        <p:sp>
          <p:nvSpPr>
            <p:cNvPr id="65" name="文本框 100"/>
            <p:cNvSpPr txBox="1"/>
            <p:nvPr/>
          </p:nvSpPr>
          <p:spPr>
            <a:xfrm>
              <a:off x="2091543" y="4249208"/>
              <a:ext cx="1614595" cy="352507"/>
            </a:xfrm>
            <a:prstGeom prst="rect">
              <a:avLst/>
            </a:prstGeom>
            <a:noFill/>
          </p:spPr>
          <p:txBody>
            <a:bodyPr wrap="square" rtlCol="0">
              <a:spAutoFit/>
            </a:bodyPr>
            <a:lstStyle/>
            <a:p>
              <a:r>
                <a:rPr lang="zh-CN" altLang="en-US"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紧耦合排气歧管</a:t>
              </a:r>
            </a:p>
          </p:txBody>
        </p:sp>
        <p:sp>
          <p:nvSpPr>
            <p:cNvPr id="67" name="文本框 102"/>
            <p:cNvSpPr txBox="1"/>
            <p:nvPr/>
          </p:nvSpPr>
          <p:spPr>
            <a:xfrm>
              <a:off x="1756307" y="4167909"/>
              <a:ext cx="511053"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02</a:t>
              </a:r>
            </a:p>
          </p:txBody>
        </p:sp>
      </p:grpSp>
      <p:grpSp>
        <p:nvGrpSpPr>
          <p:cNvPr id="70" name="组合 69"/>
          <p:cNvGrpSpPr/>
          <p:nvPr/>
        </p:nvGrpSpPr>
        <p:grpSpPr>
          <a:xfrm>
            <a:off x="1994319" y="3940241"/>
            <a:ext cx="2100579" cy="460375"/>
            <a:chOff x="5190233" y="5788796"/>
            <a:chExt cx="2100306" cy="460481"/>
          </a:xfrm>
        </p:grpSpPr>
        <p:sp>
          <p:nvSpPr>
            <p:cNvPr id="77" name="文本框 112"/>
            <p:cNvSpPr txBox="1"/>
            <p:nvPr/>
          </p:nvSpPr>
          <p:spPr>
            <a:xfrm>
              <a:off x="5525469" y="5870095"/>
              <a:ext cx="1765070" cy="352506"/>
            </a:xfrm>
            <a:prstGeom prst="rect">
              <a:avLst/>
            </a:prstGeom>
            <a:noFill/>
          </p:spPr>
          <p:txBody>
            <a:bodyPr wrap="square" rtlCol="0">
              <a:spAutoFit/>
            </a:bodyPr>
            <a:lstStyle/>
            <a:p>
              <a:r>
                <a:rPr lang="zh-CN" altLang="en-US"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排气管、消音器</a:t>
              </a:r>
              <a:endParaRPr lang="zh-CN" altLang="en-US"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endParaRPr>
            </a:p>
          </p:txBody>
        </p:sp>
        <p:sp>
          <p:nvSpPr>
            <p:cNvPr id="79" name="文本框 114"/>
            <p:cNvSpPr txBox="1"/>
            <p:nvPr/>
          </p:nvSpPr>
          <p:spPr>
            <a:xfrm>
              <a:off x="5190233" y="5788796"/>
              <a:ext cx="652695" cy="460481"/>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03</a:t>
              </a:r>
            </a:p>
          </p:txBody>
        </p:sp>
      </p:grpSp>
      <p:pic>
        <p:nvPicPr>
          <p:cNvPr id="32" name="图片 31"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grpSp>
        <p:nvGrpSpPr>
          <p:cNvPr id="71" name="组合 70"/>
          <p:cNvGrpSpPr/>
          <p:nvPr/>
        </p:nvGrpSpPr>
        <p:grpSpPr>
          <a:xfrm>
            <a:off x="1750695" y="1466850"/>
            <a:ext cx="2773045" cy="872490"/>
            <a:chOff x="2757" y="2310"/>
            <a:chExt cx="4367" cy="1374"/>
          </a:xfrm>
        </p:grpSpPr>
        <p:sp>
          <p:nvSpPr>
            <p:cNvPr id="83" name="文本框 82"/>
            <p:cNvSpPr txBox="1"/>
            <p:nvPr/>
          </p:nvSpPr>
          <p:spPr>
            <a:xfrm>
              <a:off x="2836" y="2310"/>
              <a:ext cx="4288" cy="658"/>
            </a:xfrm>
            <a:prstGeom prst="rect">
              <a:avLst/>
            </a:prstGeom>
            <a:noFill/>
          </p:spPr>
          <p:txBody>
            <a:bodyPr wrap="none" rtlCol="0">
              <a:spAutoFit/>
            </a:bodyPr>
            <a:lstStyle/>
            <a:p>
              <a:pPr algn="l"/>
              <a:r>
                <a:rPr lang="zh-CN" altLang="en-US" sz="20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生产制造汽车排气系统</a:t>
              </a:r>
            </a:p>
          </p:txBody>
        </p:sp>
        <p:grpSp>
          <p:nvGrpSpPr>
            <p:cNvPr id="127" name="组合 126"/>
            <p:cNvGrpSpPr/>
            <p:nvPr/>
          </p:nvGrpSpPr>
          <p:grpSpPr>
            <a:xfrm flipH="1">
              <a:off x="2757" y="2872"/>
              <a:ext cx="4162" cy="813"/>
              <a:chOff x="4754880" y="1225233"/>
              <a:chExt cx="2776118" cy="557847"/>
            </a:xfrm>
          </p:grpSpPr>
          <p:sp>
            <p:nvSpPr>
              <p:cNvPr id="128" name="任意多边形 127"/>
              <p:cNvSpPr/>
              <p:nvPr/>
            </p:nvSpPr>
            <p:spPr>
              <a:xfrm>
                <a:off x="4754880" y="1280160"/>
                <a:ext cx="2682240" cy="502920"/>
              </a:xfrm>
              <a:custGeom>
                <a:avLst/>
                <a:gdLst>
                  <a:gd name="connsiteX0" fmla="*/ 0 w 2682240"/>
                  <a:gd name="connsiteY0" fmla="*/ 502920 h 502920"/>
                  <a:gd name="connsiteX1" fmla="*/ 914400 w 2682240"/>
                  <a:gd name="connsiteY1" fmla="*/ 0 h 502920"/>
                  <a:gd name="connsiteX2" fmla="*/ 2682240 w 2682240"/>
                  <a:gd name="connsiteY2" fmla="*/ 0 h 502920"/>
                </a:gdLst>
                <a:ahLst/>
                <a:cxnLst>
                  <a:cxn ang="0">
                    <a:pos x="connsiteX0" y="connsiteY0"/>
                  </a:cxn>
                  <a:cxn ang="0">
                    <a:pos x="connsiteX1" y="connsiteY1"/>
                  </a:cxn>
                  <a:cxn ang="0">
                    <a:pos x="connsiteX2" y="connsiteY2"/>
                  </a:cxn>
                </a:cxnLst>
                <a:rect l="l" t="t" r="r" b="b"/>
                <a:pathLst>
                  <a:path w="2682240" h="502920">
                    <a:moveTo>
                      <a:pt x="0" y="502920"/>
                    </a:moveTo>
                    <a:lnTo>
                      <a:pt x="914400" y="0"/>
                    </a:lnTo>
                    <a:lnTo>
                      <a:pt x="2682240" y="0"/>
                    </a:lnTo>
                  </a:path>
                </a:pathLst>
              </a:cu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29" name="椭圆 128"/>
              <p:cNvSpPr/>
              <p:nvPr/>
            </p:nvSpPr>
            <p:spPr>
              <a:xfrm>
                <a:off x="7434994" y="1225233"/>
                <a:ext cx="96004" cy="96004"/>
              </a:xfrm>
              <a:prstGeom prst="ellipse">
                <a:avLst/>
              </a:pr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72" name="组合 71"/>
          <p:cNvGrpSpPr/>
          <p:nvPr/>
        </p:nvGrpSpPr>
        <p:grpSpPr>
          <a:xfrm>
            <a:off x="6556375" y="487680"/>
            <a:ext cx="3371215" cy="1332230"/>
            <a:chOff x="10325" y="768"/>
            <a:chExt cx="5309" cy="2098"/>
          </a:xfrm>
        </p:grpSpPr>
        <p:sp>
          <p:nvSpPr>
            <p:cNvPr id="69" name="文本框 104"/>
            <p:cNvSpPr txBox="1"/>
            <p:nvPr/>
          </p:nvSpPr>
          <p:spPr>
            <a:xfrm>
              <a:off x="11906" y="768"/>
              <a:ext cx="3728" cy="1138"/>
            </a:xfrm>
            <a:prstGeom prst="rect">
              <a:avLst/>
            </a:prstGeom>
            <a:noFill/>
          </p:spPr>
          <p:txBody>
            <a:bodyPr wrap="square" rtlCol="0">
              <a:spAutoFit/>
            </a:bodyPr>
            <a:lstStyle/>
            <a:p>
              <a:pPr algn="l"/>
              <a:r>
                <a:rPr lang="zh-CN" altLang="en-US" sz="20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生产制造多种汽车轻量化产品</a:t>
              </a:r>
              <a:endParaRPr lang="zh-CN" altLang="en-US" sz="20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endParaRPr>
            </a:p>
          </p:txBody>
        </p:sp>
        <p:grpSp>
          <p:nvGrpSpPr>
            <p:cNvPr id="130" name="组合 129"/>
            <p:cNvGrpSpPr/>
            <p:nvPr/>
          </p:nvGrpSpPr>
          <p:grpSpPr>
            <a:xfrm>
              <a:off x="10325" y="1820"/>
              <a:ext cx="4308" cy="1046"/>
              <a:chOff x="7010226" y="2126270"/>
              <a:chExt cx="2735150" cy="664640"/>
            </a:xfrm>
          </p:grpSpPr>
          <p:sp>
            <p:nvSpPr>
              <p:cNvPr id="131" name="任意多边形 130"/>
              <p:cNvSpPr/>
              <p:nvPr/>
            </p:nvSpPr>
            <p:spPr>
              <a:xfrm flipV="1">
                <a:off x="7010226" y="2164299"/>
                <a:ext cx="2648240" cy="626611"/>
              </a:xfrm>
              <a:custGeom>
                <a:avLst/>
                <a:gdLst>
                  <a:gd name="connsiteX0" fmla="*/ 0 w 2682240"/>
                  <a:gd name="connsiteY0" fmla="*/ 502920 h 502920"/>
                  <a:gd name="connsiteX1" fmla="*/ 914400 w 2682240"/>
                  <a:gd name="connsiteY1" fmla="*/ 0 h 502920"/>
                  <a:gd name="connsiteX2" fmla="*/ 2682240 w 2682240"/>
                  <a:gd name="connsiteY2" fmla="*/ 0 h 502920"/>
                  <a:gd name="connsiteX0-1" fmla="*/ 0 w 2860578"/>
                  <a:gd name="connsiteY0-2" fmla="*/ 0 h 676853"/>
                  <a:gd name="connsiteX1-3" fmla="*/ 1092738 w 2860578"/>
                  <a:gd name="connsiteY1-4" fmla="*/ 676853 h 676853"/>
                  <a:gd name="connsiteX2-5" fmla="*/ 2860578 w 2860578"/>
                  <a:gd name="connsiteY2-6" fmla="*/ 676853 h 676853"/>
                </a:gdLst>
                <a:ahLst/>
                <a:cxnLst>
                  <a:cxn ang="0">
                    <a:pos x="connsiteX0-1" y="connsiteY0-2"/>
                  </a:cxn>
                  <a:cxn ang="0">
                    <a:pos x="connsiteX1-3" y="connsiteY1-4"/>
                  </a:cxn>
                  <a:cxn ang="0">
                    <a:pos x="connsiteX2-5" y="connsiteY2-6"/>
                  </a:cxn>
                </a:cxnLst>
                <a:rect l="l" t="t" r="r" b="b"/>
                <a:pathLst>
                  <a:path w="2860578" h="676853">
                    <a:moveTo>
                      <a:pt x="0" y="0"/>
                    </a:moveTo>
                    <a:lnTo>
                      <a:pt x="1092738" y="676853"/>
                    </a:lnTo>
                    <a:lnTo>
                      <a:pt x="2860578" y="676853"/>
                    </a:lnTo>
                  </a:path>
                </a:pathLst>
              </a:cu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32" name="椭圆 131"/>
              <p:cNvSpPr/>
              <p:nvPr/>
            </p:nvSpPr>
            <p:spPr>
              <a:xfrm flipV="1">
                <a:off x="9656498" y="2126270"/>
                <a:ext cx="88878" cy="88878"/>
              </a:xfrm>
              <a:prstGeom prst="ellipse">
                <a:avLst/>
              </a:pr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133" name="组合 132"/>
          <p:cNvGrpSpPr/>
          <p:nvPr/>
        </p:nvGrpSpPr>
        <p:grpSpPr>
          <a:xfrm>
            <a:off x="7527352" y="1587780"/>
            <a:ext cx="2009775" cy="461558"/>
            <a:chOff x="5108606" y="824701"/>
            <a:chExt cx="2009513" cy="461665"/>
          </a:xfrm>
        </p:grpSpPr>
        <p:sp>
          <p:nvSpPr>
            <p:cNvPr id="134" name="文本框 90"/>
            <p:cNvSpPr txBox="1"/>
            <p:nvPr/>
          </p:nvSpPr>
          <p:spPr>
            <a:xfrm>
              <a:off x="5443842" y="906000"/>
              <a:ext cx="1674277" cy="352507"/>
            </a:xfrm>
            <a:prstGeom prst="rect">
              <a:avLst/>
            </a:prstGeom>
            <a:noFill/>
          </p:spPr>
          <p:txBody>
            <a:bodyPr wrap="square" rtlCol="0">
              <a:spAutoFit/>
            </a:bodyPr>
            <a:lstStyle/>
            <a:p>
              <a:r>
                <a:rPr lang="zh-CN" altLang="zh-CN"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防撞钢梁</a:t>
              </a:r>
            </a:p>
          </p:txBody>
        </p:sp>
        <p:sp>
          <p:nvSpPr>
            <p:cNvPr id="135" name="文本框 94"/>
            <p:cNvSpPr txBox="1"/>
            <p:nvPr/>
          </p:nvSpPr>
          <p:spPr>
            <a:xfrm>
              <a:off x="5108606" y="824701"/>
              <a:ext cx="501542" cy="461665"/>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grpSp>
      <p:grpSp>
        <p:nvGrpSpPr>
          <p:cNvPr id="143" name="组合 142"/>
          <p:cNvGrpSpPr/>
          <p:nvPr/>
        </p:nvGrpSpPr>
        <p:grpSpPr>
          <a:xfrm>
            <a:off x="8343901" y="3670300"/>
            <a:ext cx="2346959" cy="460375"/>
            <a:chOff x="5176886" y="824701"/>
            <a:chExt cx="1941233" cy="460482"/>
          </a:xfrm>
        </p:grpSpPr>
        <p:sp>
          <p:nvSpPr>
            <p:cNvPr id="144" name="文本框 90"/>
            <p:cNvSpPr txBox="1"/>
            <p:nvPr/>
          </p:nvSpPr>
          <p:spPr>
            <a:xfrm>
              <a:off x="5443842" y="906000"/>
              <a:ext cx="1674277" cy="352507"/>
            </a:xfrm>
            <a:prstGeom prst="rect">
              <a:avLst/>
            </a:prstGeom>
            <a:noFill/>
          </p:spPr>
          <p:txBody>
            <a:bodyPr wrap="square" rtlCol="0">
              <a:spAutoFit/>
            </a:bodyPr>
            <a:lstStyle/>
            <a:p>
              <a:r>
                <a:rPr lang="zh-CN" altLang="en-US"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发动机塑料进气歧管</a:t>
              </a:r>
              <a:endParaRPr lang="zh-CN" altLang="zh-CN"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endParaRPr>
            </a:p>
          </p:txBody>
        </p:sp>
        <p:sp>
          <p:nvSpPr>
            <p:cNvPr id="145" name="文本框 94"/>
            <p:cNvSpPr txBox="1"/>
            <p:nvPr/>
          </p:nvSpPr>
          <p:spPr>
            <a:xfrm>
              <a:off x="5176886" y="824701"/>
              <a:ext cx="501542"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grpSp>
      <p:grpSp>
        <p:nvGrpSpPr>
          <p:cNvPr id="5" name="组合 4"/>
          <p:cNvGrpSpPr/>
          <p:nvPr/>
        </p:nvGrpSpPr>
        <p:grpSpPr>
          <a:xfrm>
            <a:off x="8334501" y="4308549"/>
            <a:ext cx="1950085" cy="460375"/>
            <a:chOff x="1756307" y="4167909"/>
            <a:chExt cx="1949831" cy="460482"/>
          </a:xfrm>
        </p:grpSpPr>
        <p:sp>
          <p:nvSpPr>
            <p:cNvPr id="6" name="文本框 100"/>
            <p:cNvSpPr txBox="1"/>
            <p:nvPr/>
          </p:nvSpPr>
          <p:spPr>
            <a:xfrm>
              <a:off x="2091543" y="4249208"/>
              <a:ext cx="1614595" cy="337263"/>
            </a:xfrm>
            <a:prstGeom prst="rect">
              <a:avLst/>
            </a:prstGeom>
            <a:noFill/>
          </p:spPr>
          <p:txBody>
            <a:bodyPr wrap="square" rtlCol="0">
              <a:spAutoFit/>
            </a:bodyPr>
            <a:lstStyle/>
            <a:p>
              <a:r>
                <a:rPr lang="zh-CN" altLang="en-US"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塑料缸盖罩</a:t>
              </a:r>
            </a:p>
          </p:txBody>
        </p:sp>
        <p:sp>
          <p:nvSpPr>
            <p:cNvPr id="34" name="文本框 102"/>
            <p:cNvSpPr txBox="1"/>
            <p:nvPr/>
          </p:nvSpPr>
          <p:spPr>
            <a:xfrm>
              <a:off x="1756307" y="4167909"/>
              <a:ext cx="511053"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02</a:t>
              </a:r>
            </a:p>
          </p:txBody>
        </p:sp>
      </p:grpSp>
      <p:grpSp>
        <p:nvGrpSpPr>
          <p:cNvPr id="37" name="组合 36"/>
          <p:cNvGrpSpPr/>
          <p:nvPr/>
        </p:nvGrpSpPr>
        <p:grpSpPr>
          <a:xfrm>
            <a:off x="8323999" y="4935921"/>
            <a:ext cx="2351405" cy="460375"/>
            <a:chOff x="5190233" y="5788796"/>
            <a:chExt cx="2351099" cy="460481"/>
          </a:xfrm>
        </p:grpSpPr>
        <p:sp>
          <p:nvSpPr>
            <p:cNvPr id="39" name="文本框 112"/>
            <p:cNvSpPr txBox="1"/>
            <p:nvPr/>
          </p:nvSpPr>
          <p:spPr>
            <a:xfrm>
              <a:off x="5525469" y="5870095"/>
              <a:ext cx="2015863" cy="337263"/>
            </a:xfrm>
            <a:prstGeom prst="rect">
              <a:avLst/>
            </a:prstGeom>
            <a:noFill/>
          </p:spPr>
          <p:txBody>
            <a:bodyPr wrap="square" rtlCol="0">
              <a:spAutoFit/>
            </a:bodyPr>
            <a:lstStyle/>
            <a:p>
              <a:r>
                <a:rPr lang="en-US" altLang="zh-CN"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PVC</a:t>
              </a:r>
              <a:r>
                <a:rPr lang="zh-CN" altLang="en-US"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导电式曲通管</a:t>
              </a:r>
              <a:endParaRPr lang="zh-CN" altLang="en-US"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endParaRPr>
            </a:p>
          </p:txBody>
        </p:sp>
        <p:sp>
          <p:nvSpPr>
            <p:cNvPr id="42" name="文本框 114"/>
            <p:cNvSpPr txBox="1"/>
            <p:nvPr/>
          </p:nvSpPr>
          <p:spPr>
            <a:xfrm>
              <a:off x="5190233" y="5788796"/>
              <a:ext cx="652695" cy="460481"/>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03</a:t>
              </a:r>
            </a:p>
          </p:txBody>
        </p:sp>
      </p:grpSp>
      <p:grpSp>
        <p:nvGrpSpPr>
          <p:cNvPr id="74" name="组合 73"/>
          <p:cNvGrpSpPr/>
          <p:nvPr/>
        </p:nvGrpSpPr>
        <p:grpSpPr>
          <a:xfrm>
            <a:off x="8344319" y="5504881"/>
            <a:ext cx="2351405" cy="460375"/>
            <a:chOff x="5190233" y="5788796"/>
            <a:chExt cx="2351099" cy="460481"/>
          </a:xfrm>
        </p:grpSpPr>
        <p:sp>
          <p:nvSpPr>
            <p:cNvPr id="75" name="文本框 112"/>
            <p:cNvSpPr txBox="1"/>
            <p:nvPr/>
          </p:nvSpPr>
          <p:spPr>
            <a:xfrm>
              <a:off x="5525469" y="5870095"/>
              <a:ext cx="2015863" cy="337263"/>
            </a:xfrm>
            <a:prstGeom prst="rect">
              <a:avLst/>
            </a:prstGeom>
            <a:noFill/>
          </p:spPr>
          <p:txBody>
            <a:bodyPr wrap="square" rtlCol="0">
              <a:spAutoFit/>
            </a:bodyPr>
            <a:lstStyle/>
            <a:p>
              <a:r>
                <a:rPr lang="zh-CN" altLang="en-US" sz="16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文丘里管</a:t>
              </a:r>
            </a:p>
          </p:txBody>
        </p:sp>
        <p:sp>
          <p:nvSpPr>
            <p:cNvPr id="78" name="文本框 114"/>
            <p:cNvSpPr txBox="1"/>
            <p:nvPr/>
          </p:nvSpPr>
          <p:spPr>
            <a:xfrm>
              <a:off x="5190233" y="5788796"/>
              <a:ext cx="652695" cy="460481"/>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04</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heel(1)">
                                      <p:cBhvr>
                                        <p:cTn id="13" dur="500"/>
                                        <p:tgtEl>
                                          <p:spTgt spid="87"/>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 calcmode="lin" valueType="num">
                                      <p:cBhvr>
                                        <p:cTn id="19" dur="500" fill="hold"/>
                                        <p:tgtEl>
                                          <p:spTgt spid="56"/>
                                        </p:tgtEl>
                                        <p:attrNameLst>
                                          <p:attrName>style.rotation</p:attrName>
                                        </p:attrNameLst>
                                      </p:cBhvr>
                                      <p:tavLst>
                                        <p:tav tm="0">
                                          <p:val>
                                            <p:fltVal val="90"/>
                                          </p:val>
                                        </p:tav>
                                        <p:tav tm="100000">
                                          <p:val>
                                            <p:fltVal val="0"/>
                                          </p:val>
                                        </p:tav>
                                      </p:tavLst>
                                    </p:anim>
                                    <p:animEffect transition="in" filter="fade">
                                      <p:cBhvr>
                                        <p:cTn id="20" dur="500"/>
                                        <p:tgtEl>
                                          <p:spTgt spid="56"/>
                                        </p:tgtEl>
                                      </p:cBhvr>
                                    </p:animEffect>
                                  </p:childTnLst>
                                </p:cTn>
                              </p:par>
                              <p:par>
                                <p:cTn id="21" presetID="8" presetClass="emph" presetSubtype="0" repeatCount="2000" fill="hold" nodeType="withEffect">
                                  <p:stCondLst>
                                    <p:cond delay="0"/>
                                  </p:stCondLst>
                                  <p:childTnLst>
                                    <p:animRot by="-21600000">
                                      <p:cBhvr>
                                        <p:cTn id="22" dur="500" fill="hold"/>
                                        <p:tgtEl>
                                          <p:spTgt spid="56"/>
                                        </p:tgtEl>
                                        <p:attrNameLst>
                                          <p:attrName>r</p:attrName>
                                        </p:attrNameLst>
                                      </p:cBhvr>
                                    </p:animRot>
                                  </p:childTnLst>
                                </p:cTn>
                              </p:par>
                            </p:childTnLst>
                          </p:cTn>
                        </p:par>
                        <p:par>
                          <p:cTn id="23" fill="hold">
                            <p:stCondLst>
                              <p:cond delay="1500"/>
                            </p:stCondLst>
                            <p:childTnLst>
                              <p:par>
                                <p:cTn id="24" presetID="52" presetClass="entr" presetSubtype="0" fill="hold" nodeType="afterEffect">
                                  <p:stCondLst>
                                    <p:cond delay="0"/>
                                  </p:stCondLst>
                                  <p:childTnLst>
                                    <p:set>
                                      <p:cBhvr>
                                        <p:cTn id="25" dur="1" fill="hold">
                                          <p:stCondLst>
                                            <p:cond delay="0"/>
                                          </p:stCondLst>
                                        </p:cTn>
                                        <p:tgtEl>
                                          <p:spTgt spid="64"/>
                                        </p:tgtEl>
                                        <p:attrNameLst>
                                          <p:attrName>style.visibility</p:attrName>
                                        </p:attrNameLst>
                                      </p:cBhvr>
                                      <p:to>
                                        <p:strVal val="visible"/>
                                      </p:to>
                                    </p:set>
                                    <p:animScale>
                                      <p:cBhvr>
                                        <p:cTn id="26" dur="500" decel="50000" fill="hold">
                                          <p:stCondLst>
                                            <p:cond delay="0"/>
                                          </p:stCondLst>
                                        </p:cTn>
                                        <p:tgtEl>
                                          <p:spTgt spid="6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500" decel="50000" fill="hold">
                                          <p:stCondLst>
                                            <p:cond delay="0"/>
                                          </p:stCondLst>
                                        </p:cTn>
                                        <p:tgtEl>
                                          <p:spTgt spid="64"/>
                                        </p:tgtEl>
                                        <p:attrNameLst>
                                          <p:attrName>ppt_x</p:attrName>
                                          <p:attrName>ppt_y</p:attrName>
                                        </p:attrNameLst>
                                      </p:cBhvr>
                                    </p:animMotion>
                                    <p:animEffect transition="in" filter="fade">
                                      <p:cBhvr>
                                        <p:cTn id="28" dur="500"/>
                                        <p:tgtEl>
                                          <p:spTgt spid="64"/>
                                        </p:tgtEl>
                                      </p:cBhvr>
                                    </p:animEffect>
                                  </p:childTnLst>
                                </p:cTn>
                              </p:par>
                            </p:childTnLst>
                          </p:cTn>
                        </p:par>
                        <p:par>
                          <p:cTn id="29" fill="hold">
                            <p:stCondLst>
                              <p:cond delay="2000"/>
                            </p:stCondLst>
                            <p:childTnLst>
                              <p:par>
                                <p:cTn id="30" presetID="52" presetClass="entr" presetSubtype="0" fill="hold" nodeType="afterEffect">
                                  <p:stCondLst>
                                    <p:cond delay="0"/>
                                  </p:stCondLst>
                                  <p:childTnLst>
                                    <p:set>
                                      <p:cBhvr>
                                        <p:cTn id="31" dur="1" fill="hold">
                                          <p:stCondLst>
                                            <p:cond delay="0"/>
                                          </p:stCondLst>
                                        </p:cTn>
                                        <p:tgtEl>
                                          <p:spTgt spid="62"/>
                                        </p:tgtEl>
                                        <p:attrNameLst>
                                          <p:attrName>style.visibility</p:attrName>
                                        </p:attrNameLst>
                                      </p:cBhvr>
                                      <p:to>
                                        <p:strVal val="visible"/>
                                      </p:to>
                                    </p:set>
                                    <p:animScale>
                                      <p:cBhvr>
                                        <p:cTn id="32" dur="500" decel="50000" fill="hold">
                                          <p:stCondLst>
                                            <p:cond delay="0"/>
                                          </p:stCondLst>
                                        </p:cTn>
                                        <p:tgtEl>
                                          <p:spTgt spid="6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500" decel="50000" fill="hold">
                                          <p:stCondLst>
                                            <p:cond delay="0"/>
                                          </p:stCondLst>
                                        </p:cTn>
                                        <p:tgtEl>
                                          <p:spTgt spid="62"/>
                                        </p:tgtEl>
                                        <p:attrNameLst>
                                          <p:attrName>ppt_x</p:attrName>
                                          <p:attrName>ppt_y</p:attrName>
                                        </p:attrNameLst>
                                      </p:cBhvr>
                                    </p:animMotion>
                                    <p:animEffect transition="in" filter="fade">
                                      <p:cBhvr>
                                        <p:cTn id="34" dur="500"/>
                                        <p:tgtEl>
                                          <p:spTgt spid="62"/>
                                        </p:tgtEl>
                                      </p:cBhvr>
                                    </p:animEffect>
                                  </p:childTnLst>
                                </p:cTn>
                              </p:par>
                            </p:childTnLst>
                          </p:cTn>
                        </p:par>
                        <p:par>
                          <p:cTn id="35" fill="hold">
                            <p:stCondLst>
                              <p:cond delay="2500"/>
                            </p:stCondLst>
                            <p:childTnLst>
                              <p:par>
                                <p:cTn id="36" presetID="52" presetClass="entr" presetSubtype="0" fill="hold" nodeType="afterEffect">
                                  <p:stCondLst>
                                    <p:cond delay="0"/>
                                  </p:stCondLst>
                                  <p:childTnLst>
                                    <p:set>
                                      <p:cBhvr>
                                        <p:cTn id="37" dur="1" fill="hold">
                                          <p:stCondLst>
                                            <p:cond delay="0"/>
                                          </p:stCondLst>
                                        </p:cTn>
                                        <p:tgtEl>
                                          <p:spTgt spid="60"/>
                                        </p:tgtEl>
                                        <p:attrNameLst>
                                          <p:attrName>style.visibility</p:attrName>
                                        </p:attrNameLst>
                                      </p:cBhvr>
                                      <p:to>
                                        <p:strVal val="visible"/>
                                      </p:to>
                                    </p:set>
                                    <p:animScale>
                                      <p:cBhvr>
                                        <p:cTn id="38" dur="500" decel="50000" fill="hold">
                                          <p:stCondLst>
                                            <p:cond delay="0"/>
                                          </p:stCondLst>
                                        </p:cTn>
                                        <p:tgtEl>
                                          <p:spTgt spid="6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500" decel="50000" fill="hold">
                                          <p:stCondLst>
                                            <p:cond delay="0"/>
                                          </p:stCondLst>
                                        </p:cTn>
                                        <p:tgtEl>
                                          <p:spTgt spid="60"/>
                                        </p:tgtEl>
                                        <p:attrNameLst>
                                          <p:attrName>ppt_x</p:attrName>
                                          <p:attrName>ppt_y</p:attrName>
                                        </p:attrNameLst>
                                      </p:cBhvr>
                                    </p:animMotion>
                                    <p:animEffect transition="in" filter="fade">
                                      <p:cBhvr>
                                        <p:cTn id="40" dur="500"/>
                                        <p:tgtEl>
                                          <p:spTgt spid="60"/>
                                        </p:tgtEl>
                                      </p:cBhvr>
                                    </p:animEffect>
                                  </p:childTnLst>
                                </p:cTn>
                              </p:par>
                            </p:childTnLst>
                          </p:cTn>
                        </p:par>
                        <p:par>
                          <p:cTn id="41" fill="hold">
                            <p:stCondLst>
                              <p:cond delay="3000"/>
                            </p:stCondLst>
                            <p:childTnLst>
                              <p:par>
                                <p:cTn id="42" presetID="52" presetClass="entr" presetSubtype="0"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Scale>
                                      <p:cBhvr>
                                        <p:cTn id="44" dur="500" decel="50000" fill="hold">
                                          <p:stCondLst>
                                            <p:cond delay="0"/>
                                          </p:stCondLst>
                                        </p:cTn>
                                        <p:tgtEl>
                                          <p:spTgt spid="5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5" dur="500" decel="50000" fill="hold">
                                          <p:stCondLst>
                                            <p:cond delay="0"/>
                                          </p:stCondLst>
                                        </p:cTn>
                                        <p:tgtEl>
                                          <p:spTgt spid="58"/>
                                        </p:tgtEl>
                                        <p:attrNameLst>
                                          <p:attrName>ppt_x</p:attrName>
                                          <p:attrName>ppt_y</p:attrName>
                                        </p:attrNameLst>
                                      </p:cBhvr>
                                    </p:animMotion>
                                    <p:animEffect transition="in" filter="fade">
                                      <p:cBhvr>
                                        <p:cTn id="46" dur="500"/>
                                        <p:tgtEl>
                                          <p:spTgt spid="58"/>
                                        </p:tgtEl>
                                      </p:cBhvr>
                                    </p:animEffect>
                                  </p:childTnLst>
                                </p:cTn>
                              </p:par>
                            </p:childTnLst>
                          </p:cTn>
                        </p:par>
                        <p:par>
                          <p:cTn id="47" fill="hold">
                            <p:stCondLst>
                              <p:cond delay="3500"/>
                            </p:stCondLst>
                            <p:childTnLst>
                              <p:par>
                                <p:cTn id="48" presetID="52" presetClass="entr" presetSubtype="0"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Scale>
                                      <p:cBhvr>
                                        <p:cTn id="50" dur="500" decel="50000" fill="hold">
                                          <p:stCondLst>
                                            <p:cond delay="0"/>
                                          </p:stCondLst>
                                        </p:cTn>
                                        <p:tgtEl>
                                          <p:spTgt spid="6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1" dur="500" decel="50000" fill="hold">
                                          <p:stCondLst>
                                            <p:cond delay="0"/>
                                          </p:stCondLst>
                                        </p:cTn>
                                        <p:tgtEl>
                                          <p:spTgt spid="68"/>
                                        </p:tgtEl>
                                        <p:attrNameLst>
                                          <p:attrName>ppt_x</p:attrName>
                                          <p:attrName>ppt_y</p:attrName>
                                        </p:attrNameLst>
                                      </p:cBhvr>
                                    </p:animMotion>
                                    <p:animEffect transition="in" filter="fade">
                                      <p:cBhvr>
                                        <p:cTn id="52" dur="500"/>
                                        <p:tgtEl>
                                          <p:spTgt spid="68"/>
                                        </p:tgtEl>
                                      </p:cBhvr>
                                    </p:animEffect>
                                  </p:childTnLst>
                                </p:cTn>
                              </p:par>
                            </p:childTnLst>
                          </p:cTn>
                        </p:par>
                        <p:par>
                          <p:cTn id="53" fill="hold">
                            <p:stCondLst>
                              <p:cond delay="4000"/>
                            </p:stCondLst>
                            <p:childTnLst>
                              <p:par>
                                <p:cTn id="54" presetID="52" presetClass="entr" presetSubtype="0" fill="hold" nodeType="afterEffect">
                                  <p:stCondLst>
                                    <p:cond delay="0"/>
                                  </p:stCondLst>
                                  <p:childTnLst>
                                    <p:set>
                                      <p:cBhvr>
                                        <p:cTn id="55" dur="1" fill="hold">
                                          <p:stCondLst>
                                            <p:cond delay="0"/>
                                          </p:stCondLst>
                                        </p:cTn>
                                        <p:tgtEl>
                                          <p:spTgt spid="66"/>
                                        </p:tgtEl>
                                        <p:attrNameLst>
                                          <p:attrName>style.visibility</p:attrName>
                                        </p:attrNameLst>
                                      </p:cBhvr>
                                      <p:to>
                                        <p:strVal val="visible"/>
                                      </p:to>
                                    </p:set>
                                    <p:animScale>
                                      <p:cBhvr>
                                        <p:cTn id="56" dur="5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7" dur="500" decel="50000" fill="hold">
                                          <p:stCondLst>
                                            <p:cond delay="0"/>
                                          </p:stCondLst>
                                        </p:cTn>
                                        <p:tgtEl>
                                          <p:spTgt spid="66"/>
                                        </p:tgtEl>
                                        <p:attrNameLst>
                                          <p:attrName>ppt_x</p:attrName>
                                          <p:attrName>ppt_y</p:attrName>
                                        </p:attrNameLst>
                                      </p:cBhvr>
                                    </p:animMotion>
                                    <p:animEffect transition="in" filter="fade">
                                      <p:cBhvr>
                                        <p:cTn id="58" dur="500"/>
                                        <p:tgtEl>
                                          <p:spTgt spid="66"/>
                                        </p:tgtEl>
                                      </p:cBhvr>
                                    </p:animEffect>
                                  </p:childTnLst>
                                </p:cTn>
                              </p:par>
                            </p:childTnLst>
                          </p:cTn>
                        </p:par>
                        <p:par>
                          <p:cTn id="59" fill="hold">
                            <p:stCondLst>
                              <p:cond delay="4500"/>
                            </p:stCondLst>
                            <p:childTnLst>
                              <p:par>
                                <p:cTn id="60" presetID="1" presetClass="entr" presetSubtype="0" fill="hold" nodeType="afterEffect">
                                  <p:stCondLst>
                                    <p:cond delay="0"/>
                                  </p:stCondLst>
                                  <p:childTnLst>
                                    <p:set>
                                      <p:cBhvr>
                                        <p:cTn id="61" dur="1" fill="hold">
                                          <p:stCondLst>
                                            <p:cond delay="0"/>
                                          </p:stCondLst>
                                        </p:cTn>
                                        <p:tgtEl>
                                          <p:spTgt spid="71"/>
                                        </p:tgtEl>
                                        <p:attrNameLst>
                                          <p:attrName>style.visibility</p:attrName>
                                        </p:attrNameLst>
                                      </p:cBhvr>
                                      <p:to>
                                        <p:strVal val="visible"/>
                                      </p:to>
                                    </p:set>
                                  </p:childTnLst>
                                </p:cTn>
                              </p:par>
                            </p:childTnLst>
                          </p:cTn>
                        </p:par>
                        <p:par>
                          <p:cTn id="62" fill="hold">
                            <p:stCondLst>
                              <p:cond delay="4500"/>
                            </p:stCondLst>
                            <p:childTnLst>
                              <p:par>
                                <p:cTn id="63" presetID="14" presetClass="entr" presetSubtype="10"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randombar(horizontal)">
                                      <p:cBhvr>
                                        <p:cTn id="65" dur="500"/>
                                        <p:tgtEl>
                                          <p:spTgt spid="76"/>
                                        </p:tgtEl>
                                      </p:cBhvr>
                                    </p:animEffect>
                                  </p:childTnLst>
                                </p:cTn>
                              </p:par>
                              <p:par>
                                <p:cTn id="66" presetID="14" presetClass="entr" presetSubtype="10" fill="hold" nodeType="withEffect">
                                  <p:stCondLst>
                                    <p:cond delay="0"/>
                                  </p:stCondLst>
                                  <p:childTnLst>
                                    <p:set>
                                      <p:cBhvr>
                                        <p:cTn id="67" dur="1" fill="hold">
                                          <p:stCondLst>
                                            <p:cond delay="0"/>
                                          </p:stCondLst>
                                        </p:cTn>
                                        <p:tgtEl>
                                          <p:spTgt spid="86"/>
                                        </p:tgtEl>
                                        <p:attrNameLst>
                                          <p:attrName>style.visibility</p:attrName>
                                        </p:attrNameLst>
                                      </p:cBhvr>
                                      <p:to>
                                        <p:strVal val="visible"/>
                                      </p:to>
                                    </p:set>
                                    <p:animEffect transition="in" filter="randombar(horizontal)">
                                      <p:cBhvr>
                                        <p:cTn id="68" dur="500"/>
                                        <p:tgtEl>
                                          <p:spTgt spid="86"/>
                                        </p:tgtEl>
                                      </p:cBhvr>
                                    </p:animEffect>
                                  </p:childTnLst>
                                </p:cTn>
                              </p:par>
                              <p:par>
                                <p:cTn id="69" presetID="14" presetClass="entr" presetSubtype="10" fill="hold"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randombar(horizontal)">
                                      <p:cBhvr>
                                        <p:cTn id="71" dur="500"/>
                                        <p:tgtEl>
                                          <p:spTgt spid="70"/>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childTnLst>
                          </p:cTn>
                        </p:par>
                        <p:par>
                          <p:cTn id="76" fill="hold">
                            <p:stCondLst>
                              <p:cond delay="0"/>
                            </p:stCondLst>
                            <p:childTnLst>
                              <p:par>
                                <p:cTn id="77" presetID="14" presetClass="entr" presetSubtype="10" fill="hold" nodeType="after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randombar(horizontal)">
                                      <p:cBhvr>
                                        <p:cTn id="79" dur="500"/>
                                        <p:tgtEl>
                                          <p:spTgt spid="133"/>
                                        </p:tgtEl>
                                      </p:cBhvr>
                                    </p:animEffec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73"/>
                                        </p:tgtEl>
                                        <p:attrNameLst>
                                          <p:attrName>style.visibility</p:attrName>
                                        </p:attrNameLst>
                                      </p:cBhvr>
                                      <p:to>
                                        <p:strVal val="visible"/>
                                      </p:to>
                                    </p:set>
                                  </p:childTnLst>
                                </p:cTn>
                              </p:par>
                            </p:childTnLst>
                          </p:cTn>
                        </p:par>
                        <p:par>
                          <p:cTn id="84" fill="hold">
                            <p:stCondLst>
                              <p:cond delay="0"/>
                            </p:stCondLst>
                            <p:childTnLst>
                              <p:par>
                                <p:cTn id="85" presetID="14" presetClass="entr" presetSubtype="10" fill="hold" nodeType="afterEffect">
                                  <p:stCondLst>
                                    <p:cond delay="0"/>
                                  </p:stCondLst>
                                  <p:childTnLst>
                                    <p:set>
                                      <p:cBhvr>
                                        <p:cTn id="86" dur="1" fill="hold">
                                          <p:stCondLst>
                                            <p:cond delay="0"/>
                                          </p:stCondLst>
                                        </p:cTn>
                                        <p:tgtEl>
                                          <p:spTgt spid="143"/>
                                        </p:tgtEl>
                                        <p:attrNameLst>
                                          <p:attrName>style.visibility</p:attrName>
                                        </p:attrNameLst>
                                      </p:cBhvr>
                                      <p:to>
                                        <p:strVal val="visible"/>
                                      </p:to>
                                    </p:set>
                                    <p:animEffect transition="in" filter="randombar(horizontal)">
                                      <p:cBhvr>
                                        <p:cTn id="87" dur="500"/>
                                        <p:tgtEl>
                                          <p:spTgt spid="143"/>
                                        </p:tgtEl>
                                      </p:cBhvr>
                                    </p:animEffect>
                                  </p:childTnLst>
                                </p:cTn>
                              </p:par>
                              <p:par>
                                <p:cTn id="88" presetID="14" presetClass="entr" presetSubtype="10" fill="hold" nodeType="with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randombar(horizontal)">
                                      <p:cBhvr>
                                        <p:cTn id="90" dur="500"/>
                                        <p:tgtEl>
                                          <p:spTgt spid="5"/>
                                        </p:tgtEl>
                                      </p:cBhvr>
                                    </p:animEffect>
                                  </p:childTnLst>
                                </p:cTn>
                              </p:par>
                              <p:par>
                                <p:cTn id="91" presetID="14" presetClass="entr" presetSubtype="10"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randombar(horizontal)">
                                      <p:cBhvr>
                                        <p:cTn id="93" dur="500"/>
                                        <p:tgtEl>
                                          <p:spTgt spid="37"/>
                                        </p:tgtEl>
                                      </p:cBhvr>
                                    </p:animEffect>
                                  </p:childTnLst>
                                </p:cTn>
                              </p:par>
                              <p:par>
                                <p:cTn id="94" presetID="14" presetClass="entr" presetSubtype="10" fill="hold" nodeType="withEffect">
                                  <p:stCondLst>
                                    <p:cond delay="0"/>
                                  </p:stCondLst>
                                  <p:childTnLst>
                                    <p:set>
                                      <p:cBhvr>
                                        <p:cTn id="95" dur="1" fill="hold">
                                          <p:stCondLst>
                                            <p:cond delay="0"/>
                                          </p:stCondLst>
                                        </p:cTn>
                                        <p:tgtEl>
                                          <p:spTgt spid="74"/>
                                        </p:tgtEl>
                                        <p:attrNameLst>
                                          <p:attrName>style.visibility</p:attrName>
                                        </p:attrNameLst>
                                      </p:cBhvr>
                                      <p:to>
                                        <p:strVal val="visible"/>
                                      </p:to>
                                    </p:set>
                                    <p:animEffect transition="in" filter="randombar(horizontal)">
                                      <p:cBhvr>
                                        <p:cTn id="9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营销网络</a:t>
            </a:r>
          </a:p>
        </p:txBody>
      </p:sp>
      <p:sp>
        <p:nvSpPr>
          <p:cNvPr id="2" name="任意多边形 1"/>
          <p:cNvSpPr/>
          <p:nvPr/>
        </p:nvSpPr>
        <p:spPr>
          <a:xfrm>
            <a:off x="2059008" y="1692142"/>
            <a:ext cx="2071610" cy="4142869"/>
          </a:xfrm>
          <a:custGeom>
            <a:avLst/>
            <a:gdLst>
              <a:gd name="connsiteX0" fmla="*/ 0 w 2468160"/>
              <a:gd name="connsiteY0" fmla="*/ 0 h 4937688"/>
              <a:gd name="connsiteX1" fmla="*/ 251709 w 2468160"/>
              <a:gd name="connsiteY1" fmla="*/ 12711 h 4937688"/>
              <a:gd name="connsiteX2" fmla="*/ 2468160 w 2468160"/>
              <a:gd name="connsiteY2" fmla="*/ 2468844 h 4937688"/>
              <a:gd name="connsiteX3" fmla="*/ 251709 w 2468160"/>
              <a:gd name="connsiteY3" fmla="*/ 4924978 h 4937688"/>
              <a:gd name="connsiteX4" fmla="*/ 0 w 2468160"/>
              <a:gd name="connsiteY4" fmla="*/ 4937688 h 4937688"/>
              <a:gd name="connsiteX5" fmla="*/ 0 w 2468160"/>
              <a:gd name="connsiteY5" fmla="*/ 4688120 h 4937688"/>
              <a:gd name="connsiteX6" fmla="*/ 226192 w 2468160"/>
              <a:gd name="connsiteY6" fmla="*/ 4676698 h 4937688"/>
              <a:gd name="connsiteX7" fmla="*/ 2218592 w 2468160"/>
              <a:gd name="connsiteY7" fmla="*/ 2468844 h 4937688"/>
              <a:gd name="connsiteX8" fmla="*/ 226192 w 2468160"/>
              <a:gd name="connsiteY8" fmla="*/ 260990 h 4937688"/>
              <a:gd name="connsiteX9" fmla="*/ 0 w 2468160"/>
              <a:gd name="connsiteY9" fmla="*/ 249569 h 493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8160" h="4937688">
                <a:moveTo>
                  <a:pt x="0" y="0"/>
                </a:moveTo>
                <a:lnTo>
                  <a:pt x="251709" y="12711"/>
                </a:lnTo>
                <a:cubicBezTo>
                  <a:pt x="1496657" y="139142"/>
                  <a:pt x="2468160" y="1190539"/>
                  <a:pt x="2468160" y="2468844"/>
                </a:cubicBezTo>
                <a:cubicBezTo>
                  <a:pt x="2468160" y="3747149"/>
                  <a:pt x="1496657" y="4798546"/>
                  <a:pt x="251709" y="4924978"/>
                </a:cubicBezTo>
                <a:lnTo>
                  <a:pt x="0" y="4937688"/>
                </a:lnTo>
                <a:lnTo>
                  <a:pt x="0" y="4688120"/>
                </a:lnTo>
                <a:lnTo>
                  <a:pt x="226192" y="4676698"/>
                </a:lnTo>
                <a:cubicBezTo>
                  <a:pt x="1345293" y="4563047"/>
                  <a:pt x="2218592" y="3617931"/>
                  <a:pt x="2218592" y="2468844"/>
                </a:cubicBezTo>
                <a:cubicBezTo>
                  <a:pt x="2218592" y="1319758"/>
                  <a:pt x="1345293" y="374641"/>
                  <a:pt x="226192" y="260990"/>
                </a:cubicBezTo>
                <a:lnTo>
                  <a:pt x="0" y="249569"/>
                </a:lnTo>
                <a:close/>
              </a:path>
            </a:pathLst>
          </a:custGeom>
          <a:solidFill>
            <a:sysClr val="window" lastClr="FFFFFF">
              <a:lumMod val="95000"/>
            </a:sysClr>
          </a:solidFill>
          <a:ln w="25400" cap="flat" cmpd="sng" algn="ctr">
            <a:noFill/>
            <a:prstDash val="solid"/>
          </a:ln>
          <a:effectLst>
            <a:innerShdw blurRad="76200" dist="381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 name="文本框 128"/>
          <p:cNvSpPr txBox="1"/>
          <p:nvPr/>
        </p:nvSpPr>
        <p:spPr>
          <a:xfrm>
            <a:off x="7316470" y="1419860"/>
            <a:ext cx="4210050" cy="335280"/>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mn-ea"/>
                <a:sym typeface="+mn-ea"/>
              </a:rPr>
              <a:t>天津总部</a:t>
            </a:r>
            <a:endParaRPr lang="zh-CN" altLang="en-US" sz="1600" dirty="0">
              <a:gradFill>
                <a:gsLst>
                  <a:gs pos="0">
                    <a:srgbClr val="007BD3"/>
                  </a:gs>
                  <a:gs pos="100000">
                    <a:srgbClr val="034373"/>
                  </a:gs>
                </a:gsLst>
                <a:path path="circle">
                  <a:fillToRect t="100000" r="100000"/>
                </a:path>
                <a:tileRect l="-100000" b="-100000"/>
              </a:gradFill>
              <a:latin typeface="+mn-ea"/>
            </a:endParaRPr>
          </a:p>
        </p:txBody>
      </p:sp>
      <p:sp>
        <p:nvSpPr>
          <p:cNvPr id="7" name="文本框 131"/>
          <p:cNvSpPr txBox="1"/>
          <p:nvPr/>
        </p:nvSpPr>
        <p:spPr>
          <a:xfrm>
            <a:off x="7316470" y="2649855"/>
            <a:ext cx="4210050" cy="335280"/>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mn-ea"/>
              </a:rPr>
              <a:t>江西九江分公司</a:t>
            </a:r>
          </a:p>
        </p:txBody>
      </p:sp>
      <p:sp>
        <p:nvSpPr>
          <p:cNvPr id="9" name="文本框 134"/>
          <p:cNvSpPr txBox="1"/>
          <p:nvPr/>
        </p:nvSpPr>
        <p:spPr>
          <a:xfrm>
            <a:off x="7316470" y="4025265"/>
            <a:ext cx="4210050" cy="335280"/>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mn-ea"/>
              </a:rPr>
              <a:t>广西柳州子公司</a:t>
            </a:r>
          </a:p>
        </p:txBody>
      </p:sp>
      <p:sp>
        <p:nvSpPr>
          <p:cNvPr id="10" name="文本框 135"/>
          <p:cNvSpPr txBox="1"/>
          <p:nvPr/>
        </p:nvSpPr>
        <p:spPr>
          <a:xfrm>
            <a:off x="7322211" y="4295708"/>
            <a:ext cx="4304879" cy="640080"/>
          </a:xfrm>
          <a:prstGeom prst="rect">
            <a:avLst/>
          </a:prstGeom>
          <a:noFill/>
        </p:spPr>
        <p:txBody>
          <a:bodyPr wrap="square" rtlCol="0">
            <a:spAutoFit/>
          </a:bodyPr>
          <a:lstStyle/>
          <a:p>
            <a:pPr algn="just">
              <a:lnSpc>
                <a:spcPct val="150000"/>
              </a:lnSpc>
            </a:pPr>
            <a:r>
              <a:rPr lang="zh-CN" altLang="en-US" sz="1200" dirty="0">
                <a:solidFill>
                  <a:prstClr val="black">
                    <a:lumMod val="50000"/>
                    <a:lumOff val="50000"/>
                  </a:prstClr>
                </a:solidFill>
                <a:latin typeface="微软雅黑" panose="020B0503020204020204" charset="-122"/>
                <a:ea typeface="微软雅黑" panose="020B0503020204020204" charset="-122"/>
                <a:sym typeface="+mn-ea"/>
              </a:rPr>
              <a:t>位于柳州市柳东新区水湾路，厂房面积</a:t>
            </a:r>
            <a:r>
              <a:rPr lang="en-US" altLang="zh-CN" sz="1200" dirty="0">
                <a:solidFill>
                  <a:prstClr val="black">
                    <a:lumMod val="50000"/>
                    <a:lumOff val="50000"/>
                  </a:prstClr>
                </a:solidFill>
                <a:latin typeface="微软雅黑" panose="020B0503020204020204" charset="-122"/>
                <a:ea typeface="微软雅黑" panose="020B0503020204020204" charset="-122"/>
                <a:sym typeface="+mn-ea"/>
              </a:rPr>
              <a:t>5500</a:t>
            </a:r>
            <a:r>
              <a:rPr lang="zh-CN" altLang="en-US" sz="1200" dirty="0">
                <a:solidFill>
                  <a:prstClr val="black">
                    <a:lumMod val="50000"/>
                    <a:lumOff val="50000"/>
                  </a:prstClr>
                </a:solidFill>
                <a:latin typeface="微软雅黑" panose="020B0503020204020204" charset="-122"/>
                <a:ea typeface="微软雅黑" panose="020B0503020204020204" charset="-122"/>
                <a:sym typeface="+mn-ea"/>
              </a:rPr>
              <a:t>平方米，主要服务于广西、四川、重庆、贵州、云南、广东、海南等地客户。</a:t>
            </a:r>
            <a:endParaRPr lang="zh-CN" altLang="en-US" sz="1200" dirty="0">
              <a:solidFill>
                <a:prstClr val="black">
                  <a:lumMod val="50000"/>
                  <a:lumOff val="50000"/>
                </a:prstClr>
              </a:solidFill>
              <a:latin typeface="微软雅黑" panose="020B0503020204020204" charset="-122"/>
              <a:ea typeface="微软雅黑" panose="020B0503020204020204" charset="-122"/>
            </a:endParaRPr>
          </a:p>
        </p:txBody>
      </p:sp>
      <p:sp>
        <p:nvSpPr>
          <p:cNvPr id="14" name="文本框 140"/>
          <p:cNvSpPr txBox="1"/>
          <p:nvPr/>
        </p:nvSpPr>
        <p:spPr>
          <a:xfrm>
            <a:off x="7316470" y="5450840"/>
            <a:ext cx="3399790" cy="335280"/>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mn-ea"/>
                <a:sym typeface="+mn-ea"/>
              </a:rPr>
              <a:t>在筹备中（武汉子公司）</a:t>
            </a:r>
            <a:endParaRPr lang="zh-CN" altLang="en-US" sz="1600" dirty="0">
              <a:gradFill>
                <a:gsLst>
                  <a:gs pos="0">
                    <a:srgbClr val="007BD3"/>
                  </a:gs>
                  <a:gs pos="100000">
                    <a:srgbClr val="034373"/>
                  </a:gs>
                </a:gsLst>
                <a:path path="circle">
                  <a:fillToRect t="100000" r="100000"/>
                </a:path>
                <a:tileRect l="-100000" b="-100000"/>
              </a:gradFill>
              <a:latin typeface="+mn-ea"/>
            </a:endParaRPr>
          </a:p>
        </p:txBody>
      </p:sp>
      <p:sp>
        <p:nvSpPr>
          <p:cNvPr id="15" name="文本框 141"/>
          <p:cNvSpPr txBox="1"/>
          <p:nvPr/>
        </p:nvSpPr>
        <p:spPr>
          <a:xfrm>
            <a:off x="7322211" y="5721347"/>
            <a:ext cx="4304879" cy="469900"/>
          </a:xfrm>
          <a:prstGeom prst="rect">
            <a:avLst/>
          </a:prstGeom>
          <a:noFill/>
        </p:spPr>
        <p:txBody>
          <a:bodyPr wrap="square" rtlCol="0">
            <a:spAutoFit/>
          </a:bodyPr>
          <a:lstStyle/>
          <a:p>
            <a:pPr algn="just" fontAlgn="auto">
              <a:lnSpc>
                <a:spcPct val="100000"/>
              </a:lnSpc>
            </a:pPr>
            <a:r>
              <a:rPr lang="zh-CN" altLang="en-US" sz="1200" dirty="0">
                <a:solidFill>
                  <a:prstClr val="black">
                    <a:lumMod val="50000"/>
                    <a:lumOff val="50000"/>
                  </a:prstClr>
                </a:solidFill>
                <a:latin typeface="微软雅黑" panose="020B0503020204020204" charset="-122"/>
                <a:ea typeface="微软雅黑" panose="020B0503020204020204" charset="-122"/>
                <a:sym typeface="+mn-ea"/>
              </a:rPr>
              <a:t>公司在筹备中的武汉子公司将主要服务于，湖北，湖南，河南、山西、陕西，重庆等地客户</a:t>
            </a:r>
            <a:endParaRPr lang="zh-CN" altLang="en-US" sz="1200" dirty="0">
              <a:solidFill>
                <a:prstClr val="black">
                  <a:lumMod val="50000"/>
                  <a:lumOff val="50000"/>
                </a:prstClr>
              </a:solidFill>
              <a:latin typeface="微软雅黑" panose="020B0503020204020204" charset="-122"/>
              <a:ea typeface="微软雅黑" panose="020B0503020204020204" charset="-122"/>
            </a:endParaRPr>
          </a:p>
        </p:txBody>
      </p:sp>
      <p:grpSp>
        <p:nvGrpSpPr>
          <p:cNvPr id="204" name="组合 203"/>
          <p:cNvGrpSpPr/>
          <p:nvPr/>
        </p:nvGrpSpPr>
        <p:grpSpPr>
          <a:xfrm>
            <a:off x="2760980" y="1731645"/>
            <a:ext cx="3111500" cy="109220"/>
            <a:chOff x="4348" y="2727"/>
            <a:chExt cx="4900" cy="172"/>
          </a:xfrm>
        </p:grpSpPr>
        <p:cxnSp>
          <p:nvCxnSpPr>
            <p:cNvPr id="20" name="直接连接符 19"/>
            <p:cNvCxnSpPr/>
            <p:nvPr/>
          </p:nvCxnSpPr>
          <p:spPr>
            <a:xfrm flipV="1">
              <a:off x="4348" y="2797"/>
              <a:ext cx="4739" cy="16"/>
            </a:xfrm>
            <a:prstGeom prst="line">
              <a:avLst/>
            </a:prstGeom>
            <a:noFill/>
            <a:ln w="19050" cap="flat" cmpd="sng" algn="ctr">
              <a:solidFill>
                <a:srgbClr val="0070C0"/>
              </a:solidFill>
              <a:prstDash val="sysDot"/>
            </a:ln>
            <a:effectLst/>
          </p:spPr>
          <p:style>
            <a:lnRef idx="1">
              <a:srgbClr val="4F81BD"/>
            </a:lnRef>
            <a:fillRef idx="0">
              <a:srgbClr val="4F81BD"/>
            </a:fillRef>
            <a:effectRef idx="0">
              <a:srgbClr val="4F81BD"/>
            </a:effectRef>
            <a:fontRef idx="minor">
              <a:sysClr val="windowText" lastClr="000000"/>
            </a:fontRef>
          </p:style>
        </p:cxnSp>
        <p:sp>
          <p:nvSpPr>
            <p:cNvPr id="21" name="椭圆 20"/>
            <p:cNvSpPr/>
            <p:nvPr/>
          </p:nvSpPr>
          <p:spPr>
            <a:xfrm>
              <a:off x="9096" y="2727"/>
              <a:ext cx="153" cy="173"/>
            </a:xfrm>
            <a:prstGeom prst="ellipse">
              <a:avLst/>
            </a:prstGeom>
            <a:gradFill>
              <a:gsLst>
                <a:gs pos="0">
                  <a:srgbClr val="007BD3"/>
                </a:gs>
                <a:gs pos="100000">
                  <a:srgbClr val="034373"/>
                </a:gs>
              </a:gsLst>
              <a:lin ang="582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18" name="组合 17"/>
          <p:cNvGrpSpPr/>
          <p:nvPr/>
        </p:nvGrpSpPr>
        <p:grpSpPr>
          <a:xfrm>
            <a:off x="6014085" y="1405890"/>
            <a:ext cx="819785" cy="726440"/>
            <a:chOff x="5982684" y="1484495"/>
            <a:chExt cx="819955" cy="726710"/>
          </a:xfrm>
        </p:grpSpPr>
        <p:sp>
          <p:nvSpPr>
            <p:cNvPr id="19" name="Freeform 5"/>
            <p:cNvSpPr/>
            <p:nvPr/>
          </p:nvSpPr>
          <p:spPr bwMode="auto">
            <a:xfrm rot="10800000">
              <a:off x="5982684" y="1484495"/>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grpSp>
          <p:nvGrpSpPr>
            <p:cNvPr id="22" name="Group 8"/>
            <p:cNvGrpSpPr>
              <a:grpSpLocks noChangeAspect="1"/>
            </p:cNvGrpSpPr>
            <p:nvPr/>
          </p:nvGrpSpPr>
          <p:grpSpPr bwMode="auto">
            <a:xfrm>
              <a:off x="6222609" y="1672867"/>
              <a:ext cx="330982" cy="362665"/>
              <a:chOff x="3437" y="2282"/>
              <a:chExt cx="679" cy="744"/>
            </a:xfrm>
            <a:solidFill>
              <a:srgbClr val="FFB850"/>
            </a:solidFill>
          </p:grpSpPr>
          <p:sp>
            <p:nvSpPr>
              <p:cNvPr id="23"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05" name="组合 204"/>
          <p:cNvGrpSpPr/>
          <p:nvPr/>
        </p:nvGrpSpPr>
        <p:grpSpPr>
          <a:xfrm>
            <a:off x="3862070" y="2959100"/>
            <a:ext cx="2021205" cy="109220"/>
            <a:chOff x="6082" y="4296"/>
            <a:chExt cx="3183" cy="172"/>
          </a:xfrm>
        </p:grpSpPr>
        <p:cxnSp>
          <p:nvCxnSpPr>
            <p:cNvPr id="30" name="直接连接符 29"/>
            <p:cNvCxnSpPr/>
            <p:nvPr/>
          </p:nvCxnSpPr>
          <p:spPr>
            <a:xfrm flipV="1">
              <a:off x="6082" y="4366"/>
              <a:ext cx="3020" cy="10"/>
            </a:xfrm>
            <a:prstGeom prst="line">
              <a:avLst/>
            </a:prstGeom>
            <a:noFill/>
            <a:ln w="19050" cap="flat" cmpd="sng" algn="ctr">
              <a:solidFill>
                <a:srgbClr val="0070C0"/>
              </a:solidFill>
              <a:prstDash val="sysDot"/>
            </a:ln>
            <a:effectLst/>
          </p:spPr>
          <p:style>
            <a:lnRef idx="1">
              <a:srgbClr val="4F81BD"/>
            </a:lnRef>
            <a:fillRef idx="0">
              <a:srgbClr val="4F81BD"/>
            </a:fillRef>
            <a:effectRef idx="0">
              <a:srgbClr val="4F81BD"/>
            </a:effectRef>
            <a:fontRef idx="minor">
              <a:sysClr val="windowText" lastClr="000000"/>
            </a:fontRef>
          </p:style>
        </p:cxnSp>
        <p:sp>
          <p:nvSpPr>
            <p:cNvPr id="31" name="椭圆 30"/>
            <p:cNvSpPr/>
            <p:nvPr/>
          </p:nvSpPr>
          <p:spPr>
            <a:xfrm>
              <a:off x="9111" y="4296"/>
              <a:ext cx="154" cy="173"/>
            </a:xfrm>
            <a:prstGeom prst="ellipse">
              <a:avLst/>
            </a:prstGeom>
            <a:solidFill>
              <a:srgbClr val="0070C0"/>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32" name="组合 31"/>
          <p:cNvGrpSpPr/>
          <p:nvPr/>
        </p:nvGrpSpPr>
        <p:grpSpPr>
          <a:xfrm>
            <a:off x="6024880" y="2618740"/>
            <a:ext cx="824230" cy="726440"/>
            <a:chOff x="5982684" y="2491947"/>
            <a:chExt cx="819955" cy="726710"/>
          </a:xfrm>
        </p:grpSpPr>
        <p:sp>
          <p:nvSpPr>
            <p:cNvPr id="33" name="Freeform 5"/>
            <p:cNvSpPr/>
            <p:nvPr/>
          </p:nvSpPr>
          <p:spPr bwMode="auto">
            <a:xfrm rot="10800000">
              <a:off x="5982684" y="2491947"/>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grpSp>
          <p:nvGrpSpPr>
            <p:cNvPr id="34" name="Group 13"/>
            <p:cNvGrpSpPr>
              <a:grpSpLocks noChangeAspect="1"/>
            </p:cNvGrpSpPr>
            <p:nvPr/>
          </p:nvGrpSpPr>
          <p:grpSpPr bwMode="auto">
            <a:xfrm>
              <a:off x="6206627" y="2661185"/>
              <a:ext cx="362945" cy="367230"/>
              <a:chOff x="2426" y="2781"/>
              <a:chExt cx="593" cy="600"/>
            </a:xfrm>
            <a:solidFill>
              <a:srgbClr val="01ACBE"/>
            </a:solidFill>
          </p:grpSpPr>
          <p:sp>
            <p:nvSpPr>
              <p:cNvPr id="35"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50" name="组合 49"/>
          <p:cNvGrpSpPr/>
          <p:nvPr/>
        </p:nvGrpSpPr>
        <p:grpSpPr>
          <a:xfrm>
            <a:off x="3893820" y="4475480"/>
            <a:ext cx="1979295" cy="109855"/>
            <a:chOff x="5185725" y="1659091"/>
            <a:chExt cx="2238314" cy="109703"/>
          </a:xfrm>
        </p:grpSpPr>
        <p:cxnSp>
          <p:nvCxnSpPr>
            <p:cNvPr id="63" name="直接连接符 62"/>
            <p:cNvCxnSpPr/>
            <p:nvPr/>
          </p:nvCxnSpPr>
          <p:spPr>
            <a:xfrm>
              <a:off x="5185725" y="1718973"/>
              <a:ext cx="2121855" cy="0"/>
            </a:xfrm>
            <a:prstGeom prst="line">
              <a:avLst/>
            </a:prstGeom>
            <a:noFill/>
            <a:ln w="19050" cap="flat" cmpd="sng" algn="ctr">
              <a:solidFill>
                <a:srgbClr val="0070C0"/>
              </a:solidFill>
              <a:prstDash val="sysDot"/>
            </a:ln>
            <a:effectLst/>
          </p:spPr>
          <p:style>
            <a:lnRef idx="1">
              <a:srgbClr val="4F81BD"/>
            </a:lnRef>
            <a:fillRef idx="0">
              <a:srgbClr val="4F81BD"/>
            </a:fillRef>
            <a:effectRef idx="0">
              <a:srgbClr val="4F81BD"/>
            </a:effectRef>
            <a:fontRef idx="minor">
              <a:sysClr val="windowText" lastClr="000000"/>
            </a:fontRef>
          </p:style>
        </p:cxnSp>
        <p:sp>
          <p:nvSpPr>
            <p:cNvPr id="64" name="椭圆 63"/>
            <p:cNvSpPr/>
            <p:nvPr/>
          </p:nvSpPr>
          <p:spPr>
            <a:xfrm>
              <a:off x="7314336" y="1659091"/>
              <a:ext cx="109703" cy="109703"/>
            </a:xfrm>
            <a:prstGeom prst="ellipse">
              <a:avLst/>
            </a:prstGeom>
            <a:solidFill>
              <a:srgbClr val="0070C0"/>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51" name="组合 50"/>
          <p:cNvGrpSpPr/>
          <p:nvPr/>
        </p:nvGrpSpPr>
        <p:grpSpPr>
          <a:xfrm>
            <a:off x="6024880" y="4144645"/>
            <a:ext cx="819785" cy="726440"/>
            <a:chOff x="5982684" y="4473741"/>
            <a:chExt cx="819955" cy="726710"/>
          </a:xfrm>
        </p:grpSpPr>
        <p:sp>
          <p:nvSpPr>
            <p:cNvPr id="52" name="Freeform 5"/>
            <p:cNvSpPr/>
            <p:nvPr/>
          </p:nvSpPr>
          <p:spPr bwMode="auto">
            <a:xfrm rot="10800000">
              <a:off x="5982684" y="4473741"/>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grpSp>
          <p:nvGrpSpPr>
            <p:cNvPr id="53" name="Group 26"/>
            <p:cNvGrpSpPr>
              <a:grpSpLocks noChangeAspect="1"/>
            </p:cNvGrpSpPr>
            <p:nvPr/>
          </p:nvGrpSpPr>
          <p:grpSpPr bwMode="auto">
            <a:xfrm>
              <a:off x="6144154" y="4705062"/>
              <a:ext cx="487893" cy="241877"/>
              <a:chOff x="5676" y="2597"/>
              <a:chExt cx="1061" cy="526"/>
            </a:xfrm>
            <a:solidFill>
              <a:srgbClr val="00AF92"/>
            </a:solidFill>
          </p:grpSpPr>
          <p:sp>
            <p:nvSpPr>
              <p:cNvPr id="54"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adFill>
                <a:gsLst>
                  <a:gs pos="0">
                    <a:srgbClr val="012D86"/>
                  </a:gs>
                  <a:gs pos="100000">
                    <a:srgbClr val="0E2557"/>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78" name="组合 77"/>
          <p:cNvGrpSpPr/>
          <p:nvPr/>
        </p:nvGrpSpPr>
        <p:grpSpPr>
          <a:xfrm>
            <a:off x="1983994" y="1353622"/>
            <a:ext cx="1143205" cy="1295259"/>
            <a:chOff x="1953260" y="1414909"/>
            <a:chExt cx="1143056" cy="1295559"/>
          </a:xfrm>
        </p:grpSpPr>
        <p:grpSp>
          <p:nvGrpSpPr>
            <p:cNvPr id="79" name="组合 78"/>
            <p:cNvGrpSpPr/>
            <p:nvPr/>
          </p:nvGrpSpPr>
          <p:grpSpPr>
            <a:xfrm>
              <a:off x="1982184" y="1414909"/>
              <a:ext cx="1114132" cy="1295559"/>
              <a:chOff x="3295850" y="2065379"/>
              <a:chExt cx="3592274" cy="4177307"/>
            </a:xfrm>
          </p:grpSpPr>
          <p:sp>
            <p:nvSpPr>
              <p:cNvPr id="80" name="圆角矩形 79"/>
              <p:cNvSpPr/>
              <p:nvPr/>
            </p:nvSpPr>
            <p:spPr>
              <a:xfrm rot="2760000">
                <a:off x="3283362" y="2637924"/>
                <a:ext cx="4177307" cy="3032217"/>
              </a:xfrm>
              <a:prstGeom prst="roundRect">
                <a:avLst>
                  <a:gd name="adj" fmla="val 47577"/>
                </a:avLst>
              </a:prstGeom>
              <a:gradFill>
                <a:gsLst>
                  <a:gs pos="0">
                    <a:sysClr val="windowText" lastClr="000000"/>
                  </a:gs>
                  <a:gs pos="100000">
                    <a:srgbClr val="E8E8E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81" name="Freeform 5"/>
              <p:cNvSpPr/>
              <p:nvPr/>
            </p:nvSpPr>
            <p:spPr bwMode="auto">
              <a:xfrm rot="10800000">
                <a:off x="3295850" y="2263220"/>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82" name="圆角矩形 81"/>
              <p:cNvSpPr/>
              <p:nvPr/>
            </p:nvSpPr>
            <p:spPr>
              <a:xfrm rot="2760000">
                <a:off x="3499201" y="2940762"/>
                <a:ext cx="3639373" cy="2369532"/>
              </a:xfrm>
              <a:prstGeom prst="roundRect">
                <a:avLst>
                  <a:gd name="adj" fmla="val 47577"/>
                </a:avLst>
              </a:prstGeom>
              <a:gradFill>
                <a:gsLst>
                  <a:gs pos="0">
                    <a:sysClr val="windowText" lastClr="000000">
                      <a:alpha val="66000"/>
                    </a:sysClr>
                  </a:gs>
                  <a:gs pos="100000">
                    <a:srgbClr val="E8E8E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83"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84" name="文本框 88"/>
            <p:cNvSpPr txBox="1"/>
            <p:nvPr/>
          </p:nvSpPr>
          <p:spPr>
            <a:xfrm>
              <a:off x="1953260" y="1588201"/>
              <a:ext cx="876300" cy="523220"/>
            </a:xfrm>
            <a:prstGeom prst="rect">
              <a:avLst/>
            </a:prstGeom>
            <a:noFill/>
          </p:spPr>
          <p:txBody>
            <a:bodyPr wrap="square" rtlCol="0">
              <a:spAutoFit/>
            </a:bodyPr>
            <a:lstStyle/>
            <a:p>
              <a:pPr algn="ctr"/>
              <a:r>
                <a:rPr lang="en-US" altLang="zh-CN" sz="2800" dirty="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grpSp>
      <p:grpSp>
        <p:nvGrpSpPr>
          <p:cNvPr id="85" name="组合 84"/>
          <p:cNvGrpSpPr/>
          <p:nvPr/>
        </p:nvGrpSpPr>
        <p:grpSpPr>
          <a:xfrm>
            <a:off x="1956149" y="5336016"/>
            <a:ext cx="1143204" cy="1295259"/>
            <a:chOff x="1925418" y="5398225"/>
            <a:chExt cx="1143055" cy="1295559"/>
          </a:xfrm>
        </p:grpSpPr>
        <p:grpSp>
          <p:nvGrpSpPr>
            <p:cNvPr id="86" name="组合 85"/>
            <p:cNvGrpSpPr/>
            <p:nvPr/>
          </p:nvGrpSpPr>
          <p:grpSpPr>
            <a:xfrm>
              <a:off x="1954341" y="5398225"/>
              <a:ext cx="1114132" cy="1295559"/>
              <a:chOff x="3295850" y="2065379"/>
              <a:chExt cx="3592274" cy="4177307"/>
            </a:xfrm>
          </p:grpSpPr>
          <p:sp>
            <p:nvSpPr>
              <p:cNvPr id="87" name="圆角矩形 86"/>
              <p:cNvSpPr/>
              <p:nvPr/>
            </p:nvSpPr>
            <p:spPr>
              <a:xfrm rot="2760000">
                <a:off x="3283362" y="2637924"/>
                <a:ext cx="4177307" cy="3032217"/>
              </a:xfrm>
              <a:prstGeom prst="roundRect">
                <a:avLst>
                  <a:gd name="adj" fmla="val 47577"/>
                </a:avLst>
              </a:prstGeom>
              <a:gradFill>
                <a:gsLst>
                  <a:gs pos="0">
                    <a:sysClr val="windowText" lastClr="000000"/>
                  </a:gs>
                  <a:gs pos="100000">
                    <a:srgbClr val="E8E8E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88"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89" name="圆角矩形 88"/>
              <p:cNvSpPr/>
              <p:nvPr/>
            </p:nvSpPr>
            <p:spPr>
              <a:xfrm rot="2760000">
                <a:off x="3499201" y="2940762"/>
                <a:ext cx="3639373" cy="2369532"/>
              </a:xfrm>
              <a:prstGeom prst="roundRect">
                <a:avLst>
                  <a:gd name="adj" fmla="val 47577"/>
                </a:avLst>
              </a:prstGeom>
              <a:gradFill>
                <a:gsLst>
                  <a:gs pos="0">
                    <a:sysClr val="windowText" lastClr="000000">
                      <a:alpha val="66000"/>
                    </a:sysClr>
                  </a:gs>
                  <a:gs pos="100000">
                    <a:srgbClr val="E8E8E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0"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91" name="文本框 89"/>
            <p:cNvSpPr txBox="1"/>
            <p:nvPr/>
          </p:nvSpPr>
          <p:spPr>
            <a:xfrm>
              <a:off x="1925418" y="5561329"/>
              <a:ext cx="876300" cy="522091"/>
            </a:xfrm>
            <a:prstGeom prst="rect">
              <a:avLst/>
            </a:prstGeom>
            <a:noFill/>
          </p:spPr>
          <p:txBody>
            <a:bodyPr wrap="square" rtlCol="0">
              <a:spAutoFit/>
            </a:bodyPr>
            <a:lstStyle/>
            <a:p>
              <a:pPr algn="ctr"/>
              <a:r>
                <a:rPr lang="en-US" altLang="zh-CN" sz="2800" dirty="0">
                  <a:gradFill>
                    <a:gsLst>
                      <a:gs pos="0">
                        <a:srgbClr val="007BD3"/>
                      </a:gs>
                      <a:gs pos="100000">
                        <a:srgbClr val="034373"/>
                      </a:gs>
                    </a:gsLst>
                    <a:path path="circle">
                      <a:fillToRect t="100000" r="100000"/>
                    </a:path>
                    <a:tileRect l="-100000" b="-100000"/>
                  </a:gradFill>
                  <a:latin typeface="Impact" panose="020B0806030902050204" pitchFamily="34" charset="0"/>
                </a:rPr>
                <a:t>04</a:t>
              </a:r>
            </a:p>
          </p:txBody>
        </p:sp>
      </p:grpSp>
      <p:grpSp>
        <p:nvGrpSpPr>
          <p:cNvPr id="92" name="组合 91"/>
          <p:cNvGrpSpPr/>
          <p:nvPr/>
        </p:nvGrpSpPr>
        <p:grpSpPr>
          <a:xfrm>
            <a:off x="3223996" y="4109919"/>
            <a:ext cx="1146641" cy="1295259"/>
            <a:chOff x="3122624" y="4408754"/>
            <a:chExt cx="1146492" cy="1295559"/>
          </a:xfrm>
        </p:grpSpPr>
        <p:grpSp>
          <p:nvGrpSpPr>
            <p:cNvPr id="93" name="组合 92"/>
            <p:cNvGrpSpPr/>
            <p:nvPr/>
          </p:nvGrpSpPr>
          <p:grpSpPr>
            <a:xfrm>
              <a:off x="3154984" y="4408754"/>
              <a:ext cx="1114132" cy="1295559"/>
              <a:chOff x="3295850" y="2065379"/>
              <a:chExt cx="3592274" cy="4177307"/>
            </a:xfrm>
          </p:grpSpPr>
          <p:sp>
            <p:nvSpPr>
              <p:cNvPr id="94" name="圆角矩形 93"/>
              <p:cNvSpPr/>
              <p:nvPr/>
            </p:nvSpPr>
            <p:spPr>
              <a:xfrm rot="2760000">
                <a:off x="3283362" y="2637924"/>
                <a:ext cx="4177307" cy="3032217"/>
              </a:xfrm>
              <a:prstGeom prst="roundRect">
                <a:avLst>
                  <a:gd name="adj" fmla="val 47577"/>
                </a:avLst>
              </a:prstGeom>
              <a:gradFill>
                <a:gsLst>
                  <a:gs pos="0">
                    <a:sysClr val="windowText" lastClr="000000"/>
                  </a:gs>
                  <a:gs pos="100000">
                    <a:srgbClr val="E8E8E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5"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96" name="圆角矩形 95"/>
              <p:cNvSpPr/>
              <p:nvPr/>
            </p:nvSpPr>
            <p:spPr>
              <a:xfrm rot="2760000">
                <a:off x="3499201" y="2940762"/>
                <a:ext cx="3639373" cy="2369532"/>
              </a:xfrm>
              <a:prstGeom prst="roundRect">
                <a:avLst>
                  <a:gd name="adj" fmla="val 47577"/>
                </a:avLst>
              </a:prstGeom>
              <a:gradFill>
                <a:gsLst>
                  <a:gs pos="0">
                    <a:sysClr val="windowText" lastClr="000000">
                      <a:alpha val="66000"/>
                    </a:sysClr>
                  </a:gs>
                  <a:gs pos="100000">
                    <a:srgbClr val="E8E8E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7"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98" name="文本框 90"/>
            <p:cNvSpPr txBox="1"/>
            <p:nvPr/>
          </p:nvSpPr>
          <p:spPr>
            <a:xfrm>
              <a:off x="3122624" y="4575486"/>
              <a:ext cx="876300" cy="522091"/>
            </a:xfrm>
            <a:prstGeom prst="rect">
              <a:avLst/>
            </a:prstGeom>
            <a:noFill/>
          </p:spPr>
          <p:txBody>
            <a:bodyPr wrap="square" rtlCol="0">
              <a:spAutoFit/>
            </a:bodyPr>
            <a:lstStyle/>
            <a:p>
              <a:pPr algn="ctr"/>
              <a:r>
                <a:rPr lang="en-US" altLang="zh-CN" sz="2800" dirty="0">
                  <a:gradFill>
                    <a:gsLst>
                      <a:gs pos="0">
                        <a:srgbClr val="007BD3"/>
                      </a:gs>
                      <a:gs pos="100000">
                        <a:srgbClr val="034373"/>
                      </a:gs>
                    </a:gsLst>
                    <a:path path="circle">
                      <a:fillToRect t="100000" r="100000"/>
                    </a:path>
                    <a:tileRect l="-100000" b="-100000"/>
                  </a:gradFill>
                  <a:latin typeface="Impact" panose="020B0806030902050204" pitchFamily="34" charset="0"/>
                </a:rPr>
                <a:t>03</a:t>
              </a:r>
            </a:p>
          </p:txBody>
        </p:sp>
      </p:grpSp>
      <p:grpSp>
        <p:nvGrpSpPr>
          <p:cNvPr id="99" name="组合 98"/>
          <p:cNvGrpSpPr/>
          <p:nvPr/>
        </p:nvGrpSpPr>
        <p:grpSpPr>
          <a:xfrm>
            <a:off x="3252571" y="2591796"/>
            <a:ext cx="1128090" cy="1295259"/>
            <a:chOff x="3122624" y="2405662"/>
            <a:chExt cx="1127943" cy="1295559"/>
          </a:xfrm>
        </p:grpSpPr>
        <p:grpSp>
          <p:nvGrpSpPr>
            <p:cNvPr id="100" name="组合 99"/>
            <p:cNvGrpSpPr/>
            <p:nvPr/>
          </p:nvGrpSpPr>
          <p:grpSpPr>
            <a:xfrm>
              <a:off x="3136435" y="2405662"/>
              <a:ext cx="1114132" cy="1295559"/>
              <a:chOff x="3295850" y="2065379"/>
              <a:chExt cx="3592274" cy="4177307"/>
            </a:xfrm>
          </p:grpSpPr>
          <p:sp>
            <p:nvSpPr>
              <p:cNvPr id="101" name="圆角矩形 100"/>
              <p:cNvSpPr/>
              <p:nvPr/>
            </p:nvSpPr>
            <p:spPr>
              <a:xfrm rot="2760000">
                <a:off x="3283362" y="2637924"/>
                <a:ext cx="4177307" cy="3032217"/>
              </a:xfrm>
              <a:prstGeom prst="roundRect">
                <a:avLst>
                  <a:gd name="adj" fmla="val 47577"/>
                </a:avLst>
              </a:prstGeom>
              <a:gradFill>
                <a:gsLst>
                  <a:gs pos="0">
                    <a:sysClr val="windowText" lastClr="000000"/>
                  </a:gs>
                  <a:gs pos="100000">
                    <a:srgbClr val="E8E8E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02" name="Freeform 5"/>
              <p:cNvSpPr/>
              <p:nvPr/>
            </p:nvSpPr>
            <p:spPr bwMode="auto">
              <a:xfrm rot="10800000">
                <a:off x="3295850" y="2263222"/>
                <a:ext cx="2643765" cy="2343151"/>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03200" dist="635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03" name="圆角矩形 102"/>
              <p:cNvSpPr/>
              <p:nvPr/>
            </p:nvSpPr>
            <p:spPr>
              <a:xfrm rot="2760000">
                <a:off x="3499201" y="2940762"/>
                <a:ext cx="3639373" cy="2369532"/>
              </a:xfrm>
              <a:prstGeom prst="roundRect">
                <a:avLst>
                  <a:gd name="adj" fmla="val 47577"/>
                </a:avLst>
              </a:prstGeom>
              <a:gradFill>
                <a:gsLst>
                  <a:gs pos="0">
                    <a:sysClr val="windowText" lastClr="000000">
                      <a:alpha val="66000"/>
                    </a:sysClr>
                  </a:gs>
                  <a:gs pos="100000">
                    <a:srgbClr val="E8E8E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04" name="Freeform 5"/>
              <p:cNvSpPr/>
              <p:nvPr/>
            </p:nvSpPr>
            <p:spPr bwMode="auto">
              <a:xfrm rot="10800000">
                <a:off x="3589408" y="2523401"/>
                <a:ext cx="2056648" cy="182279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60000">
                    <a:srgbClr val="ECECEC"/>
                  </a:gs>
                  <a:gs pos="100000">
                    <a:srgbClr val="D1D1D1"/>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52400" dist="38100" dir="2700000" algn="tl" rotWithShape="0">
                  <a:prstClr val="black">
                    <a:alpha val="33000"/>
                  </a:prstClr>
                </a:outerShdw>
              </a:effectLst>
            </p:spPr>
            <p:txBody>
              <a:bodyPr vert="horz" wrap="square" lIns="91440" tIns="45720" rIns="91440" bIns="45720" numCol="1" anchor="t" anchorCtr="0" compatLnSpc="1"/>
              <a:lstStyle/>
              <a:p>
                <a:endParaRPr lang="zh-CN" altLang="en-US">
                  <a:solidFill>
                    <a:prstClr val="black"/>
                  </a:solidFill>
                </a:endParaRPr>
              </a:p>
            </p:txBody>
          </p:sp>
        </p:grpSp>
        <p:sp>
          <p:nvSpPr>
            <p:cNvPr id="105" name="文本框 91"/>
            <p:cNvSpPr txBox="1"/>
            <p:nvPr/>
          </p:nvSpPr>
          <p:spPr>
            <a:xfrm>
              <a:off x="3122624" y="2571385"/>
              <a:ext cx="876300" cy="523220"/>
            </a:xfrm>
            <a:prstGeom prst="rect">
              <a:avLst/>
            </a:prstGeom>
            <a:noFill/>
          </p:spPr>
          <p:txBody>
            <a:bodyPr wrap="square" rtlCol="0">
              <a:spAutoFit/>
            </a:bodyPr>
            <a:lstStyle/>
            <a:p>
              <a:pPr algn="ctr"/>
              <a:r>
                <a:rPr lang="en-US" altLang="zh-CN" sz="2800" dirty="0">
                  <a:gradFill>
                    <a:gsLst>
                      <a:gs pos="0">
                        <a:srgbClr val="007BD3"/>
                      </a:gs>
                      <a:gs pos="100000">
                        <a:srgbClr val="034373"/>
                      </a:gs>
                    </a:gsLst>
                    <a:path path="circle">
                      <a:fillToRect t="100000" r="100000"/>
                    </a:path>
                    <a:tileRect l="-100000" b="-100000"/>
                  </a:gradFill>
                  <a:latin typeface="Impact" panose="020B0806030902050204" pitchFamily="34" charset="0"/>
                </a:rPr>
                <a:t>02</a:t>
              </a:r>
            </a:p>
          </p:txBody>
        </p:sp>
      </p:grpSp>
      <p:grpSp>
        <p:nvGrpSpPr>
          <p:cNvPr id="113" name="组合 112"/>
          <p:cNvGrpSpPr/>
          <p:nvPr/>
        </p:nvGrpSpPr>
        <p:grpSpPr>
          <a:xfrm>
            <a:off x="768631" y="2829635"/>
            <a:ext cx="2142717" cy="1898362"/>
            <a:chOff x="1082221" y="2876021"/>
            <a:chExt cx="2142438" cy="1898802"/>
          </a:xfrm>
        </p:grpSpPr>
        <p:sp>
          <p:nvSpPr>
            <p:cNvPr id="114" name="Freeform 5"/>
            <p:cNvSpPr/>
            <p:nvPr/>
          </p:nvSpPr>
          <p:spPr bwMode="auto">
            <a:xfrm rot="10800000">
              <a:off x="1082221" y="2876021"/>
              <a:ext cx="2142438" cy="189880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254000" dist="1143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15" name="Freeform 48"/>
            <p:cNvSpPr>
              <a:spLocks noEditPoints="1"/>
            </p:cNvSpPr>
            <p:nvPr/>
          </p:nvSpPr>
          <p:spPr bwMode="auto">
            <a:xfrm>
              <a:off x="1852542" y="3136483"/>
              <a:ext cx="601794" cy="654512"/>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116" name="文本框 116"/>
            <p:cNvSpPr txBox="1"/>
            <p:nvPr/>
          </p:nvSpPr>
          <p:spPr>
            <a:xfrm>
              <a:off x="1278815" y="3760217"/>
              <a:ext cx="1795688" cy="483347"/>
            </a:xfrm>
            <a:prstGeom prst="rect">
              <a:avLst/>
            </a:prstGeom>
            <a:noFill/>
          </p:spPr>
          <p:txBody>
            <a:bodyPr wrap="square" rtlCol="0">
              <a:spAutoFit/>
            </a:bodyPr>
            <a:lstStyle/>
            <a:p>
              <a:pPr algn="ctr"/>
              <a:r>
                <a:rPr lang="zh-CN" altLang="en-US" sz="2400" dirty="0" smtClean="0">
                  <a:gradFill>
                    <a:gsLst>
                      <a:gs pos="0">
                        <a:srgbClr val="007BD3"/>
                      </a:gs>
                      <a:gs pos="100000">
                        <a:srgbClr val="034373"/>
                      </a:gs>
                    </a:gsLst>
                    <a:path path="circle">
                      <a:fillToRect t="100000" r="100000"/>
                    </a:path>
                    <a:tileRect l="-100000" b="-100000"/>
                  </a:gradFill>
                  <a:effectLst>
                    <a:innerShdw blurRad="38100" dist="50800" dir="13500000">
                      <a:prstClr val="black">
                        <a:alpha val="60000"/>
                      </a:prstClr>
                    </a:innerShdw>
                  </a:effectLst>
                  <a:latin typeface="微软雅黑" panose="020B0503020204020204" charset="-122"/>
                  <a:ea typeface="微软雅黑" panose="020B0503020204020204" charset="-122"/>
                </a:rPr>
                <a:t>战略布局</a:t>
              </a:r>
            </a:p>
          </p:txBody>
        </p:sp>
      </p:grpSp>
      <p:grpSp>
        <p:nvGrpSpPr>
          <p:cNvPr id="188" name="组合 187"/>
          <p:cNvGrpSpPr/>
          <p:nvPr/>
        </p:nvGrpSpPr>
        <p:grpSpPr>
          <a:xfrm>
            <a:off x="6014085" y="5466080"/>
            <a:ext cx="819785" cy="726440"/>
            <a:chOff x="5982684" y="5467200"/>
            <a:chExt cx="819955" cy="726710"/>
          </a:xfrm>
        </p:grpSpPr>
        <p:sp>
          <p:nvSpPr>
            <p:cNvPr id="189" name="Freeform 5"/>
            <p:cNvSpPr/>
            <p:nvPr/>
          </p:nvSpPr>
          <p:spPr bwMode="auto">
            <a:xfrm rot="10800000">
              <a:off x="5982684" y="5467200"/>
              <a:ext cx="819955" cy="72671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ysClr val="window" lastClr="FFFFFF"/>
                </a:gs>
                <a:gs pos="73000">
                  <a:srgbClr val="ECECEC"/>
                </a:gs>
                <a:gs pos="100000">
                  <a:srgbClr val="D9D9D9"/>
                </a:gs>
              </a:gsLst>
              <a:lin ang="2700000" scaled="1"/>
              <a:tileRect/>
            </a:gradFill>
            <a:ln w="19050">
              <a:gradFill flip="none" rotWithShape="1">
                <a:gsLst>
                  <a:gs pos="29000">
                    <a:srgbClr val="E0E0E0"/>
                  </a:gs>
                  <a:gs pos="0">
                    <a:srgbClr val="999999"/>
                  </a:gs>
                  <a:gs pos="83000">
                    <a:sysClr val="window" lastClr="FFFFFF"/>
                  </a:gs>
                </a:gsLst>
                <a:lin ang="2700000" scaled="1"/>
                <a:tileRect/>
              </a:gradFill>
            </a:ln>
            <a:effectLst>
              <a:outerShdw blurRad="127000" dist="50800" dir="2700000" algn="tl" rotWithShape="0">
                <a:prstClr val="black">
                  <a:alpha val="32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90" name="Freeform 108"/>
            <p:cNvSpPr>
              <a:spLocks noEditPoints="1"/>
            </p:cNvSpPr>
            <p:nvPr/>
          </p:nvSpPr>
          <p:spPr bwMode="auto">
            <a:xfrm>
              <a:off x="6204112" y="5631950"/>
              <a:ext cx="367976" cy="36930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gradFill>
              <a:gsLst>
                <a:gs pos="0">
                  <a:srgbClr val="007BD3"/>
                </a:gs>
                <a:gs pos="100000">
                  <a:srgbClr val="034373"/>
                </a:gs>
              </a:gsLst>
              <a:lin ang="5820000" scaled="0"/>
            </a:gradFill>
            <a:ln>
              <a:noFill/>
            </a:ln>
          </p:spPr>
          <p:txBody>
            <a:bodyPr vert="horz" wrap="square" lIns="91440" tIns="45720" rIns="91440" bIns="45720" numCol="1" anchor="t" anchorCtr="0" compatLnSpc="1"/>
            <a:lstStyle/>
            <a:p>
              <a:endParaRPr lang="zh-CN" altLang="en-US">
                <a:solidFill>
                  <a:prstClr val="black"/>
                </a:solidFill>
              </a:endParaRPr>
            </a:p>
          </p:txBody>
        </p:sp>
      </p:grpSp>
      <p:cxnSp>
        <p:nvCxnSpPr>
          <p:cNvPr id="191" name="直接连接符 190"/>
          <p:cNvCxnSpPr/>
          <p:nvPr/>
        </p:nvCxnSpPr>
        <p:spPr>
          <a:xfrm flipH="1" flipV="1">
            <a:off x="2787015" y="5777865"/>
            <a:ext cx="3108960" cy="15240"/>
          </a:xfrm>
          <a:prstGeom prst="line">
            <a:avLst/>
          </a:prstGeom>
          <a:noFill/>
          <a:ln w="15875" cap="flat" cmpd="sng" algn="ctr">
            <a:solidFill>
              <a:srgbClr val="0070C0"/>
            </a:solidFill>
            <a:prstDash val="sysDot"/>
            <a:headEnd type="oval" w="med" len="med"/>
          </a:ln>
          <a:effectLst/>
        </p:spPr>
        <p:style>
          <a:lnRef idx="1">
            <a:srgbClr val="4F81BD"/>
          </a:lnRef>
          <a:fillRef idx="0">
            <a:srgbClr val="4F81BD"/>
          </a:fillRef>
          <a:effectRef idx="0">
            <a:srgbClr val="4F81BD"/>
          </a:effectRef>
          <a:fontRef idx="minor">
            <a:sysClr val="windowText" lastClr="000000"/>
          </a:fontRef>
        </p:style>
      </p:cxnSp>
      <p:sp>
        <p:nvSpPr>
          <p:cNvPr id="16" name="文本框 135"/>
          <p:cNvSpPr txBox="1"/>
          <p:nvPr/>
        </p:nvSpPr>
        <p:spPr>
          <a:xfrm>
            <a:off x="7322211" y="1683318"/>
            <a:ext cx="4304879" cy="652780"/>
          </a:xfrm>
          <a:prstGeom prst="rect">
            <a:avLst/>
          </a:prstGeom>
          <a:noFill/>
        </p:spPr>
        <p:txBody>
          <a:bodyPr wrap="square" rtlCol="0">
            <a:spAutoFit/>
          </a:bodyPr>
          <a:lstStyle/>
          <a:p>
            <a:pPr algn="just" fontAlgn="auto">
              <a:lnSpc>
                <a:spcPct val="100000"/>
              </a:lnSpc>
            </a:pPr>
            <a:r>
              <a:rPr lang="zh-CN" altLang="en-US" sz="1200" dirty="0">
                <a:solidFill>
                  <a:prstClr val="black">
                    <a:lumMod val="50000"/>
                    <a:lumOff val="50000"/>
                  </a:prstClr>
                </a:solidFill>
                <a:latin typeface="微软雅黑" panose="020B0503020204020204" charset="-122"/>
                <a:ea typeface="微软雅黑" panose="020B0503020204020204" charset="-122"/>
              </a:rPr>
              <a:t>位于天津市东丽经济开发区，占地</a:t>
            </a:r>
            <a:r>
              <a:rPr lang="en-US" altLang="zh-CN" sz="1200" dirty="0">
                <a:solidFill>
                  <a:prstClr val="black">
                    <a:lumMod val="50000"/>
                    <a:lumOff val="50000"/>
                  </a:prstClr>
                </a:solidFill>
                <a:latin typeface="微软雅黑" panose="020B0503020204020204" charset="-122"/>
                <a:ea typeface="微软雅黑" panose="020B0503020204020204" charset="-122"/>
              </a:rPr>
              <a:t>2,4</a:t>
            </a:r>
            <a:r>
              <a:rPr lang="zh-CN" altLang="en-US" sz="1200" dirty="0">
                <a:solidFill>
                  <a:prstClr val="black">
                    <a:lumMod val="50000"/>
                    <a:lumOff val="50000"/>
                  </a:prstClr>
                </a:solidFill>
                <a:latin typeface="微软雅黑" panose="020B0503020204020204" charset="-122"/>
                <a:ea typeface="微软雅黑" panose="020B0503020204020204" charset="-122"/>
              </a:rPr>
              <a:t>万平方米，年产量可达</a:t>
            </a:r>
            <a:r>
              <a:rPr lang="en-US" altLang="zh-CN" sz="1200" dirty="0">
                <a:solidFill>
                  <a:prstClr val="black">
                    <a:lumMod val="50000"/>
                    <a:lumOff val="50000"/>
                  </a:prstClr>
                </a:solidFill>
                <a:latin typeface="微软雅黑" panose="020B0503020204020204" charset="-122"/>
                <a:ea typeface="微软雅黑" panose="020B0503020204020204" charset="-122"/>
              </a:rPr>
              <a:t>200</a:t>
            </a:r>
            <a:r>
              <a:rPr lang="zh-CN" altLang="en-US" sz="1200" dirty="0">
                <a:solidFill>
                  <a:prstClr val="black">
                    <a:lumMod val="50000"/>
                    <a:lumOff val="50000"/>
                  </a:prstClr>
                </a:solidFill>
                <a:latin typeface="微软雅黑" panose="020B0503020204020204" charset="-122"/>
                <a:ea typeface="微软雅黑" panose="020B0503020204020204" charset="-122"/>
              </a:rPr>
              <a:t>万套，主要服务于黑龙江、吉林、辽宁、北京、山西、山东、陕西、河南等地客户。</a:t>
            </a:r>
          </a:p>
        </p:txBody>
      </p:sp>
      <p:sp>
        <p:nvSpPr>
          <p:cNvPr id="17" name="文本框 135"/>
          <p:cNvSpPr txBox="1"/>
          <p:nvPr/>
        </p:nvSpPr>
        <p:spPr>
          <a:xfrm>
            <a:off x="7309511" y="2875848"/>
            <a:ext cx="4304879" cy="652780"/>
          </a:xfrm>
          <a:prstGeom prst="rect">
            <a:avLst/>
          </a:prstGeom>
          <a:noFill/>
        </p:spPr>
        <p:txBody>
          <a:bodyPr wrap="square" rtlCol="0">
            <a:spAutoFit/>
          </a:bodyPr>
          <a:lstStyle/>
          <a:p>
            <a:pPr algn="just" fontAlgn="auto">
              <a:lnSpc>
                <a:spcPct val="100000"/>
              </a:lnSpc>
            </a:pPr>
            <a:r>
              <a:rPr lang="zh-CN" altLang="en-US" sz="1200" dirty="0">
                <a:solidFill>
                  <a:prstClr val="black">
                    <a:lumMod val="50000"/>
                    <a:lumOff val="50000"/>
                  </a:prstClr>
                </a:solidFill>
                <a:latin typeface="微软雅黑" panose="020B0503020204020204" charset="-122"/>
                <a:ea typeface="微软雅黑" panose="020B0503020204020204" charset="-122"/>
              </a:rPr>
              <a:t>位于</a:t>
            </a:r>
            <a:r>
              <a:rPr lang="zh-CN" altLang="en-US" sz="1200" dirty="0">
                <a:solidFill>
                  <a:prstClr val="black">
                    <a:lumMod val="50000"/>
                    <a:lumOff val="50000"/>
                  </a:prstClr>
                </a:solidFill>
                <a:latin typeface="微软雅黑" panose="020B0503020204020204" charset="-122"/>
                <a:ea typeface="微软雅黑" panose="020B0503020204020204" charset="-122"/>
                <a:sym typeface="+mn-ea"/>
              </a:rPr>
              <a:t>九江经济技术开发区城西港区光电产业园</a:t>
            </a:r>
            <a:r>
              <a:rPr lang="zh-CN" altLang="en-US" sz="1200" dirty="0">
                <a:solidFill>
                  <a:prstClr val="black">
                    <a:lumMod val="50000"/>
                    <a:lumOff val="50000"/>
                  </a:prstClr>
                </a:solidFill>
                <a:latin typeface="微软雅黑" panose="020B0503020204020204" charset="-122"/>
                <a:ea typeface="微软雅黑" panose="020B0503020204020204" charset="-122"/>
              </a:rPr>
              <a:t>，占地</a:t>
            </a:r>
            <a:r>
              <a:rPr lang="en-US" altLang="zh-CN" sz="1200" dirty="0">
                <a:solidFill>
                  <a:prstClr val="black">
                    <a:lumMod val="50000"/>
                    <a:lumOff val="50000"/>
                  </a:prstClr>
                </a:solidFill>
                <a:latin typeface="微软雅黑" panose="020B0503020204020204" charset="-122"/>
                <a:ea typeface="微软雅黑" panose="020B0503020204020204" charset="-122"/>
              </a:rPr>
              <a:t>4400</a:t>
            </a:r>
            <a:r>
              <a:rPr lang="zh-CN" altLang="en-US" sz="1200" dirty="0">
                <a:solidFill>
                  <a:prstClr val="black">
                    <a:lumMod val="50000"/>
                    <a:lumOff val="50000"/>
                  </a:prstClr>
                </a:solidFill>
                <a:latin typeface="微软雅黑" panose="020B0503020204020204" charset="-122"/>
                <a:ea typeface="微软雅黑" panose="020B0503020204020204" charset="-122"/>
              </a:rPr>
              <a:t>平方米，主要服务于江西、湖北、湖南、安徽、江苏、上海、浙江、台湾等地客户。</a:t>
            </a:r>
          </a:p>
        </p:txBody>
      </p:sp>
      <p:pic>
        <p:nvPicPr>
          <p:cNvPr id="28" name="图片 27"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113"/>
                                        </p:tgtEl>
                                        <p:attrNameLst>
                                          <p:attrName>style.visibility</p:attrName>
                                        </p:attrNameLst>
                                      </p:cBhvr>
                                      <p:to>
                                        <p:strVal val="visible"/>
                                      </p:to>
                                    </p:set>
                                    <p:anim calcmode="lin" valueType="num">
                                      <p:cBhvr>
                                        <p:cTn id="13" dur="1000" fill="hold"/>
                                        <p:tgtEl>
                                          <p:spTgt spid="113"/>
                                        </p:tgtEl>
                                        <p:attrNameLst>
                                          <p:attrName>ppt_w</p:attrName>
                                        </p:attrNameLst>
                                      </p:cBhvr>
                                      <p:tavLst>
                                        <p:tav tm="0">
                                          <p:val>
                                            <p:fltVal val="0"/>
                                          </p:val>
                                        </p:tav>
                                        <p:tav tm="100000">
                                          <p:val>
                                            <p:strVal val="#ppt_w"/>
                                          </p:val>
                                        </p:tav>
                                      </p:tavLst>
                                    </p:anim>
                                    <p:anim calcmode="lin" valueType="num">
                                      <p:cBhvr>
                                        <p:cTn id="14" dur="1000" fill="hold"/>
                                        <p:tgtEl>
                                          <p:spTgt spid="113"/>
                                        </p:tgtEl>
                                        <p:attrNameLst>
                                          <p:attrName>ppt_h</p:attrName>
                                        </p:attrNameLst>
                                      </p:cBhvr>
                                      <p:tavLst>
                                        <p:tav tm="0">
                                          <p:val>
                                            <p:fltVal val="0"/>
                                          </p:val>
                                        </p:tav>
                                        <p:tav tm="100000">
                                          <p:val>
                                            <p:strVal val="#ppt_h"/>
                                          </p:val>
                                        </p:tav>
                                      </p:tavLst>
                                    </p:anim>
                                    <p:anim calcmode="lin" valueType="num">
                                      <p:cBhvr>
                                        <p:cTn id="15" dur="1000" fill="hold"/>
                                        <p:tgtEl>
                                          <p:spTgt spid="113"/>
                                        </p:tgtEl>
                                        <p:attrNameLst>
                                          <p:attrName>style.rotation</p:attrName>
                                        </p:attrNameLst>
                                      </p:cBhvr>
                                      <p:tavLst>
                                        <p:tav tm="0">
                                          <p:val>
                                            <p:fltVal val="90"/>
                                          </p:val>
                                        </p:tav>
                                        <p:tav tm="100000">
                                          <p:val>
                                            <p:fltVal val="0"/>
                                          </p:val>
                                        </p:tav>
                                      </p:tavLst>
                                    </p:anim>
                                    <p:animEffect transition="in" filter="fade">
                                      <p:cBhvr>
                                        <p:cTn id="16" dur="1000"/>
                                        <p:tgtEl>
                                          <p:spTgt spid="113"/>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78"/>
                                        </p:tgtEl>
                                        <p:attrNameLst>
                                          <p:attrName>style.visibility</p:attrName>
                                        </p:attrNameLst>
                                      </p:cBhvr>
                                      <p:to>
                                        <p:strVal val="visible"/>
                                      </p:to>
                                    </p:set>
                                    <p:anim calcmode="lin" valueType="num">
                                      <p:cBhvr additive="base">
                                        <p:cTn id="24" dur="500" fill="hold"/>
                                        <p:tgtEl>
                                          <p:spTgt spid="78"/>
                                        </p:tgtEl>
                                        <p:attrNameLst>
                                          <p:attrName>ppt_x</p:attrName>
                                        </p:attrNameLst>
                                      </p:cBhvr>
                                      <p:tavLst>
                                        <p:tav tm="0">
                                          <p:val>
                                            <p:strVal val="0-#ppt_w/2"/>
                                          </p:val>
                                        </p:tav>
                                        <p:tav tm="100000">
                                          <p:val>
                                            <p:strVal val="#ppt_x"/>
                                          </p:val>
                                        </p:tav>
                                      </p:tavLst>
                                    </p:anim>
                                    <p:anim calcmode="lin" valueType="num">
                                      <p:cBhvr additive="base">
                                        <p:cTn id="25" dur="500" fill="hold"/>
                                        <p:tgtEl>
                                          <p:spTgt spid="78"/>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anim calcmode="lin" valueType="num">
                                      <p:cBhvr additive="base">
                                        <p:cTn id="28" dur="500" fill="hold"/>
                                        <p:tgtEl>
                                          <p:spTgt spid="99"/>
                                        </p:tgtEl>
                                        <p:attrNameLst>
                                          <p:attrName>ppt_x</p:attrName>
                                        </p:attrNameLst>
                                      </p:cBhvr>
                                      <p:tavLst>
                                        <p:tav tm="0">
                                          <p:val>
                                            <p:strVal val="0-#ppt_w/2"/>
                                          </p:val>
                                        </p:tav>
                                        <p:tav tm="100000">
                                          <p:val>
                                            <p:strVal val="#ppt_x"/>
                                          </p:val>
                                        </p:tav>
                                      </p:tavLst>
                                    </p:anim>
                                    <p:anim calcmode="lin" valueType="num">
                                      <p:cBhvr additive="base">
                                        <p:cTn id="29" dur="500" fill="hold"/>
                                        <p:tgtEl>
                                          <p:spTgt spid="99"/>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92"/>
                                        </p:tgtEl>
                                        <p:attrNameLst>
                                          <p:attrName>style.visibility</p:attrName>
                                        </p:attrNameLst>
                                      </p:cBhvr>
                                      <p:to>
                                        <p:strVal val="visible"/>
                                      </p:to>
                                    </p:set>
                                    <p:anim calcmode="lin" valueType="num">
                                      <p:cBhvr additive="base">
                                        <p:cTn id="32" dur="500" fill="hold"/>
                                        <p:tgtEl>
                                          <p:spTgt spid="92"/>
                                        </p:tgtEl>
                                        <p:attrNameLst>
                                          <p:attrName>ppt_x</p:attrName>
                                        </p:attrNameLst>
                                      </p:cBhvr>
                                      <p:tavLst>
                                        <p:tav tm="0">
                                          <p:val>
                                            <p:strVal val="0-#ppt_w/2"/>
                                          </p:val>
                                        </p:tav>
                                        <p:tav tm="100000">
                                          <p:val>
                                            <p:strVal val="#ppt_x"/>
                                          </p:val>
                                        </p:tav>
                                      </p:tavLst>
                                    </p:anim>
                                    <p:anim calcmode="lin" valueType="num">
                                      <p:cBhvr additive="base">
                                        <p:cTn id="33" dur="500" fill="hold"/>
                                        <p:tgtEl>
                                          <p:spTgt spid="92"/>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cBhvr additive="base">
                                        <p:cTn id="36" dur="500" fill="hold"/>
                                        <p:tgtEl>
                                          <p:spTgt spid="85"/>
                                        </p:tgtEl>
                                        <p:attrNameLst>
                                          <p:attrName>ppt_x</p:attrName>
                                        </p:attrNameLst>
                                      </p:cBhvr>
                                      <p:tavLst>
                                        <p:tav tm="0">
                                          <p:val>
                                            <p:strVal val="0-#ppt_w/2"/>
                                          </p:val>
                                        </p:tav>
                                        <p:tav tm="100000">
                                          <p:val>
                                            <p:strVal val="#ppt_x"/>
                                          </p:val>
                                        </p:tav>
                                      </p:tavLst>
                                    </p:anim>
                                    <p:anim calcmode="lin" valueType="num">
                                      <p:cBhvr additive="base">
                                        <p:cTn id="37" dur="500" fill="hold"/>
                                        <p:tgtEl>
                                          <p:spTgt spid="85"/>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204"/>
                                        </p:tgtEl>
                                        <p:attrNameLst>
                                          <p:attrName>style.visibility</p:attrName>
                                        </p:attrNameLst>
                                      </p:cBhvr>
                                      <p:to>
                                        <p:strVal val="visible"/>
                                      </p:to>
                                    </p:set>
                                    <p:animEffect transition="in" filter="wipe(left)">
                                      <p:cBhvr>
                                        <p:cTn id="41" dur="500"/>
                                        <p:tgtEl>
                                          <p:spTgt spid="204"/>
                                        </p:tgtEl>
                                      </p:cBhvr>
                                    </p:animEffect>
                                  </p:childTnLst>
                                </p:cTn>
                              </p:par>
                              <p:par>
                                <p:cTn id="42" presetID="22" presetClass="entr" presetSubtype="8" fill="hold" nodeType="withEffect">
                                  <p:stCondLst>
                                    <p:cond delay="0"/>
                                  </p:stCondLst>
                                  <p:childTnLst>
                                    <p:set>
                                      <p:cBhvr>
                                        <p:cTn id="43" dur="1" fill="hold">
                                          <p:stCondLst>
                                            <p:cond delay="0"/>
                                          </p:stCondLst>
                                        </p:cTn>
                                        <p:tgtEl>
                                          <p:spTgt spid="205"/>
                                        </p:tgtEl>
                                        <p:attrNameLst>
                                          <p:attrName>style.visibility</p:attrName>
                                        </p:attrNameLst>
                                      </p:cBhvr>
                                      <p:to>
                                        <p:strVal val="visible"/>
                                      </p:to>
                                    </p:set>
                                    <p:animEffect transition="in" filter="wipe(left)">
                                      <p:cBhvr>
                                        <p:cTn id="44" dur="500"/>
                                        <p:tgtEl>
                                          <p:spTgt spid="205"/>
                                        </p:tgtEl>
                                      </p:cBhvr>
                                    </p:animEffect>
                                  </p:childTnLst>
                                </p:cTn>
                              </p:par>
                              <p:par>
                                <p:cTn id="45" presetID="22" presetClass="entr" presetSubtype="8"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left)">
                                      <p:cBhvr>
                                        <p:cTn id="47" dur="500"/>
                                        <p:tgtEl>
                                          <p:spTgt spid="50"/>
                                        </p:tgtEl>
                                      </p:cBhvr>
                                    </p:animEffect>
                                  </p:childTnLst>
                                </p:cTn>
                              </p:par>
                              <p:par>
                                <p:cTn id="48" presetID="22" presetClass="entr" presetSubtype="8" fill="hold" nodeType="withEffect">
                                  <p:stCondLst>
                                    <p:cond delay="0"/>
                                  </p:stCondLst>
                                  <p:childTnLst>
                                    <p:set>
                                      <p:cBhvr>
                                        <p:cTn id="49" dur="1" fill="hold">
                                          <p:stCondLst>
                                            <p:cond delay="0"/>
                                          </p:stCondLst>
                                        </p:cTn>
                                        <p:tgtEl>
                                          <p:spTgt spid="191"/>
                                        </p:tgtEl>
                                        <p:attrNameLst>
                                          <p:attrName>style.visibility</p:attrName>
                                        </p:attrNameLst>
                                      </p:cBhvr>
                                      <p:to>
                                        <p:strVal val="visible"/>
                                      </p:to>
                                    </p:set>
                                    <p:animEffect transition="in" filter="wipe(left)">
                                      <p:cBhvr>
                                        <p:cTn id="50" dur="500"/>
                                        <p:tgtEl>
                                          <p:spTgt spid="191"/>
                                        </p:tgtEl>
                                      </p:cBhvr>
                                    </p:animEffect>
                                  </p:childTnLst>
                                </p:cTn>
                              </p:par>
                            </p:childTnLst>
                          </p:cTn>
                        </p:par>
                        <p:par>
                          <p:cTn id="51" fill="hold">
                            <p:stCondLst>
                              <p:cond delay="3000"/>
                            </p:stCondLst>
                            <p:childTnLst>
                              <p:par>
                                <p:cTn id="52" presetID="2" presetClass="entr" presetSubtype="2" fill="hold"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1+#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par>
                                <p:cTn id="56" presetID="2" presetClass="entr" presetSubtype="2"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1+#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500" fill="hold"/>
                                        <p:tgtEl>
                                          <p:spTgt spid="51"/>
                                        </p:tgtEl>
                                        <p:attrNameLst>
                                          <p:attrName>ppt_x</p:attrName>
                                        </p:attrNameLst>
                                      </p:cBhvr>
                                      <p:tavLst>
                                        <p:tav tm="0">
                                          <p:val>
                                            <p:strVal val="1+#ppt_w/2"/>
                                          </p:val>
                                        </p:tav>
                                        <p:tav tm="100000">
                                          <p:val>
                                            <p:strVal val="#ppt_x"/>
                                          </p:val>
                                        </p:tav>
                                      </p:tavLst>
                                    </p:anim>
                                    <p:anim calcmode="lin" valueType="num">
                                      <p:cBhvr additive="base">
                                        <p:cTn id="63" dur="500" fill="hold"/>
                                        <p:tgtEl>
                                          <p:spTgt spid="51"/>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0"/>
                                  </p:stCondLst>
                                  <p:childTnLst>
                                    <p:set>
                                      <p:cBhvr>
                                        <p:cTn id="65" dur="1" fill="hold">
                                          <p:stCondLst>
                                            <p:cond delay="0"/>
                                          </p:stCondLst>
                                        </p:cTn>
                                        <p:tgtEl>
                                          <p:spTgt spid="188"/>
                                        </p:tgtEl>
                                        <p:attrNameLst>
                                          <p:attrName>style.visibility</p:attrName>
                                        </p:attrNameLst>
                                      </p:cBhvr>
                                      <p:to>
                                        <p:strVal val="visible"/>
                                      </p:to>
                                    </p:set>
                                    <p:anim calcmode="lin" valueType="num">
                                      <p:cBhvr additive="base">
                                        <p:cTn id="66" dur="500" fill="hold"/>
                                        <p:tgtEl>
                                          <p:spTgt spid="188"/>
                                        </p:tgtEl>
                                        <p:attrNameLst>
                                          <p:attrName>ppt_x</p:attrName>
                                        </p:attrNameLst>
                                      </p:cBhvr>
                                      <p:tavLst>
                                        <p:tav tm="0">
                                          <p:val>
                                            <p:strVal val="1+#ppt_w/2"/>
                                          </p:val>
                                        </p:tav>
                                        <p:tav tm="100000">
                                          <p:val>
                                            <p:strVal val="#ppt_x"/>
                                          </p:val>
                                        </p:tav>
                                      </p:tavLst>
                                    </p:anim>
                                    <p:anim calcmode="lin" valueType="num">
                                      <p:cBhvr additive="base">
                                        <p:cTn id="67" dur="500" fill="hold"/>
                                        <p:tgtEl>
                                          <p:spTgt spid="188"/>
                                        </p:tgtEl>
                                        <p:attrNameLst>
                                          <p:attrName>ppt_y</p:attrName>
                                        </p:attrNameLst>
                                      </p:cBhvr>
                                      <p:tavLst>
                                        <p:tav tm="0">
                                          <p:val>
                                            <p:strVal val="#ppt_y"/>
                                          </p:val>
                                        </p:tav>
                                        <p:tav tm="100000">
                                          <p:val>
                                            <p:strVal val="#ppt_y"/>
                                          </p:val>
                                        </p:tav>
                                      </p:tavLst>
                                    </p:anim>
                                  </p:childTnLst>
                                </p:cTn>
                              </p:par>
                            </p:childTnLst>
                          </p:cTn>
                        </p:par>
                        <p:par>
                          <p:cTn id="68" fill="hold">
                            <p:stCondLst>
                              <p:cond delay="3500"/>
                            </p:stCondLst>
                            <p:childTnLst>
                              <p:par>
                                <p:cTn id="69" presetID="17" presetClass="entr" presetSubtype="10" fill="hold" grpId="0" nodeType="after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p:cTn id="71" dur="500" fill="hold"/>
                                        <p:tgtEl>
                                          <p:spTgt spid="3"/>
                                        </p:tgtEl>
                                        <p:attrNameLst>
                                          <p:attrName>ppt_w</p:attrName>
                                        </p:attrNameLst>
                                      </p:cBhvr>
                                      <p:tavLst>
                                        <p:tav tm="0">
                                          <p:val>
                                            <p:fltVal val="0"/>
                                          </p:val>
                                        </p:tav>
                                        <p:tav tm="100000">
                                          <p:val>
                                            <p:strVal val="#ppt_w"/>
                                          </p:val>
                                        </p:tav>
                                      </p:tavLst>
                                    </p:anim>
                                    <p:anim calcmode="lin" valueType="num">
                                      <p:cBhvr>
                                        <p:cTn id="72" dur="500" fill="hold"/>
                                        <p:tgtEl>
                                          <p:spTgt spid="3"/>
                                        </p:tgtEl>
                                        <p:attrNameLst>
                                          <p:attrName>ppt_h</p:attrName>
                                        </p:attrNameLst>
                                      </p:cBhvr>
                                      <p:tavLst>
                                        <p:tav tm="0">
                                          <p:val>
                                            <p:strVal val="#ppt_h"/>
                                          </p:val>
                                        </p:tav>
                                        <p:tav tm="100000">
                                          <p:val>
                                            <p:strVal val="#ppt_h"/>
                                          </p:val>
                                        </p:tav>
                                      </p:tavLst>
                                    </p:anim>
                                  </p:childTnLst>
                                </p:cTn>
                              </p:par>
                              <p:par>
                                <p:cTn id="73" presetID="17" presetClass="entr" presetSubtype="1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fltVal val="0"/>
                                          </p:val>
                                        </p:tav>
                                        <p:tav tm="100000">
                                          <p:val>
                                            <p:strVal val="#ppt_w"/>
                                          </p:val>
                                        </p:tav>
                                      </p:tavLst>
                                    </p:anim>
                                    <p:anim calcmode="lin" valueType="num">
                                      <p:cBhvr>
                                        <p:cTn id="76" dur="500" fill="hold"/>
                                        <p:tgtEl>
                                          <p:spTgt spid="7"/>
                                        </p:tgtEl>
                                        <p:attrNameLst>
                                          <p:attrName>ppt_h</p:attrName>
                                        </p:attrNameLst>
                                      </p:cBhvr>
                                      <p:tavLst>
                                        <p:tav tm="0">
                                          <p:val>
                                            <p:strVal val="#ppt_h"/>
                                          </p:val>
                                        </p:tav>
                                        <p:tav tm="100000">
                                          <p:val>
                                            <p:strVal val="#ppt_h"/>
                                          </p:val>
                                        </p:tav>
                                      </p:tavLst>
                                    </p:anim>
                                  </p:childTnLst>
                                </p:cTn>
                              </p:par>
                              <p:par>
                                <p:cTn id="77" presetID="17" presetClass="entr" presetSubtype="1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p:cTn id="79" dur="500" fill="hold"/>
                                        <p:tgtEl>
                                          <p:spTgt spid="9"/>
                                        </p:tgtEl>
                                        <p:attrNameLst>
                                          <p:attrName>ppt_w</p:attrName>
                                        </p:attrNameLst>
                                      </p:cBhvr>
                                      <p:tavLst>
                                        <p:tav tm="0">
                                          <p:val>
                                            <p:fltVal val="0"/>
                                          </p:val>
                                        </p:tav>
                                        <p:tav tm="100000">
                                          <p:val>
                                            <p:strVal val="#ppt_w"/>
                                          </p:val>
                                        </p:tav>
                                      </p:tavLst>
                                    </p:anim>
                                    <p:anim calcmode="lin" valueType="num">
                                      <p:cBhvr>
                                        <p:cTn id="80" dur="500" fill="hold"/>
                                        <p:tgtEl>
                                          <p:spTgt spid="9"/>
                                        </p:tgtEl>
                                        <p:attrNameLst>
                                          <p:attrName>ppt_h</p:attrName>
                                        </p:attrNameLst>
                                      </p:cBhvr>
                                      <p:tavLst>
                                        <p:tav tm="0">
                                          <p:val>
                                            <p:strVal val="#ppt_h"/>
                                          </p:val>
                                        </p:tav>
                                        <p:tav tm="100000">
                                          <p:val>
                                            <p:strVal val="#ppt_h"/>
                                          </p:val>
                                        </p:tav>
                                      </p:tavLst>
                                    </p:anim>
                                  </p:childTnLst>
                                </p:cTn>
                              </p:par>
                              <p:par>
                                <p:cTn id="81" presetID="17" presetClass="entr" presetSubtype="10" fill="hold" grpId="0" nodeType="withEffect">
                                  <p:stCondLst>
                                    <p:cond delay="0"/>
                                  </p:stCondLst>
                                  <p:childTnLst>
                                    <p:set>
                                      <p:cBhvr>
                                        <p:cTn id="82" dur="1" fill="hold">
                                          <p:stCondLst>
                                            <p:cond delay="0"/>
                                          </p:stCondLst>
                                        </p:cTn>
                                        <p:tgtEl>
                                          <p:spTgt spid="10"/>
                                        </p:tgtEl>
                                        <p:attrNameLst>
                                          <p:attrName>style.visibility</p:attrName>
                                        </p:attrNameLst>
                                      </p:cBhvr>
                                      <p:to>
                                        <p:strVal val="visible"/>
                                      </p:to>
                                    </p:set>
                                    <p:anim calcmode="lin" valueType="num">
                                      <p:cBhvr>
                                        <p:cTn id="83" dur="500" fill="hold"/>
                                        <p:tgtEl>
                                          <p:spTgt spid="10"/>
                                        </p:tgtEl>
                                        <p:attrNameLst>
                                          <p:attrName>ppt_w</p:attrName>
                                        </p:attrNameLst>
                                      </p:cBhvr>
                                      <p:tavLst>
                                        <p:tav tm="0">
                                          <p:val>
                                            <p:fltVal val="0"/>
                                          </p:val>
                                        </p:tav>
                                        <p:tav tm="100000">
                                          <p:val>
                                            <p:strVal val="#ppt_w"/>
                                          </p:val>
                                        </p:tav>
                                      </p:tavLst>
                                    </p:anim>
                                    <p:anim calcmode="lin" valueType="num">
                                      <p:cBhvr>
                                        <p:cTn id="84" dur="500" fill="hold"/>
                                        <p:tgtEl>
                                          <p:spTgt spid="10"/>
                                        </p:tgtEl>
                                        <p:attrNameLst>
                                          <p:attrName>ppt_h</p:attrName>
                                        </p:attrNameLst>
                                      </p:cBhvr>
                                      <p:tavLst>
                                        <p:tav tm="0">
                                          <p:val>
                                            <p:strVal val="#ppt_h"/>
                                          </p:val>
                                        </p:tav>
                                        <p:tav tm="100000">
                                          <p:val>
                                            <p:strVal val="#ppt_h"/>
                                          </p:val>
                                        </p:tav>
                                      </p:tavLst>
                                    </p:anim>
                                  </p:childTnLst>
                                </p:cTn>
                              </p:par>
                              <p:par>
                                <p:cTn id="85" presetID="17" presetClass="entr" presetSubtype="10" fill="hold" grpId="0" nodeType="withEffect">
                                  <p:stCondLst>
                                    <p:cond delay="0"/>
                                  </p:stCondLst>
                                  <p:childTnLst>
                                    <p:set>
                                      <p:cBhvr>
                                        <p:cTn id="86" dur="1" fill="hold">
                                          <p:stCondLst>
                                            <p:cond delay="0"/>
                                          </p:stCondLst>
                                        </p:cTn>
                                        <p:tgtEl>
                                          <p:spTgt spid="14"/>
                                        </p:tgtEl>
                                        <p:attrNameLst>
                                          <p:attrName>style.visibility</p:attrName>
                                        </p:attrNameLst>
                                      </p:cBhvr>
                                      <p:to>
                                        <p:strVal val="visible"/>
                                      </p:to>
                                    </p:set>
                                    <p:anim calcmode="lin" valueType="num">
                                      <p:cBhvr>
                                        <p:cTn id="87" dur="500" fill="hold"/>
                                        <p:tgtEl>
                                          <p:spTgt spid="14"/>
                                        </p:tgtEl>
                                        <p:attrNameLst>
                                          <p:attrName>ppt_w</p:attrName>
                                        </p:attrNameLst>
                                      </p:cBhvr>
                                      <p:tavLst>
                                        <p:tav tm="0">
                                          <p:val>
                                            <p:fltVal val="0"/>
                                          </p:val>
                                        </p:tav>
                                        <p:tav tm="100000">
                                          <p:val>
                                            <p:strVal val="#ppt_w"/>
                                          </p:val>
                                        </p:tav>
                                      </p:tavLst>
                                    </p:anim>
                                    <p:anim calcmode="lin" valueType="num">
                                      <p:cBhvr>
                                        <p:cTn id="88" dur="500" fill="hold"/>
                                        <p:tgtEl>
                                          <p:spTgt spid="14"/>
                                        </p:tgtEl>
                                        <p:attrNameLst>
                                          <p:attrName>ppt_h</p:attrName>
                                        </p:attrNameLst>
                                      </p:cBhvr>
                                      <p:tavLst>
                                        <p:tav tm="0">
                                          <p:val>
                                            <p:strVal val="#ppt_h"/>
                                          </p:val>
                                        </p:tav>
                                        <p:tav tm="100000">
                                          <p:val>
                                            <p:strVal val="#ppt_h"/>
                                          </p:val>
                                        </p:tav>
                                      </p:tavLst>
                                    </p:anim>
                                  </p:childTnLst>
                                </p:cTn>
                              </p:par>
                              <p:par>
                                <p:cTn id="89" presetID="17" presetClass="entr" presetSubtype="1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p:cTn id="91" dur="500" fill="hold"/>
                                        <p:tgtEl>
                                          <p:spTgt spid="15"/>
                                        </p:tgtEl>
                                        <p:attrNameLst>
                                          <p:attrName>ppt_w</p:attrName>
                                        </p:attrNameLst>
                                      </p:cBhvr>
                                      <p:tavLst>
                                        <p:tav tm="0">
                                          <p:val>
                                            <p:fltVal val="0"/>
                                          </p:val>
                                        </p:tav>
                                        <p:tav tm="100000">
                                          <p:val>
                                            <p:strVal val="#ppt_w"/>
                                          </p:val>
                                        </p:tav>
                                      </p:tavLst>
                                    </p:anim>
                                    <p:anim calcmode="lin" valueType="num">
                                      <p:cBhvr>
                                        <p:cTn id="92" dur="500" fill="hold"/>
                                        <p:tgtEl>
                                          <p:spTgt spid="15"/>
                                        </p:tgtEl>
                                        <p:attrNameLst>
                                          <p:attrName>ppt_h</p:attrName>
                                        </p:attrNameLst>
                                      </p:cBhvr>
                                      <p:tavLst>
                                        <p:tav tm="0">
                                          <p:val>
                                            <p:strVal val="#ppt_h"/>
                                          </p:val>
                                        </p:tav>
                                        <p:tav tm="100000">
                                          <p:val>
                                            <p:strVal val="#ppt_h"/>
                                          </p:val>
                                        </p:tav>
                                      </p:tavLst>
                                    </p:anim>
                                  </p:childTnLst>
                                </p:cTn>
                              </p:par>
                              <p:par>
                                <p:cTn id="93" presetID="17" presetClass="entr" presetSubtype="10"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 calcmode="lin" valueType="num">
                                      <p:cBhvr>
                                        <p:cTn id="95" dur="500" fill="hold"/>
                                        <p:tgtEl>
                                          <p:spTgt spid="16"/>
                                        </p:tgtEl>
                                        <p:attrNameLst>
                                          <p:attrName>ppt_w</p:attrName>
                                        </p:attrNameLst>
                                      </p:cBhvr>
                                      <p:tavLst>
                                        <p:tav tm="0">
                                          <p:val>
                                            <p:fltVal val="0"/>
                                          </p:val>
                                        </p:tav>
                                        <p:tav tm="100000">
                                          <p:val>
                                            <p:strVal val="#ppt_w"/>
                                          </p:val>
                                        </p:tav>
                                      </p:tavLst>
                                    </p:anim>
                                    <p:anim calcmode="lin" valueType="num">
                                      <p:cBhvr>
                                        <p:cTn id="96" dur="500" fill="hold"/>
                                        <p:tgtEl>
                                          <p:spTgt spid="16"/>
                                        </p:tgtEl>
                                        <p:attrNameLst>
                                          <p:attrName>ppt_h</p:attrName>
                                        </p:attrNameLst>
                                      </p:cBhvr>
                                      <p:tavLst>
                                        <p:tav tm="0">
                                          <p:val>
                                            <p:strVal val="#ppt_h"/>
                                          </p:val>
                                        </p:tav>
                                        <p:tav tm="100000">
                                          <p:val>
                                            <p:strVal val="#ppt_h"/>
                                          </p:val>
                                        </p:tav>
                                      </p:tavLst>
                                    </p:anim>
                                  </p:childTnLst>
                                </p:cTn>
                              </p:par>
                              <p:par>
                                <p:cTn id="97" presetID="17" presetClass="entr" presetSubtype="10"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anim calcmode="lin" valueType="num">
                                      <p:cBhvr>
                                        <p:cTn id="99" dur="500" fill="hold"/>
                                        <p:tgtEl>
                                          <p:spTgt spid="17"/>
                                        </p:tgtEl>
                                        <p:attrNameLst>
                                          <p:attrName>ppt_w</p:attrName>
                                        </p:attrNameLst>
                                      </p:cBhvr>
                                      <p:tavLst>
                                        <p:tav tm="0">
                                          <p:val>
                                            <p:fltVal val="0"/>
                                          </p:val>
                                        </p:tav>
                                        <p:tav tm="100000">
                                          <p:val>
                                            <p:strVal val="#ppt_w"/>
                                          </p:val>
                                        </p:tav>
                                      </p:tavLst>
                                    </p:anim>
                                    <p:anim calcmode="lin" valueType="num">
                                      <p:cBhvr>
                                        <p:cTn id="100" dur="500" fill="hold"/>
                                        <p:tgtEl>
                                          <p:spTgt spid="1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3" grpId="0"/>
      <p:bldP spid="7" grpId="0"/>
      <p:bldP spid="9" grpId="0"/>
      <p:bldP spid="10" grpId="0"/>
      <p:bldP spid="14" grpId="0"/>
      <p:bldP spid="15"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产品介绍</a:t>
            </a:r>
          </a:p>
        </p:txBody>
      </p:sp>
      <p:grpSp>
        <p:nvGrpSpPr>
          <p:cNvPr id="2" name="组合 1"/>
          <p:cNvGrpSpPr/>
          <p:nvPr/>
        </p:nvGrpSpPr>
        <p:grpSpPr>
          <a:xfrm>
            <a:off x="4602065" y="2075455"/>
            <a:ext cx="2960882" cy="3427033"/>
            <a:chOff x="4615752" y="1715087"/>
            <a:chExt cx="2960497" cy="3427827"/>
          </a:xfrm>
        </p:grpSpPr>
        <p:grpSp>
          <p:nvGrpSpPr>
            <p:cNvPr id="3" name="组合 2"/>
            <p:cNvGrpSpPr/>
            <p:nvPr/>
          </p:nvGrpSpPr>
          <p:grpSpPr>
            <a:xfrm>
              <a:off x="4913081" y="1957629"/>
              <a:ext cx="1638286" cy="535324"/>
              <a:chOff x="5341758" y="1852276"/>
              <a:chExt cx="1638286" cy="535324"/>
            </a:xfrm>
          </p:grpSpPr>
          <p:sp>
            <p:nvSpPr>
              <p:cNvPr id="19" name="任意多边形 18"/>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75000"/>
                    </a:sysClr>
                  </a:gs>
                </a:gsLst>
                <a:lin ang="2700000" scaled="1"/>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20" name="任意多边形 19"/>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7000"/>
                    </a:sysClr>
                  </a:gs>
                  <a:gs pos="100000">
                    <a:sysClr val="window" lastClr="FFFFFF">
                      <a:lumMod val="79000"/>
                    </a:sysClr>
                  </a:gs>
                </a:gsLst>
                <a:lin ang="2700000" scaled="1"/>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4" name="组合 3"/>
            <p:cNvGrpSpPr/>
            <p:nvPr/>
          </p:nvGrpSpPr>
          <p:grpSpPr>
            <a:xfrm rot="3600000">
              <a:off x="6124689" y="2266568"/>
              <a:ext cx="1638286" cy="535324"/>
              <a:chOff x="5341758" y="1852276"/>
              <a:chExt cx="1638286" cy="535324"/>
            </a:xfrm>
          </p:grpSpPr>
          <p:sp>
            <p:nvSpPr>
              <p:cNvPr id="17" name="任意多边形 16"/>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207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18" name="任意多边形 17"/>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207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7" name="组合 6"/>
            <p:cNvGrpSpPr/>
            <p:nvPr/>
          </p:nvGrpSpPr>
          <p:grpSpPr>
            <a:xfrm rot="7200000">
              <a:off x="6489444" y="3465182"/>
              <a:ext cx="1638286" cy="535324"/>
              <a:chOff x="5341758" y="1852276"/>
              <a:chExt cx="1638286" cy="535324"/>
            </a:xfrm>
          </p:grpSpPr>
          <p:sp>
            <p:nvSpPr>
              <p:cNvPr id="15" name="任意多边形 14"/>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171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16" name="任意多边形 15"/>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171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8" name="组合 7"/>
            <p:cNvGrpSpPr/>
            <p:nvPr/>
          </p:nvGrpSpPr>
          <p:grpSpPr>
            <a:xfrm flipH="1" flipV="1">
              <a:off x="5640634" y="4365048"/>
              <a:ext cx="1638286" cy="535324"/>
              <a:chOff x="5341758" y="1852276"/>
              <a:chExt cx="1638286" cy="535324"/>
            </a:xfrm>
          </p:grpSpPr>
          <p:sp>
            <p:nvSpPr>
              <p:cNvPr id="9" name="任意多边形 8"/>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135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dirty="0">
                  <a:solidFill>
                    <a:prstClr val="black"/>
                  </a:solidFill>
                </a:endParaRPr>
              </a:p>
            </p:txBody>
          </p:sp>
          <p:sp>
            <p:nvSpPr>
              <p:cNvPr id="14" name="任意多边形 13"/>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135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10" name="组合 9"/>
            <p:cNvGrpSpPr/>
            <p:nvPr/>
          </p:nvGrpSpPr>
          <p:grpSpPr>
            <a:xfrm rot="3600000" flipH="1" flipV="1">
              <a:off x="4429026" y="4056109"/>
              <a:ext cx="1638286" cy="535324"/>
              <a:chOff x="5341758" y="1852276"/>
              <a:chExt cx="1638286" cy="535324"/>
            </a:xfrm>
          </p:grpSpPr>
          <p:sp>
            <p:nvSpPr>
              <p:cNvPr id="11" name="任意多边形 10"/>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99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12" name="任意多边形 11"/>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99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21" name="组合 20"/>
            <p:cNvGrpSpPr/>
            <p:nvPr/>
          </p:nvGrpSpPr>
          <p:grpSpPr>
            <a:xfrm rot="7200000" flipH="1" flipV="1">
              <a:off x="4064271" y="2857495"/>
              <a:ext cx="1638286" cy="535324"/>
              <a:chOff x="5341758" y="1852276"/>
              <a:chExt cx="1638286" cy="535324"/>
            </a:xfrm>
          </p:grpSpPr>
          <p:sp>
            <p:nvSpPr>
              <p:cNvPr id="22" name="任意多边形 21"/>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75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23" name="任意多边形 22"/>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75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grpSp>
        <p:nvGrpSpPr>
          <p:cNvPr id="24" name="Group 8"/>
          <p:cNvGrpSpPr>
            <a:grpSpLocks noChangeAspect="1"/>
          </p:cNvGrpSpPr>
          <p:nvPr/>
        </p:nvGrpSpPr>
        <p:grpSpPr bwMode="auto">
          <a:xfrm>
            <a:off x="5622401" y="2411004"/>
            <a:ext cx="331025" cy="362581"/>
            <a:chOff x="3437" y="2282"/>
            <a:chExt cx="679" cy="744"/>
          </a:xfrm>
          <a:gradFill>
            <a:gsLst>
              <a:gs pos="0">
                <a:srgbClr val="007BD3"/>
              </a:gs>
              <a:gs pos="100000">
                <a:srgbClr val="034373"/>
              </a:gs>
            </a:gsLst>
            <a:lin ang="0" scaled="0"/>
          </a:gradFill>
        </p:grpSpPr>
        <p:sp>
          <p:nvSpPr>
            <p:cNvPr id="28"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0" name="Group 13"/>
          <p:cNvGrpSpPr>
            <a:grpSpLocks noChangeAspect="1"/>
          </p:cNvGrpSpPr>
          <p:nvPr/>
        </p:nvGrpSpPr>
        <p:grpSpPr bwMode="auto">
          <a:xfrm>
            <a:off x="6770705" y="2769506"/>
            <a:ext cx="362992" cy="367145"/>
            <a:chOff x="2426" y="2781"/>
            <a:chExt cx="593" cy="600"/>
          </a:xfrm>
          <a:gradFill>
            <a:gsLst>
              <a:gs pos="0">
                <a:srgbClr val="007BD3"/>
              </a:gs>
              <a:gs pos="100000">
                <a:srgbClr val="034373"/>
              </a:gs>
            </a:gsLst>
            <a:lin ang="0" scaled="0"/>
          </a:gradFill>
        </p:grpSpPr>
        <p:sp>
          <p:nvSpPr>
            <p:cNvPr id="31"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3" name="Group 18"/>
          <p:cNvGrpSpPr>
            <a:grpSpLocks noChangeAspect="1"/>
          </p:cNvGrpSpPr>
          <p:nvPr/>
        </p:nvGrpSpPr>
        <p:grpSpPr bwMode="auto">
          <a:xfrm>
            <a:off x="4710896" y="3237360"/>
            <a:ext cx="377072" cy="351235"/>
            <a:chOff x="3802" y="2858"/>
            <a:chExt cx="616" cy="574"/>
          </a:xfrm>
          <a:gradFill>
            <a:gsLst>
              <a:gs pos="0">
                <a:srgbClr val="007BD3"/>
              </a:gs>
              <a:gs pos="100000">
                <a:srgbClr val="034373"/>
              </a:gs>
            </a:gsLst>
            <a:lin ang="0" scaled="0"/>
          </a:gradFill>
        </p:grpSpPr>
        <p:sp>
          <p:nvSpPr>
            <p:cNvPr id="34"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9" name="Group 26"/>
          <p:cNvGrpSpPr>
            <a:grpSpLocks noChangeAspect="1"/>
          </p:cNvGrpSpPr>
          <p:nvPr/>
        </p:nvGrpSpPr>
        <p:grpSpPr bwMode="auto">
          <a:xfrm>
            <a:off x="5018437" y="4563895"/>
            <a:ext cx="443597" cy="219837"/>
            <a:chOff x="5676" y="2597"/>
            <a:chExt cx="1061" cy="526"/>
          </a:xfrm>
          <a:gradFill>
            <a:gsLst>
              <a:gs pos="0">
                <a:srgbClr val="007BD3"/>
              </a:gs>
              <a:gs pos="100000">
                <a:srgbClr val="034373"/>
              </a:gs>
            </a:gsLst>
            <a:lin ang="0" scaled="0"/>
          </a:gradFill>
        </p:grpSpPr>
        <p:sp>
          <p:nvSpPr>
            <p:cNvPr id="40"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5" name="Freeform 108"/>
          <p:cNvSpPr>
            <a:spLocks noEditPoints="1"/>
          </p:cNvSpPr>
          <p:nvPr/>
        </p:nvSpPr>
        <p:spPr bwMode="auto">
          <a:xfrm>
            <a:off x="7111238" y="3939403"/>
            <a:ext cx="368024" cy="369215"/>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gradFill>
            <a:gsLst>
              <a:gs pos="0">
                <a:srgbClr val="007BD3"/>
              </a:gs>
              <a:gs pos="100000">
                <a:srgbClr val="034373"/>
              </a:gs>
            </a:gsLst>
            <a:lin ang="0" scaled="0"/>
          </a:gra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56" name="组合 55"/>
          <p:cNvGrpSpPr/>
          <p:nvPr/>
        </p:nvGrpSpPr>
        <p:grpSpPr>
          <a:xfrm>
            <a:off x="6203400" y="4837212"/>
            <a:ext cx="313337" cy="340860"/>
            <a:chOff x="4873626" y="1965325"/>
            <a:chExt cx="269876" cy="293688"/>
          </a:xfrm>
          <a:gradFill>
            <a:gsLst>
              <a:gs pos="0">
                <a:srgbClr val="007BD3"/>
              </a:gs>
              <a:gs pos="100000">
                <a:srgbClr val="034373"/>
              </a:gs>
            </a:gsLst>
            <a:lin ang="0" scaled="0"/>
          </a:gradFill>
        </p:grpSpPr>
        <p:sp>
          <p:nvSpPr>
            <p:cNvPr id="57" name="Freeform 502"/>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503"/>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504"/>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73" name="组合 72"/>
          <p:cNvGrpSpPr/>
          <p:nvPr/>
        </p:nvGrpSpPr>
        <p:grpSpPr>
          <a:xfrm>
            <a:off x="5511219" y="3149283"/>
            <a:ext cx="1245409" cy="1244959"/>
            <a:chOff x="4982374" y="2208496"/>
            <a:chExt cx="2227648" cy="2227648"/>
          </a:xfrm>
          <a:effectLst>
            <a:outerShdw blurRad="50800" dist="25400" dir="2700000" algn="tl" rotWithShape="0">
              <a:prstClr val="black">
                <a:alpha val="40000"/>
              </a:prstClr>
            </a:outerShdw>
          </a:effectLst>
        </p:grpSpPr>
        <p:sp>
          <p:nvSpPr>
            <p:cNvPr id="74" name="椭圆 73"/>
            <p:cNvSpPr/>
            <p:nvPr/>
          </p:nvSpPr>
          <p:spPr>
            <a:xfrm>
              <a:off x="4982374" y="2208496"/>
              <a:ext cx="2227648" cy="2227648"/>
            </a:xfrm>
            <a:prstGeom prst="ellipse">
              <a:avLst/>
            </a:prstGeom>
            <a:gradFill>
              <a:gsLst>
                <a:gs pos="0">
                  <a:sysClr val="window" lastClr="FFFFFF">
                    <a:lumMod val="97000"/>
                  </a:sysClr>
                </a:gs>
                <a:gs pos="100000">
                  <a:sysClr val="window" lastClr="FFFFFF">
                    <a:lumMod val="76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75" name="Group 35"/>
            <p:cNvGrpSpPr>
              <a:grpSpLocks noChangeAspect="1"/>
            </p:cNvGrpSpPr>
            <p:nvPr/>
          </p:nvGrpSpPr>
          <p:grpSpPr bwMode="auto">
            <a:xfrm>
              <a:off x="5112459" y="2218471"/>
              <a:ext cx="2016983" cy="1955861"/>
              <a:chOff x="3477" y="1809"/>
              <a:chExt cx="726" cy="704"/>
            </a:xfrm>
            <a:noFill/>
          </p:grpSpPr>
          <p:sp>
            <p:nvSpPr>
              <p:cNvPr id="76" name="Freeform 36"/>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77" name="Freeform 37"/>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78" name="Freeform 38"/>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79" name="Freeform 39"/>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0" name="Freeform 40"/>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1"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2"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3"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4" name="Freeform 44"/>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grpSp>
      </p:grpSp>
      <p:sp>
        <p:nvSpPr>
          <p:cNvPr id="85" name="文本框 117"/>
          <p:cNvSpPr txBox="1"/>
          <p:nvPr/>
        </p:nvSpPr>
        <p:spPr>
          <a:xfrm>
            <a:off x="5692215" y="3383280"/>
            <a:ext cx="961577" cy="762000"/>
          </a:xfrm>
          <a:prstGeom prst="rect">
            <a:avLst/>
          </a:prstGeom>
          <a:noFill/>
        </p:spPr>
        <p:txBody>
          <a:bodyPr wrap="square" rtlCol="0">
            <a:spAutoFit/>
          </a:bodyPr>
          <a:lstStyle/>
          <a:p>
            <a:pPr algn="ctr"/>
            <a:r>
              <a:rPr lang="zh-CN" altLang="en-US" sz="2200" b="1" dirty="0" smtClean="0">
                <a:gradFill>
                  <a:gsLst>
                    <a:gs pos="0">
                      <a:srgbClr val="007BD3"/>
                    </a:gs>
                    <a:gs pos="100000">
                      <a:srgbClr val="034373"/>
                    </a:gs>
                  </a:gsLst>
                  <a:path path="circle">
                    <a:fillToRect t="100000" r="100000"/>
                  </a:path>
                  <a:tileRect l="-100000" b="-100000"/>
                </a:gradFill>
                <a:latin typeface="+mn-ea"/>
              </a:rPr>
              <a:t>主营产品</a:t>
            </a:r>
          </a:p>
        </p:txBody>
      </p:sp>
      <p:grpSp>
        <p:nvGrpSpPr>
          <p:cNvPr id="89" name="组合 88"/>
          <p:cNvGrpSpPr/>
          <p:nvPr/>
        </p:nvGrpSpPr>
        <p:grpSpPr>
          <a:xfrm>
            <a:off x="4641215" y="1214120"/>
            <a:ext cx="2040890" cy="1103630"/>
            <a:chOff x="7309" y="1912"/>
            <a:chExt cx="3214" cy="1738"/>
          </a:xfrm>
        </p:grpSpPr>
        <p:grpSp>
          <p:nvGrpSpPr>
            <p:cNvPr id="86" name="组合 85"/>
            <p:cNvGrpSpPr/>
            <p:nvPr/>
          </p:nvGrpSpPr>
          <p:grpSpPr>
            <a:xfrm>
              <a:off x="7309" y="1912"/>
              <a:ext cx="2881" cy="1040"/>
              <a:chOff x="2453507" y="1519421"/>
              <a:chExt cx="1828880" cy="660393"/>
            </a:xfrm>
          </p:grpSpPr>
          <p:sp>
            <p:nvSpPr>
              <p:cNvPr id="87" name="文本框 70"/>
              <p:cNvSpPr txBox="1"/>
              <p:nvPr/>
            </p:nvSpPr>
            <p:spPr>
              <a:xfrm>
                <a:off x="2788538" y="1600560"/>
                <a:ext cx="1493849" cy="579254"/>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蚌壳式封装</a:t>
                </a:r>
              </a:p>
              <a:p>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催化器</a:t>
                </a:r>
              </a:p>
            </p:txBody>
          </p:sp>
          <p:sp>
            <p:nvSpPr>
              <p:cNvPr id="88" name="文本框 72"/>
              <p:cNvSpPr txBox="1"/>
              <p:nvPr/>
            </p:nvSpPr>
            <p:spPr>
              <a:xfrm>
                <a:off x="2453507" y="1519421"/>
                <a:ext cx="531134"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grpSp>
        <p:pic>
          <p:nvPicPr>
            <p:cNvPr id="93" name="图片 92" descr="图片11"/>
            <p:cNvPicPr>
              <a:picLocks noChangeAspect="1"/>
            </p:cNvPicPr>
            <p:nvPr/>
          </p:nvPicPr>
          <p:blipFill>
            <a:blip r:embed="rId3"/>
            <a:srcRect t="6808" b="17398"/>
            <a:stretch>
              <a:fillRect/>
            </a:stretch>
          </p:blipFill>
          <p:spPr>
            <a:xfrm>
              <a:off x="8787" y="2664"/>
              <a:ext cx="1736" cy="986"/>
            </a:xfrm>
            <a:prstGeom prst="ellipse">
              <a:avLst/>
            </a:prstGeom>
            <a:ln w="3175">
              <a:solidFill>
                <a:srgbClr val="0077CD"/>
              </a:solidFill>
            </a:ln>
          </p:spPr>
        </p:pic>
      </p:grpSp>
      <p:grpSp>
        <p:nvGrpSpPr>
          <p:cNvPr id="101" name="组合 100"/>
          <p:cNvGrpSpPr/>
          <p:nvPr/>
        </p:nvGrpSpPr>
        <p:grpSpPr>
          <a:xfrm>
            <a:off x="2755265" y="4196715"/>
            <a:ext cx="2091690" cy="1057910"/>
            <a:chOff x="4339" y="6609"/>
            <a:chExt cx="3294" cy="1666"/>
          </a:xfrm>
        </p:grpSpPr>
        <p:grpSp>
          <p:nvGrpSpPr>
            <p:cNvPr id="64" name="组合 63"/>
            <p:cNvGrpSpPr/>
            <p:nvPr/>
          </p:nvGrpSpPr>
          <p:grpSpPr>
            <a:xfrm flipH="1">
              <a:off x="4339" y="7177"/>
              <a:ext cx="3294" cy="1098"/>
              <a:chOff x="5271455" y="4628205"/>
              <a:chExt cx="2091646" cy="697292"/>
            </a:xfrm>
          </p:grpSpPr>
          <p:sp>
            <p:nvSpPr>
              <p:cNvPr id="65" name="椭圆 64"/>
              <p:cNvSpPr/>
              <p:nvPr/>
            </p:nvSpPr>
            <p:spPr>
              <a:xfrm>
                <a:off x="5271455" y="4628205"/>
                <a:ext cx="81021" cy="73655"/>
              </a:xfrm>
              <a:prstGeom prst="ellipse">
                <a:avLst/>
              </a:prstGeom>
              <a:solidFill>
                <a:sysClr val="windowText" lastClr="000000">
                  <a:lumMod val="50000"/>
                  <a:lumOff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6" name="任意多边形 65"/>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cap="flat" cmpd="sng" algn="ctr">
                <a:solidFill>
                  <a:srgbClr val="7F7F7F"/>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102" name="组合 101"/>
            <p:cNvGrpSpPr/>
            <p:nvPr/>
          </p:nvGrpSpPr>
          <p:grpSpPr>
            <a:xfrm>
              <a:off x="4942" y="6609"/>
              <a:ext cx="2461" cy="1040"/>
              <a:chOff x="5118809" y="5382794"/>
              <a:chExt cx="1562222" cy="660393"/>
            </a:xfrm>
          </p:grpSpPr>
          <p:sp>
            <p:nvSpPr>
              <p:cNvPr id="103" name="文本框 95"/>
              <p:cNvSpPr txBox="1"/>
              <p:nvPr/>
            </p:nvSpPr>
            <p:spPr>
              <a:xfrm>
                <a:off x="5187182" y="5463933"/>
                <a:ext cx="1493849" cy="579254"/>
              </a:xfrm>
              <a:prstGeom prst="rect">
                <a:avLst/>
              </a:prstGeom>
              <a:noFill/>
            </p:spPr>
            <p:txBody>
              <a:bodyPr wrap="square" rtlCol="0">
                <a:spAutoFit/>
              </a:bodyPr>
              <a:lstStyle/>
              <a:p>
                <a:pPr algn="r"/>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旋压式封装</a:t>
                </a:r>
              </a:p>
              <a:p>
                <a:pPr algn="r"/>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催化器</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04" name="文本框 103"/>
              <p:cNvSpPr txBox="1"/>
              <p:nvPr/>
            </p:nvSpPr>
            <p:spPr>
              <a:xfrm>
                <a:off x="5118809" y="5382794"/>
                <a:ext cx="531134"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03</a:t>
                </a:r>
              </a:p>
            </p:txBody>
          </p:sp>
        </p:grpSp>
        <p:pic>
          <p:nvPicPr>
            <p:cNvPr id="114" name="图片 113" descr="C:\Documents and Settings\NC6400\桌面\企宣\图片14.png图片14"/>
            <p:cNvPicPr>
              <a:picLocks noChangeAspect="1"/>
            </p:cNvPicPr>
            <p:nvPr/>
          </p:nvPicPr>
          <p:blipFill>
            <a:blip r:embed="rId4"/>
            <a:srcRect/>
            <a:stretch>
              <a:fillRect/>
            </a:stretch>
          </p:blipFill>
          <p:spPr>
            <a:xfrm>
              <a:off x="4644" y="7230"/>
              <a:ext cx="1736" cy="961"/>
            </a:xfrm>
            <a:prstGeom prst="ellipse">
              <a:avLst/>
            </a:prstGeom>
            <a:ln w="3175">
              <a:solidFill>
                <a:srgbClr val="0077CD"/>
              </a:solidFill>
            </a:ln>
          </p:spPr>
        </p:pic>
      </p:grpSp>
      <p:grpSp>
        <p:nvGrpSpPr>
          <p:cNvPr id="97" name="组合 96"/>
          <p:cNvGrpSpPr/>
          <p:nvPr/>
        </p:nvGrpSpPr>
        <p:grpSpPr>
          <a:xfrm>
            <a:off x="2036445" y="1599565"/>
            <a:ext cx="2612390" cy="1724660"/>
            <a:chOff x="3207" y="2519"/>
            <a:chExt cx="4114" cy="2716"/>
          </a:xfrm>
        </p:grpSpPr>
        <p:grpSp>
          <p:nvGrpSpPr>
            <p:cNvPr id="61" name="组合 60"/>
            <p:cNvGrpSpPr/>
            <p:nvPr/>
          </p:nvGrpSpPr>
          <p:grpSpPr>
            <a:xfrm flipH="1" flipV="1">
              <a:off x="4027" y="4137"/>
              <a:ext cx="3294" cy="1098"/>
              <a:chOff x="5271455" y="4628205"/>
              <a:chExt cx="2091646" cy="697292"/>
            </a:xfrm>
          </p:grpSpPr>
          <p:sp>
            <p:nvSpPr>
              <p:cNvPr id="62" name="椭圆 61"/>
              <p:cNvSpPr/>
              <p:nvPr/>
            </p:nvSpPr>
            <p:spPr>
              <a:xfrm>
                <a:off x="5271455" y="4628205"/>
                <a:ext cx="81021" cy="73655"/>
              </a:xfrm>
              <a:prstGeom prst="ellipse">
                <a:avLst/>
              </a:prstGeom>
              <a:solidFill>
                <a:sysClr val="windowText" lastClr="000000">
                  <a:lumMod val="50000"/>
                  <a:lumOff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3" name="任意多边形 62"/>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cap="flat" cmpd="sng" algn="ctr">
                <a:solidFill>
                  <a:srgbClr val="7F7F7F"/>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98" name="组合 97"/>
            <p:cNvGrpSpPr/>
            <p:nvPr/>
          </p:nvGrpSpPr>
          <p:grpSpPr>
            <a:xfrm>
              <a:off x="3207" y="2519"/>
              <a:ext cx="2881" cy="1040"/>
              <a:chOff x="2564632" y="4189069"/>
              <a:chExt cx="1828880" cy="660393"/>
            </a:xfrm>
          </p:grpSpPr>
          <p:sp>
            <p:nvSpPr>
              <p:cNvPr id="99" name="文本框 80"/>
              <p:cNvSpPr txBox="1"/>
              <p:nvPr/>
            </p:nvSpPr>
            <p:spPr>
              <a:xfrm>
                <a:off x="2899663" y="4270208"/>
                <a:ext cx="1493849" cy="579254"/>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塞入式封装</a:t>
                </a:r>
              </a:p>
              <a:p>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催化器</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00" name="文本框 82"/>
              <p:cNvSpPr txBox="1"/>
              <p:nvPr/>
            </p:nvSpPr>
            <p:spPr>
              <a:xfrm>
                <a:off x="2564632" y="4189069"/>
                <a:ext cx="531134"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02</a:t>
                </a:r>
              </a:p>
            </p:txBody>
          </p:sp>
        </p:grpSp>
        <p:pic>
          <p:nvPicPr>
            <p:cNvPr id="115" name="图片 114" descr="C:\Documents and Settings\NC6400\桌面\企宣\图片13.png图片13"/>
            <p:cNvPicPr>
              <a:picLocks noChangeAspect="1"/>
            </p:cNvPicPr>
            <p:nvPr/>
          </p:nvPicPr>
          <p:blipFill>
            <a:blip r:embed="rId5"/>
            <a:srcRect/>
            <a:stretch>
              <a:fillRect/>
            </a:stretch>
          </p:blipFill>
          <p:spPr>
            <a:xfrm>
              <a:off x="4859" y="3119"/>
              <a:ext cx="1311" cy="986"/>
            </a:xfrm>
            <a:prstGeom prst="ellipse">
              <a:avLst/>
            </a:prstGeom>
            <a:ln w="3175">
              <a:solidFill>
                <a:srgbClr val="0077CD"/>
              </a:solidFill>
            </a:ln>
          </p:spPr>
        </p:pic>
      </p:grpSp>
      <p:grpSp>
        <p:nvGrpSpPr>
          <p:cNvPr id="105" name="组合 104"/>
          <p:cNvGrpSpPr/>
          <p:nvPr/>
        </p:nvGrpSpPr>
        <p:grpSpPr>
          <a:xfrm>
            <a:off x="5598160" y="5220335"/>
            <a:ext cx="1562100" cy="1014730"/>
            <a:chOff x="8816" y="8221"/>
            <a:chExt cx="2460" cy="1598"/>
          </a:xfrm>
        </p:grpSpPr>
        <p:grpSp>
          <p:nvGrpSpPr>
            <p:cNvPr id="106" name="组合 105"/>
            <p:cNvGrpSpPr/>
            <p:nvPr/>
          </p:nvGrpSpPr>
          <p:grpSpPr>
            <a:xfrm>
              <a:off x="8816" y="8221"/>
              <a:ext cx="2461" cy="1040"/>
              <a:chOff x="7909613" y="4210248"/>
              <a:chExt cx="1562222" cy="660393"/>
            </a:xfrm>
          </p:grpSpPr>
          <p:sp>
            <p:nvSpPr>
              <p:cNvPr id="107" name="文本框 102"/>
              <p:cNvSpPr txBox="1"/>
              <p:nvPr/>
            </p:nvSpPr>
            <p:spPr>
              <a:xfrm>
                <a:off x="7977986" y="4291387"/>
                <a:ext cx="1493849" cy="579254"/>
              </a:xfrm>
              <a:prstGeom prst="rect">
                <a:avLst/>
              </a:prstGeom>
              <a:noFill/>
            </p:spPr>
            <p:txBody>
              <a:bodyPr wrap="square" rtlCol="0">
                <a:spAutoFit/>
              </a:bodyPr>
              <a:lstStyle/>
              <a:p>
                <a:pPr algn="r"/>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排气歧管式</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endParaRPr>
              </a:p>
              <a:p>
                <a:pPr algn="r"/>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催化器</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08" name="文本框 104"/>
              <p:cNvSpPr txBox="1"/>
              <p:nvPr/>
            </p:nvSpPr>
            <p:spPr>
              <a:xfrm>
                <a:off x="7909613" y="4210248"/>
                <a:ext cx="531134"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04</a:t>
                </a:r>
              </a:p>
            </p:txBody>
          </p:sp>
        </p:grpSp>
        <p:pic>
          <p:nvPicPr>
            <p:cNvPr id="117" name="图片 116" descr="C:\Documents and Settings\NC6400\桌面\企宣\图片15.png图片15"/>
            <p:cNvPicPr>
              <a:picLocks noChangeAspect="1"/>
            </p:cNvPicPr>
            <p:nvPr/>
          </p:nvPicPr>
          <p:blipFill>
            <a:blip r:embed="rId6"/>
            <a:srcRect/>
            <a:stretch>
              <a:fillRect/>
            </a:stretch>
          </p:blipFill>
          <p:spPr>
            <a:xfrm>
              <a:off x="8903" y="8833"/>
              <a:ext cx="1314" cy="986"/>
            </a:xfrm>
            <a:prstGeom prst="ellipse">
              <a:avLst/>
            </a:prstGeom>
            <a:ln w="3175">
              <a:solidFill>
                <a:srgbClr val="0077CD"/>
              </a:solidFill>
            </a:ln>
          </p:spPr>
        </p:pic>
      </p:grpSp>
      <p:pic>
        <p:nvPicPr>
          <p:cNvPr id="120" name="图片 119" descr="635688408414499534"/>
          <p:cNvPicPr>
            <a:picLocks noChangeAspect="1"/>
          </p:cNvPicPr>
          <p:nvPr/>
        </p:nvPicPr>
        <p:blipFill>
          <a:blip r:embed="rId7">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grpSp>
        <p:nvGrpSpPr>
          <p:cNvPr id="110" name="组合 109"/>
          <p:cNvGrpSpPr/>
          <p:nvPr/>
        </p:nvGrpSpPr>
        <p:grpSpPr>
          <a:xfrm>
            <a:off x="7419975" y="1396365"/>
            <a:ext cx="2085340" cy="1759585"/>
            <a:chOff x="11685" y="2199"/>
            <a:chExt cx="3284" cy="2771"/>
          </a:xfrm>
        </p:grpSpPr>
        <p:grpSp>
          <p:nvGrpSpPr>
            <p:cNvPr id="67" name="组合 66"/>
            <p:cNvGrpSpPr/>
            <p:nvPr/>
          </p:nvGrpSpPr>
          <p:grpSpPr>
            <a:xfrm flipV="1">
              <a:off x="11685" y="3872"/>
              <a:ext cx="3284" cy="1098"/>
              <a:chOff x="5277805" y="4628205"/>
              <a:chExt cx="2085296" cy="697292"/>
            </a:xfrm>
          </p:grpSpPr>
          <p:sp>
            <p:nvSpPr>
              <p:cNvPr id="68" name="椭圆 67"/>
              <p:cNvSpPr/>
              <p:nvPr/>
            </p:nvSpPr>
            <p:spPr>
              <a:xfrm>
                <a:off x="5277805" y="4628205"/>
                <a:ext cx="81021" cy="73655"/>
              </a:xfrm>
              <a:prstGeom prst="ellipse">
                <a:avLst/>
              </a:prstGeom>
              <a:solidFill>
                <a:sysClr val="windowText" lastClr="000000">
                  <a:lumMod val="50000"/>
                  <a:lumOff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9" name="任意多边形 68"/>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cap="flat" cmpd="sng" algn="ctr">
                <a:solidFill>
                  <a:srgbClr val="7F7F7F"/>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94" name="组合 93"/>
            <p:cNvGrpSpPr/>
            <p:nvPr/>
          </p:nvGrpSpPr>
          <p:grpSpPr>
            <a:xfrm>
              <a:off x="12259" y="2199"/>
              <a:ext cx="2353" cy="1063"/>
              <a:chOff x="7779890" y="1518350"/>
              <a:chExt cx="1493849" cy="675001"/>
            </a:xfrm>
          </p:grpSpPr>
          <p:sp>
            <p:nvSpPr>
              <p:cNvPr id="95" name="文本框 87"/>
              <p:cNvSpPr txBox="1"/>
              <p:nvPr/>
            </p:nvSpPr>
            <p:spPr>
              <a:xfrm>
                <a:off x="7779890" y="1614097"/>
                <a:ext cx="1493849" cy="579254"/>
              </a:xfrm>
              <a:prstGeom prst="rect">
                <a:avLst/>
              </a:prstGeom>
              <a:noFill/>
            </p:spPr>
            <p:txBody>
              <a:bodyPr wrap="square" rtlCol="0">
                <a:spAutoFit/>
              </a:bodyPr>
              <a:lstStyle/>
              <a:p>
                <a:pPr algn="r"/>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塑料歧管</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endParaRPr>
              </a:p>
              <a:p>
                <a:pPr algn="r"/>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产品</a:t>
                </a:r>
              </a:p>
            </p:txBody>
          </p:sp>
          <p:sp>
            <p:nvSpPr>
              <p:cNvPr id="96" name="文本框 95"/>
              <p:cNvSpPr txBox="1"/>
              <p:nvPr/>
            </p:nvSpPr>
            <p:spPr>
              <a:xfrm>
                <a:off x="7894373" y="1518350"/>
                <a:ext cx="531134" cy="461665"/>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06</a:t>
                </a:r>
              </a:p>
            </p:txBody>
          </p:sp>
        </p:grpSp>
        <p:pic>
          <p:nvPicPr>
            <p:cNvPr id="5" name="图片 4" descr="QQ截图20170523151417"/>
            <p:cNvPicPr>
              <a:picLocks noChangeAspect="1"/>
            </p:cNvPicPr>
            <p:nvPr/>
          </p:nvPicPr>
          <p:blipFill>
            <a:blip r:embed="rId8"/>
            <a:stretch>
              <a:fillRect/>
            </a:stretch>
          </p:blipFill>
          <p:spPr>
            <a:xfrm>
              <a:off x="12525" y="2791"/>
              <a:ext cx="1346" cy="896"/>
            </a:xfrm>
            <a:prstGeom prst="ellipse">
              <a:avLst/>
            </a:prstGeom>
            <a:ln w="3175">
              <a:solidFill>
                <a:srgbClr val="0077CD"/>
              </a:solidFill>
            </a:ln>
          </p:spPr>
        </p:pic>
      </p:grpSp>
      <p:grpSp>
        <p:nvGrpSpPr>
          <p:cNvPr id="109" name="组合 108"/>
          <p:cNvGrpSpPr/>
          <p:nvPr/>
        </p:nvGrpSpPr>
        <p:grpSpPr>
          <a:xfrm>
            <a:off x="7422515" y="4182745"/>
            <a:ext cx="2423795" cy="1033780"/>
            <a:chOff x="11689" y="6587"/>
            <a:chExt cx="3817" cy="1628"/>
          </a:xfrm>
        </p:grpSpPr>
        <p:grpSp>
          <p:nvGrpSpPr>
            <p:cNvPr id="70" name="组合 69"/>
            <p:cNvGrpSpPr/>
            <p:nvPr/>
          </p:nvGrpSpPr>
          <p:grpSpPr>
            <a:xfrm>
              <a:off x="11689" y="7117"/>
              <a:ext cx="3284" cy="1098"/>
              <a:chOff x="5277805" y="4628205"/>
              <a:chExt cx="2085296" cy="697292"/>
            </a:xfrm>
          </p:grpSpPr>
          <p:sp>
            <p:nvSpPr>
              <p:cNvPr id="71" name="椭圆 70"/>
              <p:cNvSpPr/>
              <p:nvPr/>
            </p:nvSpPr>
            <p:spPr>
              <a:xfrm>
                <a:off x="5277805" y="4628205"/>
                <a:ext cx="81021" cy="73655"/>
              </a:xfrm>
              <a:prstGeom prst="ellipse">
                <a:avLst/>
              </a:prstGeom>
              <a:solidFill>
                <a:sysClr val="windowText" lastClr="000000">
                  <a:lumMod val="50000"/>
                  <a:lumOff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2" name="任意多边形 71"/>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cap="flat" cmpd="sng" algn="ctr">
                <a:solidFill>
                  <a:srgbClr val="7F7F7F"/>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90" name="组合 89"/>
            <p:cNvGrpSpPr/>
            <p:nvPr/>
          </p:nvGrpSpPr>
          <p:grpSpPr>
            <a:xfrm>
              <a:off x="12028" y="6587"/>
              <a:ext cx="3478" cy="725"/>
              <a:chOff x="5118809" y="1281263"/>
              <a:chExt cx="1746043" cy="460370"/>
            </a:xfrm>
          </p:grpSpPr>
          <p:sp>
            <p:nvSpPr>
              <p:cNvPr id="91" name="文本框 91"/>
              <p:cNvSpPr txBox="1"/>
              <p:nvPr/>
            </p:nvSpPr>
            <p:spPr>
              <a:xfrm>
                <a:off x="5371003" y="1378279"/>
                <a:ext cx="1493849" cy="335277"/>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消音器</a:t>
                </a:r>
              </a:p>
            </p:txBody>
          </p:sp>
          <p:sp>
            <p:nvSpPr>
              <p:cNvPr id="92" name="文本框 93"/>
              <p:cNvSpPr txBox="1"/>
              <p:nvPr/>
            </p:nvSpPr>
            <p:spPr>
              <a:xfrm>
                <a:off x="5118809" y="1281263"/>
                <a:ext cx="531134" cy="460370"/>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05</a:t>
                </a:r>
              </a:p>
            </p:txBody>
          </p:sp>
        </p:grpSp>
        <p:pic>
          <p:nvPicPr>
            <p:cNvPr id="6" name="图片 5" descr="QQ截图20170523151429"/>
            <p:cNvPicPr>
              <a:picLocks noChangeAspect="1"/>
            </p:cNvPicPr>
            <p:nvPr/>
          </p:nvPicPr>
          <p:blipFill>
            <a:blip r:embed="rId9"/>
            <a:stretch>
              <a:fillRect/>
            </a:stretch>
          </p:blipFill>
          <p:spPr>
            <a:xfrm>
              <a:off x="12811" y="7216"/>
              <a:ext cx="1210" cy="921"/>
            </a:xfrm>
            <a:prstGeom prst="ellipse">
              <a:avLst/>
            </a:prstGeom>
            <a:ln w="3175">
              <a:solidFill>
                <a:srgbClr val="0077CD"/>
              </a:solidFill>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1000" fill="hold"/>
                                        <p:tgtEl>
                                          <p:spTgt spid="73"/>
                                        </p:tgtEl>
                                        <p:attrNameLst>
                                          <p:attrName>ppt_w</p:attrName>
                                        </p:attrNameLst>
                                      </p:cBhvr>
                                      <p:tavLst>
                                        <p:tav tm="0">
                                          <p:val>
                                            <p:fltVal val="0"/>
                                          </p:val>
                                        </p:tav>
                                        <p:tav tm="100000">
                                          <p:val>
                                            <p:strVal val="#ppt_w"/>
                                          </p:val>
                                        </p:tav>
                                      </p:tavLst>
                                    </p:anim>
                                    <p:anim calcmode="lin" valueType="num">
                                      <p:cBhvr>
                                        <p:cTn id="14" dur="1000" fill="hold"/>
                                        <p:tgtEl>
                                          <p:spTgt spid="73"/>
                                        </p:tgtEl>
                                        <p:attrNameLst>
                                          <p:attrName>ppt_h</p:attrName>
                                        </p:attrNameLst>
                                      </p:cBhvr>
                                      <p:tavLst>
                                        <p:tav tm="0">
                                          <p:val>
                                            <p:fltVal val="0"/>
                                          </p:val>
                                        </p:tav>
                                        <p:tav tm="100000">
                                          <p:val>
                                            <p:strVal val="#ppt_h"/>
                                          </p:val>
                                        </p:tav>
                                      </p:tavLst>
                                    </p:anim>
                                    <p:anim calcmode="lin" valueType="num">
                                      <p:cBhvr>
                                        <p:cTn id="15" dur="1000" fill="hold"/>
                                        <p:tgtEl>
                                          <p:spTgt spid="73"/>
                                        </p:tgtEl>
                                        <p:attrNameLst>
                                          <p:attrName>style.rotation</p:attrName>
                                        </p:attrNameLst>
                                      </p:cBhvr>
                                      <p:tavLst>
                                        <p:tav tm="0">
                                          <p:val>
                                            <p:fltVal val="90"/>
                                          </p:val>
                                        </p:tav>
                                        <p:tav tm="100000">
                                          <p:val>
                                            <p:fltVal val="0"/>
                                          </p:val>
                                        </p:tav>
                                      </p:tavLst>
                                    </p:anim>
                                    <p:animEffect transition="in" filter="fade">
                                      <p:cBhvr>
                                        <p:cTn id="16" dur="1000"/>
                                        <p:tgtEl>
                                          <p:spTgt spid="73"/>
                                        </p:tgtEl>
                                      </p:cBhvr>
                                    </p:animEffect>
                                  </p:childTnLst>
                                </p:cTn>
                              </p:par>
                            </p:childTnLst>
                          </p:cTn>
                        </p:par>
                        <p:par>
                          <p:cTn id="17" fill="hold">
                            <p:stCondLst>
                              <p:cond delay="1500"/>
                            </p:stCondLst>
                            <p:childTnLst>
                              <p:par>
                                <p:cTn id="18" presetID="21"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2000"/>
                                        <p:tgtEl>
                                          <p:spTgt spid="2"/>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randombar(horizontal)">
                                      <p:cBhvr>
                                        <p:cTn id="43" dur="500"/>
                                        <p:tgtEl>
                                          <p:spTgt spid="85"/>
                                        </p:tgtEl>
                                      </p:cBhvr>
                                    </p:animEffect>
                                  </p:childTnLst>
                                </p:cTn>
                              </p:par>
                            </p:childTnLst>
                          </p:cTn>
                        </p:par>
                        <p:par>
                          <p:cTn id="44" fill="hold">
                            <p:stCondLst>
                              <p:cond delay="4500"/>
                            </p:stCondLst>
                            <p:childTnLst>
                              <p:par>
                                <p:cTn id="45" presetID="1" presetClass="entr" presetSubtype="0" fill="hold" nodeType="after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par>
                          <p:cTn id="47" fill="hold">
                            <p:stCondLst>
                              <p:cond delay="4500"/>
                            </p:stCondLst>
                            <p:childTnLst>
                              <p:par>
                                <p:cTn id="48" presetID="1" presetClass="entr" presetSubtype="0" fill="hold" nodeType="afterEffect">
                                  <p:stCondLst>
                                    <p:cond delay="0"/>
                                  </p:stCondLst>
                                  <p:childTnLst>
                                    <p:set>
                                      <p:cBhvr>
                                        <p:cTn id="49" dur="1" fill="hold">
                                          <p:stCondLst>
                                            <p:cond delay="0"/>
                                          </p:stCondLst>
                                        </p:cTn>
                                        <p:tgtEl>
                                          <p:spTgt spid="97"/>
                                        </p:tgtEl>
                                        <p:attrNameLst>
                                          <p:attrName>style.visibility</p:attrName>
                                        </p:attrNameLst>
                                      </p:cBhvr>
                                      <p:to>
                                        <p:strVal val="visible"/>
                                      </p:to>
                                    </p:set>
                                  </p:childTnLst>
                                </p:cTn>
                              </p:par>
                            </p:childTnLst>
                          </p:cTn>
                        </p:par>
                        <p:par>
                          <p:cTn id="50" fill="hold">
                            <p:stCondLst>
                              <p:cond delay="4500"/>
                            </p:stCondLst>
                            <p:childTnLst>
                              <p:par>
                                <p:cTn id="51" presetID="1" presetClass="entr" presetSubtype="0" fill="hold" nodeType="after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par>
                          <p:cTn id="53" fill="hold">
                            <p:stCondLst>
                              <p:cond delay="4500"/>
                            </p:stCondLst>
                            <p:childTnLst>
                              <p:par>
                                <p:cTn id="54" presetID="1" presetClass="entr" presetSubtype="0" fill="hold" nodeType="afterEffect">
                                  <p:stCondLst>
                                    <p:cond delay="0"/>
                                  </p:stCondLst>
                                  <p:childTnLst>
                                    <p:set>
                                      <p:cBhvr>
                                        <p:cTn id="55" dur="1" fill="hold">
                                          <p:stCondLst>
                                            <p:cond delay="0"/>
                                          </p:stCondLst>
                                        </p:cTn>
                                        <p:tgtEl>
                                          <p:spTgt spid="105"/>
                                        </p:tgtEl>
                                        <p:attrNameLst>
                                          <p:attrName>style.visibility</p:attrName>
                                        </p:attrNameLst>
                                      </p:cBhvr>
                                      <p:to>
                                        <p:strVal val="visible"/>
                                      </p:to>
                                    </p:set>
                                  </p:childTnLst>
                                </p:cTn>
                              </p:par>
                            </p:childTnLst>
                          </p:cTn>
                        </p:par>
                        <p:par>
                          <p:cTn id="56" fill="hold">
                            <p:stCondLst>
                              <p:cond delay="4500"/>
                            </p:stCondLst>
                            <p:childTnLst>
                              <p:par>
                                <p:cTn id="57" presetID="1" presetClass="entr" presetSubtype="0" fill="hold" nodeType="afterEffect">
                                  <p:stCondLst>
                                    <p:cond delay="0"/>
                                  </p:stCondLst>
                                  <p:childTnLst>
                                    <p:set>
                                      <p:cBhvr>
                                        <p:cTn id="58" dur="1" fill="hold">
                                          <p:stCondLst>
                                            <p:cond delay="0"/>
                                          </p:stCondLst>
                                        </p:cTn>
                                        <p:tgtEl>
                                          <p:spTgt spid="109"/>
                                        </p:tgtEl>
                                        <p:attrNameLst>
                                          <p:attrName>style.visibility</p:attrName>
                                        </p:attrNameLst>
                                      </p:cBhvr>
                                      <p:to>
                                        <p:strVal val="visible"/>
                                      </p:to>
                                    </p:set>
                                  </p:childTnLst>
                                </p:cTn>
                              </p:par>
                            </p:childTnLst>
                          </p:cTn>
                        </p:par>
                        <p:par>
                          <p:cTn id="59" fill="hold">
                            <p:stCondLst>
                              <p:cond delay="4500"/>
                            </p:stCondLst>
                            <p:childTnLst>
                              <p:par>
                                <p:cTn id="60" presetID="1" presetClass="entr" presetSubtype="0" fill="hold" nodeType="afterEffect">
                                  <p:stCondLst>
                                    <p:cond delay="0"/>
                                  </p:stCondLst>
                                  <p:childTnLst>
                                    <p:set>
                                      <p:cBhvr>
                                        <p:cTn id="61"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5" grpId="0" bldLvl="0" animBg="1"/>
      <p:bldP spid="8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产品介绍</a:t>
            </a:r>
          </a:p>
        </p:txBody>
      </p:sp>
      <p:grpSp>
        <p:nvGrpSpPr>
          <p:cNvPr id="2" name="组合 1"/>
          <p:cNvGrpSpPr/>
          <p:nvPr/>
        </p:nvGrpSpPr>
        <p:grpSpPr>
          <a:xfrm>
            <a:off x="4602065" y="2075455"/>
            <a:ext cx="2960882" cy="3427033"/>
            <a:chOff x="4615752" y="1715087"/>
            <a:chExt cx="2960497" cy="3427827"/>
          </a:xfrm>
        </p:grpSpPr>
        <p:grpSp>
          <p:nvGrpSpPr>
            <p:cNvPr id="3" name="组合 2"/>
            <p:cNvGrpSpPr/>
            <p:nvPr/>
          </p:nvGrpSpPr>
          <p:grpSpPr>
            <a:xfrm>
              <a:off x="4913081" y="1957629"/>
              <a:ext cx="1638286" cy="535324"/>
              <a:chOff x="5341758" y="1852276"/>
              <a:chExt cx="1638286" cy="535324"/>
            </a:xfrm>
          </p:grpSpPr>
          <p:sp>
            <p:nvSpPr>
              <p:cNvPr id="19" name="任意多边形 18"/>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75000"/>
                    </a:sysClr>
                  </a:gs>
                </a:gsLst>
                <a:lin ang="2700000" scaled="1"/>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20" name="任意多边形 19"/>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7000"/>
                    </a:sysClr>
                  </a:gs>
                  <a:gs pos="100000">
                    <a:sysClr val="window" lastClr="FFFFFF">
                      <a:lumMod val="79000"/>
                    </a:sysClr>
                  </a:gs>
                </a:gsLst>
                <a:lin ang="2700000" scaled="1"/>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4" name="组合 3"/>
            <p:cNvGrpSpPr/>
            <p:nvPr/>
          </p:nvGrpSpPr>
          <p:grpSpPr>
            <a:xfrm rot="3600000">
              <a:off x="6124689" y="2266568"/>
              <a:ext cx="1638286" cy="535324"/>
              <a:chOff x="5341758" y="1852276"/>
              <a:chExt cx="1638286" cy="535324"/>
            </a:xfrm>
          </p:grpSpPr>
          <p:sp>
            <p:nvSpPr>
              <p:cNvPr id="17" name="任意多边形 16"/>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207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18" name="任意多边形 17"/>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207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7" name="组合 6"/>
            <p:cNvGrpSpPr/>
            <p:nvPr/>
          </p:nvGrpSpPr>
          <p:grpSpPr>
            <a:xfrm rot="7200000">
              <a:off x="6489444" y="3465182"/>
              <a:ext cx="1638286" cy="535324"/>
              <a:chOff x="5341758" y="1852276"/>
              <a:chExt cx="1638286" cy="535324"/>
            </a:xfrm>
          </p:grpSpPr>
          <p:sp>
            <p:nvSpPr>
              <p:cNvPr id="15" name="任意多边形 14"/>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171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16" name="任意多边形 15"/>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171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8" name="组合 7"/>
            <p:cNvGrpSpPr/>
            <p:nvPr/>
          </p:nvGrpSpPr>
          <p:grpSpPr>
            <a:xfrm flipH="1" flipV="1">
              <a:off x="5640634" y="4365048"/>
              <a:ext cx="1638286" cy="535324"/>
              <a:chOff x="5341758" y="1852276"/>
              <a:chExt cx="1638286" cy="535324"/>
            </a:xfrm>
          </p:grpSpPr>
          <p:sp>
            <p:nvSpPr>
              <p:cNvPr id="9" name="任意多边形 8"/>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135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dirty="0">
                  <a:solidFill>
                    <a:prstClr val="black"/>
                  </a:solidFill>
                </a:endParaRPr>
              </a:p>
            </p:txBody>
          </p:sp>
          <p:sp>
            <p:nvSpPr>
              <p:cNvPr id="14" name="任意多边形 13"/>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135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10" name="组合 9"/>
            <p:cNvGrpSpPr/>
            <p:nvPr/>
          </p:nvGrpSpPr>
          <p:grpSpPr>
            <a:xfrm rot="3600000" flipH="1" flipV="1">
              <a:off x="4429026" y="4056109"/>
              <a:ext cx="1638286" cy="535324"/>
              <a:chOff x="5341758" y="1852276"/>
              <a:chExt cx="1638286" cy="535324"/>
            </a:xfrm>
          </p:grpSpPr>
          <p:sp>
            <p:nvSpPr>
              <p:cNvPr id="11" name="任意多边形 10"/>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99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12" name="任意多边形 11"/>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99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nvGrpSpPr>
            <p:cNvPr id="21" name="组合 20"/>
            <p:cNvGrpSpPr/>
            <p:nvPr/>
          </p:nvGrpSpPr>
          <p:grpSpPr>
            <a:xfrm rot="7200000" flipH="1" flipV="1">
              <a:off x="4064271" y="2857495"/>
              <a:ext cx="1638286" cy="535324"/>
              <a:chOff x="5341758" y="1852276"/>
              <a:chExt cx="1638286" cy="535324"/>
            </a:xfrm>
          </p:grpSpPr>
          <p:sp>
            <p:nvSpPr>
              <p:cNvPr id="22" name="任意多边形 21"/>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100000">
                    <a:sysClr val="window" lastClr="FFFFFF"/>
                  </a:gs>
                  <a:gs pos="0">
                    <a:sysClr val="window" lastClr="FFFFFF">
                      <a:lumMod val="80000"/>
                    </a:sysClr>
                  </a:gs>
                </a:gsLst>
                <a:lin ang="7500000" scaled="0"/>
              </a:gradFill>
              <a:ln w="19050">
                <a:noFill/>
              </a:ln>
              <a:effectLst>
                <a:outerShdw blurRad="1016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solidFill>
                    <a:prstClr val="black"/>
                  </a:solidFill>
                </a:endParaRPr>
              </a:p>
            </p:txBody>
          </p:sp>
          <p:sp>
            <p:nvSpPr>
              <p:cNvPr id="23" name="任意多边形 22"/>
              <p:cNvSpPr/>
              <p:nvPr/>
            </p:nvSpPr>
            <p:spPr bwMode="auto">
              <a:xfrm rot="10800000">
                <a:off x="5341758" y="1852276"/>
                <a:ext cx="1638286" cy="535324"/>
              </a:xfrm>
              <a:custGeom>
                <a:avLst/>
                <a:gdLst>
                  <a:gd name="connsiteX0" fmla="*/ 1161826 w 1638286"/>
                  <a:gd name="connsiteY0" fmla="*/ 535324 h 535324"/>
                  <a:gd name="connsiteX1" fmla="*/ 309069 w 1638286"/>
                  <a:gd name="connsiteY1" fmla="*/ 535324 h 535324"/>
                  <a:gd name="connsiteX2" fmla="*/ 0 w 1638286"/>
                  <a:gd name="connsiteY2" fmla="*/ 0 h 535324"/>
                  <a:gd name="connsiteX3" fmla="*/ 105173 w 1638286"/>
                  <a:gd name="connsiteY3" fmla="*/ 0 h 535324"/>
                  <a:gd name="connsiteX4" fmla="*/ 108430 w 1638286"/>
                  <a:gd name="connsiteY4" fmla="*/ 524 h 535324"/>
                  <a:gd name="connsiteX5" fmla="*/ 916509 w 1638286"/>
                  <a:gd name="connsiteY5" fmla="*/ 524 h 535324"/>
                  <a:gd name="connsiteX6" fmla="*/ 919811 w 1638286"/>
                  <a:gd name="connsiteY6" fmla="*/ 0 h 535324"/>
                  <a:gd name="connsiteX7" fmla="*/ 1638286 w 1638286"/>
                  <a:gd name="connsiteY7" fmla="*/ 0 h 535324"/>
                  <a:gd name="connsiteX8" fmla="*/ 1623613 w 1638286"/>
                  <a:gd name="connsiteY8" fmla="*/ 25429 h 535324"/>
                  <a:gd name="connsiteX9" fmla="*/ 1412461 w 1638286"/>
                  <a:gd name="connsiteY9" fmla="*/ 391366 h 535324"/>
                  <a:gd name="connsiteX10" fmla="*/ 1161826 w 1638286"/>
                  <a:gd name="connsiteY10" fmla="*/ 535324 h 53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8286" h="535324">
                    <a:moveTo>
                      <a:pt x="1161826" y="535324"/>
                    </a:moveTo>
                    <a:lnTo>
                      <a:pt x="309069" y="535324"/>
                    </a:lnTo>
                    <a:lnTo>
                      <a:pt x="0" y="0"/>
                    </a:lnTo>
                    <a:lnTo>
                      <a:pt x="105173" y="0"/>
                    </a:lnTo>
                    <a:lnTo>
                      <a:pt x="108430" y="524"/>
                    </a:lnTo>
                    <a:lnTo>
                      <a:pt x="916509" y="524"/>
                    </a:lnTo>
                    <a:lnTo>
                      <a:pt x="919811" y="0"/>
                    </a:lnTo>
                    <a:lnTo>
                      <a:pt x="1638286" y="0"/>
                    </a:lnTo>
                    <a:lnTo>
                      <a:pt x="1623613" y="25429"/>
                    </a:lnTo>
                    <a:cubicBezTo>
                      <a:pt x="1412461" y="391366"/>
                      <a:pt x="1412461" y="391366"/>
                      <a:pt x="1412461" y="391366"/>
                    </a:cubicBezTo>
                    <a:cubicBezTo>
                      <a:pt x="1366047" y="470311"/>
                      <a:pt x="1254654" y="535324"/>
                      <a:pt x="1161826" y="535324"/>
                    </a:cubicBezTo>
                    <a:close/>
                  </a:path>
                </a:pathLst>
              </a:custGeom>
              <a:gradFill>
                <a:gsLst>
                  <a:gs pos="0">
                    <a:sysClr val="window" lastClr="FFFFFF">
                      <a:lumMod val="95000"/>
                    </a:sysClr>
                  </a:gs>
                  <a:gs pos="100000">
                    <a:sysClr val="window" lastClr="FFFFFF">
                      <a:lumMod val="81000"/>
                    </a:sysClr>
                  </a:gs>
                </a:gsLst>
                <a:lin ang="7500000" scaled="0"/>
              </a:gradFill>
              <a:ln w="19050">
                <a:noFill/>
              </a:ln>
              <a:effectLst>
                <a:softEdge rad="25400"/>
              </a:effectLst>
            </p:spPr>
            <p:txBody>
              <a:bodyPr vert="horz" wrap="square" lIns="91440" tIns="45720" rIns="91440" bIns="45720" numCol="1" anchor="t" anchorCtr="0" compatLnSpc="1">
                <a:noAutofit/>
              </a:bodyPr>
              <a:lstStyle/>
              <a:p>
                <a:endParaRPr lang="zh-CN" altLang="en-US">
                  <a:solidFill>
                    <a:prstClr val="black"/>
                  </a:solidFill>
                </a:endParaRPr>
              </a:p>
            </p:txBody>
          </p:sp>
        </p:grpSp>
      </p:grpSp>
      <p:grpSp>
        <p:nvGrpSpPr>
          <p:cNvPr id="24" name="Group 8"/>
          <p:cNvGrpSpPr>
            <a:grpSpLocks noChangeAspect="1"/>
          </p:cNvGrpSpPr>
          <p:nvPr/>
        </p:nvGrpSpPr>
        <p:grpSpPr bwMode="auto">
          <a:xfrm>
            <a:off x="5622401" y="2411004"/>
            <a:ext cx="331025" cy="362581"/>
            <a:chOff x="3437" y="2282"/>
            <a:chExt cx="679" cy="744"/>
          </a:xfrm>
          <a:gradFill>
            <a:gsLst>
              <a:gs pos="0">
                <a:srgbClr val="007BD3"/>
              </a:gs>
              <a:gs pos="100000">
                <a:srgbClr val="034373"/>
              </a:gs>
            </a:gsLst>
            <a:lin ang="0" scaled="0"/>
          </a:gradFill>
        </p:grpSpPr>
        <p:sp>
          <p:nvSpPr>
            <p:cNvPr id="28"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0" name="Group 13"/>
          <p:cNvGrpSpPr>
            <a:grpSpLocks noChangeAspect="1"/>
          </p:cNvGrpSpPr>
          <p:nvPr/>
        </p:nvGrpSpPr>
        <p:grpSpPr bwMode="auto">
          <a:xfrm>
            <a:off x="6770705" y="2769506"/>
            <a:ext cx="362992" cy="367145"/>
            <a:chOff x="2426" y="2781"/>
            <a:chExt cx="593" cy="600"/>
          </a:xfrm>
          <a:gradFill>
            <a:gsLst>
              <a:gs pos="0">
                <a:srgbClr val="007BD3"/>
              </a:gs>
              <a:gs pos="100000">
                <a:srgbClr val="034373"/>
              </a:gs>
            </a:gsLst>
            <a:lin ang="0" scaled="0"/>
          </a:gradFill>
        </p:grpSpPr>
        <p:sp>
          <p:nvSpPr>
            <p:cNvPr id="31"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3" name="Group 18"/>
          <p:cNvGrpSpPr>
            <a:grpSpLocks noChangeAspect="1"/>
          </p:cNvGrpSpPr>
          <p:nvPr/>
        </p:nvGrpSpPr>
        <p:grpSpPr bwMode="auto">
          <a:xfrm>
            <a:off x="4710896" y="3237360"/>
            <a:ext cx="377072" cy="351235"/>
            <a:chOff x="3802" y="2858"/>
            <a:chExt cx="616" cy="574"/>
          </a:xfrm>
          <a:gradFill>
            <a:gsLst>
              <a:gs pos="0">
                <a:srgbClr val="007BD3"/>
              </a:gs>
              <a:gs pos="100000">
                <a:srgbClr val="034373"/>
              </a:gs>
            </a:gsLst>
            <a:lin ang="0" scaled="0"/>
          </a:gradFill>
        </p:grpSpPr>
        <p:sp>
          <p:nvSpPr>
            <p:cNvPr id="34"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9" name="Group 26"/>
          <p:cNvGrpSpPr>
            <a:grpSpLocks noChangeAspect="1"/>
          </p:cNvGrpSpPr>
          <p:nvPr/>
        </p:nvGrpSpPr>
        <p:grpSpPr bwMode="auto">
          <a:xfrm>
            <a:off x="5018437" y="4563895"/>
            <a:ext cx="443597" cy="219837"/>
            <a:chOff x="5676" y="2597"/>
            <a:chExt cx="1061" cy="526"/>
          </a:xfrm>
          <a:gradFill>
            <a:gsLst>
              <a:gs pos="0">
                <a:srgbClr val="007BD3"/>
              </a:gs>
              <a:gs pos="100000">
                <a:srgbClr val="034373"/>
              </a:gs>
            </a:gsLst>
            <a:lin ang="0" scaled="0"/>
          </a:gradFill>
        </p:grpSpPr>
        <p:sp>
          <p:nvSpPr>
            <p:cNvPr id="40"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 name="Freeform 28"/>
            <p:cNvSpPr>
              <a:spLocks noEditPoints="1"/>
            </p:cNvSpPr>
            <p:nvPr/>
          </p:nvSpPr>
          <p:spPr bwMode="auto">
            <a:xfrm>
              <a:off x="5759" y="2613"/>
              <a:ext cx="169" cy="101"/>
            </a:xfrm>
            <a:custGeom>
              <a:avLst/>
              <a:gdLst>
                <a:gd name="T0" fmla="*/ 20 w 71"/>
                <a:gd name="T1" fmla="*/ 42 h 42"/>
                <a:gd name="T2" fmla="*/ 2 w 71"/>
                <a:gd name="T3" fmla="*/ 13 h 42"/>
                <a:gd name="T4" fmla="*/ 1 w 71"/>
                <a:gd name="T5" fmla="*/ 4 h 42"/>
                <a:gd name="T6" fmla="*/ 10 w 71"/>
                <a:gd name="T7" fmla="*/ 1 h 42"/>
                <a:gd name="T8" fmla="*/ 18 w 71"/>
                <a:gd name="T9" fmla="*/ 2 h 42"/>
                <a:gd name="T10" fmla="*/ 18 w 71"/>
                <a:gd name="T11" fmla="*/ 2 h 42"/>
                <a:gd name="T12" fmla="*/ 34 w 71"/>
                <a:gd name="T13" fmla="*/ 8 h 42"/>
                <a:gd name="T14" fmla="*/ 59 w 71"/>
                <a:gd name="T15" fmla="*/ 0 h 42"/>
                <a:gd name="T16" fmla="*/ 71 w 71"/>
                <a:gd name="T17" fmla="*/ 6 h 42"/>
                <a:gd name="T18" fmla="*/ 71 w 71"/>
                <a:gd name="T19" fmla="*/ 6 h 42"/>
                <a:gd name="T20" fmla="*/ 71 w 71"/>
                <a:gd name="T21" fmla="*/ 6 h 42"/>
                <a:gd name="T22" fmla="*/ 60 w 71"/>
                <a:gd name="T23" fmla="*/ 37 h 42"/>
                <a:gd name="T24" fmla="*/ 60 w 71"/>
                <a:gd name="T25" fmla="*/ 37 h 42"/>
                <a:gd name="T26" fmla="*/ 20 w 71"/>
                <a:gd name="T27" fmla="*/ 42 h 42"/>
                <a:gd name="T28" fmla="*/ 10 w 71"/>
                <a:gd name="T29" fmla="*/ 2 h 42"/>
                <a:gd name="T30" fmla="*/ 2 w 71"/>
                <a:gd name="T31" fmla="*/ 5 h 42"/>
                <a:gd name="T32" fmla="*/ 3 w 71"/>
                <a:gd name="T33" fmla="*/ 13 h 42"/>
                <a:gd name="T34" fmla="*/ 20 w 71"/>
                <a:gd name="T35" fmla="*/ 40 h 42"/>
                <a:gd name="T36" fmla="*/ 59 w 71"/>
                <a:gd name="T37" fmla="*/ 36 h 42"/>
                <a:gd name="T38" fmla="*/ 70 w 71"/>
                <a:gd name="T39" fmla="*/ 6 h 42"/>
                <a:gd name="T40" fmla="*/ 59 w 71"/>
                <a:gd name="T41" fmla="*/ 1 h 42"/>
                <a:gd name="T42" fmla="*/ 34 w 71"/>
                <a:gd name="T43" fmla="*/ 9 h 42"/>
                <a:gd name="T44" fmla="*/ 34 w 71"/>
                <a:gd name="T45" fmla="*/ 9 h 42"/>
                <a:gd name="T46" fmla="*/ 34 w 71"/>
                <a:gd name="T47" fmla="*/ 9 h 42"/>
                <a:gd name="T48" fmla="*/ 18 w 71"/>
                <a:gd name="T49" fmla="*/ 3 h 42"/>
                <a:gd name="T50" fmla="*/ 10 w 71"/>
                <a:gd name="T51"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42">
                  <a:moveTo>
                    <a:pt x="20" y="42"/>
                  </a:moveTo>
                  <a:cubicBezTo>
                    <a:pt x="2" y="13"/>
                    <a:pt x="2" y="13"/>
                    <a:pt x="2" y="13"/>
                  </a:cubicBezTo>
                  <a:cubicBezTo>
                    <a:pt x="0" y="9"/>
                    <a:pt x="0" y="6"/>
                    <a:pt x="1" y="4"/>
                  </a:cubicBezTo>
                  <a:cubicBezTo>
                    <a:pt x="3" y="2"/>
                    <a:pt x="6" y="1"/>
                    <a:pt x="10" y="1"/>
                  </a:cubicBezTo>
                  <a:cubicBezTo>
                    <a:pt x="14" y="1"/>
                    <a:pt x="18" y="2"/>
                    <a:pt x="18" y="2"/>
                  </a:cubicBezTo>
                  <a:cubicBezTo>
                    <a:pt x="18" y="2"/>
                    <a:pt x="18" y="2"/>
                    <a:pt x="18" y="2"/>
                  </a:cubicBezTo>
                  <a:cubicBezTo>
                    <a:pt x="26" y="6"/>
                    <a:pt x="33" y="7"/>
                    <a:pt x="34" y="8"/>
                  </a:cubicBezTo>
                  <a:cubicBezTo>
                    <a:pt x="44" y="3"/>
                    <a:pt x="52" y="0"/>
                    <a:pt x="59" y="0"/>
                  </a:cubicBezTo>
                  <a:cubicBezTo>
                    <a:pt x="69" y="0"/>
                    <a:pt x="71" y="6"/>
                    <a:pt x="71" y="6"/>
                  </a:cubicBezTo>
                  <a:cubicBezTo>
                    <a:pt x="71" y="6"/>
                    <a:pt x="71" y="6"/>
                    <a:pt x="71" y="6"/>
                  </a:cubicBezTo>
                  <a:cubicBezTo>
                    <a:pt x="71" y="6"/>
                    <a:pt x="71" y="6"/>
                    <a:pt x="71" y="6"/>
                  </a:cubicBezTo>
                  <a:cubicBezTo>
                    <a:pt x="66" y="17"/>
                    <a:pt x="62" y="28"/>
                    <a:pt x="60" y="37"/>
                  </a:cubicBezTo>
                  <a:cubicBezTo>
                    <a:pt x="60" y="37"/>
                    <a:pt x="60" y="37"/>
                    <a:pt x="60" y="37"/>
                  </a:cubicBezTo>
                  <a:lnTo>
                    <a:pt x="20" y="42"/>
                  </a:lnTo>
                  <a:close/>
                  <a:moveTo>
                    <a:pt x="10" y="2"/>
                  </a:moveTo>
                  <a:cubicBezTo>
                    <a:pt x="7" y="2"/>
                    <a:pt x="4" y="3"/>
                    <a:pt x="2" y="5"/>
                  </a:cubicBezTo>
                  <a:cubicBezTo>
                    <a:pt x="1" y="7"/>
                    <a:pt x="1" y="9"/>
                    <a:pt x="3" y="13"/>
                  </a:cubicBezTo>
                  <a:cubicBezTo>
                    <a:pt x="20" y="40"/>
                    <a:pt x="20" y="40"/>
                    <a:pt x="20" y="40"/>
                  </a:cubicBezTo>
                  <a:cubicBezTo>
                    <a:pt x="59" y="36"/>
                    <a:pt x="59" y="36"/>
                    <a:pt x="59" y="36"/>
                  </a:cubicBezTo>
                  <a:cubicBezTo>
                    <a:pt x="61" y="27"/>
                    <a:pt x="64" y="17"/>
                    <a:pt x="70" y="6"/>
                  </a:cubicBezTo>
                  <a:cubicBezTo>
                    <a:pt x="70" y="5"/>
                    <a:pt x="67" y="1"/>
                    <a:pt x="59" y="1"/>
                  </a:cubicBezTo>
                  <a:cubicBezTo>
                    <a:pt x="52" y="1"/>
                    <a:pt x="44" y="4"/>
                    <a:pt x="34" y="9"/>
                  </a:cubicBezTo>
                  <a:cubicBezTo>
                    <a:pt x="34" y="9"/>
                    <a:pt x="34" y="9"/>
                    <a:pt x="34" y="9"/>
                  </a:cubicBezTo>
                  <a:cubicBezTo>
                    <a:pt x="34" y="9"/>
                    <a:pt x="34" y="9"/>
                    <a:pt x="34" y="9"/>
                  </a:cubicBezTo>
                  <a:cubicBezTo>
                    <a:pt x="34" y="9"/>
                    <a:pt x="27" y="8"/>
                    <a:pt x="18" y="3"/>
                  </a:cubicBezTo>
                  <a:cubicBezTo>
                    <a:pt x="17" y="3"/>
                    <a:pt x="14" y="2"/>
                    <a:pt x="1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 name="Freeform 30"/>
            <p:cNvSpPr>
              <a:spLocks noEditPoints="1"/>
            </p:cNvSpPr>
            <p:nvPr/>
          </p:nvSpPr>
          <p:spPr bwMode="auto">
            <a:xfrm>
              <a:off x="5795" y="2707"/>
              <a:ext cx="119" cy="45"/>
            </a:xfrm>
            <a:custGeom>
              <a:avLst/>
              <a:gdLst>
                <a:gd name="T0" fmla="*/ 8 w 50"/>
                <a:gd name="T1" fmla="*/ 19 h 19"/>
                <a:gd name="T2" fmla="*/ 0 w 50"/>
                <a:gd name="T3" fmla="*/ 13 h 19"/>
                <a:gd name="T4" fmla="*/ 2 w 50"/>
                <a:gd name="T5" fmla="*/ 7 h 19"/>
                <a:gd name="T6" fmla="*/ 7 w 50"/>
                <a:gd name="T7" fmla="*/ 5 h 19"/>
                <a:gd name="T8" fmla="*/ 41 w 50"/>
                <a:gd name="T9" fmla="*/ 1 h 19"/>
                <a:gd name="T10" fmla="*/ 50 w 50"/>
                <a:gd name="T11" fmla="*/ 7 h 19"/>
                <a:gd name="T12" fmla="*/ 48 w 50"/>
                <a:gd name="T13" fmla="*/ 12 h 19"/>
                <a:gd name="T14" fmla="*/ 43 w 50"/>
                <a:gd name="T15" fmla="*/ 15 h 19"/>
                <a:gd name="T16" fmla="*/ 9 w 50"/>
                <a:gd name="T17" fmla="*/ 19 h 19"/>
                <a:gd name="T18" fmla="*/ 8 w 50"/>
                <a:gd name="T19" fmla="*/ 19 h 19"/>
                <a:gd name="T20" fmla="*/ 42 w 50"/>
                <a:gd name="T21" fmla="*/ 2 h 19"/>
                <a:gd name="T22" fmla="*/ 41 w 50"/>
                <a:gd name="T23" fmla="*/ 2 h 19"/>
                <a:gd name="T24" fmla="*/ 7 w 50"/>
                <a:gd name="T25" fmla="*/ 6 h 19"/>
                <a:gd name="T26" fmla="*/ 3 w 50"/>
                <a:gd name="T27" fmla="*/ 8 h 19"/>
                <a:gd name="T28" fmla="*/ 1 w 50"/>
                <a:gd name="T29" fmla="*/ 12 h 19"/>
                <a:gd name="T30" fmla="*/ 8 w 50"/>
                <a:gd name="T31" fmla="*/ 18 h 19"/>
                <a:gd name="T32" fmla="*/ 43 w 50"/>
                <a:gd name="T33" fmla="*/ 14 h 19"/>
                <a:gd name="T34" fmla="*/ 47 w 50"/>
                <a:gd name="T35" fmla="*/ 12 h 19"/>
                <a:gd name="T36" fmla="*/ 49 w 50"/>
                <a:gd name="T37" fmla="*/ 7 h 19"/>
                <a:gd name="T38" fmla="*/ 42 w 50"/>
                <a:gd name="T3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19">
                  <a:moveTo>
                    <a:pt x="8" y="19"/>
                  </a:moveTo>
                  <a:cubicBezTo>
                    <a:pt x="4" y="19"/>
                    <a:pt x="0" y="16"/>
                    <a:pt x="0" y="13"/>
                  </a:cubicBezTo>
                  <a:cubicBezTo>
                    <a:pt x="0" y="11"/>
                    <a:pt x="0" y="9"/>
                    <a:pt x="2" y="7"/>
                  </a:cubicBezTo>
                  <a:cubicBezTo>
                    <a:pt x="3" y="6"/>
                    <a:pt x="5" y="5"/>
                    <a:pt x="7" y="5"/>
                  </a:cubicBezTo>
                  <a:cubicBezTo>
                    <a:pt x="41" y="1"/>
                    <a:pt x="41" y="1"/>
                    <a:pt x="41" y="1"/>
                  </a:cubicBezTo>
                  <a:cubicBezTo>
                    <a:pt x="45" y="0"/>
                    <a:pt x="49" y="3"/>
                    <a:pt x="50" y="7"/>
                  </a:cubicBezTo>
                  <a:cubicBezTo>
                    <a:pt x="50" y="9"/>
                    <a:pt x="49" y="11"/>
                    <a:pt x="48" y="12"/>
                  </a:cubicBezTo>
                  <a:cubicBezTo>
                    <a:pt x="47" y="14"/>
                    <a:pt x="45" y="15"/>
                    <a:pt x="43" y="15"/>
                  </a:cubicBezTo>
                  <a:cubicBezTo>
                    <a:pt x="9" y="19"/>
                    <a:pt x="9" y="19"/>
                    <a:pt x="9" y="19"/>
                  </a:cubicBezTo>
                  <a:cubicBezTo>
                    <a:pt x="8" y="19"/>
                    <a:pt x="8" y="19"/>
                    <a:pt x="8" y="19"/>
                  </a:cubicBezTo>
                  <a:close/>
                  <a:moveTo>
                    <a:pt x="42" y="2"/>
                  </a:moveTo>
                  <a:cubicBezTo>
                    <a:pt x="42" y="2"/>
                    <a:pt x="42" y="2"/>
                    <a:pt x="41" y="2"/>
                  </a:cubicBezTo>
                  <a:cubicBezTo>
                    <a:pt x="7" y="6"/>
                    <a:pt x="7" y="6"/>
                    <a:pt x="7" y="6"/>
                  </a:cubicBezTo>
                  <a:cubicBezTo>
                    <a:pt x="5" y="6"/>
                    <a:pt x="4" y="7"/>
                    <a:pt x="3" y="8"/>
                  </a:cubicBezTo>
                  <a:cubicBezTo>
                    <a:pt x="1" y="9"/>
                    <a:pt x="1" y="11"/>
                    <a:pt x="1" y="12"/>
                  </a:cubicBezTo>
                  <a:cubicBezTo>
                    <a:pt x="2" y="16"/>
                    <a:pt x="5" y="18"/>
                    <a:pt x="8" y="18"/>
                  </a:cubicBezTo>
                  <a:cubicBezTo>
                    <a:pt x="43" y="14"/>
                    <a:pt x="43" y="14"/>
                    <a:pt x="43" y="14"/>
                  </a:cubicBezTo>
                  <a:cubicBezTo>
                    <a:pt x="45" y="14"/>
                    <a:pt x="46" y="13"/>
                    <a:pt x="47" y="12"/>
                  </a:cubicBezTo>
                  <a:cubicBezTo>
                    <a:pt x="48" y="10"/>
                    <a:pt x="49" y="9"/>
                    <a:pt x="49" y="7"/>
                  </a:cubicBezTo>
                  <a:cubicBezTo>
                    <a:pt x="48" y="4"/>
                    <a:pt x="45" y="2"/>
                    <a:pt x="42"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6" name="Freeform 33"/>
            <p:cNvSpPr>
              <a:spLocks noEditPoints="1"/>
            </p:cNvSpPr>
            <p:nvPr/>
          </p:nvSpPr>
          <p:spPr bwMode="auto">
            <a:xfrm>
              <a:off x="6442" y="2621"/>
              <a:ext cx="167" cy="95"/>
            </a:xfrm>
            <a:custGeom>
              <a:avLst/>
              <a:gdLst>
                <a:gd name="T0" fmla="*/ 17 w 70"/>
                <a:gd name="T1" fmla="*/ 40 h 40"/>
                <a:gd name="T2" fmla="*/ 2 w 70"/>
                <a:gd name="T3" fmla="*/ 11 h 40"/>
                <a:gd name="T4" fmla="*/ 2 w 70"/>
                <a:gd name="T5" fmla="*/ 2 h 40"/>
                <a:gd name="T6" fmla="*/ 9 w 70"/>
                <a:gd name="T7" fmla="*/ 0 h 40"/>
                <a:gd name="T8" fmla="*/ 19 w 70"/>
                <a:gd name="T9" fmla="*/ 1 h 40"/>
                <a:gd name="T10" fmla="*/ 19 w 70"/>
                <a:gd name="T11" fmla="*/ 1 h 40"/>
                <a:gd name="T12" fmla="*/ 34 w 70"/>
                <a:gd name="T13" fmla="*/ 8 h 40"/>
                <a:gd name="T14" fmla="*/ 56 w 70"/>
                <a:gd name="T15" fmla="*/ 2 h 40"/>
                <a:gd name="T16" fmla="*/ 70 w 70"/>
                <a:gd name="T17" fmla="*/ 9 h 40"/>
                <a:gd name="T18" fmla="*/ 70 w 70"/>
                <a:gd name="T19" fmla="*/ 9 h 40"/>
                <a:gd name="T20" fmla="*/ 70 w 70"/>
                <a:gd name="T21" fmla="*/ 10 h 40"/>
                <a:gd name="T22" fmla="*/ 56 w 70"/>
                <a:gd name="T23" fmla="*/ 39 h 40"/>
                <a:gd name="T24" fmla="*/ 56 w 70"/>
                <a:gd name="T25" fmla="*/ 39 h 40"/>
                <a:gd name="T26" fmla="*/ 17 w 70"/>
                <a:gd name="T27" fmla="*/ 40 h 40"/>
                <a:gd name="T28" fmla="*/ 9 w 70"/>
                <a:gd name="T29" fmla="*/ 1 h 40"/>
                <a:gd name="T30" fmla="*/ 3 w 70"/>
                <a:gd name="T31" fmla="*/ 3 h 40"/>
                <a:gd name="T32" fmla="*/ 3 w 70"/>
                <a:gd name="T33" fmla="*/ 11 h 40"/>
                <a:gd name="T34" fmla="*/ 17 w 70"/>
                <a:gd name="T35" fmla="*/ 39 h 40"/>
                <a:gd name="T36" fmla="*/ 55 w 70"/>
                <a:gd name="T37" fmla="*/ 38 h 40"/>
                <a:gd name="T38" fmla="*/ 69 w 70"/>
                <a:gd name="T39" fmla="*/ 9 h 40"/>
                <a:gd name="T40" fmla="*/ 56 w 70"/>
                <a:gd name="T41" fmla="*/ 4 h 40"/>
                <a:gd name="T42" fmla="*/ 34 w 70"/>
                <a:gd name="T43" fmla="*/ 9 h 40"/>
                <a:gd name="T44" fmla="*/ 34 w 70"/>
                <a:gd name="T45" fmla="*/ 9 h 40"/>
                <a:gd name="T46" fmla="*/ 34 w 70"/>
                <a:gd name="T47" fmla="*/ 9 h 40"/>
                <a:gd name="T48" fmla="*/ 18 w 70"/>
                <a:gd name="T49" fmla="*/ 2 h 40"/>
                <a:gd name="T50" fmla="*/ 9 w 70"/>
                <a:gd name="T51" fmla="*/ 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40">
                  <a:moveTo>
                    <a:pt x="17" y="40"/>
                  </a:moveTo>
                  <a:cubicBezTo>
                    <a:pt x="2" y="11"/>
                    <a:pt x="2" y="11"/>
                    <a:pt x="2" y="11"/>
                  </a:cubicBezTo>
                  <a:cubicBezTo>
                    <a:pt x="0" y="7"/>
                    <a:pt x="0" y="4"/>
                    <a:pt x="2" y="2"/>
                  </a:cubicBezTo>
                  <a:cubicBezTo>
                    <a:pt x="3" y="0"/>
                    <a:pt x="5" y="0"/>
                    <a:pt x="9" y="0"/>
                  </a:cubicBezTo>
                  <a:cubicBezTo>
                    <a:pt x="14" y="0"/>
                    <a:pt x="19" y="1"/>
                    <a:pt x="19" y="1"/>
                  </a:cubicBezTo>
                  <a:cubicBezTo>
                    <a:pt x="19" y="1"/>
                    <a:pt x="19" y="1"/>
                    <a:pt x="19" y="1"/>
                  </a:cubicBezTo>
                  <a:cubicBezTo>
                    <a:pt x="26" y="6"/>
                    <a:pt x="33" y="8"/>
                    <a:pt x="34" y="8"/>
                  </a:cubicBezTo>
                  <a:cubicBezTo>
                    <a:pt x="43" y="4"/>
                    <a:pt x="50" y="2"/>
                    <a:pt x="56" y="2"/>
                  </a:cubicBezTo>
                  <a:cubicBezTo>
                    <a:pt x="68" y="2"/>
                    <a:pt x="70" y="9"/>
                    <a:pt x="70" y="9"/>
                  </a:cubicBezTo>
                  <a:cubicBezTo>
                    <a:pt x="70" y="9"/>
                    <a:pt x="70" y="9"/>
                    <a:pt x="70" y="9"/>
                  </a:cubicBezTo>
                  <a:cubicBezTo>
                    <a:pt x="70" y="10"/>
                    <a:pt x="70" y="10"/>
                    <a:pt x="70" y="10"/>
                  </a:cubicBezTo>
                  <a:cubicBezTo>
                    <a:pt x="64" y="20"/>
                    <a:pt x="59" y="30"/>
                    <a:pt x="56" y="39"/>
                  </a:cubicBezTo>
                  <a:cubicBezTo>
                    <a:pt x="56" y="39"/>
                    <a:pt x="56" y="39"/>
                    <a:pt x="56" y="39"/>
                  </a:cubicBezTo>
                  <a:lnTo>
                    <a:pt x="17" y="40"/>
                  </a:lnTo>
                  <a:close/>
                  <a:moveTo>
                    <a:pt x="9" y="1"/>
                  </a:moveTo>
                  <a:cubicBezTo>
                    <a:pt x="6" y="1"/>
                    <a:pt x="4" y="1"/>
                    <a:pt x="3" y="3"/>
                  </a:cubicBezTo>
                  <a:cubicBezTo>
                    <a:pt x="1" y="4"/>
                    <a:pt x="1" y="7"/>
                    <a:pt x="3" y="11"/>
                  </a:cubicBezTo>
                  <a:cubicBezTo>
                    <a:pt x="17" y="39"/>
                    <a:pt x="17" y="39"/>
                    <a:pt x="17" y="39"/>
                  </a:cubicBezTo>
                  <a:cubicBezTo>
                    <a:pt x="55" y="38"/>
                    <a:pt x="55" y="38"/>
                    <a:pt x="55" y="38"/>
                  </a:cubicBezTo>
                  <a:cubicBezTo>
                    <a:pt x="58" y="29"/>
                    <a:pt x="63" y="19"/>
                    <a:pt x="69" y="9"/>
                  </a:cubicBezTo>
                  <a:cubicBezTo>
                    <a:pt x="69" y="8"/>
                    <a:pt x="66" y="4"/>
                    <a:pt x="56" y="4"/>
                  </a:cubicBezTo>
                  <a:cubicBezTo>
                    <a:pt x="50" y="4"/>
                    <a:pt x="43" y="5"/>
                    <a:pt x="34" y="9"/>
                  </a:cubicBezTo>
                  <a:cubicBezTo>
                    <a:pt x="34" y="9"/>
                    <a:pt x="34" y="9"/>
                    <a:pt x="34" y="9"/>
                  </a:cubicBezTo>
                  <a:cubicBezTo>
                    <a:pt x="34" y="9"/>
                    <a:pt x="34" y="9"/>
                    <a:pt x="34" y="9"/>
                  </a:cubicBezTo>
                  <a:cubicBezTo>
                    <a:pt x="33" y="9"/>
                    <a:pt x="27" y="8"/>
                    <a:pt x="18" y="2"/>
                  </a:cubicBezTo>
                  <a:cubicBezTo>
                    <a:pt x="18" y="2"/>
                    <a:pt x="13"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 name="Freeform 35"/>
            <p:cNvSpPr>
              <a:spLocks noEditPoints="1"/>
            </p:cNvSpPr>
            <p:nvPr/>
          </p:nvSpPr>
          <p:spPr bwMode="auto">
            <a:xfrm>
              <a:off x="6468" y="2719"/>
              <a:ext cx="117" cy="36"/>
            </a:xfrm>
            <a:custGeom>
              <a:avLst/>
              <a:gdLst>
                <a:gd name="T0" fmla="*/ 8 w 49"/>
                <a:gd name="T1" fmla="*/ 15 h 15"/>
                <a:gd name="T2" fmla="*/ 0 w 49"/>
                <a:gd name="T3" fmla="*/ 8 h 15"/>
                <a:gd name="T4" fmla="*/ 2 w 49"/>
                <a:gd name="T5" fmla="*/ 3 h 15"/>
                <a:gd name="T6" fmla="*/ 7 w 49"/>
                <a:gd name="T7" fmla="*/ 1 h 15"/>
                <a:gd name="T8" fmla="*/ 42 w 49"/>
                <a:gd name="T9" fmla="*/ 0 h 15"/>
                <a:gd name="T10" fmla="*/ 49 w 49"/>
                <a:gd name="T11" fmla="*/ 7 h 15"/>
                <a:gd name="T12" fmla="*/ 42 w 49"/>
                <a:gd name="T13" fmla="*/ 14 h 15"/>
                <a:gd name="T14" fmla="*/ 8 w 49"/>
                <a:gd name="T15" fmla="*/ 15 h 15"/>
                <a:gd name="T16" fmla="*/ 42 w 49"/>
                <a:gd name="T17" fmla="*/ 1 h 15"/>
                <a:gd name="T18" fmla="*/ 41 w 49"/>
                <a:gd name="T19" fmla="*/ 1 h 15"/>
                <a:gd name="T20" fmla="*/ 7 w 49"/>
                <a:gd name="T21" fmla="*/ 2 h 15"/>
                <a:gd name="T22" fmla="*/ 3 w 49"/>
                <a:gd name="T23" fmla="*/ 4 h 15"/>
                <a:gd name="T24" fmla="*/ 1 w 49"/>
                <a:gd name="T25" fmla="*/ 8 h 15"/>
                <a:gd name="T26" fmla="*/ 8 w 49"/>
                <a:gd name="T27" fmla="*/ 14 h 15"/>
                <a:gd name="T28" fmla="*/ 8 w 49"/>
                <a:gd name="T29" fmla="*/ 14 h 15"/>
                <a:gd name="T30" fmla="*/ 42 w 49"/>
                <a:gd name="T31" fmla="*/ 13 h 15"/>
                <a:gd name="T32" fmla="*/ 48 w 49"/>
                <a:gd name="T33" fmla="*/ 7 h 15"/>
                <a:gd name="T34" fmla="*/ 42 w 49"/>
                <a:gd name="T35"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15">
                  <a:moveTo>
                    <a:pt x="8" y="15"/>
                  </a:moveTo>
                  <a:cubicBezTo>
                    <a:pt x="4" y="15"/>
                    <a:pt x="0" y="12"/>
                    <a:pt x="0" y="8"/>
                  </a:cubicBezTo>
                  <a:cubicBezTo>
                    <a:pt x="0" y="6"/>
                    <a:pt x="1" y="5"/>
                    <a:pt x="2" y="3"/>
                  </a:cubicBezTo>
                  <a:cubicBezTo>
                    <a:pt x="4" y="2"/>
                    <a:pt x="5" y="1"/>
                    <a:pt x="7" y="1"/>
                  </a:cubicBezTo>
                  <a:cubicBezTo>
                    <a:pt x="42" y="0"/>
                    <a:pt x="42" y="0"/>
                    <a:pt x="42" y="0"/>
                  </a:cubicBezTo>
                  <a:cubicBezTo>
                    <a:pt x="46" y="0"/>
                    <a:pt x="49" y="3"/>
                    <a:pt x="49" y="7"/>
                  </a:cubicBezTo>
                  <a:cubicBezTo>
                    <a:pt x="49" y="11"/>
                    <a:pt x="46" y="14"/>
                    <a:pt x="42" y="14"/>
                  </a:cubicBezTo>
                  <a:lnTo>
                    <a:pt x="8" y="15"/>
                  </a:lnTo>
                  <a:close/>
                  <a:moveTo>
                    <a:pt x="42" y="1"/>
                  </a:moveTo>
                  <a:cubicBezTo>
                    <a:pt x="41" y="1"/>
                    <a:pt x="41" y="1"/>
                    <a:pt x="41" y="1"/>
                  </a:cubicBezTo>
                  <a:cubicBezTo>
                    <a:pt x="7" y="2"/>
                    <a:pt x="7" y="2"/>
                    <a:pt x="7" y="2"/>
                  </a:cubicBezTo>
                  <a:cubicBezTo>
                    <a:pt x="6" y="2"/>
                    <a:pt x="4" y="3"/>
                    <a:pt x="3" y="4"/>
                  </a:cubicBezTo>
                  <a:cubicBezTo>
                    <a:pt x="2" y="5"/>
                    <a:pt x="1" y="7"/>
                    <a:pt x="1" y="8"/>
                  </a:cubicBezTo>
                  <a:cubicBezTo>
                    <a:pt x="1" y="12"/>
                    <a:pt x="4" y="14"/>
                    <a:pt x="8" y="14"/>
                  </a:cubicBezTo>
                  <a:cubicBezTo>
                    <a:pt x="8" y="14"/>
                    <a:pt x="8" y="14"/>
                    <a:pt x="8" y="14"/>
                  </a:cubicBezTo>
                  <a:cubicBezTo>
                    <a:pt x="42" y="13"/>
                    <a:pt x="42" y="13"/>
                    <a:pt x="42" y="13"/>
                  </a:cubicBezTo>
                  <a:cubicBezTo>
                    <a:pt x="45" y="13"/>
                    <a:pt x="48" y="10"/>
                    <a:pt x="48" y="7"/>
                  </a:cubicBezTo>
                  <a:cubicBezTo>
                    <a:pt x="48" y="4"/>
                    <a:pt x="45" y="1"/>
                    <a:pt x="4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 name="Freeform 38"/>
            <p:cNvSpPr>
              <a:spLocks noEditPoints="1"/>
            </p:cNvSpPr>
            <p:nvPr/>
          </p:nvSpPr>
          <p:spPr bwMode="auto">
            <a:xfrm>
              <a:off x="6152" y="2642"/>
              <a:ext cx="126" cy="74"/>
            </a:xfrm>
            <a:custGeom>
              <a:avLst/>
              <a:gdLst>
                <a:gd name="T0" fmla="*/ 12 w 53"/>
                <a:gd name="T1" fmla="*/ 31 h 31"/>
                <a:gd name="T2" fmla="*/ 1 w 53"/>
                <a:gd name="T3" fmla="*/ 9 h 31"/>
                <a:gd name="T4" fmla="*/ 2 w 53"/>
                <a:gd name="T5" fmla="*/ 2 h 31"/>
                <a:gd name="T6" fmla="*/ 7 w 53"/>
                <a:gd name="T7" fmla="*/ 0 h 31"/>
                <a:gd name="T8" fmla="*/ 15 w 53"/>
                <a:gd name="T9" fmla="*/ 2 h 31"/>
                <a:gd name="T10" fmla="*/ 15 w 53"/>
                <a:gd name="T11" fmla="*/ 2 h 31"/>
                <a:gd name="T12" fmla="*/ 25 w 53"/>
                <a:gd name="T13" fmla="*/ 7 h 31"/>
                <a:gd name="T14" fmla="*/ 42 w 53"/>
                <a:gd name="T15" fmla="*/ 3 h 31"/>
                <a:gd name="T16" fmla="*/ 53 w 53"/>
                <a:gd name="T17" fmla="*/ 9 h 31"/>
                <a:gd name="T18" fmla="*/ 53 w 53"/>
                <a:gd name="T19" fmla="*/ 9 h 31"/>
                <a:gd name="T20" fmla="*/ 53 w 53"/>
                <a:gd name="T21" fmla="*/ 9 h 31"/>
                <a:gd name="T22" fmla="*/ 42 w 53"/>
                <a:gd name="T23" fmla="*/ 31 h 31"/>
                <a:gd name="T24" fmla="*/ 42 w 53"/>
                <a:gd name="T25" fmla="*/ 31 h 31"/>
                <a:gd name="T26" fmla="*/ 12 w 53"/>
                <a:gd name="T27" fmla="*/ 31 h 31"/>
                <a:gd name="T28" fmla="*/ 7 w 53"/>
                <a:gd name="T29" fmla="*/ 1 h 31"/>
                <a:gd name="T30" fmla="*/ 2 w 53"/>
                <a:gd name="T31" fmla="*/ 3 h 31"/>
                <a:gd name="T32" fmla="*/ 2 w 53"/>
                <a:gd name="T33" fmla="*/ 9 h 31"/>
                <a:gd name="T34" fmla="*/ 13 w 53"/>
                <a:gd name="T35" fmla="*/ 30 h 31"/>
                <a:gd name="T36" fmla="*/ 41 w 53"/>
                <a:gd name="T37" fmla="*/ 30 h 31"/>
                <a:gd name="T38" fmla="*/ 52 w 53"/>
                <a:gd name="T39" fmla="*/ 9 h 31"/>
                <a:gd name="T40" fmla="*/ 42 w 53"/>
                <a:gd name="T41" fmla="*/ 4 h 31"/>
                <a:gd name="T42" fmla="*/ 26 w 53"/>
                <a:gd name="T43" fmla="*/ 8 h 31"/>
                <a:gd name="T44" fmla="*/ 26 w 53"/>
                <a:gd name="T45" fmla="*/ 8 h 31"/>
                <a:gd name="T46" fmla="*/ 25 w 53"/>
                <a:gd name="T47" fmla="*/ 8 h 31"/>
                <a:gd name="T48" fmla="*/ 14 w 53"/>
                <a:gd name="T49" fmla="*/ 3 h 31"/>
                <a:gd name="T50" fmla="*/ 7 w 53"/>
                <a:gd name="T51"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31">
                  <a:moveTo>
                    <a:pt x="12" y="31"/>
                  </a:moveTo>
                  <a:cubicBezTo>
                    <a:pt x="1" y="9"/>
                    <a:pt x="1" y="9"/>
                    <a:pt x="1" y="9"/>
                  </a:cubicBezTo>
                  <a:cubicBezTo>
                    <a:pt x="0" y="6"/>
                    <a:pt x="0" y="4"/>
                    <a:pt x="2" y="2"/>
                  </a:cubicBezTo>
                  <a:cubicBezTo>
                    <a:pt x="3" y="1"/>
                    <a:pt x="4" y="0"/>
                    <a:pt x="7" y="0"/>
                  </a:cubicBezTo>
                  <a:cubicBezTo>
                    <a:pt x="10" y="0"/>
                    <a:pt x="14" y="2"/>
                    <a:pt x="15" y="2"/>
                  </a:cubicBezTo>
                  <a:cubicBezTo>
                    <a:pt x="15" y="2"/>
                    <a:pt x="15" y="2"/>
                    <a:pt x="15" y="2"/>
                  </a:cubicBezTo>
                  <a:cubicBezTo>
                    <a:pt x="20" y="6"/>
                    <a:pt x="25" y="7"/>
                    <a:pt x="25" y="7"/>
                  </a:cubicBezTo>
                  <a:cubicBezTo>
                    <a:pt x="32" y="5"/>
                    <a:pt x="37" y="3"/>
                    <a:pt x="42" y="3"/>
                  </a:cubicBezTo>
                  <a:cubicBezTo>
                    <a:pt x="51" y="3"/>
                    <a:pt x="53" y="9"/>
                    <a:pt x="53" y="9"/>
                  </a:cubicBezTo>
                  <a:cubicBezTo>
                    <a:pt x="53" y="9"/>
                    <a:pt x="53" y="9"/>
                    <a:pt x="53" y="9"/>
                  </a:cubicBezTo>
                  <a:cubicBezTo>
                    <a:pt x="53" y="9"/>
                    <a:pt x="53" y="9"/>
                    <a:pt x="53" y="9"/>
                  </a:cubicBezTo>
                  <a:cubicBezTo>
                    <a:pt x="48" y="17"/>
                    <a:pt x="44" y="24"/>
                    <a:pt x="42" y="31"/>
                  </a:cubicBezTo>
                  <a:cubicBezTo>
                    <a:pt x="42" y="31"/>
                    <a:pt x="42" y="31"/>
                    <a:pt x="42" y="31"/>
                  </a:cubicBezTo>
                  <a:lnTo>
                    <a:pt x="12" y="31"/>
                  </a:lnTo>
                  <a:close/>
                  <a:moveTo>
                    <a:pt x="7" y="1"/>
                  </a:moveTo>
                  <a:cubicBezTo>
                    <a:pt x="5" y="1"/>
                    <a:pt x="3" y="2"/>
                    <a:pt x="2" y="3"/>
                  </a:cubicBezTo>
                  <a:cubicBezTo>
                    <a:pt x="1" y="4"/>
                    <a:pt x="1" y="6"/>
                    <a:pt x="2" y="9"/>
                  </a:cubicBezTo>
                  <a:cubicBezTo>
                    <a:pt x="13" y="30"/>
                    <a:pt x="13" y="30"/>
                    <a:pt x="13" y="30"/>
                  </a:cubicBezTo>
                  <a:cubicBezTo>
                    <a:pt x="41" y="30"/>
                    <a:pt x="41" y="30"/>
                    <a:pt x="41" y="30"/>
                  </a:cubicBezTo>
                  <a:cubicBezTo>
                    <a:pt x="43" y="23"/>
                    <a:pt x="47" y="16"/>
                    <a:pt x="52" y="9"/>
                  </a:cubicBezTo>
                  <a:cubicBezTo>
                    <a:pt x="51" y="8"/>
                    <a:pt x="49" y="4"/>
                    <a:pt x="42" y="4"/>
                  </a:cubicBezTo>
                  <a:cubicBezTo>
                    <a:pt x="37" y="4"/>
                    <a:pt x="32" y="6"/>
                    <a:pt x="26" y="8"/>
                  </a:cubicBezTo>
                  <a:cubicBezTo>
                    <a:pt x="26" y="8"/>
                    <a:pt x="26" y="8"/>
                    <a:pt x="26" y="8"/>
                  </a:cubicBezTo>
                  <a:cubicBezTo>
                    <a:pt x="25" y="8"/>
                    <a:pt x="25" y="8"/>
                    <a:pt x="25" y="8"/>
                  </a:cubicBezTo>
                  <a:cubicBezTo>
                    <a:pt x="25" y="8"/>
                    <a:pt x="20" y="7"/>
                    <a:pt x="14" y="3"/>
                  </a:cubicBezTo>
                  <a:cubicBezTo>
                    <a:pt x="14" y="3"/>
                    <a:pt x="10"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40"/>
            <p:cNvSpPr>
              <a:spLocks noEditPoints="1"/>
            </p:cNvSpPr>
            <p:nvPr/>
          </p:nvSpPr>
          <p:spPr bwMode="auto">
            <a:xfrm>
              <a:off x="6171" y="2719"/>
              <a:ext cx="86" cy="26"/>
            </a:xfrm>
            <a:custGeom>
              <a:avLst/>
              <a:gdLst>
                <a:gd name="T0" fmla="*/ 5 w 36"/>
                <a:gd name="T1" fmla="*/ 11 h 11"/>
                <a:gd name="T2" fmla="*/ 0 w 36"/>
                <a:gd name="T3" fmla="*/ 6 h 11"/>
                <a:gd name="T4" fmla="*/ 1 w 36"/>
                <a:gd name="T5" fmla="*/ 2 h 11"/>
                <a:gd name="T6" fmla="*/ 5 w 36"/>
                <a:gd name="T7" fmla="*/ 0 h 11"/>
                <a:gd name="T8" fmla="*/ 31 w 36"/>
                <a:gd name="T9" fmla="*/ 0 h 11"/>
                <a:gd name="T10" fmla="*/ 36 w 36"/>
                <a:gd name="T11" fmla="*/ 6 h 11"/>
                <a:gd name="T12" fmla="*/ 31 w 36"/>
                <a:gd name="T13" fmla="*/ 11 h 11"/>
                <a:gd name="T14" fmla="*/ 5 w 36"/>
                <a:gd name="T15" fmla="*/ 11 h 11"/>
                <a:gd name="T16" fmla="*/ 31 w 36"/>
                <a:gd name="T17" fmla="*/ 1 h 11"/>
                <a:gd name="T18" fmla="*/ 5 w 36"/>
                <a:gd name="T19" fmla="*/ 1 h 11"/>
                <a:gd name="T20" fmla="*/ 2 w 36"/>
                <a:gd name="T21" fmla="*/ 3 h 11"/>
                <a:gd name="T22" fmla="*/ 1 w 36"/>
                <a:gd name="T23" fmla="*/ 6 h 11"/>
                <a:gd name="T24" fmla="*/ 5 w 36"/>
                <a:gd name="T25" fmla="*/ 10 h 11"/>
                <a:gd name="T26" fmla="*/ 5 w 36"/>
                <a:gd name="T27" fmla="*/ 11 h 11"/>
                <a:gd name="T28" fmla="*/ 5 w 36"/>
                <a:gd name="T29" fmla="*/ 10 h 11"/>
                <a:gd name="T30" fmla="*/ 31 w 36"/>
                <a:gd name="T31" fmla="*/ 10 h 11"/>
                <a:gd name="T32" fmla="*/ 35 w 36"/>
                <a:gd name="T33" fmla="*/ 6 h 11"/>
                <a:gd name="T34" fmla="*/ 31 w 36"/>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11">
                  <a:moveTo>
                    <a:pt x="5" y="11"/>
                  </a:moveTo>
                  <a:cubicBezTo>
                    <a:pt x="2" y="11"/>
                    <a:pt x="0" y="9"/>
                    <a:pt x="0" y="6"/>
                  </a:cubicBezTo>
                  <a:cubicBezTo>
                    <a:pt x="0" y="4"/>
                    <a:pt x="0" y="3"/>
                    <a:pt x="1" y="2"/>
                  </a:cubicBezTo>
                  <a:cubicBezTo>
                    <a:pt x="2" y="1"/>
                    <a:pt x="4" y="0"/>
                    <a:pt x="5" y="0"/>
                  </a:cubicBezTo>
                  <a:cubicBezTo>
                    <a:pt x="31" y="0"/>
                    <a:pt x="31" y="0"/>
                    <a:pt x="31" y="0"/>
                  </a:cubicBezTo>
                  <a:cubicBezTo>
                    <a:pt x="34" y="0"/>
                    <a:pt x="36" y="3"/>
                    <a:pt x="36" y="6"/>
                  </a:cubicBezTo>
                  <a:cubicBezTo>
                    <a:pt x="36" y="9"/>
                    <a:pt x="34" y="11"/>
                    <a:pt x="31" y="11"/>
                  </a:cubicBezTo>
                  <a:lnTo>
                    <a:pt x="5" y="11"/>
                  </a:lnTo>
                  <a:close/>
                  <a:moveTo>
                    <a:pt x="31" y="1"/>
                  </a:moveTo>
                  <a:cubicBezTo>
                    <a:pt x="5" y="1"/>
                    <a:pt x="5" y="1"/>
                    <a:pt x="5" y="1"/>
                  </a:cubicBezTo>
                  <a:cubicBezTo>
                    <a:pt x="4" y="1"/>
                    <a:pt x="3" y="2"/>
                    <a:pt x="2" y="3"/>
                  </a:cubicBezTo>
                  <a:cubicBezTo>
                    <a:pt x="1" y="3"/>
                    <a:pt x="1" y="5"/>
                    <a:pt x="1" y="6"/>
                  </a:cubicBezTo>
                  <a:cubicBezTo>
                    <a:pt x="1" y="8"/>
                    <a:pt x="3" y="10"/>
                    <a:pt x="5" y="10"/>
                  </a:cubicBezTo>
                  <a:cubicBezTo>
                    <a:pt x="5" y="11"/>
                    <a:pt x="5" y="11"/>
                    <a:pt x="5" y="11"/>
                  </a:cubicBezTo>
                  <a:cubicBezTo>
                    <a:pt x="5" y="10"/>
                    <a:pt x="5" y="10"/>
                    <a:pt x="5" y="10"/>
                  </a:cubicBezTo>
                  <a:cubicBezTo>
                    <a:pt x="31" y="10"/>
                    <a:pt x="31" y="10"/>
                    <a:pt x="31" y="10"/>
                  </a:cubicBezTo>
                  <a:cubicBezTo>
                    <a:pt x="33" y="10"/>
                    <a:pt x="35" y="8"/>
                    <a:pt x="35" y="6"/>
                  </a:cubicBezTo>
                  <a:cubicBezTo>
                    <a:pt x="35" y="3"/>
                    <a:pt x="33" y="1"/>
                    <a:pt x="3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55" name="Freeform 108"/>
          <p:cNvSpPr>
            <a:spLocks noEditPoints="1"/>
          </p:cNvSpPr>
          <p:nvPr/>
        </p:nvSpPr>
        <p:spPr bwMode="auto">
          <a:xfrm>
            <a:off x="7111238" y="3939403"/>
            <a:ext cx="368024" cy="369215"/>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gradFill>
            <a:gsLst>
              <a:gs pos="0">
                <a:srgbClr val="007BD3"/>
              </a:gs>
              <a:gs pos="100000">
                <a:srgbClr val="034373"/>
              </a:gs>
            </a:gsLst>
            <a:lin ang="0" scaled="0"/>
          </a:gradFill>
          <a:ln>
            <a:noFill/>
          </a:ln>
        </p:spPr>
        <p:txBody>
          <a:bodyPr vert="horz" wrap="square" lIns="91440" tIns="45720" rIns="91440" bIns="45720" numCol="1" anchor="t" anchorCtr="0" compatLnSpc="1"/>
          <a:lstStyle/>
          <a:p>
            <a:endParaRPr lang="zh-CN" altLang="en-US">
              <a:solidFill>
                <a:prstClr val="black"/>
              </a:solidFill>
            </a:endParaRPr>
          </a:p>
        </p:txBody>
      </p:sp>
      <p:grpSp>
        <p:nvGrpSpPr>
          <p:cNvPr id="56" name="组合 55"/>
          <p:cNvGrpSpPr/>
          <p:nvPr/>
        </p:nvGrpSpPr>
        <p:grpSpPr>
          <a:xfrm>
            <a:off x="6203400" y="4837212"/>
            <a:ext cx="313337" cy="340860"/>
            <a:chOff x="4873626" y="1965325"/>
            <a:chExt cx="269876" cy="293688"/>
          </a:xfrm>
          <a:gradFill>
            <a:gsLst>
              <a:gs pos="0">
                <a:srgbClr val="007BD3"/>
              </a:gs>
              <a:gs pos="100000">
                <a:srgbClr val="034373"/>
              </a:gs>
            </a:gsLst>
            <a:lin ang="0" scaled="0"/>
          </a:gradFill>
        </p:grpSpPr>
        <p:sp>
          <p:nvSpPr>
            <p:cNvPr id="57" name="Freeform 502"/>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Freeform 503"/>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504"/>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73" name="组合 72"/>
          <p:cNvGrpSpPr/>
          <p:nvPr/>
        </p:nvGrpSpPr>
        <p:grpSpPr>
          <a:xfrm>
            <a:off x="5511219" y="3149283"/>
            <a:ext cx="1245409" cy="1244959"/>
            <a:chOff x="4982374" y="2208496"/>
            <a:chExt cx="2227648" cy="2227648"/>
          </a:xfrm>
          <a:effectLst>
            <a:outerShdw blurRad="50800" dist="25400" dir="2700000" algn="tl" rotWithShape="0">
              <a:prstClr val="black">
                <a:alpha val="40000"/>
              </a:prstClr>
            </a:outerShdw>
          </a:effectLst>
        </p:grpSpPr>
        <p:sp>
          <p:nvSpPr>
            <p:cNvPr id="74" name="椭圆 73"/>
            <p:cNvSpPr/>
            <p:nvPr/>
          </p:nvSpPr>
          <p:spPr>
            <a:xfrm>
              <a:off x="4982374" y="2208496"/>
              <a:ext cx="2227648" cy="2227648"/>
            </a:xfrm>
            <a:prstGeom prst="ellipse">
              <a:avLst/>
            </a:prstGeom>
            <a:gradFill>
              <a:gsLst>
                <a:gs pos="0">
                  <a:sysClr val="window" lastClr="FFFFFF">
                    <a:lumMod val="97000"/>
                  </a:sysClr>
                </a:gs>
                <a:gs pos="100000">
                  <a:sysClr val="window" lastClr="FFFFFF">
                    <a:lumMod val="76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75" name="Group 35"/>
            <p:cNvGrpSpPr>
              <a:grpSpLocks noChangeAspect="1"/>
            </p:cNvGrpSpPr>
            <p:nvPr/>
          </p:nvGrpSpPr>
          <p:grpSpPr bwMode="auto">
            <a:xfrm>
              <a:off x="5112459" y="2218471"/>
              <a:ext cx="2016983" cy="1955861"/>
              <a:chOff x="3477" y="1809"/>
              <a:chExt cx="726" cy="704"/>
            </a:xfrm>
            <a:noFill/>
          </p:grpSpPr>
          <p:sp>
            <p:nvSpPr>
              <p:cNvPr id="76" name="Freeform 36"/>
              <p:cNvSpPr/>
              <p:nvPr/>
            </p:nvSpPr>
            <p:spPr bwMode="auto">
              <a:xfrm>
                <a:off x="3928" y="1833"/>
                <a:ext cx="15" cy="12"/>
              </a:xfrm>
              <a:custGeom>
                <a:avLst/>
                <a:gdLst>
                  <a:gd name="T0" fmla="*/ 5 w 6"/>
                  <a:gd name="T1" fmla="*/ 0 h 5"/>
                  <a:gd name="T2" fmla="*/ 0 w 6"/>
                  <a:gd name="T3" fmla="*/ 0 h 5"/>
                  <a:gd name="T4" fmla="*/ 0 w 6"/>
                  <a:gd name="T5" fmla="*/ 3 h 5"/>
                  <a:gd name="T6" fmla="*/ 0 w 6"/>
                  <a:gd name="T7" fmla="*/ 4 h 5"/>
                  <a:gd name="T8" fmla="*/ 0 w 6"/>
                  <a:gd name="T9" fmla="*/ 5 h 5"/>
                  <a:gd name="T10" fmla="*/ 1 w 6"/>
                  <a:gd name="T11" fmla="*/ 5 h 5"/>
                  <a:gd name="T12" fmla="*/ 5 w 6"/>
                  <a:gd name="T13" fmla="*/ 5 h 5"/>
                  <a:gd name="T14" fmla="*/ 6 w 6"/>
                  <a:gd name="T15" fmla="*/ 5 h 5"/>
                  <a:gd name="T16" fmla="*/ 6 w 6"/>
                  <a:gd name="T17" fmla="*/ 5 h 5"/>
                  <a:gd name="T18" fmla="*/ 6 w 6"/>
                  <a:gd name="T19" fmla="*/ 5 h 5"/>
                  <a:gd name="T20" fmla="*/ 6 w 6"/>
                  <a:gd name="T21" fmla="*/ 4 h 5"/>
                  <a:gd name="T22" fmla="*/ 6 w 6"/>
                  <a:gd name="T23" fmla="*/ 3 h 5"/>
                  <a:gd name="T24" fmla="*/ 6 w 6"/>
                  <a:gd name="T25" fmla="*/ 3 h 5"/>
                  <a:gd name="T26" fmla="*/ 5 w 6"/>
                  <a:gd name="T27" fmla="*/ 2 h 5"/>
                  <a:gd name="T28" fmla="*/ 5 w 6"/>
                  <a:gd name="T29" fmla="*/ 2 h 5"/>
                  <a:gd name="T30" fmla="*/ 5 w 6"/>
                  <a:gd name="T31" fmla="*/ 1 h 5"/>
                  <a:gd name="T32" fmla="*/ 5 w 6"/>
                  <a:gd name="T3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5">
                    <a:moveTo>
                      <a:pt x="5" y="0"/>
                    </a:moveTo>
                    <a:cubicBezTo>
                      <a:pt x="0" y="0"/>
                      <a:pt x="0" y="0"/>
                      <a:pt x="0" y="0"/>
                    </a:cubicBezTo>
                    <a:cubicBezTo>
                      <a:pt x="0" y="3"/>
                      <a:pt x="0" y="3"/>
                      <a:pt x="0" y="3"/>
                    </a:cubicBezTo>
                    <a:cubicBezTo>
                      <a:pt x="0" y="4"/>
                      <a:pt x="0" y="4"/>
                      <a:pt x="0" y="4"/>
                    </a:cubicBezTo>
                    <a:cubicBezTo>
                      <a:pt x="0" y="4"/>
                      <a:pt x="0" y="4"/>
                      <a:pt x="0" y="5"/>
                    </a:cubicBezTo>
                    <a:cubicBezTo>
                      <a:pt x="1" y="5"/>
                      <a:pt x="1" y="5"/>
                      <a:pt x="1" y="5"/>
                    </a:cubicBezTo>
                    <a:cubicBezTo>
                      <a:pt x="5" y="5"/>
                      <a:pt x="5" y="5"/>
                      <a:pt x="5" y="5"/>
                    </a:cubicBezTo>
                    <a:cubicBezTo>
                      <a:pt x="6" y="5"/>
                      <a:pt x="6" y="5"/>
                      <a:pt x="6" y="5"/>
                    </a:cubicBezTo>
                    <a:cubicBezTo>
                      <a:pt x="6" y="5"/>
                      <a:pt x="6" y="5"/>
                      <a:pt x="6" y="5"/>
                    </a:cubicBezTo>
                    <a:cubicBezTo>
                      <a:pt x="6" y="5"/>
                      <a:pt x="6" y="5"/>
                      <a:pt x="6" y="5"/>
                    </a:cubicBezTo>
                    <a:cubicBezTo>
                      <a:pt x="6" y="4"/>
                      <a:pt x="6" y="4"/>
                      <a:pt x="6" y="4"/>
                    </a:cubicBezTo>
                    <a:cubicBezTo>
                      <a:pt x="6" y="4"/>
                      <a:pt x="6" y="4"/>
                      <a:pt x="6" y="3"/>
                    </a:cubicBezTo>
                    <a:cubicBezTo>
                      <a:pt x="6" y="3"/>
                      <a:pt x="6" y="3"/>
                      <a:pt x="6" y="3"/>
                    </a:cubicBezTo>
                    <a:cubicBezTo>
                      <a:pt x="6" y="3"/>
                      <a:pt x="6" y="3"/>
                      <a:pt x="5" y="2"/>
                    </a:cubicBezTo>
                    <a:cubicBezTo>
                      <a:pt x="5" y="2"/>
                      <a:pt x="5" y="2"/>
                      <a:pt x="5" y="2"/>
                    </a:cubicBezTo>
                    <a:cubicBezTo>
                      <a:pt x="5" y="1"/>
                      <a:pt x="5" y="1"/>
                      <a:pt x="5" y="1"/>
                    </a:cubicBezTo>
                    <a:cubicBezTo>
                      <a:pt x="5" y="0"/>
                      <a:pt x="5" y="0"/>
                      <a:pt x="5"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77" name="Freeform 37"/>
              <p:cNvSpPr/>
              <p:nvPr/>
            </p:nvSpPr>
            <p:spPr bwMode="auto">
              <a:xfrm>
                <a:off x="3928" y="1840"/>
                <a:ext cx="34" cy="33"/>
              </a:xfrm>
              <a:custGeom>
                <a:avLst/>
                <a:gdLst>
                  <a:gd name="T0" fmla="*/ 7 w 14"/>
                  <a:gd name="T1" fmla="*/ 0 h 14"/>
                  <a:gd name="T2" fmla="*/ 6 w 14"/>
                  <a:gd name="T3" fmla="*/ 0 h 14"/>
                  <a:gd name="T4" fmla="*/ 6 w 14"/>
                  <a:gd name="T5" fmla="*/ 1 h 14"/>
                  <a:gd name="T6" fmla="*/ 6 w 14"/>
                  <a:gd name="T7" fmla="*/ 2 h 14"/>
                  <a:gd name="T8" fmla="*/ 6 w 14"/>
                  <a:gd name="T9" fmla="*/ 2 h 14"/>
                  <a:gd name="T10" fmla="*/ 6 w 14"/>
                  <a:gd name="T11" fmla="*/ 2 h 14"/>
                  <a:gd name="T12" fmla="*/ 5 w 14"/>
                  <a:gd name="T13" fmla="*/ 3 h 14"/>
                  <a:gd name="T14" fmla="*/ 5 w 14"/>
                  <a:gd name="T15" fmla="*/ 3 h 14"/>
                  <a:gd name="T16" fmla="*/ 4 w 14"/>
                  <a:gd name="T17" fmla="*/ 3 h 14"/>
                  <a:gd name="T18" fmla="*/ 4 w 14"/>
                  <a:gd name="T19" fmla="*/ 3 h 14"/>
                  <a:gd name="T20" fmla="*/ 3 w 14"/>
                  <a:gd name="T21" fmla="*/ 3 h 14"/>
                  <a:gd name="T22" fmla="*/ 3 w 14"/>
                  <a:gd name="T23" fmla="*/ 4 h 14"/>
                  <a:gd name="T24" fmla="*/ 3 w 14"/>
                  <a:gd name="T25" fmla="*/ 4 h 14"/>
                  <a:gd name="T26" fmla="*/ 3 w 14"/>
                  <a:gd name="T27" fmla="*/ 4 h 14"/>
                  <a:gd name="T28" fmla="*/ 3 w 14"/>
                  <a:gd name="T29" fmla="*/ 4 h 14"/>
                  <a:gd name="T30" fmla="*/ 2 w 14"/>
                  <a:gd name="T31" fmla="*/ 4 h 14"/>
                  <a:gd name="T32" fmla="*/ 1 w 14"/>
                  <a:gd name="T33" fmla="*/ 4 h 14"/>
                  <a:gd name="T34" fmla="*/ 0 w 14"/>
                  <a:gd name="T35" fmla="*/ 5 h 14"/>
                  <a:gd name="T36" fmla="*/ 0 w 14"/>
                  <a:gd name="T37" fmla="*/ 6 h 14"/>
                  <a:gd name="T38" fmla="*/ 0 w 14"/>
                  <a:gd name="T39" fmla="*/ 6 h 14"/>
                  <a:gd name="T40" fmla="*/ 0 w 14"/>
                  <a:gd name="T41" fmla="*/ 9 h 14"/>
                  <a:gd name="T42" fmla="*/ 1 w 14"/>
                  <a:gd name="T43" fmla="*/ 9 h 14"/>
                  <a:gd name="T44" fmla="*/ 1 w 14"/>
                  <a:gd name="T45" fmla="*/ 9 h 14"/>
                  <a:gd name="T46" fmla="*/ 1 w 14"/>
                  <a:gd name="T47" fmla="*/ 9 h 14"/>
                  <a:gd name="T48" fmla="*/ 1 w 14"/>
                  <a:gd name="T49" fmla="*/ 9 h 14"/>
                  <a:gd name="T50" fmla="*/ 1 w 14"/>
                  <a:gd name="T51" fmla="*/ 11 h 14"/>
                  <a:gd name="T52" fmla="*/ 2 w 14"/>
                  <a:gd name="T53" fmla="*/ 11 h 14"/>
                  <a:gd name="T54" fmla="*/ 3 w 14"/>
                  <a:gd name="T55" fmla="*/ 11 h 14"/>
                  <a:gd name="T56" fmla="*/ 3 w 14"/>
                  <a:gd name="T57" fmla="*/ 11 h 14"/>
                  <a:gd name="T58" fmla="*/ 3 w 14"/>
                  <a:gd name="T59" fmla="*/ 11 h 14"/>
                  <a:gd name="T60" fmla="*/ 3 w 14"/>
                  <a:gd name="T61" fmla="*/ 13 h 14"/>
                  <a:gd name="T62" fmla="*/ 5 w 14"/>
                  <a:gd name="T63" fmla="*/ 13 h 14"/>
                  <a:gd name="T64" fmla="*/ 6 w 14"/>
                  <a:gd name="T65" fmla="*/ 14 h 14"/>
                  <a:gd name="T66" fmla="*/ 7 w 14"/>
                  <a:gd name="T67" fmla="*/ 14 h 14"/>
                  <a:gd name="T68" fmla="*/ 9 w 14"/>
                  <a:gd name="T69" fmla="*/ 13 h 14"/>
                  <a:gd name="T70" fmla="*/ 10 w 14"/>
                  <a:gd name="T71" fmla="*/ 13 h 14"/>
                  <a:gd name="T72" fmla="*/ 10 w 14"/>
                  <a:gd name="T73" fmla="*/ 12 h 14"/>
                  <a:gd name="T74" fmla="*/ 11 w 14"/>
                  <a:gd name="T75" fmla="*/ 12 h 14"/>
                  <a:gd name="T76" fmla="*/ 12 w 14"/>
                  <a:gd name="T77" fmla="*/ 12 h 14"/>
                  <a:gd name="T78" fmla="*/ 13 w 14"/>
                  <a:gd name="T79" fmla="*/ 8 h 14"/>
                  <a:gd name="T80" fmla="*/ 13 w 14"/>
                  <a:gd name="T81" fmla="*/ 7 h 14"/>
                  <a:gd name="T82" fmla="*/ 12 w 14"/>
                  <a:gd name="T83" fmla="*/ 5 h 14"/>
                  <a:gd name="T84" fmla="*/ 12 w 14"/>
                  <a:gd name="T85" fmla="*/ 5 h 14"/>
                  <a:gd name="T86" fmla="*/ 12 w 14"/>
                  <a:gd name="T87" fmla="*/ 5 h 14"/>
                  <a:gd name="T88" fmla="*/ 13 w 14"/>
                  <a:gd name="T89" fmla="*/ 4 h 14"/>
                  <a:gd name="T90" fmla="*/ 13 w 14"/>
                  <a:gd name="T91" fmla="*/ 2 h 14"/>
                  <a:gd name="T92" fmla="*/ 13 w 14"/>
                  <a:gd name="T93" fmla="*/ 2 h 14"/>
                  <a:gd name="T94" fmla="*/ 12 w 14"/>
                  <a:gd name="T95" fmla="*/ 2 h 14"/>
                  <a:gd name="T96" fmla="*/ 12 w 14"/>
                  <a:gd name="T97" fmla="*/ 1 h 14"/>
                  <a:gd name="T98" fmla="*/ 11 w 14"/>
                  <a:gd name="T99" fmla="*/ 1 h 14"/>
                  <a:gd name="T100" fmla="*/ 8 w 14"/>
                  <a:gd name="T101" fmla="*/ 0 h 14"/>
                  <a:gd name="T102" fmla="*/ 8 w 14"/>
                  <a:gd name="T103" fmla="*/ 0 h 14"/>
                  <a:gd name="T104" fmla="*/ 7 w 14"/>
                  <a:gd name="T105" fmla="*/ 0 h 14"/>
                  <a:gd name="T106" fmla="*/ 7 w 14"/>
                  <a:gd name="T107" fmla="*/ 0 h 14"/>
                  <a:gd name="T108" fmla="*/ 7 w 14"/>
                  <a:gd name="T10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 h="14">
                    <a:moveTo>
                      <a:pt x="7" y="0"/>
                    </a:moveTo>
                    <a:cubicBezTo>
                      <a:pt x="7" y="0"/>
                      <a:pt x="6" y="0"/>
                      <a:pt x="6" y="0"/>
                    </a:cubicBezTo>
                    <a:cubicBezTo>
                      <a:pt x="6" y="1"/>
                      <a:pt x="6" y="1"/>
                      <a:pt x="6" y="1"/>
                    </a:cubicBezTo>
                    <a:cubicBezTo>
                      <a:pt x="6" y="2"/>
                      <a:pt x="6" y="2"/>
                      <a:pt x="6" y="2"/>
                    </a:cubicBezTo>
                    <a:cubicBezTo>
                      <a:pt x="6" y="2"/>
                      <a:pt x="6" y="2"/>
                      <a:pt x="6" y="2"/>
                    </a:cubicBezTo>
                    <a:cubicBezTo>
                      <a:pt x="6" y="2"/>
                      <a:pt x="6" y="2"/>
                      <a:pt x="6" y="2"/>
                    </a:cubicBezTo>
                    <a:cubicBezTo>
                      <a:pt x="5" y="3"/>
                      <a:pt x="5" y="3"/>
                      <a:pt x="5" y="3"/>
                    </a:cubicBezTo>
                    <a:cubicBezTo>
                      <a:pt x="5" y="3"/>
                      <a:pt x="5" y="3"/>
                      <a:pt x="5" y="3"/>
                    </a:cubicBezTo>
                    <a:cubicBezTo>
                      <a:pt x="4" y="3"/>
                      <a:pt x="4" y="3"/>
                      <a:pt x="4" y="3"/>
                    </a:cubicBezTo>
                    <a:cubicBezTo>
                      <a:pt x="4" y="3"/>
                      <a:pt x="4" y="3"/>
                      <a:pt x="4" y="3"/>
                    </a:cubicBezTo>
                    <a:cubicBezTo>
                      <a:pt x="3" y="3"/>
                      <a:pt x="3" y="3"/>
                      <a:pt x="3" y="3"/>
                    </a:cubicBezTo>
                    <a:cubicBezTo>
                      <a:pt x="3" y="4"/>
                      <a:pt x="3" y="4"/>
                      <a:pt x="3" y="4"/>
                    </a:cubicBezTo>
                    <a:cubicBezTo>
                      <a:pt x="3" y="4"/>
                      <a:pt x="3" y="4"/>
                      <a:pt x="3" y="4"/>
                    </a:cubicBezTo>
                    <a:cubicBezTo>
                      <a:pt x="3" y="4"/>
                      <a:pt x="3" y="4"/>
                      <a:pt x="3" y="4"/>
                    </a:cubicBezTo>
                    <a:cubicBezTo>
                      <a:pt x="3" y="4"/>
                      <a:pt x="3" y="4"/>
                      <a:pt x="3" y="4"/>
                    </a:cubicBezTo>
                    <a:cubicBezTo>
                      <a:pt x="2" y="4"/>
                      <a:pt x="2" y="4"/>
                      <a:pt x="2" y="4"/>
                    </a:cubicBezTo>
                    <a:cubicBezTo>
                      <a:pt x="1" y="4"/>
                      <a:pt x="1" y="4"/>
                      <a:pt x="1" y="4"/>
                    </a:cubicBezTo>
                    <a:cubicBezTo>
                      <a:pt x="1" y="4"/>
                      <a:pt x="1" y="4"/>
                      <a:pt x="0" y="5"/>
                    </a:cubicBezTo>
                    <a:cubicBezTo>
                      <a:pt x="0" y="5"/>
                      <a:pt x="0" y="6"/>
                      <a:pt x="0" y="6"/>
                    </a:cubicBezTo>
                    <a:cubicBezTo>
                      <a:pt x="0" y="6"/>
                      <a:pt x="0" y="6"/>
                      <a:pt x="0" y="6"/>
                    </a:cubicBezTo>
                    <a:cubicBezTo>
                      <a:pt x="0" y="9"/>
                      <a:pt x="0" y="9"/>
                      <a:pt x="0" y="9"/>
                    </a:cubicBezTo>
                    <a:cubicBezTo>
                      <a:pt x="1" y="9"/>
                      <a:pt x="1" y="9"/>
                      <a:pt x="1" y="9"/>
                    </a:cubicBezTo>
                    <a:cubicBezTo>
                      <a:pt x="1" y="9"/>
                      <a:pt x="1" y="9"/>
                      <a:pt x="1" y="9"/>
                    </a:cubicBezTo>
                    <a:cubicBezTo>
                      <a:pt x="1" y="9"/>
                      <a:pt x="1" y="9"/>
                      <a:pt x="1" y="9"/>
                    </a:cubicBezTo>
                    <a:cubicBezTo>
                      <a:pt x="1" y="9"/>
                      <a:pt x="1" y="9"/>
                      <a:pt x="1" y="9"/>
                    </a:cubicBezTo>
                    <a:cubicBezTo>
                      <a:pt x="1" y="11"/>
                      <a:pt x="1" y="11"/>
                      <a:pt x="1" y="11"/>
                    </a:cubicBezTo>
                    <a:cubicBezTo>
                      <a:pt x="2" y="11"/>
                      <a:pt x="2" y="11"/>
                      <a:pt x="2" y="11"/>
                    </a:cubicBezTo>
                    <a:cubicBezTo>
                      <a:pt x="3" y="11"/>
                      <a:pt x="3" y="11"/>
                      <a:pt x="3" y="11"/>
                    </a:cubicBezTo>
                    <a:cubicBezTo>
                      <a:pt x="3" y="11"/>
                      <a:pt x="3" y="11"/>
                      <a:pt x="3" y="11"/>
                    </a:cubicBezTo>
                    <a:cubicBezTo>
                      <a:pt x="3" y="11"/>
                      <a:pt x="3" y="11"/>
                      <a:pt x="3" y="11"/>
                    </a:cubicBezTo>
                    <a:cubicBezTo>
                      <a:pt x="3" y="12"/>
                      <a:pt x="3" y="12"/>
                      <a:pt x="3" y="13"/>
                    </a:cubicBezTo>
                    <a:cubicBezTo>
                      <a:pt x="4" y="13"/>
                      <a:pt x="5" y="13"/>
                      <a:pt x="5" y="13"/>
                    </a:cubicBezTo>
                    <a:cubicBezTo>
                      <a:pt x="6" y="14"/>
                      <a:pt x="6" y="14"/>
                      <a:pt x="6" y="14"/>
                    </a:cubicBezTo>
                    <a:cubicBezTo>
                      <a:pt x="7" y="14"/>
                      <a:pt x="7" y="14"/>
                      <a:pt x="7" y="14"/>
                    </a:cubicBezTo>
                    <a:cubicBezTo>
                      <a:pt x="8" y="14"/>
                      <a:pt x="9" y="13"/>
                      <a:pt x="9" y="13"/>
                    </a:cubicBezTo>
                    <a:cubicBezTo>
                      <a:pt x="10" y="13"/>
                      <a:pt x="10" y="13"/>
                      <a:pt x="10" y="13"/>
                    </a:cubicBezTo>
                    <a:cubicBezTo>
                      <a:pt x="10" y="12"/>
                      <a:pt x="10" y="12"/>
                      <a:pt x="10" y="12"/>
                    </a:cubicBezTo>
                    <a:cubicBezTo>
                      <a:pt x="11" y="12"/>
                      <a:pt x="11" y="12"/>
                      <a:pt x="11" y="12"/>
                    </a:cubicBezTo>
                    <a:cubicBezTo>
                      <a:pt x="12" y="12"/>
                      <a:pt x="12" y="12"/>
                      <a:pt x="12" y="12"/>
                    </a:cubicBezTo>
                    <a:cubicBezTo>
                      <a:pt x="13" y="11"/>
                      <a:pt x="14" y="9"/>
                      <a:pt x="13" y="8"/>
                    </a:cubicBezTo>
                    <a:cubicBezTo>
                      <a:pt x="13" y="7"/>
                      <a:pt x="13" y="7"/>
                      <a:pt x="13" y="7"/>
                    </a:cubicBezTo>
                    <a:cubicBezTo>
                      <a:pt x="12" y="6"/>
                      <a:pt x="12" y="6"/>
                      <a:pt x="12" y="5"/>
                    </a:cubicBezTo>
                    <a:cubicBezTo>
                      <a:pt x="12" y="5"/>
                      <a:pt x="12" y="5"/>
                      <a:pt x="12" y="5"/>
                    </a:cubicBezTo>
                    <a:cubicBezTo>
                      <a:pt x="12" y="5"/>
                      <a:pt x="12" y="5"/>
                      <a:pt x="12" y="5"/>
                    </a:cubicBezTo>
                    <a:cubicBezTo>
                      <a:pt x="13" y="5"/>
                      <a:pt x="13" y="5"/>
                      <a:pt x="13" y="4"/>
                    </a:cubicBezTo>
                    <a:cubicBezTo>
                      <a:pt x="13" y="2"/>
                      <a:pt x="13" y="2"/>
                      <a:pt x="13" y="2"/>
                    </a:cubicBezTo>
                    <a:cubicBezTo>
                      <a:pt x="13" y="2"/>
                      <a:pt x="13" y="2"/>
                      <a:pt x="13" y="2"/>
                    </a:cubicBezTo>
                    <a:cubicBezTo>
                      <a:pt x="12" y="2"/>
                      <a:pt x="12" y="2"/>
                      <a:pt x="12" y="2"/>
                    </a:cubicBezTo>
                    <a:cubicBezTo>
                      <a:pt x="12" y="1"/>
                      <a:pt x="12" y="1"/>
                      <a:pt x="12" y="1"/>
                    </a:cubicBezTo>
                    <a:cubicBezTo>
                      <a:pt x="11" y="1"/>
                      <a:pt x="11" y="1"/>
                      <a:pt x="11" y="1"/>
                    </a:cubicBezTo>
                    <a:cubicBezTo>
                      <a:pt x="10" y="0"/>
                      <a:pt x="9" y="0"/>
                      <a:pt x="8" y="0"/>
                    </a:cubicBezTo>
                    <a:cubicBezTo>
                      <a:pt x="8" y="0"/>
                      <a:pt x="8" y="0"/>
                      <a:pt x="8" y="0"/>
                    </a:cubicBezTo>
                    <a:cubicBezTo>
                      <a:pt x="7" y="0"/>
                      <a:pt x="7" y="0"/>
                      <a:pt x="7" y="0"/>
                    </a:cubicBezTo>
                    <a:cubicBezTo>
                      <a:pt x="7" y="0"/>
                      <a:pt x="7" y="0"/>
                      <a:pt x="7" y="0"/>
                    </a:cubicBezTo>
                    <a:cubicBezTo>
                      <a:pt x="7" y="0"/>
                      <a:pt x="7" y="0"/>
                      <a:pt x="7"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78" name="Freeform 38"/>
              <p:cNvSpPr/>
              <p:nvPr/>
            </p:nvSpPr>
            <p:spPr bwMode="auto">
              <a:xfrm>
                <a:off x="3959" y="1847"/>
                <a:ext cx="22" cy="19"/>
              </a:xfrm>
              <a:custGeom>
                <a:avLst/>
                <a:gdLst>
                  <a:gd name="T0" fmla="*/ 4 w 9"/>
                  <a:gd name="T1" fmla="*/ 0 h 8"/>
                  <a:gd name="T2" fmla="*/ 0 w 9"/>
                  <a:gd name="T3" fmla="*/ 1 h 8"/>
                  <a:gd name="T4" fmla="*/ 0 w 9"/>
                  <a:gd name="T5" fmla="*/ 2 h 8"/>
                  <a:gd name="T6" fmla="*/ 1 w 9"/>
                  <a:gd name="T7" fmla="*/ 3 h 8"/>
                  <a:gd name="T8" fmla="*/ 2 w 9"/>
                  <a:gd name="T9" fmla="*/ 4 h 8"/>
                  <a:gd name="T10" fmla="*/ 3 w 9"/>
                  <a:gd name="T11" fmla="*/ 5 h 8"/>
                  <a:gd name="T12" fmla="*/ 3 w 9"/>
                  <a:gd name="T13" fmla="*/ 6 h 8"/>
                  <a:gd name="T14" fmla="*/ 4 w 9"/>
                  <a:gd name="T15" fmla="*/ 6 h 8"/>
                  <a:gd name="T16" fmla="*/ 4 w 9"/>
                  <a:gd name="T17" fmla="*/ 6 h 8"/>
                  <a:gd name="T18" fmla="*/ 4 w 9"/>
                  <a:gd name="T19" fmla="*/ 7 h 8"/>
                  <a:gd name="T20" fmla="*/ 4 w 9"/>
                  <a:gd name="T21" fmla="*/ 7 h 8"/>
                  <a:gd name="T22" fmla="*/ 6 w 9"/>
                  <a:gd name="T23" fmla="*/ 7 h 8"/>
                  <a:gd name="T24" fmla="*/ 6 w 9"/>
                  <a:gd name="T25" fmla="*/ 8 h 8"/>
                  <a:gd name="T26" fmla="*/ 9 w 9"/>
                  <a:gd name="T27" fmla="*/ 6 h 8"/>
                  <a:gd name="T28" fmla="*/ 9 w 9"/>
                  <a:gd name="T29" fmla="*/ 3 h 8"/>
                  <a:gd name="T30" fmla="*/ 9 w 9"/>
                  <a:gd name="T31" fmla="*/ 2 h 8"/>
                  <a:gd name="T32" fmla="*/ 9 w 9"/>
                  <a:gd name="T33" fmla="*/ 1 h 8"/>
                  <a:gd name="T34" fmla="*/ 8 w 9"/>
                  <a:gd name="T35" fmla="*/ 1 h 8"/>
                  <a:gd name="T36" fmla="*/ 7 w 9"/>
                  <a:gd name="T37" fmla="*/ 1 h 8"/>
                  <a:gd name="T38" fmla="*/ 7 w 9"/>
                  <a:gd name="T39" fmla="*/ 1 h 8"/>
                  <a:gd name="T40" fmla="*/ 7 w 9"/>
                  <a:gd name="T41" fmla="*/ 1 h 8"/>
                  <a:gd name="T42" fmla="*/ 8 w 9"/>
                  <a:gd name="T43" fmla="*/ 0 h 8"/>
                  <a:gd name="T44" fmla="*/ 7 w 9"/>
                  <a:gd name="T45" fmla="*/ 0 h 8"/>
                  <a:gd name="T46" fmla="*/ 5 w 9"/>
                  <a:gd name="T47" fmla="*/ 0 h 8"/>
                  <a:gd name="T48" fmla="*/ 4 w 9"/>
                  <a:gd name="T49"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 h="8">
                    <a:moveTo>
                      <a:pt x="4" y="0"/>
                    </a:moveTo>
                    <a:cubicBezTo>
                      <a:pt x="3" y="0"/>
                      <a:pt x="1" y="0"/>
                      <a:pt x="0" y="1"/>
                    </a:cubicBezTo>
                    <a:cubicBezTo>
                      <a:pt x="0" y="1"/>
                      <a:pt x="0" y="2"/>
                      <a:pt x="0" y="2"/>
                    </a:cubicBezTo>
                    <a:cubicBezTo>
                      <a:pt x="0" y="3"/>
                      <a:pt x="0" y="3"/>
                      <a:pt x="1" y="3"/>
                    </a:cubicBezTo>
                    <a:cubicBezTo>
                      <a:pt x="2" y="4"/>
                      <a:pt x="2" y="4"/>
                      <a:pt x="2" y="4"/>
                    </a:cubicBezTo>
                    <a:cubicBezTo>
                      <a:pt x="2" y="4"/>
                      <a:pt x="3" y="5"/>
                      <a:pt x="3" y="5"/>
                    </a:cubicBezTo>
                    <a:cubicBezTo>
                      <a:pt x="3" y="6"/>
                      <a:pt x="3" y="6"/>
                      <a:pt x="3" y="6"/>
                    </a:cubicBezTo>
                    <a:cubicBezTo>
                      <a:pt x="4" y="6"/>
                      <a:pt x="4" y="6"/>
                      <a:pt x="4" y="6"/>
                    </a:cubicBezTo>
                    <a:cubicBezTo>
                      <a:pt x="4" y="6"/>
                      <a:pt x="4" y="6"/>
                      <a:pt x="4" y="6"/>
                    </a:cubicBezTo>
                    <a:cubicBezTo>
                      <a:pt x="4" y="6"/>
                      <a:pt x="4" y="6"/>
                      <a:pt x="4" y="7"/>
                    </a:cubicBezTo>
                    <a:cubicBezTo>
                      <a:pt x="4" y="7"/>
                      <a:pt x="4" y="7"/>
                      <a:pt x="4" y="7"/>
                    </a:cubicBezTo>
                    <a:cubicBezTo>
                      <a:pt x="6" y="7"/>
                      <a:pt x="6" y="7"/>
                      <a:pt x="6" y="7"/>
                    </a:cubicBezTo>
                    <a:cubicBezTo>
                      <a:pt x="6" y="8"/>
                      <a:pt x="6" y="8"/>
                      <a:pt x="6" y="8"/>
                    </a:cubicBezTo>
                    <a:cubicBezTo>
                      <a:pt x="7" y="8"/>
                      <a:pt x="8" y="7"/>
                      <a:pt x="9" y="6"/>
                    </a:cubicBezTo>
                    <a:cubicBezTo>
                      <a:pt x="9" y="5"/>
                      <a:pt x="9" y="4"/>
                      <a:pt x="9" y="3"/>
                    </a:cubicBezTo>
                    <a:cubicBezTo>
                      <a:pt x="9" y="2"/>
                      <a:pt x="9" y="2"/>
                      <a:pt x="9" y="2"/>
                    </a:cubicBezTo>
                    <a:cubicBezTo>
                      <a:pt x="9" y="1"/>
                      <a:pt x="9" y="1"/>
                      <a:pt x="9" y="1"/>
                    </a:cubicBezTo>
                    <a:cubicBezTo>
                      <a:pt x="8" y="1"/>
                      <a:pt x="8" y="1"/>
                      <a:pt x="8" y="1"/>
                    </a:cubicBezTo>
                    <a:cubicBezTo>
                      <a:pt x="8" y="1"/>
                      <a:pt x="8" y="1"/>
                      <a:pt x="7" y="1"/>
                    </a:cubicBezTo>
                    <a:cubicBezTo>
                      <a:pt x="7" y="1"/>
                      <a:pt x="7" y="1"/>
                      <a:pt x="7" y="1"/>
                    </a:cubicBezTo>
                    <a:cubicBezTo>
                      <a:pt x="7" y="1"/>
                      <a:pt x="7" y="1"/>
                      <a:pt x="7" y="1"/>
                    </a:cubicBezTo>
                    <a:cubicBezTo>
                      <a:pt x="8" y="0"/>
                      <a:pt x="8" y="0"/>
                      <a:pt x="8" y="0"/>
                    </a:cubicBezTo>
                    <a:cubicBezTo>
                      <a:pt x="7" y="0"/>
                      <a:pt x="7" y="0"/>
                      <a:pt x="7" y="0"/>
                    </a:cubicBezTo>
                    <a:cubicBezTo>
                      <a:pt x="6" y="0"/>
                      <a:pt x="6" y="0"/>
                      <a:pt x="5" y="0"/>
                    </a:cubicBezTo>
                    <a:cubicBezTo>
                      <a:pt x="5" y="0"/>
                      <a:pt x="4" y="0"/>
                      <a:pt x="4"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79" name="Freeform 39"/>
              <p:cNvSpPr/>
              <p:nvPr/>
            </p:nvSpPr>
            <p:spPr bwMode="auto">
              <a:xfrm>
                <a:off x="3959" y="1864"/>
                <a:ext cx="22" cy="14"/>
              </a:xfrm>
              <a:custGeom>
                <a:avLst/>
                <a:gdLst>
                  <a:gd name="T0" fmla="*/ 6 w 9"/>
                  <a:gd name="T1" fmla="*/ 0 h 6"/>
                  <a:gd name="T2" fmla="*/ 4 w 9"/>
                  <a:gd name="T3" fmla="*/ 0 h 6"/>
                  <a:gd name="T4" fmla="*/ 1 w 9"/>
                  <a:gd name="T5" fmla="*/ 0 h 6"/>
                  <a:gd name="T6" fmla="*/ 0 w 9"/>
                  <a:gd name="T7" fmla="*/ 1 h 6"/>
                  <a:gd name="T8" fmla="*/ 0 w 9"/>
                  <a:gd name="T9" fmla="*/ 2 h 6"/>
                  <a:gd name="T10" fmla="*/ 0 w 9"/>
                  <a:gd name="T11" fmla="*/ 2 h 6"/>
                  <a:gd name="T12" fmla="*/ 0 w 9"/>
                  <a:gd name="T13" fmla="*/ 5 h 6"/>
                  <a:gd name="T14" fmla="*/ 3 w 9"/>
                  <a:gd name="T15" fmla="*/ 5 h 6"/>
                  <a:gd name="T16" fmla="*/ 3 w 9"/>
                  <a:gd name="T17" fmla="*/ 6 h 6"/>
                  <a:gd name="T18" fmla="*/ 8 w 9"/>
                  <a:gd name="T19" fmla="*/ 6 h 6"/>
                  <a:gd name="T20" fmla="*/ 8 w 9"/>
                  <a:gd name="T21" fmla="*/ 6 h 6"/>
                  <a:gd name="T22" fmla="*/ 9 w 9"/>
                  <a:gd name="T23" fmla="*/ 6 h 6"/>
                  <a:gd name="T24" fmla="*/ 9 w 9"/>
                  <a:gd name="T25" fmla="*/ 5 h 6"/>
                  <a:gd name="T26" fmla="*/ 9 w 9"/>
                  <a:gd name="T27" fmla="*/ 5 h 6"/>
                  <a:gd name="T28" fmla="*/ 9 w 9"/>
                  <a:gd name="T29" fmla="*/ 3 h 6"/>
                  <a:gd name="T30" fmla="*/ 7 w 9"/>
                  <a:gd name="T31" fmla="*/ 2 h 6"/>
                  <a:gd name="T32" fmla="*/ 7 w 9"/>
                  <a:gd name="T33" fmla="*/ 2 h 6"/>
                  <a:gd name="T34" fmla="*/ 7 w 9"/>
                  <a:gd name="T35" fmla="*/ 2 h 6"/>
                  <a:gd name="T36" fmla="*/ 6 w 9"/>
                  <a:gd name="T37" fmla="*/ 2 h 6"/>
                  <a:gd name="T38" fmla="*/ 6 w 9"/>
                  <a:gd name="T39" fmla="*/ 1 h 6"/>
                  <a:gd name="T40" fmla="*/ 6 w 9"/>
                  <a:gd name="T41" fmla="*/ 1 h 6"/>
                  <a:gd name="T42" fmla="*/ 6 w 9"/>
                  <a:gd name="T4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 h="6">
                    <a:moveTo>
                      <a:pt x="6" y="0"/>
                    </a:moveTo>
                    <a:cubicBezTo>
                      <a:pt x="4" y="0"/>
                      <a:pt x="4" y="0"/>
                      <a:pt x="4" y="0"/>
                    </a:cubicBezTo>
                    <a:cubicBezTo>
                      <a:pt x="1" y="0"/>
                      <a:pt x="1" y="0"/>
                      <a:pt x="1" y="0"/>
                    </a:cubicBezTo>
                    <a:cubicBezTo>
                      <a:pt x="1" y="0"/>
                      <a:pt x="0" y="0"/>
                      <a:pt x="0" y="1"/>
                    </a:cubicBezTo>
                    <a:cubicBezTo>
                      <a:pt x="0" y="1"/>
                      <a:pt x="0" y="1"/>
                      <a:pt x="0" y="2"/>
                    </a:cubicBezTo>
                    <a:cubicBezTo>
                      <a:pt x="0" y="2"/>
                      <a:pt x="0" y="2"/>
                      <a:pt x="0" y="2"/>
                    </a:cubicBezTo>
                    <a:cubicBezTo>
                      <a:pt x="0" y="5"/>
                      <a:pt x="0" y="5"/>
                      <a:pt x="0" y="5"/>
                    </a:cubicBezTo>
                    <a:cubicBezTo>
                      <a:pt x="3" y="5"/>
                      <a:pt x="3" y="5"/>
                      <a:pt x="3" y="5"/>
                    </a:cubicBezTo>
                    <a:cubicBezTo>
                      <a:pt x="3" y="6"/>
                      <a:pt x="3" y="6"/>
                      <a:pt x="3" y="6"/>
                    </a:cubicBezTo>
                    <a:cubicBezTo>
                      <a:pt x="8" y="6"/>
                      <a:pt x="8" y="6"/>
                      <a:pt x="8" y="6"/>
                    </a:cubicBezTo>
                    <a:cubicBezTo>
                      <a:pt x="8" y="6"/>
                      <a:pt x="8" y="6"/>
                      <a:pt x="8" y="6"/>
                    </a:cubicBezTo>
                    <a:cubicBezTo>
                      <a:pt x="8" y="6"/>
                      <a:pt x="9" y="6"/>
                      <a:pt x="9" y="6"/>
                    </a:cubicBezTo>
                    <a:cubicBezTo>
                      <a:pt x="9" y="6"/>
                      <a:pt x="9" y="5"/>
                      <a:pt x="9" y="5"/>
                    </a:cubicBezTo>
                    <a:cubicBezTo>
                      <a:pt x="9" y="5"/>
                      <a:pt x="9" y="5"/>
                      <a:pt x="9" y="5"/>
                    </a:cubicBezTo>
                    <a:cubicBezTo>
                      <a:pt x="9" y="4"/>
                      <a:pt x="9" y="4"/>
                      <a:pt x="9" y="3"/>
                    </a:cubicBezTo>
                    <a:cubicBezTo>
                      <a:pt x="9" y="2"/>
                      <a:pt x="8" y="2"/>
                      <a:pt x="7" y="2"/>
                    </a:cubicBezTo>
                    <a:cubicBezTo>
                      <a:pt x="7" y="2"/>
                      <a:pt x="7" y="2"/>
                      <a:pt x="7" y="2"/>
                    </a:cubicBezTo>
                    <a:cubicBezTo>
                      <a:pt x="7" y="2"/>
                      <a:pt x="7" y="2"/>
                      <a:pt x="7" y="2"/>
                    </a:cubicBezTo>
                    <a:cubicBezTo>
                      <a:pt x="6" y="2"/>
                      <a:pt x="6" y="2"/>
                      <a:pt x="6" y="2"/>
                    </a:cubicBezTo>
                    <a:cubicBezTo>
                      <a:pt x="6" y="1"/>
                      <a:pt x="6" y="1"/>
                      <a:pt x="6" y="1"/>
                    </a:cubicBezTo>
                    <a:cubicBezTo>
                      <a:pt x="6" y="1"/>
                      <a:pt x="6" y="1"/>
                      <a:pt x="6" y="1"/>
                    </a:cubicBezTo>
                    <a:cubicBezTo>
                      <a:pt x="6" y="0"/>
                      <a:pt x="6" y="0"/>
                      <a:pt x="6"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0" name="Freeform 40"/>
              <p:cNvSpPr/>
              <p:nvPr/>
            </p:nvSpPr>
            <p:spPr bwMode="auto">
              <a:xfrm>
                <a:off x="3764" y="1809"/>
                <a:ext cx="81" cy="57"/>
              </a:xfrm>
              <a:custGeom>
                <a:avLst/>
                <a:gdLst>
                  <a:gd name="T0" fmla="*/ 14 w 34"/>
                  <a:gd name="T1" fmla="*/ 1 h 24"/>
                  <a:gd name="T2" fmla="*/ 2 w 34"/>
                  <a:gd name="T3" fmla="*/ 2 h 24"/>
                  <a:gd name="T4" fmla="*/ 2 w 34"/>
                  <a:gd name="T5" fmla="*/ 5 h 24"/>
                  <a:gd name="T6" fmla="*/ 4 w 34"/>
                  <a:gd name="T7" fmla="*/ 6 h 24"/>
                  <a:gd name="T8" fmla="*/ 4 w 34"/>
                  <a:gd name="T9" fmla="*/ 9 h 24"/>
                  <a:gd name="T10" fmla="*/ 4 w 34"/>
                  <a:gd name="T11" fmla="*/ 12 h 24"/>
                  <a:gd name="T12" fmla="*/ 3 w 34"/>
                  <a:gd name="T13" fmla="*/ 13 h 24"/>
                  <a:gd name="T14" fmla="*/ 0 w 34"/>
                  <a:gd name="T15" fmla="*/ 15 h 24"/>
                  <a:gd name="T16" fmla="*/ 0 w 34"/>
                  <a:gd name="T17" fmla="*/ 18 h 24"/>
                  <a:gd name="T18" fmla="*/ 2 w 34"/>
                  <a:gd name="T19" fmla="*/ 20 h 24"/>
                  <a:gd name="T20" fmla="*/ 5 w 34"/>
                  <a:gd name="T21" fmla="*/ 24 h 24"/>
                  <a:gd name="T22" fmla="*/ 11 w 34"/>
                  <a:gd name="T23" fmla="*/ 24 h 24"/>
                  <a:gd name="T24" fmla="*/ 13 w 34"/>
                  <a:gd name="T25" fmla="*/ 22 h 24"/>
                  <a:gd name="T26" fmla="*/ 14 w 34"/>
                  <a:gd name="T27" fmla="*/ 19 h 24"/>
                  <a:gd name="T28" fmla="*/ 15 w 34"/>
                  <a:gd name="T29" fmla="*/ 18 h 24"/>
                  <a:gd name="T30" fmla="*/ 16 w 34"/>
                  <a:gd name="T31" fmla="*/ 18 h 24"/>
                  <a:gd name="T32" fmla="*/ 17 w 34"/>
                  <a:gd name="T33" fmla="*/ 18 h 24"/>
                  <a:gd name="T34" fmla="*/ 21 w 34"/>
                  <a:gd name="T35" fmla="*/ 17 h 24"/>
                  <a:gd name="T36" fmla="*/ 21 w 34"/>
                  <a:gd name="T37" fmla="*/ 16 h 24"/>
                  <a:gd name="T38" fmla="*/ 22 w 34"/>
                  <a:gd name="T39" fmla="*/ 16 h 24"/>
                  <a:gd name="T40" fmla="*/ 25 w 34"/>
                  <a:gd name="T41" fmla="*/ 14 h 24"/>
                  <a:gd name="T42" fmla="*/ 28 w 34"/>
                  <a:gd name="T43" fmla="*/ 14 h 24"/>
                  <a:gd name="T44" fmla="*/ 29 w 34"/>
                  <a:gd name="T45" fmla="*/ 12 h 24"/>
                  <a:gd name="T46" fmla="*/ 29 w 34"/>
                  <a:gd name="T47" fmla="*/ 12 h 24"/>
                  <a:gd name="T48" fmla="*/ 31 w 34"/>
                  <a:gd name="T49" fmla="*/ 11 h 24"/>
                  <a:gd name="T50" fmla="*/ 31 w 34"/>
                  <a:gd name="T51" fmla="*/ 9 h 24"/>
                  <a:gd name="T52" fmla="*/ 31 w 34"/>
                  <a:gd name="T53" fmla="*/ 7 h 24"/>
                  <a:gd name="T54" fmla="*/ 33 w 34"/>
                  <a:gd name="T55" fmla="*/ 5 h 24"/>
                  <a:gd name="T56" fmla="*/ 34 w 34"/>
                  <a:gd name="T57" fmla="*/ 3 h 24"/>
                  <a:gd name="T58" fmla="*/ 34 w 34"/>
                  <a:gd name="T59" fmla="*/ 2 h 24"/>
                  <a:gd name="T60" fmla="*/ 32 w 34"/>
                  <a:gd name="T61" fmla="*/ 0 h 24"/>
                  <a:gd name="T62" fmla="*/ 27 w 34"/>
                  <a:gd name="T6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24">
                    <a:moveTo>
                      <a:pt x="27" y="0"/>
                    </a:moveTo>
                    <a:cubicBezTo>
                      <a:pt x="23" y="0"/>
                      <a:pt x="18" y="0"/>
                      <a:pt x="14" y="1"/>
                    </a:cubicBezTo>
                    <a:cubicBezTo>
                      <a:pt x="10" y="1"/>
                      <a:pt x="6" y="2"/>
                      <a:pt x="3" y="2"/>
                    </a:cubicBezTo>
                    <a:cubicBezTo>
                      <a:pt x="2" y="2"/>
                      <a:pt x="2" y="2"/>
                      <a:pt x="2" y="2"/>
                    </a:cubicBezTo>
                    <a:cubicBezTo>
                      <a:pt x="2" y="4"/>
                      <a:pt x="2" y="4"/>
                      <a:pt x="2" y="4"/>
                    </a:cubicBezTo>
                    <a:cubicBezTo>
                      <a:pt x="2" y="4"/>
                      <a:pt x="2" y="5"/>
                      <a:pt x="2" y="5"/>
                    </a:cubicBezTo>
                    <a:cubicBezTo>
                      <a:pt x="3" y="5"/>
                      <a:pt x="3" y="5"/>
                      <a:pt x="3" y="5"/>
                    </a:cubicBezTo>
                    <a:cubicBezTo>
                      <a:pt x="3" y="5"/>
                      <a:pt x="3" y="5"/>
                      <a:pt x="4" y="6"/>
                    </a:cubicBezTo>
                    <a:cubicBezTo>
                      <a:pt x="4" y="6"/>
                      <a:pt x="4" y="7"/>
                      <a:pt x="4" y="8"/>
                    </a:cubicBezTo>
                    <a:cubicBezTo>
                      <a:pt x="4" y="9"/>
                      <a:pt x="4" y="9"/>
                      <a:pt x="4" y="9"/>
                    </a:cubicBezTo>
                    <a:cubicBezTo>
                      <a:pt x="5" y="10"/>
                      <a:pt x="5" y="11"/>
                      <a:pt x="4" y="12"/>
                    </a:cubicBezTo>
                    <a:cubicBezTo>
                      <a:pt x="4" y="12"/>
                      <a:pt x="4" y="12"/>
                      <a:pt x="4" y="12"/>
                    </a:cubicBezTo>
                    <a:cubicBezTo>
                      <a:pt x="4" y="12"/>
                      <a:pt x="3" y="12"/>
                      <a:pt x="3" y="12"/>
                    </a:cubicBezTo>
                    <a:cubicBezTo>
                      <a:pt x="3" y="13"/>
                      <a:pt x="3" y="13"/>
                      <a:pt x="3" y="13"/>
                    </a:cubicBezTo>
                    <a:cubicBezTo>
                      <a:pt x="2" y="14"/>
                      <a:pt x="2" y="14"/>
                      <a:pt x="1" y="15"/>
                    </a:cubicBezTo>
                    <a:cubicBezTo>
                      <a:pt x="0" y="15"/>
                      <a:pt x="0" y="15"/>
                      <a:pt x="0" y="15"/>
                    </a:cubicBezTo>
                    <a:cubicBezTo>
                      <a:pt x="0" y="18"/>
                      <a:pt x="0" y="18"/>
                      <a:pt x="0" y="18"/>
                    </a:cubicBezTo>
                    <a:cubicBezTo>
                      <a:pt x="0" y="18"/>
                      <a:pt x="0" y="18"/>
                      <a:pt x="0" y="18"/>
                    </a:cubicBezTo>
                    <a:cubicBezTo>
                      <a:pt x="0" y="18"/>
                      <a:pt x="0" y="19"/>
                      <a:pt x="1" y="19"/>
                    </a:cubicBezTo>
                    <a:cubicBezTo>
                      <a:pt x="2" y="20"/>
                      <a:pt x="2" y="20"/>
                      <a:pt x="2" y="20"/>
                    </a:cubicBezTo>
                    <a:cubicBezTo>
                      <a:pt x="3" y="21"/>
                      <a:pt x="4" y="22"/>
                      <a:pt x="5" y="23"/>
                    </a:cubicBezTo>
                    <a:cubicBezTo>
                      <a:pt x="5" y="24"/>
                      <a:pt x="5" y="24"/>
                      <a:pt x="5" y="24"/>
                    </a:cubicBezTo>
                    <a:cubicBezTo>
                      <a:pt x="10" y="24"/>
                      <a:pt x="10" y="24"/>
                      <a:pt x="10" y="24"/>
                    </a:cubicBezTo>
                    <a:cubicBezTo>
                      <a:pt x="11" y="24"/>
                      <a:pt x="11" y="24"/>
                      <a:pt x="11" y="24"/>
                    </a:cubicBezTo>
                    <a:cubicBezTo>
                      <a:pt x="11" y="24"/>
                      <a:pt x="11" y="24"/>
                      <a:pt x="11" y="24"/>
                    </a:cubicBezTo>
                    <a:cubicBezTo>
                      <a:pt x="13" y="24"/>
                      <a:pt x="13" y="23"/>
                      <a:pt x="13" y="22"/>
                    </a:cubicBezTo>
                    <a:cubicBezTo>
                      <a:pt x="13" y="22"/>
                      <a:pt x="14" y="21"/>
                      <a:pt x="14" y="21"/>
                    </a:cubicBezTo>
                    <a:cubicBezTo>
                      <a:pt x="14" y="20"/>
                      <a:pt x="14" y="20"/>
                      <a:pt x="14" y="19"/>
                    </a:cubicBezTo>
                    <a:cubicBezTo>
                      <a:pt x="14" y="19"/>
                      <a:pt x="14" y="19"/>
                      <a:pt x="14" y="19"/>
                    </a:cubicBezTo>
                    <a:cubicBezTo>
                      <a:pt x="15" y="19"/>
                      <a:pt x="15" y="19"/>
                      <a:pt x="15" y="18"/>
                    </a:cubicBezTo>
                    <a:cubicBezTo>
                      <a:pt x="15" y="18"/>
                      <a:pt x="15" y="18"/>
                      <a:pt x="15" y="18"/>
                    </a:cubicBezTo>
                    <a:cubicBezTo>
                      <a:pt x="15" y="18"/>
                      <a:pt x="15" y="18"/>
                      <a:pt x="16" y="18"/>
                    </a:cubicBezTo>
                    <a:cubicBezTo>
                      <a:pt x="16" y="18"/>
                      <a:pt x="16" y="18"/>
                      <a:pt x="16" y="18"/>
                    </a:cubicBezTo>
                    <a:cubicBezTo>
                      <a:pt x="17" y="18"/>
                      <a:pt x="17" y="18"/>
                      <a:pt x="17" y="18"/>
                    </a:cubicBezTo>
                    <a:cubicBezTo>
                      <a:pt x="19" y="18"/>
                      <a:pt x="19" y="18"/>
                      <a:pt x="19" y="18"/>
                    </a:cubicBezTo>
                    <a:cubicBezTo>
                      <a:pt x="20" y="18"/>
                      <a:pt x="21" y="18"/>
                      <a:pt x="21" y="17"/>
                    </a:cubicBezTo>
                    <a:cubicBezTo>
                      <a:pt x="21" y="16"/>
                      <a:pt x="21" y="16"/>
                      <a:pt x="21" y="16"/>
                    </a:cubicBezTo>
                    <a:cubicBezTo>
                      <a:pt x="21" y="16"/>
                      <a:pt x="21" y="16"/>
                      <a:pt x="21" y="16"/>
                    </a:cubicBezTo>
                    <a:cubicBezTo>
                      <a:pt x="21" y="16"/>
                      <a:pt x="22" y="16"/>
                      <a:pt x="22" y="16"/>
                    </a:cubicBezTo>
                    <a:cubicBezTo>
                      <a:pt x="22" y="16"/>
                      <a:pt x="22" y="16"/>
                      <a:pt x="22" y="16"/>
                    </a:cubicBezTo>
                    <a:cubicBezTo>
                      <a:pt x="23" y="16"/>
                      <a:pt x="23" y="16"/>
                      <a:pt x="24" y="15"/>
                    </a:cubicBezTo>
                    <a:cubicBezTo>
                      <a:pt x="24" y="15"/>
                      <a:pt x="25" y="14"/>
                      <a:pt x="25" y="14"/>
                    </a:cubicBezTo>
                    <a:cubicBezTo>
                      <a:pt x="25" y="14"/>
                      <a:pt x="26" y="14"/>
                      <a:pt x="26" y="14"/>
                    </a:cubicBezTo>
                    <a:cubicBezTo>
                      <a:pt x="28" y="14"/>
                      <a:pt x="28" y="14"/>
                      <a:pt x="28" y="14"/>
                    </a:cubicBezTo>
                    <a:cubicBezTo>
                      <a:pt x="28" y="14"/>
                      <a:pt x="28" y="14"/>
                      <a:pt x="28" y="14"/>
                    </a:cubicBezTo>
                    <a:cubicBezTo>
                      <a:pt x="29" y="14"/>
                      <a:pt x="29" y="13"/>
                      <a:pt x="29" y="12"/>
                    </a:cubicBezTo>
                    <a:cubicBezTo>
                      <a:pt x="29" y="12"/>
                      <a:pt x="29" y="12"/>
                      <a:pt x="29" y="12"/>
                    </a:cubicBezTo>
                    <a:cubicBezTo>
                      <a:pt x="29" y="12"/>
                      <a:pt x="29" y="12"/>
                      <a:pt x="29" y="12"/>
                    </a:cubicBezTo>
                    <a:cubicBezTo>
                      <a:pt x="30" y="12"/>
                      <a:pt x="30" y="12"/>
                      <a:pt x="30" y="12"/>
                    </a:cubicBezTo>
                    <a:cubicBezTo>
                      <a:pt x="30" y="12"/>
                      <a:pt x="31" y="12"/>
                      <a:pt x="31" y="11"/>
                    </a:cubicBezTo>
                    <a:cubicBezTo>
                      <a:pt x="32" y="11"/>
                      <a:pt x="32" y="10"/>
                      <a:pt x="31" y="10"/>
                    </a:cubicBezTo>
                    <a:cubicBezTo>
                      <a:pt x="31" y="9"/>
                      <a:pt x="31" y="9"/>
                      <a:pt x="31" y="9"/>
                    </a:cubicBezTo>
                    <a:cubicBezTo>
                      <a:pt x="31" y="9"/>
                      <a:pt x="31" y="9"/>
                      <a:pt x="31" y="9"/>
                    </a:cubicBezTo>
                    <a:cubicBezTo>
                      <a:pt x="31" y="8"/>
                      <a:pt x="31" y="7"/>
                      <a:pt x="31" y="7"/>
                    </a:cubicBezTo>
                    <a:cubicBezTo>
                      <a:pt x="31" y="6"/>
                      <a:pt x="31" y="6"/>
                      <a:pt x="32" y="5"/>
                    </a:cubicBezTo>
                    <a:cubicBezTo>
                      <a:pt x="33" y="5"/>
                      <a:pt x="33" y="5"/>
                      <a:pt x="33" y="5"/>
                    </a:cubicBezTo>
                    <a:cubicBezTo>
                      <a:pt x="34" y="5"/>
                      <a:pt x="34" y="3"/>
                      <a:pt x="34" y="3"/>
                    </a:cubicBezTo>
                    <a:cubicBezTo>
                      <a:pt x="34" y="3"/>
                      <a:pt x="34" y="3"/>
                      <a:pt x="34" y="3"/>
                    </a:cubicBezTo>
                    <a:cubicBezTo>
                      <a:pt x="34" y="2"/>
                      <a:pt x="34" y="2"/>
                      <a:pt x="34" y="2"/>
                    </a:cubicBezTo>
                    <a:cubicBezTo>
                      <a:pt x="34" y="2"/>
                      <a:pt x="34" y="2"/>
                      <a:pt x="34" y="2"/>
                    </a:cubicBezTo>
                    <a:cubicBezTo>
                      <a:pt x="34" y="1"/>
                      <a:pt x="34" y="1"/>
                      <a:pt x="33" y="1"/>
                    </a:cubicBezTo>
                    <a:cubicBezTo>
                      <a:pt x="33" y="0"/>
                      <a:pt x="33" y="0"/>
                      <a:pt x="32" y="0"/>
                    </a:cubicBezTo>
                    <a:cubicBezTo>
                      <a:pt x="32" y="0"/>
                      <a:pt x="31" y="0"/>
                      <a:pt x="31" y="0"/>
                    </a:cubicBezTo>
                    <a:cubicBezTo>
                      <a:pt x="29" y="0"/>
                      <a:pt x="28" y="0"/>
                      <a:pt x="27"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1" name="Freeform 41"/>
              <p:cNvSpPr>
                <a:spLocks noEditPoints="1"/>
              </p:cNvSpPr>
              <p:nvPr/>
            </p:nvSpPr>
            <p:spPr bwMode="auto">
              <a:xfrm>
                <a:off x="3902" y="1838"/>
                <a:ext cx="301" cy="585"/>
              </a:xfrm>
              <a:custGeom>
                <a:avLst/>
                <a:gdLst>
                  <a:gd name="T0" fmla="*/ 51 w 126"/>
                  <a:gd name="T1" fmla="*/ 38 h 245"/>
                  <a:gd name="T2" fmla="*/ 34 w 126"/>
                  <a:gd name="T3" fmla="*/ 3 h 245"/>
                  <a:gd name="T4" fmla="*/ 35 w 126"/>
                  <a:gd name="T5" fmla="*/ 9 h 245"/>
                  <a:gd name="T6" fmla="*/ 34 w 126"/>
                  <a:gd name="T7" fmla="*/ 18 h 245"/>
                  <a:gd name="T8" fmla="*/ 22 w 126"/>
                  <a:gd name="T9" fmla="*/ 26 h 245"/>
                  <a:gd name="T10" fmla="*/ 39 w 126"/>
                  <a:gd name="T11" fmla="*/ 42 h 245"/>
                  <a:gd name="T12" fmla="*/ 48 w 126"/>
                  <a:gd name="T13" fmla="*/ 45 h 245"/>
                  <a:gd name="T14" fmla="*/ 59 w 126"/>
                  <a:gd name="T15" fmla="*/ 54 h 245"/>
                  <a:gd name="T16" fmla="*/ 58 w 126"/>
                  <a:gd name="T17" fmla="*/ 43 h 245"/>
                  <a:gd name="T18" fmla="*/ 65 w 126"/>
                  <a:gd name="T19" fmla="*/ 49 h 245"/>
                  <a:gd name="T20" fmla="*/ 67 w 126"/>
                  <a:gd name="T21" fmla="*/ 34 h 245"/>
                  <a:gd name="T22" fmla="*/ 74 w 126"/>
                  <a:gd name="T23" fmla="*/ 44 h 245"/>
                  <a:gd name="T24" fmla="*/ 78 w 126"/>
                  <a:gd name="T25" fmla="*/ 55 h 245"/>
                  <a:gd name="T26" fmla="*/ 85 w 126"/>
                  <a:gd name="T27" fmla="*/ 56 h 245"/>
                  <a:gd name="T28" fmla="*/ 90 w 126"/>
                  <a:gd name="T29" fmla="*/ 63 h 245"/>
                  <a:gd name="T30" fmla="*/ 80 w 126"/>
                  <a:gd name="T31" fmla="*/ 65 h 245"/>
                  <a:gd name="T32" fmla="*/ 71 w 126"/>
                  <a:gd name="T33" fmla="*/ 66 h 245"/>
                  <a:gd name="T34" fmla="*/ 64 w 126"/>
                  <a:gd name="T35" fmla="*/ 63 h 245"/>
                  <a:gd name="T36" fmla="*/ 56 w 126"/>
                  <a:gd name="T37" fmla="*/ 58 h 245"/>
                  <a:gd name="T38" fmla="*/ 48 w 126"/>
                  <a:gd name="T39" fmla="*/ 53 h 245"/>
                  <a:gd name="T40" fmla="*/ 32 w 126"/>
                  <a:gd name="T41" fmla="*/ 54 h 245"/>
                  <a:gd name="T42" fmla="*/ 24 w 126"/>
                  <a:gd name="T43" fmla="*/ 58 h 245"/>
                  <a:gd name="T44" fmla="*/ 14 w 126"/>
                  <a:gd name="T45" fmla="*/ 72 h 245"/>
                  <a:gd name="T46" fmla="*/ 6 w 126"/>
                  <a:gd name="T47" fmla="*/ 80 h 245"/>
                  <a:gd name="T48" fmla="*/ 1 w 126"/>
                  <a:gd name="T49" fmla="*/ 96 h 245"/>
                  <a:gd name="T50" fmla="*/ 1 w 126"/>
                  <a:gd name="T51" fmla="*/ 109 h 245"/>
                  <a:gd name="T52" fmla="*/ 9 w 126"/>
                  <a:gd name="T53" fmla="*/ 120 h 245"/>
                  <a:gd name="T54" fmla="*/ 21 w 126"/>
                  <a:gd name="T55" fmla="*/ 132 h 245"/>
                  <a:gd name="T56" fmla="*/ 33 w 126"/>
                  <a:gd name="T57" fmla="*/ 138 h 245"/>
                  <a:gd name="T58" fmla="*/ 43 w 126"/>
                  <a:gd name="T59" fmla="*/ 139 h 245"/>
                  <a:gd name="T60" fmla="*/ 57 w 126"/>
                  <a:gd name="T61" fmla="*/ 135 h 245"/>
                  <a:gd name="T62" fmla="*/ 67 w 126"/>
                  <a:gd name="T63" fmla="*/ 140 h 245"/>
                  <a:gd name="T64" fmla="*/ 68 w 126"/>
                  <a:gd name="T65" fmla="*/ 153 h 245"/>
                  <a:gd name="T66" fmla="*/ 76 w 126"/>
                  <a:gd name="T67" fmla="*/ 168 h 245"/>
                  <a:gd name="T68" fmla="*/ 77 w 126"/>
                  <a:gd name="T69" fmla="*/ 181 h 245"/>
                  <a:gd name="T70" fmla="*/ 71 w 126"/>
                  <a:gd name="T71" fmla="*/ 194 h 245"/>
                  <a:gd name="T72" fmla="*/ 71 w 126"/>
                  <a:gd name="T73" fmla="*/ 214 h 245"/>
                  <a:gd name="T74" fmla="*/ 72 w 126"/>
                  <a:gd name="T75" fmla="*/ 234 h 245"/>
                  <a:gd name="T76" fmla="*/ 81 w 126"/>
                  <a:gd name="T77" fmla="*/ 242 h 245"/>
                  <a:gd name="T78" fmla="*/ 97 w 126"/>
                  <a:gd name="T79" fmla="*/ 232 h 245"/>
                  <a:gd name="T80" fmla="*/ 100 w 126"/>
                  <a:gd name="T81" fmla="*/ 221 h 245"/>
                  <a:gd name="T82" fmla="*/ 108 w 126"/>
                  <a:gd name="T83" fmla="*/ 206 h 245"/>
                  <a:gd name="T84" fmla="*/ 119 w 126"/>
                  <a:gd name="T85" fmla="*/ 181 h 245"/>
                  <a:gd name="T86" fmla="*/ 122 w 126"/>
                  <a:gd name="T87" fmla="*/ 158 h 245"/>
                  <a:gd name="T88" fmla="*/ 124 w 126"/>
                  <a:gd name="T89" fmla="*/ 142 h 245"/>
                  <a:gd name="T90" fmla="*/ 122 w 126"/>
                  <a:gd name="T91" fmla="*/ 116 h 245"/>
                  <a:gd name="T92" fmla="*/ 116 w 126"/>
                  <a:gd name="T93" fmla="*/ 107 h 245"/>
                  <a:gd name="T94" fmla="*/ 106 w 126"/>
                  <a:gd name="T95" fmla="*/ 90 h 245"/>
                  <a:gd name="T96" fmla="*/ 99 w 126"/>
                  <a:gd name="T97" fmla="*/ 76 h 245"/>
                  <a:gd name="T98" fmla="*/ 103 w 126"/>
                  <a:gd name="T99" fmla="*/ 82 h 245"/>
                  <a:gd name="T100" fmla="*/ 111 w 126"/>
                  <a:gd name="T101" fmla="*/ 95 h 245"/>
                  <a:gd name="T102" fmla="*/ 116 w 126"/>
                  <a:gd name="T103" fmla="*/ 105 h 245"/>
                  <a:gd name="T104" fmla="*/ 118 w 126"/>
                  <a:gd name="T105" fmla="*/ 84 h 245"/>
                  <a:gd name="T106" fmla="*/ 115 w 126"/>
                  <a:gd name="T107" fmla="*/ 77 h 245"/>
                  <a:gd name="T108" fmla="*/ 110 w 126"/>
                  <a:gd name="T109" fmla="*/ 69 h 245"/>
                  <a:gd name="T110" fmla="*/ 106 w 126"/>
                  <a:gd name="T111" fmla="*/ 62 h 245"/>
                  <a:gd name="T112" fmla="*/ 99 w 126"/>
                  <a:gd name="T113" fmla="*/ 52 h 245"/>
                  <a:gd name="T114" fmla="*/ 80 w 126"/>
                  <a:gd name="T115" fmla="*/ 31 h 245"/>
                  <a:gd name="T116" fmla="*/ 62 w 126"/>
                  <a:gd name="T117" fmla="*/ 1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6" h="245">
                    <a:moveTo>
                      <a:pt x="49" y="38"/>
                    </a:moveTo>
                    <a:cubicBezTo>
                      <a:pt x="49" y="38"/>
                      <a:pt x="49" y="38"/>
                      <a:pt x="49" y="38"/>
                    </a:cubicBezTo>
                    <a:cubicBezTo>
                      <a:pt x="49" y="37"/>
                      <a:pt x="49" y="37"/>
                      <a:pt x="49" y="37"/>
                    </a:cubicBezTo>
                    <a:cubicBezTo>
                      <a:pt x="48" y="37"/>
                      <a:pt x="48" y="37"/>
                      <a:pt x="48" y="37"/>
                    </a:cubicBezTo>
                    <a:cubicBezTo>
                      <a:pt x="47" y="37"/>
                      <a:pt x="46" y="36"/>
                      <a:pt x="46" y="35"/>
                    </a:cubicBezTo>
                    <a:cubicBezTo>
                      <a:pt x="46" y="34"/>
                      <a:pt x="46" y="34"/>
                      <a:pt x="46" y="34"/>
                    </a:cubicBezTo>
                    <a:cubicBezTo>
                      <a:pt x="46" y="34"/>
                      <a:pt x="46" y="34"/>
                      <a:pt x="46" y="34"/>
                    </a:cubicBezTo>
                    <a:cubicBezTo>
                      <a:pt x="47" y="34"/>
                      <a:pt x="47" y="35"/>
                      <a:pt x="47" y="35"/>
                    </a:cubicBezTo>
                    <a:cubicBezTo>
                      <a:pt x="47" y="35"/>
                      <a:pt x="47" y="35"/>
                      <a:pt x="47" y="35"/>
                    </a:cubicBezTo>
                    <a:cubicBezTo>
                      <a:pt x="47" y="36"/>
                      <a:pt x="47" y="36"/>
                      <a:pt x="47" y="36"/>
                    </a:cubicBezTo>
                    <a:cubicBezTo>
                      <a:pt x="48" y="36"/>
                      <a:pt x="48" y="36"/>
                      <a:pt x="48" y="36"/>
                    </a:cubicBezTo>
                    <a:cubicBezTo>
                      <a:pt x="48" y="36"/>
                      <a:pt x="48" y="36"/>
                      <a:pt x="49" y="37"/>
                    </a:cubicBezTo>
                    <a:cubicBezTo>
                      <a:pt x="50" y="37"/>
                      <a:pt x="50" y="37"/>
                      <a:pt x="50" y="37"/>
                    </a:cubicBezTo>
                    <a:cubicBezTo>
                      <a:pt x="50" y="37"/>
                      <a:pt x="50" y="37"/>
                      <a:pt x="51" y="38"/>
                    </a:cubicBezTo>
                    <a:cubicBezTo>
                      <a:pt x="51" y="38"/>
                      <a:pt x="52" y="38"/>
                      <a:pt x="52" y="38"/>
                    </a:cubicBezTo>
                    <a:cubicBezTo>
                      <a:pt x="52" y="39"/>
                      <a:pt x="52" y="39"/>
                      <a:pt x="52" y="39"/>
                    </a:cubicBezTo>
                    <a:cubicBezTo>
                      <a:pt x="53" y="39"/>
                      <a:pt x="53" y="39"/>
                      <a:pt x="53" y="39"/>
                    </a:cubicBezTo>
                    <a:cubicBezTo>
                      <a:pt x="53" y="40"/>
                      <a:pt x="53" y="40"/>
                      <a:pt x="53" y="40"/>
                    </a:cubicBezTo>
                    <a:cubicBezTo>
                      <a:pt x="52" y="40"/>
                      <a:pt x="52" y="40"/>
                      <a:pt x="52" y="40"/>
                    </a:cubicBezTo>
                    <a:cubicBezTo>
                      <a:pt x="52" y="40"/>
                      <a:pt x="52" y="40"/>
                      <a:pt x="52" y="40"/>
                    </a:cubicBezTo>
                    <a:cubicBezTo>
                      <a:pt x="52" y="38"/>
                      <a:pt x="52" y="38"/>
                      <a:pt x="52" y="38"/>
                    </a:cubicBezTo>
                    <a:cubicBezTo>
                      <a:pt x="51" y="38"/>
                      <a:pt x="51" y="38"/>
                      <a:pt x="51" y="38"/>
                    </a:cubicBezTo>
                    <a:cubicBezTo>
                      <a:pt x="50" y="38"/>
                      <a:pt x="50" y="38"/>
                      <a:pt x="50" y="38"/>
                    </a:cubicBezTo>
                    <a:cubicBezTo>
                      <a:pt x="50" y="38"/>
                      <a:pt x="50" y="38"/>
                      <a:pt x="50" y="38"/>
                    </a:cubicBezTo>
                    <a:cubicBezTo>
                      <a:pt x="49" y="38"/>
                      <a:pt x="49" y="38"/>
                      <a:pt x="49" y="38"/>
                    </a:cubicBezTo>
                    <a:cubicBezTo>
                      <a:pt x="49" y="38"/>
                      <a:pt x="49" y="38"/>
                      <a:pt x="49" y="38"/>
                    </a:cubicBezTo>
                    <a:moveTo>
                      <a:pt x="34" y="0"/>
                    </a:moveTo>
                    <a:cubicBezTo>
                      <a:pt x="34" y="3"/>
                      <a:pt x="34" y="3"/>
                      <a:pt x="34" y="3"/>
                    </a:cubicBezTo>
                    <a:cubicBezTo>
                      <a:pt x="34" y="4"/>
                      <a:pt x="34" y="4"/>
                      <a:pt x="35" y="4"/>
                    </a:cubicBezTo>
                    <a:cubicBezTo>
                      <a:pt x="35" y="4"/>
                      <a:pt x="35" y="4"/>
                      <a:pt x="35" y="4"/>
                    </a:cubicBezTo>
                    <a:cubicBezTo>
                      <a:pt x="35" y="5"/>
                      <a:pt x="35" y="5"/>
                      <a:pt x="35" y="5"/>
                    </a:cubicBezTo>
                    <a:cubicBezTo>
                      <a:pt x="35" y="5"/>
                      <a:pt x="35" y="5"/>
                      <a:pt x="35" y="5"/>
                    </a:cubicBezTo>
                    <a:cubicBezTo>
                      <a:pt x="35" y="6"/>
                      <a:pt x="35" y="6"/>
                      <a:pt x="35" y="6"/>
                    </a:cubicBezTo>
                    <a:cubicBezTo>
                      <a:pt x="35" y="6"/>
                      <a:pt x="35" y="6"/>
                      <a:pt x="35" y="6"/>
                    </a:cubicBezTo>
                    <a:cubicBezTo>
                      <a:pt x="35" y="6"/>
                      <a:pt x="35" y="6"/>
                      <a:pt x="36" y="7"/>
                    </a:cubicBezTo>
                    <a:cubicBezTo>
                      <a:pt x="36" y="7"/>
                      <a:pt x="36" y="7"/>
                      <a:pt x="36" y="7"/>
                    </a:cubicBezTo>
                    <a:cubicBezTo>
                      <a:pt x="37" y="7"/>
                      <a:pt x="37" y="7"/>
                      <a:pt x="37" y="7"/>
                    </a:cubicBezTo>
                    <a:cubicBezTo>
                      <a:pt x="37" y="9"/>
                      <a:pt x="37" y="9"/>
                      <a:pt x="37" y="9"/>
                    </a:cubicBezTo>
                    <a:cubicBezTo>
                      <a:pt x="37" y="9"/>
                      <a:pt x="37" y="9"/>
                      <a:pt x="37" y="9"/>
                    </a:cubicBezTo>
                    <a:cubicBezTo>
                      <a:pt x="37" y="10"/>
                      <a:pt x="37" y="10"/>
                      <a:pt x="37" y="10"/>
                    </a:cubicBezTo>
                    <a:cubicBezTo>
                      <a:pt x="37" y="10"/>
                      <a:pt x="37" y="10"/>
                      <a:pt x="37" y="10"/>
                    </a:cubicBezTo>
                    <a:cubicBezTo>
                      <a:pt x="35" y="9"/>
                      <a:pt x="35" y="9"/>
                      <a:pt x="35" y="9"/>
                    </a:cubicBezTo>
                    <a:cubicBezTo>
                      <a:pt x="35" y="12"/>
                      <a:pt x="35" y="12"/>
                      <a:pt x="35" y="12"/>
                    </a:cubicBezTo>
                    <a:cubicBezTo>
                      <a:pt x="35" y="12"/>
                      <a:pt x="35" y="12"/>
                      <a:pt x="35" y="12"/>
                    </a:cubicBezTo>
                    <a:cubicBezTo>
                      <a:pt x="35" y="13"/>
                      <a:pt x="35" y="14"/>
                      <a:pt x="36" y="14"/>
                    </a:cubicBezTo>
                    <a:cubicBezTo>
                      <a:pt x="37" y="15"/>
                      <a:pt x="37" y="15"/>
                      <a:pt x="38" y="15"/>
                    </a:cubicBezTo>
                    <a:cubicBezTo>
                      <a:pt x="38" y="16"/>
                      <a:pt x="38" y="16"/>
                      <a:pt x="38" y="16"/>
                    </a:cubicBezTo>
                    <a:cubicBezTo>
                      <a:pt x="38" y="16"/>
                      <a:pt x="38" y="17"/>
                      <a:pt x="39" y="17"/>
                    </a:cubicBezTo>
                    <a:cubicBezTo>
                      <a:pt x="40" y="18"/>
                      <a:pt x="40" y="18"/>
                      <a:pt x="40" y="18"/>
                    </a:cubicBezTo>
                    <a:cubicBezTo>
                      <a:pt x="40" y="18"/>
                      <a:pt x="40" y="18"/>
                      <a:pt x="40" y="18"/>
                    </a:cubicBezTo>
                    <a:cubicBezTo>
                      <a:pt x="39" y="18"/>
                      <a:pt x="39" y="18"/>
                      <a:pt x="39" y="18"/>
                    </a:cubicBezTo>
                    <a:cubicBezTo>
                      <a:pt x="39" y="19"/>
                      <a:pt x="39" y="19"/>
                      <a:pt x="39" y="19"/>
                    </a:cubicBezTo>
                    <a:cubicBezTo>
                      <a:pt x="38" y="18"/>
                      <a:pt x="38" y="18"/>
                      <a:pt x="38" y="18"/>
                    </a:cubicBezTo>
                    <a:cubicBezTo>
                      <a:pt x="35" y="18"/>
                      <a:pt x="35" y="18"/>
                      <a:pt x="35" y="18"/>
                    </a:cubicBezTo>
                    <a:cubicBezTo>
                      <a:pt x="34" y="18"/>
                      <a:pt x="34" y="18"/>
                      <a:pt x="34" y="18"/>
                    </a:cubicBezTo>
                    <a:cubicBezTo>
                      <a:pt x="34" y="18"/>
                      <a:pt x="34" y="18"/>
                      <a:pt x="34" y="18"/>
                    </a:cubicBezTo>
                    <a:cubicBezTo>
                      <a:pt x="33" y="18"/>
                      <a:pt x="33" y="19"/>
                      <a:pt x="32" y="19"/>
                    </a:cubicBezTo>
                    <a:cubicBezTo>
                      <a:pt x="32" y="20"/>
                      <a:pt x="32" y="20"/>
                      <a:pt x="32" y="20"/>
                    </a:cubicBezTo>
                    <a:cubicBezTo>
                      <a:pt x="32" y="20"/>
                      <a:pt x="32" y="20"/>
                      <a:pt x="32" y="20"/>
                    </a:cubicBezTo>
                    <a:cubicBezTo>
                      <a:pt x="32" y="20"/>
                      <a:pt x="32" y="20"/>
                      <a:pt x="32" y="20"/>
                    </a:cubicBezTo>
                    <a:cubicBezTo>
                      <a:pt x="31" y="20"/>
                      <a:pt x="31" y="20"/>
                      <a:pt x="31" y="20"/>
                    </a:cubicBezTo>
                    <a:cubicBezTo>
                      <a:pt x="29" y="20"/>
                      <a:pt x="29" y="20"/>
                      <a:pt x="29" y="20"/>
                    </a:cubicBezTo>
                    <a:cubicBezTo>
                      <a:pt x="28" y="20"/>
                      <a:pt x="28" y="20"/>
                      <a:pt x="28" y="21"/>
                    </a:cubicBezTo>
                    <a:cubicBezTo>
                      <a:pt x="28" y="21"/>
                      <a:pt x="28" y="21"/>
                      <a:pt x="28" y="21"/>
                    </a:cubicBezTo>
                    <a:cubicBezTo>
                      <a:pt x="27" y="21"/>
                      <a:pt x="27" y="21"/>
                      <a:pt x="27" y="21"/>
                    </a:cubicBezTo>
                    <a:cubicBezTo>
                      <a:pt x="27" y="21"/>
                      <a:pt x="27" y="21"/>
                      <a:pt x="27" y="21"/>
                    </a:cubicBezTo>
                    <a:cubicBezTo>
                      <a:pt x="26" y="21"/>
                      <a:pt x="25" y="21"/>
                      <a:pt x="24" y="22"/>
                    </a:cubicBezTo>
                    <a:cubicBezTo>
                      <a:pt x="24" y="23"/>
                      <a:pt x="23" y="23"/>
                      <a:pt x="23" y="24"/>
                    </a:cubicBezTo>
                    <a:cubicBezTo>
                      <a:pt x="22" y="25"/>
                      <a:pt x="22" y="25"/>
                      <a:pt x="22" y="25"/>
                    </a:cubicBezTo>
                    <a:cubicBezTo>
                      <a:pt x="22" y="25"/>
                      <a:pt x="22" y="26"/>
                      <a:pt x="22" y="26"/>
                    </a:cubicBezTo>
                    <a:cubicBezTo>
                      <a:pt x="21" y="26"/>
                      <a:pt x="21" y="27"/>
                      <a:pt x="20" y="27"/>
                    </a:cubicBezTo>
                    <a:cubicBezTo>
                      <a:pt x="19" y="27"/>
                      <a:pt x="19" y="27"/>
                      <a:pt x="19" y="27"/>
                    </a:cubicBezTo>
                    <a:cubicBezTo>
                      <a:pt x="20" y="28"/>
                      <a:pt x="20" y="28"/>
                      <a:pt x="20" y="28"/>
                    </a:cubicBezTo>
                    <a:cubicBezTo>
                      <a:pt x="21" y="31"/>
                      <a:pt x="23" y="33"/>
                      <a:pt x="25" y="34"/>
                    </a:cubicBezTo>
                    <a:cubicBezTo>
                      <a:pt x="25" y="35"/>
                      <a:pt x="26" y="36"/>
                      <a:pt x="27" y="36"/>
                    </a:cubicBezTo>
                    <a:cubicBezTo>
                      <a:pt x="29" y="39"/>
                      <a:pt x="31" y="42"/>
                      <a:pt x="31" y="45"/>
                    </a:cubicBezTo>
                    <a:cubicBezTo>
                      <a:pt x="31" y="46"/>
                      <a:pt x="31" y="46"/>
                      <a:pt x="31" y="46"/>
                    </a:cubicBezTo>
                    <a:cubicBezTo>
                      <a:pt x="32" y="46"/>
                      <a:pt x="32" y="46"/>
                      <a:pt x="32" y="46"/>
                    </a:cubicBezTo>
                    <a:cubicBezTo>
                      <a:pt x="34" y="46"/>
                      <a:pt x="34" y="44"/>
                      <a:pt x="34" y="43"/>
                    </a:cubicBezTo>
                    <a:cubicBezTo>
                      <a:pt x="34" y="42"/>
                      <a:pt x="34" y="42"/>
                      <a:pt x="34" y="42"/>
                    </a:cubicBezTo>
                    <a:cubicBezTo>
                      <a:pt x="35" y="42"/>
                      <a:pt x="35" y="42"/>
                      <a:pt x="35" y="42"/>
                    </a:cubicBezTo>
                    <a:cubicBezTo>
                      <a:pt x="35" y="42"/>
                      <a:pt x="35" y="42"/>
                      <a:pt x="35" y="42"/>
                    </a:cubicBezTo>
                    <a:cubicBezTo>
                      <a:pt x="38" y="42"/>
                      <a:pt x="38" y="42"/>
                      <a:pt x="38" y="42"/>
                    </a:cubicBezTo>
                    <a:cubicBezTo>
                      <a:pt x="39" y="42"/>
                      <a:pt x="39" y="42"/>
                      <a:pt x="39" y="42"/>
                    </a:cubicBezTo>
                    <a:cubicBezTo>
                      <a:pt x="39" y="42"/>
                      <a:pt x="39" y="42"/>
                      <a:pt x="39" y="42"/>
                    </a:cubicBezTo>
                    <a:cubicBezTo>
                      <a:pt x="39" y="42"/>
                      <a:pt x="40" y="42"/>
                      <a:pt x="40" y="41"/>
                    </a:cubicBezTo>
                    <a:cubicBezTo>
                      <a:pt x="40" y="41"/>
                      <a:pt x="41" y="40"/>
                      <a:pt x="41" y="40"/>
                    </a:cubicBezTo>
                    <a:cubicBezTo>
                      <a:pt x="41" y="40"/>
                      <a:pt x="41" y="40"/>
                      <a:pt x="41" y="40"/>
                    </a:cubicBezTo>
                    <a:cubicBezTo>
                      <a:pt x="42" y="40"/>
                      <a:pt x="42" y="40"/>
                      <a:pt x="42" y="41"/>
                    </a:cubicBezTo>
                    <a:cubicBezTo>
                      <a:pt x="43" y="41"/>
                      <a:pt x="43" y="41"/>
                      <a:pt x="43" y="41"/>
                    </a:cubicBezTo>
                    <a:cubicBezTo>
                      <a:pt x="43" y="41"/>
                      <a:pt x="43" y="42"/>
                      <a:pt x="44" y="42"/>
                    </a:cubicBezTo>
                    <a:cubicBezTo>
                      <a:pt x="44" y="42"/>
                      <a:pt x="44" y="42"/>
                      <a:pt x="44" y="42"/>
                    </a:cubicBezTo>
                    <a:cubicBezTo>
                      <a:pt x="44" y="42"/>
                      <a:pt x="44" y="42"/>
                      <a:pt x="44" y="42"/>
                    </a:cubicBezTo>
                    <a:cubicBezTo>
                      <a:pt x="45" y="42"/>
                      <a:pt x="45" y="42"/>
                      <a:pt x="46" y="42"/>
                    </a:cubicBezTo>
                    <a:cubicBezTo>
                      <a:pt x="46" y="42"/>
                      <a:pt x="46" y="43"/>
                      <a:pt x="46" y="43"/>
                    </a:cubicBezTo>
                    <a:cubicBezTo>
                      <a:pt x="47" y="44"/>
                      <a:pt x="47" y="44"/>
                      <a:pt x="47" y="44"/>
                    </a:cubicBezTo>
                    <a:cubicBezTo>
                      <a:pt x="47" y="44"/>
                      <a:pt x="47" y="45"/>
                      <a:pt x="48" y="45"/>
                    </a:cubicBezTo>
                    <a:cubicBezTo>
                      <a:pt x="48" y="45"/>
                      <a:pt x="48" y="45"/>
                      <a:pt x="48" y="45"/>
                    </a:cubicBezTo>
                    <a:cubicBezTo>
                      <a:pt x="50" y="45"/>
                      <a:pt x="50" y="45"/>
                      <a:pt x="50" y="45"/>
                    </a:cubicBezTo>
                    <a:cubicBezTo>
                      <a:pt x="50" y="45"/>
                      <a:pt x="50" y="45"/>
                      <a:pt x="50" y="45"/>
                    </a:cubicBezTo>
                    <a:cubicBezTo>
                      <a:pt x="49" y="46"/>
                      <a:pt x="49" y="46"/>
                      <a:pt x="49" y="46"/>
                    </a:cubicBezTo>
                    <a:cubicBezTo>
                      <a:pt x="51" y="46"/>
                      <a:pt x="51" y="46"/>
                      <a:pt x="51" y="46"/>
                    </a:cubicBezTo>
                    <a:cubicBezTo>
                      <a:pt x="52" y="46"/>
                      <a:pt x="52" y="46"/>
                      <a:pt x="53" y="47"/>
                    </a:cubicBezTo>
                    <a:cubicBezTo>
                      <a:pt x="54" y="47"/>
                      <a:pt x="54" y="48"/>
                      <a:pt x="54" y="48"/>
                    </a:cubicBezTo>
                    <a:cubicBezTo>
                      <a:pt x="54" y="53"/>
                      <a:pt x="54" y="53"/>
                      <a:pt x="54" y="53"/>
                    </a:cubicBezTo>
                    <a:cubicBezTo>
                      <a:pt x="55" y="53"/>
                      <a:pt x="55" y="53"/>
                      <a:pt x="55" y="53"/>
                    </a:cubicBezTo>
                    <a:cubicBezTo>
                      <a:pt x="55" y="53"/>
                      <a:pt x="55" y="53"/>
                      <a:pt x="55" y="53"/>
                    </a:cubicBezTo>
                    <a:cubicBezTo>
                      <a:pt x="55" y="53"/>
                      <a:pt x="55" y="53"/>
                      <a:pt x="55" y="53"/>
                    </a:cubicBezTo>
                    <a:cubicBezTo>
                      <a:pt x="55" y="53"/>
                      <a:pt x="55" y="53"/>
                      <a:pt x="55" y="53"/>
                    </a:cubicBezTo>
                    <a:cubicBezTo>
                      <a:pt x="55" y="55"/>
                      <a:pt x="55" y="55"/>
                      <a:pt x="55" y="55"/>
                    </a:cubicBezTo>
                    <a:cubicBezTo>
                      <a:pt x="59" y="55"/>
                      <a:pt x="59" y="55"/>
                      <a:pt x="59" y="55"/>
                    </a:cubicBezTo>
                    <a:cubicBezTo>
                      <a:pt x="59" y="54"/>
                      <a:pt x="59" y="54"/>
                      <a:pt x="59" y="54"/>
                    </a:cubicBezTo>
                    <a:cubicBezTo>
                      <a:pt x="59" y="53"/>
                      <a:pt x="59" y="53"/>
                      <a:pt x="59" y="53"/>
                    </a:cubicBezTo>
                    <a:cubicBezTo>
                      <a:pt x="59" y="53"/>
                      <a:pt x="59" y="53"/>
                      <a:pt x="59" y="53"/>
                    </a:cubicBezTo>
                    <a:cubicBezTo>
                      <a:pt x="60" y="52"/>
                      <a:pt x="60" y="52"/>
                      <a:pt x="60" y="51"/>
                    </a:cubicBezTo>
                    <a:cubicBezTo>
                      <a:pt x="60" y="51"/>
                      <a:pt x="60" y="51"/>
                      <a:pt x="60" y="51"/>
                    </a:cubicBezTo>
                    <a:cubicBezTo>
                      <a:pt x="60" y="45"/>
                      <a:pt x="60" y="45"/>
                      <a:pt x="60" y="45"/>
                    </a:cubicBezTo>
                    <a:cubicBezTo>
                      <a:pt x="60" y="44"/>
                      <a:pt x="59" y="44"/>
                      <a:pt x="59" y="44"/>
                    </a:cubicBezTo>
                    <a:cubicBezTo>
                      <a:pt x="59" y="44"/>
                      <a:pt x="59" y="44"/>
                      <a:pt x="59" y="44"/>
                    </a:cubicBezTo>
                    <a:cubicBezTo>
                      <a:pt x="58" y="43"/>
                      <a:pt x="57" y="43"/>
                      <a:pt x="56" y="42"/>
                    </a:cubicBezTo>
                    <a:cubicBezTo>
                      <a:pt x="57" y="42"/>
                      <a:pt x="57" y="42"/>
                      <a:pt x="57" y="42"/>
                    </a:cubicBezTo>
                    <a:cubicBezTo>
                      <a:pt x="57" y="42"/>
                      <a:pt x="57" y="42"/>
                      <a:pt x="57" y="42"/>
                    </a:cubicBezTo>
                    <a:cubicBezTo>
                      <a:pt x="58" y="42"/>
                      <a:pt x="58" y="42"/>
                      <a:pt x="58" y="42"/>
                    </a:cubicBezTo>
                    <a:cubicBezTo>
                      <a:pt x="58" y="42"/>
                      <a:pt x="58" y="42"/>
                      <a:pt x="58" y="42"/>
                    </a:cubicBezTo>
                    <a:cubicBezTo>
                      <a:pt x="58" y="42"/>
                      <a:pt x="58" y="42"/>
                      <a:pt x="58" y="42"/>
                    </a:cubicBezTo>
                    <a:cubicBezTo>
                      <a:pt x="58" y="43"/>
                      <a:pt x="58" y="43"/>
                      <a:pt x="58" y="43"/>
                    </a:cubicBezTo>
                    <a:cubicBezTo>
                      <a:pt x="59" y="43"/>
                      <a:pt x="59" y="43"/>
                      <a:pt x="59" y="43"/>
                    </a:cubicBezTo>
                    <a:cubicBezTo>
                      <a:pt x="60" y="43"/>
                      <a:pt x="60" y="43"/>
                      <a:pt x="60" y="43"/>
                    </a:cubicBezTo>
                    <a:cubicBezTo>
                      <a:pt x="60" y="43"/>
                      <a:pt x="60" y="43"/>
                      <a:pt x="60" y="43"/>
                    </a:cubicBezTo>
                    <a:cubicBezTo>
                      <a:pt x="61" y="43"/>
                      <a:pt x="61" y="43"/>
                      <a:pt x="61" y="43"/>
                    </a:cubicBezTo>
                    <a:cubicBezTo>
                      <a:pt x="61" y="43"/>
                      <a:pt x="61" y="43"/>
                      <a:pt x="61" y="43"/>
                    </a:cubicBezTo>
                    <a:cubicBezTo>
                      <a:pt x="61" y="43"/>
                      <a:pt x="61" y="43"/>
                      <a:pt x="61" y="43"/>
                    </a:cubicBezTo>
                    <a:cubicBezTo>
                      <a:pt x="61" y="44"/>
                      <a:pt x="61" y="44"/>
                      <a:pt x="61" y="44"/>
                    </a:cubicBezTo>
                    <a:cubicBezTo>
                      <a:pt x="61" y="45"/>
                      <a:pt x="62" y="46"/>
                      <a:pt x="62" y="46"/>
                    </a:cubicBezTo>
                    <a:cubicBezTo>
                      <a:pt x="63" y="47"/>
                      <a:pt x="63" y="47"/>
                      <a:pt x="63" y="47"/>
                    </a:cubicBezTo>
                    <a:cubicBezTo>
                      <a:pt x="63" y="47"/>
                      <a:pt x="63" y="47"/>
                      <a:pt x="63" y="47"/>
                    </a:cubicBezTo>
                    <a:cubicBezTo>
                      <a:pt x="63" y="47"/>
                      <a:pt x="63" y="47"/>
                      <a:pt x="63" y="47"/>
                    </a:cubicBezTo>
                    <a:cubicBezTo>
                      <a:pt x="64" y="48"/>
                      <a:pt x="64" y="48"/>
                      <a:pt x="64" y="48"/>
                    </a:cubicBezTo>
                    <a:cubicBezTo>
                      <a:pt x="65" y="48"/>
                      <a:pt x="65" y="48"/>
                      <a:pt x="65" y="49"/>
                    </a:cubicBezTo>
                    <a:cubicBezTo>
                      <a:pt x="65" y="49"/>
                      <a:pt x="65" y="49"/>
                      <a:pt x="65" y="49"/>
                    </a:cubicBezTo>
                    <a:cubicBezTo>
                      <a:pt x="65" y="49"/>
                      <a:pt x="65" y="49"/>
                      <a:pt x="65" y="49"/>
                    </a:cubicBezTo>
                    <a:cubicBezTo>
                      <a:pt x="66" y="50"/>
                      <a:pt x="66" y="50"/>
                      <a:pt x="67" y="50"/>
                    </a:cubicBezTo>
                    <a:cubicBezTo>
                      <a:pt x="67" y="50"/>
                      <a:pt x="67" y="50"/>
                      <a:pt x="67" y="50"/>
                    </a:cubicBezTo>
                    <a:cubicBezTo>
                      <a:pt x="67" y="50"/>
                      <a:pt x="68" y="50"/>
                      <a:pt x="69" y="49"/>
                    </a:cubicBezTo>
                    <a:cubicBezTo>
                      <a:pt x="69" y="49"/>
                      <a:pt x="69" y="49"/>
                      <a:pt x="69" y="48"/>
                    </a:cubicBezTo>
                    <a:cubicBezTo>
                      <a:pt x="69" y="48"/>
                      <a:pt x="69" y="48"/>
                      <a:pt x="69" y="48"/>
                    </a:cubicBezTo>
                    <a:cubicBezTo>
                      <a:pt x="70" y="47"/>
                      <a:pt x="70" y="46"/>
                      <a:pt x="70" y="44"/>
                    </a:cubicBezTo>
                    <a:cubicBezTo>
                      <a:pt x="70" y="42"/>
                      <a:pt x="69" y="40"/>
                      <a:pt x="67" y="38"/>
                    </a:cubicBezTo>
                    <a:cubicBezTo>
                      <a:pt x="67" y="38"/>
                      <a:pt x="67" y="38"/>
                      <a:pt x="67" y="38"/>
                    </a:cubicBezTo>
                    <a:cubicBezTo>
                      <a:pt x="67" y="37"/>
                      <a:pt x="66" y="37"/>
                      <a:pt x="66" y="36"/>
                    </a:cubicBezTo>
                    <a:cubicBezTo>
                      <a:pt x="66" y="36"/>
                      <a:pt x="66" y="36"/>
                      <a:pt x="66" y="36"/>
                    </a:cubicBezTo>
                    <a:cubicBezTo>
                      <a:pt x="66" y="36"/>
                      <a:pt x="66" y="35"/>
                      <a:pt x="66" y="35"/>
                    </a:cubicBezTo>
                    <a:cubicBezTo>
                      <a:pt x="67" y="34"/>
                      <a:pt x="67" y="34"/>
                      <a:pt x="67" y="34"/>
                    </a:cubicBezTo>
                    <a:cubicBezTo>
                      <a:pt x="67" y="34"/>
                      <a:pt x="67" y="34"/>
                      <a:pt x="67" y="34"/>
                    </a:cubicBezTo>
                    <a:cubicBezTo>
                      <a:pt x="68" y="34"/>
                      <a:pt x="69" y="35"/>
                      <a:pt x="70" y="35"/>
                    </a:cubicBezTo>
                    <a:cubicBezTo>
                      <a:pt x="71" y="36"/>
                      <a:pt x="71" y="36"/>
                      <a:pt x="72" y="36"/>
                    </a:cubicBezTo>
                    <a:cubicBezTo>
                      <a:pt x="73" y="37"/>
                      <a:pt x="73" y="37"/>
                      <a:pt x="73" y="37"/>
                    </a:cubicBezTo>
                    <a:cubicBezTo>
                      <a:pt x="73" y="37"/>
                      <a:pt x="74" y="37"/>
                      <a:pt x="74" y="37"/>
                    </a:cubicBezTo>
                    <a:cubicBezTo>
                      <a:pt x="74" y="37"/>
                      <a:pt x="74" y="37"/>
                      <a:pt x="74" y="37"/>
                    </a:cubicBezTo>
                    <a:cubicBezTo>
                      <a:pt x="74" y="38"/>
                      <a:pt x="74" y="39"/>
                      <a:pt x="75" y="39"/>
                    </a:cubicBezTo>
                    <a:cubicBezTo>
                      <a:pt x="76" y="39"/>
                      <a:pt x="76" y="39"/>
                      <a:pt x="76" y="39"/>
                    </a:cubicBezTo>
                    <a:cubicBezTo>
                      <a:pt x="76" y="40"/>
                      <a:pt x="77" y="40"/>
                      <a:pt x="78" y="41"/>
                    </a:cubicBezTo>
                    <a:cubicBezTo>
                      <a:pt x="78" y="42"/>
                      <a:pt x="78" y="42"/>
                      <a:pt x="78" y="42"/>
                    </a:cubicBezTo>
                    <a:cubicBezTo>
                      <a:pt x="78" y="42"/>
                      <a:pt x="78" y="42"/>
                      <a:pt x="79" y="43"/>
                    </a:cubicBezTo>
                    <a:cubicBezTo>
                      <a:pt x="76" y="43"/>
                      <a:pt x="76" y="43"/>
                      <a:pt x="76" y="43"/>
                    </a:cubicBezTo>
                    <a:cubicBezTo>
                      <a:pt x="75" y="43"/>
                      <a:pt x="74" y="43"/>
                      <a:pt x="74" y="44"/>
                    </a:cubicBezTo>
                    <a:cubicBezTo>
                      <a:pt x="74" y="44"/>
                      <a:pt x="74" y="44"/>
                      <a:pt x="74" y="44"/>
                    </a:cubicBezTo>
                    <a:cubicBezTo>
                      <a:pt x="74" y="44"/>
                      <a:pt x="74" y="44"/>
                      <a:pt x="74" y="44"/>
                    </a:cubicBezTo>
                    <a:cubicBezTo>
                      <a:pt x="74" y="44"/>
                      <a:pt x="74" y="44"/>
                      <a:pt x="74" y="44"/>
                    </a:cubicBezTo>
                    <a:cubicBezTo>
                      <a:pt x="74" y="44"/>
                      <a:pt x="74" y="44"/>
                      <a:pt x="74" y="44"/>
                    </a:cubicBezTo>
                    <a:cubicBezTo>
                      <a:pt x="73" y="44"/>
                      <a:pt x="73" y="44"/>
                      <a:pt x="73" y="44"/>
                    </a:cubicBezTo>
                    <a:cubicBezTo>
                      <a:pt x="73" y="45"/>
                      <a:pt x="73" y="45"/>
                      <a:pt x="73" y="45"/>
                    </a:cubicBezTo>
                    <a:cubicBezTo>
                      <a:pt x="73" y="46"/>
                      <a:pt x="73" y="48"/>
                      <a:pt x="74" y="49"/>
                    </a:cubicBezTo>
                    <a:cubicBezTo>
                      <a:pt x="74" y="49"/>
                      <a:pt x="74" y="49"/>
                      <a:pt x="74" y="49"/>
                    </a:cubicBezTo>
                    <a:cubicBezTo>
                      <a:pt x="74" y="50"/>
                      <a:pt x="74" y="50"/>
                      <a:pt x="75" y="50"/>
                    </a:cubicBezTo>
                    <a:cubicBezTo>
                      <a:pt x="76" y="50"/>
                      <a:pt x="76" y="50"/>
                      <a:pt x="76" y="50"/>
                    </a:cubicBezTo>
                    <a:cubicBezTo>
                      <a:pt x="76" y="51"/>
                      <a:pt x="76" y="51"/>
                      <a:pt x="76" y="51"/>
                    </a:cubicBezTo>
                    <a:cubicBezTo>
                      <a:pt x="76" y="51"/>
                      <a:pt x="76" y="53"/>
                      <a:pt x="77" y="53"/>
                    </a:cubicBezTo>
                    <a:cubicBezTo>
                      <a:pt x="78" y="53"/>
                      <a:pt x="78" y="53"/>
                      <a:pt x="78" y="53"/>
                    </a:cubicBezTo>
                    <a:cubicBezTo>
                      <a:pt x="78" y="53"/>
                      <a:pt x="78" y="53"/>
                      <a:pt x="78" y="53"/>
                    </a:cubicBezTo>
                    <a:cubicBezTo>
                      <a:pt x="78" y="53"/>
                      <a:pt x="78" y="53"/>
                      <a:pt x="78" y="53"/>
                    </a:cubicBezTo>
                    <a:cubicBezTo>
                      <a:pt x="78" y="55"/>
                      <a:pt x="78" y="55"/>
                      <a:pt x="78" y="55"/>
                    </a:cubicBezTo>
                    <a:cubicBezTo>
                      <a:pt x="79" y="55"/>
                      <a:pt x="79" y="55"/>
                      <a:pt x="79" y="55"/>
                    </a:cubicBezTo>
                    <a:cubicBezTo>
                      <a:pt x="80" y="55"/>
                      <a:pt x="80" y="55"/>
                      <a:pt x="81" y="55"/>
                    </a:cubicBezTo>
                    <a:cubicBezTo>
                      <a:pt x="81" y="56"/>
                      <a:pt x="82" y="56"/>
                      <a:pt x="83" y="56"/>
                    </a:cubicBezTo>
                    <a:cubicBezTo>
                      <a:pt x="84" y="56"/>
                      <a:pt x="84" y="56"/>
                      <a:pt x="84" y="56"/>
                    </a:cubicBezTo>
                    <a:cubicBezTo>
                      <a:pt x="85" y="56"/>
                      <a:pt x="85" y="56"/>
                      <a:pt x="85" y="56"/>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5" y="55"/>
                      <a:pt x="85" y="55"/>
                    </a:cubicBezTo>
                    <a:cubicBezTo>
                      <a:pt x="85" y="55"/>
                      <a:pt x="86" y="55"/>
                      <a:pt x="86" y="55"/>
                    </a:cubicBezTo>
                    <a:cubicBezTo>
                      <a:pt x="86" y="55"/>
                      <a:pt x="86" y="55"/>
                      <a:pt x="86" y="55"/>
                    </a:cubicBezTo>
                    <a:cubicBezTo>
                      <a:pt x="85" y="56"/>
                      <a:pt x="85" y="56"/>
                      <a:pt x="85" y="56"/>
                    </a:cubicBezTo>
                    <a:cubicBezTo>
                      <a:pt x="86" y="56"/>
                      <a:pt x="86" y="56"/>
                      <a:pt x="86" y="56"/>
                    </a:cubicBezTo>
                    <a:cubicBezTo>
                      <a:pt x="87" y="56"/>
                      <a:pt x="87" y="56"/>
                      <a:pt x="87" y="56"/>
                    </a:cubicBezTo>
                    <a:cubicBezTo>
                      <a:pt x="87" y="56"/>
                      <a:pt x="87" y="56"/>
                      <a:pt x="87" y="56"/>
                    </a:cubicBezTo>
                    <a:cubicBezTo>
                      <a:pt x="87" y="57"/>
                      <a:pt x="87" y="57"/>
                      <a:pt x="87" y="57"/>
                    </a:cubicBezTo>
                    <a:cubicBezTo>
                      <a:pt x="87" y="59"/>
                      <a:pt x="87" y="59"/>
                      <a:pt x="87" y="59"/>
                    </a:cubicBezTo>
                    <a:cubicBezTo>
                      <a:pt x="87" y="59"/>
                      <a:pt x="87" y="59"/>
                      <a:pt x="87" y="59"/>
                    </a:cubicBezTo>
                    <a:cubicBezTo>
                      <a:pt x="87" y="59"/>
                      <a:pt x="87" y="60"/>
                      <a:pt x="88" y="60"/>
                    </a:cubicBezTo>
                    <a:cubicBezTo>
                      <a:pt x="88" y="60"/>
                      <a:pt x="88" y="60"/>
                      <a:pt x="88" y="60"/>
                    </a:cubicBezTo>
                    <a:cubicBezTo>
                      <a:pt x="88" y="60"/>
                      <a:pt x="88" y="60"/>
                      <a:pt x="88" y="60"/>
                    </a:cubicBezTo>
                    <a:cubicBezTo>
                      <a:pt x="88" y="62"/>
                      <a:pt x="88" y="62"/>
                      <a:pt x="88" y="62"/>
                    </a:cubicBezTo>
                    <a:cubicBezTo>
                      <a:pt x="88" y="62"/>
                      <a:pt x="88" y="62"/>
                      <a:pt x="88" y="62"/>
                    </a:cubicBezTo>
                    <a:cubicBezTo>
                      <a:pt x="88" y="63"/>
                      <a:pt x="88" y="63"/>
                      <a:pt x="88" y="63"/>
                    </a:cubicBezTo>
                    <a:cubicBezTo>
                      <a:pt x="89" y="63"/>
                      <a:pt x="89" y="63"/>
                      <a:pt x="89" y="63"/>
                    </a:cubicBezTo>
                    <a:cubicBezTo>
                      <a:pt x="90" y="63"/>
                      <a:pt x="90" y="63"/>
                      <a:pt x="90" y="63"/>
                    </a:cubicBezTo>
                    <a:cubicBezTo>
                      <a:pt x="90" y="65"/>
                      <a:pt x="90" y="65"/>
                      <a:pt x="90" y="65"/>
                    </a:cubicBezTo>
                    <a:cubicBezTo>
                      <a:pt x="90" y="65"/>
                      <a:pt x="90" y="65"/>
                      <a:pt x="90" y="65"/>
                    </a:cubicBezTo>
                    <a:cubicBezTo>
                      <a:pt x="90" y="66"/>
                      <a:pt x="89" y="66"/>
                      <a:pt x="89" y="66"/>
                    </a:cubicBezTo>
                    <a:cubicBezTo>
                      <a:pt x="88" y="66"/>
                      <a:pt x="88" y="66"/>
                      <a:pt x="88" y="66"/>
                    </a:cubicBezTo>
                    <a:cubicBezTo>
                      <a:pt x="87" y="65"/>
                      <a:pt x="87" y="65"/>
                      <a:pt x="87" y="65"/>
                    </a:cubicBezTo>
                    <a:cubicBezTo>
                      <a:pt x="87" y="67"/>
                      <a:pt x="87" y="67"/>
                      <a:pt x="87" y="67"/>
                    </a:cubicBezTo>
                    <a:cubicBezTo>
                      <a:pt x="87" y="67"/>
                      <a:pt x="86" y="67"/>
                      <a:pt x="86" y="67"/>
                    </a:cubicBezTo>
                    <a:cubicBezTo>
                      <a:pt x="85" y="67"/>
                      <a:pt x="85" y="67"/>
                      <a:pt x="85" y="67"/>
                    </a:cubicBezTo>
                    <a:cubicBezTo>
                      <a:pt x="85" y="66"/>
                      <a:pt x="85" y="66"/>
                      <a:pt x="85" y="66"/>
                    </a:cubicBezTo>
                    <a:cubicBezTo>
                      <a:pt x="84" y="66"/>
                      <a:pt x="83" y="66"/>
                      <a:pt x="83" y="66"/>
                    </a:cubicBezTo>
                    <a:cubicBezTo>
                      <a:pt x="82" y="66"/>
                      <a:pt x="82" y="66"/>
                      <a:pt x="82" y="66"/>
                    </a:cubicBezTo>
                    <a:cubicBezTo>
                      <a:pt x="81" y="66"/>
                      <a:pt x="81" y="66"/>
                      <a:pt x="81" y="66"/>
                    </a:cubicBezTo>
                    <a:cubicBezTo>
                      <a:pt x="80" y="66"/>
                      <a:pt x="80" y="66"/>
                      <a:pt x="80" y="66"/>
                    </a:cubicBezTo>
                    <a:cubicBezTo>
                      <a:pt x="80" y="65"/>
                      <a:pt x="80" y="65"/>
                      <a:pt x="80" y="65"/>
                    </a:cubicBezTo>
                    <a:cubicBezTo>
                      <a:pt x="80" y="64"/>
                      <a:pt x="80" y="64"/>
                      <a:pt x="80" y="64"/>
                    </a:cubicBezTo>
                    <a:cubicBezTo>
                      <a:pt x="79" y="64"/>
                      <a:pt x="79" y="64"/>
                      <a:pt x="79" y="64"/>
                    </a:cubicBezTo>
                    <a:cubicBezTo>
                      <a:pt x="79" y="64"/>
                      <a:pt x="79" y="64"/>
                      <a:pt x="78" y="64"/>
                    </a:cubicBezTo>
                    <a:cubicBezTo>
                      <a:pt x="78" y="63"/>
                      <a:pt x="77" y="63"/>
                      <a:pt x="77" y="63"/>
                    </a:cubicBezTo>
                    <a:cubicBezTo>
                      <a:pt x="76" y="63"/>
                      <a:pt x="76" y="63"/>
                      <a:pt x="76" y="63"/>
                    </a:cubicBezTo>
                    <a:cubicBezTo>
                      <a:pt x="76" y="64"/>
                      <a:pt x="76" y="64"/>
                      <a:pt x="76" y="64"/>
                    </a:cubicBezTo>
                    <a:cubicBezTo>
                      <a:pt x="76" y="65"/>
                      <a:pt x="76" y="66"/>
                      <a:pt x="75" y="67"/>
                    </a:cubicBezTo>
                    <a:cubicBezTo>
                      <a:pt x="75" y="67"/>
                      <a:pt x="75" y="67"/>
                      <a:pt x="74" y="67"/>
                    </a:cubicBezTo>
                    <a:cubicBezTo>
                      <a:pt x="74" y="67"/>
                      <a:pt x="74" y="67"/>
                      <a:pt x="74" y="67"/>
                    </a:cubicBezTo>
                    <a:cubicBezTo>
                      <a:pt x="73" y="67"/>
                      <a:pt x="73" y="67"/>
                      <a:pt x="73" y="67"/>
                    </a:cubicBezTo>
                    <a:cubicBezTo>
                      <a:pt x="73" y="67"/>
                      <a:pt x="73" y="67"/>
                      <a:pt x="73" y="67"/>
                    </a:cubicBezTo>
                    <a:cubicBezTo>
                      <a:pt x="72" y="67"/>
                      <a:pt x="72" y="67"/>
                      <a:pt x="72" y="67"/>
                    </a:cubicBezTo>
                    <a:cubicBezTo>
                      <a:pt x="72" y="66"/>
                      <a:pt x="72" y="66"/>
                      <a:pt x="72" y="66"/>
                    </a:cubicBezTo>
                    <a:cubicBezTo>
                      <a:pt x="71" y="66"/>
                      <a:pt x="71" y="66"/>
                      <a:pt x="71" y="66"/>
                    </a:cubicBezTo>
                    <a:cubicBezTo>
                      <a:pt x="70" y="66"/>
                      <a:pt x="70" y="66"/>
                      <a:pt x="70" y="66"/>
                    </a:cubicBezTo>
                    <a:cubicBezTo>
                      <a:pt x="70" y="66"/>
                      <a:pt x="70" y="66"/>
                      <a:pt x="70" y="66"/>
                    </a:cubicBezTo>
                    <a:cubicBezTo>
                      <a:pt x="69" y="66"/>
                      <a:pt x="69" y="66"/>
                      <a:pt x="69" y="66"/>
                    </a:cubicBezTo>
                    <a:cubicBezTo>
                      <a:pt x="69" y="66"/>
                      <a:pt x="69" y="66"/>
                      <a:pt x="69" y="66"/>
                    </a:cubicBezTo>
                    <a:cubicBezTo>
                      <a:pt x="69" y="65"/>
                      <a:pt x="69" y="65"/>
                      <a:pt x="69" y="65"/>
                    </a:cubicBezTo>
                    <a:cubicBezTo>
                      <a:pt x="69" y="64"/>
                      <a:pt x="69" y="64"/>
                      <a:pt x="69" y="64"/>
                    </a:cubicBezTo>
                    <a:cubicBezTo>
                      <a:pt x="68" y="64"/>
                      <a:pt x="68" y="64"/>
                      <a:pt x="68" y="64"/>
                    </a:cubicBezTo>
                    <a:cubicBezTo>
                      <a:pt x="68" y="64"/>
                      <a:pt x="67" y="64"/>
                      <a:pt x="67" y="64"/>
                    </a:cubicBezTo>
                    <a:cubicBezTo>
                      <a:pt x="67" y="64"/>
                      <a:pt x="67" y="64"/>
                      <a:pt x="67" y="64"/>
                    </a:cubicBezTo>
                    <a:cubicBezTo>
                      <a:pt x="67" y="64"/>
                      <a:pt x="67" y="64"/>
                      <a:pt x="67" y="64"/>
                    </a:cubicBezTo>
                    <a:cubicBezTo>
                      <a:pt x="68" y="63"/>
                      <a:pt x="68" y="63"/>
                      <a:pt x="68" y="63"/>
                    </a:cubicBezTo>
                    <a:cubicBezTo>
                      <a:pt x="66" y="63"/>
                      <a:pt x="66" y="63"/>
                      <a:pt x="66" y="63"/>
                    </a:cubicBezTo>
                    <a:cubicBezTo>
                      <a:pt x="66" y="63"/>
                      <a:pt x="66" y="63"/>
                      <a:pt x="66" y="63"/>
                    </a:cubicBezTo>
                    <a:cubicBezTo>
                      <a:pt x="65" y="63"/>
                      <a:pt x="65" y="63"/>
                      <a:pt x="64" y="63"/>
                    </a:cubicBezTo>
                    <a:cubicBezTo>
                      <a:pt x="63" y="63"/>
                      <a:pt x="63" y="63"/>
                      <a:pt x="63" y="63"/>
                    </a:cubicBezTo>
                    <a:cubicBezTo>
                      <a:pt x="63" y="63"/>
                      <a:pt x="63" y="63"/>
                      <a:pt x="63" y="63"/>
                    </a:cubicBezTo>
                    <a:cubicBezTo>
                      <a:pt x="63" y="62"/>
                      <a:pt x="63" y="62"/>
                      <a:pt x="63" y="62"/>
                    </a:cubicBezTo>
                    <a:cubicBezTo>
                      <a:pt x="63" y="61"/>
                      <a:pt x="63" y="61"/>
                      <a:pt x="63" y="61"/>
                    </a:cubicBezTo>
                    <a:cubicBezTo>
                      <a:pt x="62" y="61"/>
                      <a:pt x="62" y="61"/>
                      <a:pt x="62" y="61"/>
                    </a:cubicBezTo>
                    <a:cubicBezTo>
                      <a:pt x="61" y="61"/>
                      <a:pt x="61" y="61"/>
                      <a:pt x="61" y="61"/>
                    </a:cubicBezTo>
                    <a:cubicBezTo>
                      <a:pt x="61" y="61"/>
                      <a:pt x="60" y="61"/>
                      <a:pt x="60" y="61"/>
                    </a:cubicBezTo>
                    <a:cubicBezTo>
                      <a:pt x="59" y="61"/>
                      <a:pt x="59" y="61"/>
                      <a:pt x="58" y="61"/>
                    </a:cubicBezTo>
                    <a:cubicBezTo>
                      <a:pt x="58" y="61"/>
                      <a:pt x="58" y="61"/>
                      <a:pt x="58" y="61"/>
                    </a:cubicBezTo>
                    <a:cubicBezTo>
                      <a:pt x="57" y="61"/>
                      <a:pt x="57" y="61"/>
                      <a:pt x="57" y="61"/>
                    </a:cubicBezTo>
                    <a:cubicBezTo>
                      <a:pt x="57" y="61"/>
                      <a:pt x="57" y="60"/>
                      <a:pt x="57" y="60"/>
                    </a:cubicBezTo>
                    <a:cubicBezTo>
                      <a:pt x="58" y="59"/>
                      <a:pt x="58" y="59"/>
                      <a:pt x="58" y="59"/>
                    </a:cubicBezTo>
                    <a:cubicBezTo>
                      <a:pt x="56" y="58"/>
                      <a:pt x="56" y="58"/>
                      <a:pt x="56" y="58"/>
                    </a:cubicBezTo>
                    <a:cubicBezTo>
                      <a:pt x="56" y="58"/>
                      <a:pt x="56" y="58"/>
                      <a:pt x="56" y="58"/>
                    </a:cubicBezTo>
                    <a:cubicBezTo>
                      <a:pt x="56" y="58"/>
                      <a:pt x="56" y="58"/>
                      <a:pt x="56" y="58"/>
                    </a:cubicBezTo>
                    <a:cubicBezTo>
                      <a:pt x="56" y="58"/>
                      <a:pt x="56" y="58"/>
                      <a:pt x="56" y="58"/>
                    </a:cubicBezTo>
                    <a:cubicBezTo>
                      <a:pt x="56" y="56"/>
                      <a:pt x="56" y="56"/>
                      <a:pt x="56" y="56"/>
                    </a:cubicBezTo>
                    <a:cubicBezTo>
                      <a:pt x="55" y="56"/>
                      <a:pt x="55" y="56"/>
                      <a:pt x="55" y="56"/>
                    </a:cubicBezTo>
                    <a:cubicBezTo>
                      <a:pt x="55" y="56"/>
                      <a:pt x="55" y="56"/>
                      <a:pt x="55" y="56"/>
                    </a:cubicBezTo>
                    <a:cubicBezTo>
                      <a:pt x="54" y="56"/>
                      <a:pt x="54" y="56"/>
                      <a:pt x="54" y="56"/>
                    </a:cubicBezTo>
                    <a:cubicBezTo>
                      <a:pt x="54" y="55"/>
                      <a:pt x="54" y="55"/>
                      <a:pt x="54" y="55"/>
                    </a:cubicBezTo>
                    <a:cubicBezTo>
                      <a:pt x="55" y="55"/>
                      <a:pt x="55" y="54"/>
                      <a:pt x="54" y="54"/>
                    </a:cubicBezTo>
                    <a:cubicBezTo>
                      <a:pt x="54" y="53"/>
                      <a:pt x="53" y="53"/>
                      <a:pt x="52" y="53"/>
                    </a:cubicBezTo>
                    <a:cubicBezTo>
                      <a:pt x="52" y="53"/>
                      <a:pt x="52" y="53"/>
                      <a:pt x="52" y="53"/>
                    </a:cubicBezTo>
                    <a:cubicBezTo>
                      <a:pt x="52" y="52"/>
                      <a:pt x="52" y="52"/>
                      <a:pt x="52" y="52"/>
                    </a:cubicBezTo>
                    <a:cubicBezTo>
                      <a:pt x="52" y="51"/>
                      <a:pt x="52" y="51"/>
                      <a:pt x="52" y="51"/>
                    </a:cubicBezTo>
                    <a:cubicBezTo>
                      <a:pt x="51" y="51"/>
                      <a:pt x="51" y="51"/>
                      <a:pt x="51" y="51"/>
                    </a:cubicBezTo>
                    <a:cubicBezTo>
                      <a:pt x="49" y="51"/>
                      <a:pt x="48" y="52"/>
                      <a:pt x="48" y="53"/>
                    </a:cubicBezTo>
                    <a:cubicBezTo>
                      <a:pt x="47" y="54"/>
                      <a:pt x="47" y="54"/>
                      <a:pt x="46" y="54"/>
                    </a:cubicBezTo>
                    <a:cubicBezTo>
                      <a:pt x="46" y="54"/>
                      <a:pt x="46" y="54"/>
                      <a:pt x="46" y="54"/>
                    </a:cubicBezTo>
                    <a:cubicBezTo>
                      <a:pt x="46" y="54"/>
                      <a:pt x="45" y="54"/>
                      <a:pt x="44" y="54"/>
                    </a:cubicBezTo>
                    <a:cubicBezTo>
                      <a:pt x="44" y="53"/>
                      <a:pt x="43" y="53"/>
                      <a:pt x="43" y="53"/>
                    </a:cubicBezTo>
                    <a:cubicBezTo>
                      <a:pt x="41" y="53"/>
                      <a:pt x="40" y="53"/>
                      <a:pt x="39" y="53"/>
                    </a:cubicBezTo>
                    <a:cubicBezTo>
                      <a:pt x="39" y="53"/>
                      <a:pt x="38" y="53"/>
                      <a:pt x="38" y="53"/>
                    </a:cubicBezTo>
                    <a:cubicBezTo>
                      <a:pt x="37" y="53"/>
                      <a:pt x="37" y="53"/>
                      <a:pt x="36" y="53"/>
                    </a:cubicBezTo>
                    <a:cubicBezTo>
                      <a:pt x="35" y="53"/>
                      <a:pt x="35" y="53"/>
                      <a:pt x="35" y="53"/>
                    </a:cubicBezTo>
                    <a:cubicBezTo>
                      <a:pt x="35" y="54"/>
                      <a:pt x="35" y="54"/>
                      <a:pt x="35" y="54"/>
                    </a:cubicBezTo>
                    <a:cubicBezTo>
                      <a:pt x="35" y="54"/>
                      <a:pt x="35" y="54"/>
                      <a:pt x="35" y="54"/>
                    </a:cubicBezTo>
                    <a:cubicBezTo>
                      <a:pt x="35" y="54"/>
                      <a:pt x="35" y="54"/>
                      <a:pt x="34" y="54"/>
                    </a:cubicBezTo>
                    <a:cubicBezTo>
                      <a:pt x="34" y="54"/>
                      <a:pt x="34" y="54"/>
                      <a:pt x="34" y="54"/>
                    </a:cubicBezTo>
                    <a:cubicBezTo>
                      <a:pt x="33" y="54"/>
                      <a:pt x="33" y="54"/>
                      <a:pt x="33" y="54"/>
                    </a:cubicBezTo>
                    <a:cubicBezTo>
                      <a:pt x="32" y="54"/>
                      <a:pt x="32" y="54"/>
                      <a:pt x="32" y="54"/>
                    </a:cubicBezTo>
                    <a:cubicBezTo>
                      <a:pt x="32" y="55"/>
                      <a:pt x="32" y="55"/>
                      <a:pt x="32" y="55"/>
                    </a:cubicBezTo>
                    <a:cubicBezTo>
                      <a:pt x="32" y="56"/>
                      <a:pt x="32" y="56"/>
                      <a:pt x="32" y="56"/>
                    </a:cubicBezTo>
                    <a:cubicBezTo>
                      <a:pt x="32" y="56"/>
                      <a:pt x="32" y="56"/>
                      <a:pt x="31" y="56"/>
                    </a:cubicBezTo>
                    <a:cubicBezTo>
                      <a:pt x="31" y="56"/>
                      <a:pt x="30" y="56"/>
                      <a:pt x="30" y="56"/>
                    </a:cubicBezTo>
                    <a:cubicBezTo>
                      <a:pt x="29" y="56"/>
                      <a:pt x="29" y="56"/>
                      <a:pt x="29" y="56"/>
                    </a:cubicBezTo>
                    <a:cubicBezTo>
                      <a:pt x="29" y="55"/>
                      <a:pt x="28" y="55"/>
                      <a:pt x="27" y="55"/>
                    </a:cubicBezTo>
                    <a:cubicBezTo>
                      <a:pt x="27" y="55"/>
                      <a:pt x="27" y="55"/>
                      <a:pt x="26" y="56"/>
                    </a:cubicBezTo>
                    <a:cubicBezTo>
                      <a:pt x="26" y="56"/>
                      <a:pt x="26" y="56"/>
                      <a:pt x="26" y="56"/>
                    </a:cubicBezTo>
                    <a:cubicBezTo>
                      <a:pt x="26" y="57"/>
                      <a:pt x="26" y="57"/>
                      <a:pt x="26" y="57"/>
                    </a:cubicBezTo>
                    <a:cubicBezTo>
                      <a:pt x="26" y="56"/>
                      <a:pt x="26" y="56"/>
                      <a:pt x="26" y="56"/>
                    </a:cubicBezTo>
                    <a:cubicBezTo>
                      <a:pt x="26" y="56"/>
                      <a:pt x="25" y="56"/>
                      <a:pt x="24" y="57"/>
                    </a:cubicBezTo>
                    <a:cubicBezTo>
                      <a:pt x="24" y="57"/>
                      <a:pt x="24" y="57"/>
                      <a:pt x="24" y="58"/>
                    </a:cubicBezTo>
                    <a:cubicBezTo>
                      <a:pt x="24" y="58"/>
                      <a:pt x="24" y="58"/>
                      <a:pt x="24" y="58"/>
                    </a:cubicBezTo>
                    <a:cubicBezTo>
                      <a:pt x="24" y="58"/>
                      <a:pt x="24" y="58"/>
                      <a:pt x="24" y="58"/>
                    </a:cubicBezTo>
                    <a:cubicBezTo>
                      <a:pt x="23" y="60"/>
                      <a:pt x="22" y="60"/>
                      <a:pt x="21" y="60"/>
                    </a:cubicBezTo>
                    <a:cubicBezTo>
                      <a:pt x="20" y="60"/>
                      <a:pt x="20" y="60"/>
                      <a:pt x="20" y="61"/>
                    </a:cubicBezTo>
                    <a:cubicBezTo>
                      <a:pt x="20" y="61"/>
                      <a:pt x="20" y="61"/>
                      <a:pt x="20" y="61"/>
                    </a:cubicBezTo>
                    <a:cubicBezTo>
                      <a:pt x="19" y="61"/>
                      <a:pt x="19" y="61"/>
                      <a:pt x="19" y="61"/>
                    </a:cubicBezTo>
                    <a:cubicBezTo>
                      <a:pt x="19" y="61"/>
                      <a:pt x="19" y="61"/>
                      <a:pt x="19" y="61"/>
                    </a:cubicBezTo>
                    <a:cubicBezTo>
                      <a:pt x="19" y="61"/>
                      <a:pt x="19" y="61"/>
                      <a:pt x="19" y="61"/>
                    </a:cubicBezTo>
                    <a:cubicBezTo>
                      <a:pt x="18" y="61"/>
                      <a:pt x="18" y="61"/>
                      <a:pt x="18" y="61"/>
                    </a:cubicBezTo>
                    <a:cubicBezTo>
                      <a:pt x="17" y="62"/>
                      <a:pt x="17" y="64"/>
                      <a:pt x="17" y="65"/>
                    </a:cubicBezTo>
                    <a:cubicBezTo>
                      <a:pt x="17" y="65"/>
                      <a:pt x="17" y="65"/>
                      <a:pt x="17" y="65"/>
                    </a:cubicBezTo>
                    <a:cubicBezTo>
                      <a:pt x="17" y="66"/>
                      <a:pt x="16" y="67"/>
                      <a:pt x="16" y="67"/>
                    </a:cubicBezTo>
                    <a:cubicBezTo>
                      <a:pt x="15" y="67"/>
                      <a:pt x="15" y="67"/>
                      <a:pt x="15" y="67"/>
                    </a:cubicBezTo>
                    <a:cubicBezTo>
                      <a:pt x="15" y="68"/>
                      <a:pt x="15" y="68"/>
                      <a:pt x="15" y="68"/>
                    </a:cubicBezTo>
                    <a:cubicBezTo>
                      <a:pt x="16" y="70"/>
                      <a:pt x="16" y="71"/>
                      <a:pt x="15" y="71"/>
                    </a:cubicBezTo>
                    <a:cubicBezTo>
                      <a:pt x="15" y="72"/>
                      <a:pt x="14" y="72"/>
                      <a:pt x="14" y="72"/>
                    </a:cubicBezTo>
                    <a:cubicBezTo>
                      <a:pt x="13" y="72"/>
                      <a:pt x="13" y="72"/>
                      <a:pt x="13" y="72"/>
                    </a:cubicBezTo>
                    <a:cubicBezTo>
                      <a:pt x="13" y="72"/>
                      <a:pt x="13" y="72"/>
                      <a:pt x="13" y="72"/>
                    </a:cubicBezTo>
                    <a:cubicBezTo>
                      <a:pt x="12" y="71"/>
                      <a:pt x="12" y="71"/>
                      <a:pt x="12" y="71"/>
                    </a:cubicBezTo>
                    <a:cubicBezTo>
                      <a:pt x="11" y="71"/>
                      <a:pt x="11" y="72"/>
                      <a:pt x="11" y="72"/>
                    </a:cubicBezTo>
                    <a:cubicBezTo>
                      <a:pt x="11" y="73"/>
                      <a:pt x="11" y="73"/>
                      <a:pt x="11" y="73"/>
                    </a:cubicBezTo>
                    <a:cubicBezTo>
                      <a:pt x="10" y="73"/>
                      <a:pt x="10" y="73"/>
                      <a:pt x="10" y="73"/>
                    </a:cubicBezTo>
                    <a:cubicBezTo>
                      <a:pt x="10" y="73"/>
                      <a:pt x="10" y="73"/>
                      <a:pt x="10" y="73"/>
                    </a:cubicBezTo>
                    <a:cubicBezTo>
                      <a:pt x="10" y="73"/>
                      <a:pt x="10" y="73"/>
                      <a:pt x="10" y="73"/>
                    </a:cubicBezTo>
                    <a:cubicBezTo>
                      <a:pt x="9" y="73"/>
                      <a:pt x="9" y="73"/>
                      <a:pt x="9" y="73"/>
                    </a:cubicBezTo>
                    <a:cubicBezTo>
                      <a:pt x="9" y="73"/>
                      <a:pt x="8" y="73"/>
                      <a:pt x="8" y="73"/>
                    </a:cubicBezTo>
                    <a:cubicBezTo>
                      <a:pt x="8" y="74"/>
                      <a:pt x="8" y="74"/>
                      <a:pt x="8" y="74"/>
                    </a:cubicBezTo>
                    <a:cubicBezTo>
                      <a:pt x="7" y="75"/>
                      <a:pt x="7" y="77"/>
                      <a:pt x="7" y="78"/>
                    </a:cubicBezTo>
                    <a:cubicBezTo>
                      <a:pt x="7" y="79"/>
                      <a:pt x="7" y="79"/>
                      <a:pt x="7" y="79"/>
                    </a:cubicBezTo>
                    <a:cubicBezTo>
                      <a:pt x="6" y="79"/>
                      <a:pt x="6" y="80"/>
                      <a:pt x="6" y="80"/>
                    </a:cubicBezTo>
                    <a:cubicBezTo>
                      <a:pt x="6" y="80"/>
                      <a:pt x="6" y="80"/>
                      <a:pt x="6" y="80"/>
                    </a:cubicBezTo>
                    <a:cubicBezTo>
                      <a:pt x="5" y="80"/>
                      <a:pt x="5" y="80"/>
                      <a:pt x="5" y="80"/>
                    </a:cubicBezTo>
                    <a:cubicBezTo>
                      <a:pt x="5" y="83"/>
                      <a:pt x="5" y="83"/>
                      <a:pt x="5" y="83"/>
                    </a:cubicBezTo>
                    <a:cubicBezTo>
                      <a:pt x="5" y="84"/>
                      <a:pt x="5" y="85"/>
                      <a:pt x="4" y="85"/>
                    </a:cubicBezTo>
                    <a:cubicBezTo>
                      <a:pt x="3" y="86"/>
                      <a:pt x="3" y="86"/>
                      <a:pt x="3" y="86"/>
                    </a:cubicBezTo>
                    <a:cubicBezTo>
                      <a:pt x="2" y="86"/>
                      <a:pt x="2" y="86"/>
                      <a:pt x="2" y="86"/>
                    </a:cubicBezTo>
                    <a:cubicBezTo>
                      <a:pt x="2" y="87"/>
                      <a:pt x="2" y="87"/>
                      <a:pt x="2" y="87"/>
                    </a:cubicBezTo>
                    <a:cubicBezTo>
                      <a:pt x="2" y="87"/>
                      <a:pt x="2" y="88"/>
                      <a:pt x="2" y="88"/>
                    </a:cubicBezTo>
                    <a:cubicBezTo>
                      <a:pt x="2" y="89"/>
                      <a:pt x="2" y="89"/>
                      <a:pt x="1" y="90"/>
                    </a:cubicBezTo>
                    <a:cubicBezTo>
                      <a:pt x="1" y="90"/>
                      <a:pt x="1" y="90"/>
                      <a:pt x="0" y="90"/>
                    </a:cubicBezTo>
                    <a:cubicBezTo>
                      <a:pt x="0" y="90"/>
                      <a:pt x="0" y="90"/>
                      <a:pt x="0" y="90"/>
                    </a:cubicBezTo>
                    <a:cubicBezTo>
                      <a:pt x="0" y="93"/>
                      <a:pt x="0" y="93"/>
                      <a:pt x="0" y="93"/>
                    </a:cubicBezTo>
                    <a:cubicBezTo>
                      <a:pt x="0" y="94"/>
                      <a:pt x="0" y="95"/>
                      <a:pt x="0" y="96"/>
                    </a:cubicBezTo>
                    <a:cubicBezTo>
                      <a:pt x="1" y="96"/>
                      <a:pt x="1" y="96"/>
                      <a:pt x="1" y="96"/>
                    </a:cubicBezTo>
                    <a:cubicBezTo>
                      <a:pt x="1" y="97"/>
                      <a:pt x="1" y="97"/>
                      <a:pt x="1" y="97"/>
                    </a:cubicBezTo>
                    <a:cubicBezTo>
                      <a:pt x="1" y="97"/>
                      <a:pt x="1" y="98"/>
                      <a:pt x="2" y="98"/>
                    </a:cubicBezTo>
                    <a:cubicBezTo>
                      <a:pt x="2" y="98"/>
                      <a:pt x="2" y="98"/>
                      <a:pt x="2" y="98"/>
                    </a:cubicBezTo>
                    <a:cubicBezTo>
                      <a:pt x="2" y="98"/>
                      <a:pt x="2" y="98"/>
                      <a:pt x="2" y="98"/>
                    </a:cubicBezTo>
                    <a:cubicBezTo>
                      <a:pt x="2" y="99"/>
                      <a:pt x="2" y="99"/>
                      <a:pt x="2" y="99"/>
                    </a:cubicBezTo>
                    <a:cubicBezTo>
                      <a:pt x="2" y="99"/>
                      <a:pt x="2" y="99"/>
                      <a:pt x="2" y="99"/>
                    </a:cubicBezTo>
                    <a:cubicBezTo>
                      <a:pt x="2" y="100"/>
                      <a:pt x="3" y="100"/>
                      <a:pt x="4" y="101"/>
                    </a:cubicBezTo>
                    <a:cubicBezTo>
                      <a:pt x="4" y="101"/>
                      <a:pt x="4" y="101"/>
                      <a:pt x="4" y="101"/>
                    </a:cubicBezTo>
                    <a:cubicBezTo>
                      <a:pt x="4" y="101"/>
                      <a:pt x="4" y="101"/>
                      <a:pt x="4" y="101"/>
                    </a:cubicBezTo>
                    <a:cubicBezTo>
                      <a:pt x="4" y="101"/>
                      <a:pt x="4" y="102"/>
                      <a:pt x="4" y="102"/>
                    </a:cubicBezTo>
                    <a:cubicBezTo>
                      <a:pt x="4" y="103"/>
                      <a:pt x="4" y="103"/>
                      <a:pt x="4" y="103"/>
                    </a:cubicBezTo>
                    <a:cubicBezTo>
                      <a:pt x="4" y="104"/>
                      <a:pt x="4" y="105"/>
                      <a:pt x="3" y="106"/>
                    </a:cubicBezTo>
                    <a:cubicBezTo>
                      <a:pt x="3" y="106"/>
                      <a:pt x="3" y="107"/>
                      <a:pt x="2" y="107"/>
                    </a:cubicBezTo>
                    <a:cubicBezTo>
                      <a:pt x="2" y="108"/>
                      <a:pt x="1" y="108"/>
                      <a:pt x="1" y="109"/>
                    </a:cubicBezTo>
                    <a:cubicBezTo>
                      <a:pt x="0" y="110"/>
                      <a:pt x="0" y="110"/>
                      <a:pt x="0" y="110"/>
                    </a:cubicBezTo>
                    <a:cubicBezTo>
                      <a:pt x="2" y="111"/>
                      <a:pt x="2" y="111"/>
                      <a:pt x="2" y="111"/>
                    </a:cubicBezTo>
                    <a:cubicBezTo>
                      <a:pt x="2" y="111"/>
                      <a:pt x="2" y="111"/>
                      <a:pt x="2" y="111"/>
                    </a:cubicBezTo>
                    <a:cubicBezTo>
                      <a:pt x="2" y="111"/>
                      <a:pt x="2" y="111"/>
                      <a:pt x="2" y="111"/>
                    </a:cubicBezTo>
                    <a:cubicBezTo>
                      <a:pt x="2" y="112"/>
                      <a:pt x="2" y="112"/>
                      <a:pt x="2" y="112"/>
                    </a:cubicBezTo>
                    <a:cubicBezTo>
                      <a:pt x="2" y="112"/>
                      <a:pt x="2" y="112"/>
                      <a:pt x="2" y="112"/>
                    </a:cubicBezTo>
                    <a:cubicBezTo>
                      <a:pt x="2" y="112"/>
                      <a:pt x="2" y="113"/>
                      <a:pt x="3" y="113"/>
                    </a:cubicBezTo>
                    <a:cubicBezTo>
                      <a:pt x="4" y="114"/>
                      <a:pt x="4" y="114"/>
                      <a:pt x="4" y="114"/>
                    </a:cubicBezTo>
                    <a:cubicBezTo>
                      <a:pt x="4" y="114"/>
                      <a:pt x="4" y="115"/>
                      <a:pt x="5" y="116"/>
                    </a:cubicBezTo>
                    <a:cubicBezTo>
                      <a:pt x="5" y="116"/>
                      <a:pt x="5" y="116"/>
                      <a:pt x="5" y="116"/>
                    </a:cubicBezTo>
                    <a:cubicBezTo>
                      <a:pt x="5" y="117"/>
                      <a:pt x="5" y="117"/>
                      <a:pt x="6" y="118"/>
                    </a:cubicBezTo>
                    <a:cubicBezTo>
                      <a:pt x="6" y="118"/>
                      <a:pt x="7" y="118"/>
                      <a:pt x="7" y="118"/>
                    </a:cubicBezTo>
                    <a:cubicBezTo>
                      <a:pt x="7" y="119"/>
                      <a:pt x="7" y="119"/>
                      <a:pt x="7" y="119"/>
                    </a:cubicBezTo>
                    <a:cubicBezTo>
                      <a:pt x="8" y="119"/>
                      <a:pt x="9" y="120"/>
                      <a:pt x="9" y="120"/>
                    </a:cubicBezTo>
                    <a:cubicBezTo>
                      <a:pt x="11" y="121"/>
                      <a:pt x="11" y="123"/>
                      <a:pt x="11" y="125"/>
                    </a:cubicBezTo>
                    <a:cubicBezTo>
                      <a:pt x="11" y="125"/>
                      <a:pt x="11" y="125"/>
                      <a:pt x="11" y="125"/>
                    </a:cubicBezTo>
                    <a:cubicBezTo>
                      <a:pt x="11" y="126"/>
                      <a:pt x="11" y="129"/>
                      <a:pt x="13" y="129"/>
                    </a:cubicBezTo>
                    <a:cubicBezTo>
                      <a:pt x="13" y="129"/>
                      <a:pt x="13" y="129"/>
                      <a:pt x="13" y="129"/>
                    </a:cubicBezTo>
                    <a:cubicBezTo>
                      <a:pt x="14" y="129"/>
                      <a:pt x="14" y="129"/>
                      <a:pt x="14" y="129"/>
                    </a:cubicBezTo>
                    <a:cubicBezTo>
                      <a:pt x="14" y="129"/>
                      <a:pt x="14" y="129"/>
                      <a:pt x="14" y="129"/>
                    </a:cubicBezTo>
                    <a:cubicBezTo>
                      <a:pt x="14" y="131"/>
                      <a:pt x="14" y="131"/>
                      <a:pt x="14" y="131"/>
                    </a:cubicBezTo>
                    <a:cubicBezTo>
                      <a:pt x="15" y="131"/>
                      <a:pt x="15" y="131"/>
                      <a:pt x="15" y="131"/>
                    </a:cubicBezTo>
                    <a:cubicBezTo>
                      <a:pt x="16" y="131"/>
                      <a:pt x="16" y="131"/>
                      <a:pt x="16" y="131"/>
                    </a:cubicBezTo>
                    <a:cubicBezTo>
                      <a:pt x="18" y="131"/>
                      <a:pt x="18" y="131"/>
                      <a:pt x="18" y="131"/>
                    </a:cubicBezTo>
                    <a:cubicBezTo>
                      <a:pt x="18" y="131"/>
                      <a:pt x="18" y="132"/>
                      <a:pt x="20" y="132"/>
                    </a:cubicBezTo>
                    <a:cubicBezTo>
                      <a:pt x="20" y="132"/>
                      <a:pt x="20" y="132"/>
                      <a:pt x="20" y="132"/>
                    </a:cubicBezTo>
                    <a:cubicBezTo>
                      <a:pt x="20" y="132"/>
                      <a:pt x="20" y="132"/>
                      <a:pt x="20" y="132"/>
                    </a:cubicBezTo>
                    <a:cubicBezTo>
                      <a:pt x="21" y="132"/>
                      <a:pt x="21" y="132"/>
                      <a:pt x="21" y="132"/>
                    </a:cubicBezTo>
                    <a:cubicBezTo>
                      <a:pt x="21" y="132"/>
                      <a:pt x="21" y="132"/>
                      <a:pt x="21" y="132"/>
                    </a:cubicBezTo>
                    <a:cubicBezTo>
                      <a:pt x="21" y="132"/>
                      <a:pt x="21" y="132"/>
                      <a:pt x="21" y="132"/>
                    </a:cubicBezTo>
                    <a:cubicBezTo>
                      <a:pt x="21" y="133"/>
                      <a:pt x="21" y="134"/>
                      <a:pt x="22" y="134"/>
                    </a:cubicBezTo>
                    <a:cubicBezTo>
                      <a:pt x="22" y="134"/>
                      <a:pt x="22" y="134"/>
                      <a:pt x="22" y="134"/>
                    </a:cubicBezTo>
                    <a:cubicBezTo>
                      <a:pt x="22" y="135"/>
                      <a:pt x="23" y="136"/>
                      <a:pt x="24" y="136"/>
                    </a:cubicBezTo>
                    <a:cubicBezTo>
                      <a:pt x="25" y="136"/>
                      <a:pt x="26" y="137"/>
                      <a:pt x="26" y="137"/>
                    </a:cubicBezTo>
                    <a:cubicBezTo>
                      <a:pt x="27" y="138"/>
                      <a:pt x="27" y="138"/>
                      <a:pt x="27" y="138"/>
                    </a:cubicBezTo>
                    <a:cubicBezTo>
                      <a:pt x="27" y="138"/>
                      <a:pt x="27" y="138"/>
                      <a:pt x="27" y="138"/>
                    </a:cubicBezTo>
                    <a:cubicBezTo>
                      <a:pt x="27" y="139"/>
                      <a:pt x="28" y="139"/>
                      <a:pt x="28" y="139"/>
                    </a:cubicBezTo>
                    <a:cubicBezTo>
                      <a:pt x="30" y="139"/>
                      <a:pt x="30" y="139"/>
                      <a:pt x="30" y="139"/>
                    </a:cubicBezTo>
                    <a:cubicBezTo>
                      <a:pt x="30" y="138"/>
                      <a:pt x="30" y="138"/>
                      <a:pt x="30" y="138"/>
                    </a:cubicBezTo>
                    <a:cubicBezTo>
                      <a:pt x="30" y="138"/>
                      <a:pt x="30" y="138"/>
                      <a:pt x="30" y="138"/>
                    </a:cubicBezTo>
                    <a:cubicBezTo>
                      <a:pt x="31" y="138"/>
                      <a:pt x="31" y="138"/>
                      <a:pt x="32" y="138"/>
                    </a:cubicBezTo>
                    <a:cubicBezTo>
                      <a:pt x="33" y="138"/>
                      <a:pt x="33" y="138"/>
                      <a:pt x="33" y="138"/>
                    </a:cubicBezTo>
                    <a:cubicBezTo>
                      <a:pt x="33" y="137"/>
                      <a:pt x="33" y="137"/>
                      <a:pt x="33" y="137"/>
                    </a:cubicBezTo>
                    <a:cubicBezTo>
                      <a:pt x="33" y="137"/>
                      <a:pt x="33" y="137"/>
                      <a:pt x="33" y="137"/>
                    </a:cubicBezTo>
                    <a:cubicBezTo>
                      <a:pt x="33" y="137"/>
                      <a:pt x="34" y="136"/>
                      <a:pt x="34" y="136"/>
                    </a:cubicBezTo>
                    <a:cubicBezTo>
                      <a:pt x="34" y="136"/>
                      <a:pt x="35" y="137"/>
                      <a:pt x="35" y="137"/>
                    </a:cubicBezTo>
                    <a:cubicBezTo>
                      <a:pt x="35" y="137"/>
                      <a:pt x="35" y="137"/>
                      <a:pt x="35" y="137"/>
                    </a:cubicBezTo>
                    <a:cubicBezTo>
                      <a:pt x="35" y="137"/>
                      <a:pt x="36" y="138"/>
                      <a:pt x="37" y="138"/>
                    </a:cubicBezTo>
                    <a:cubicBezTo>
                      <a:pt x="38" y="138"/>
                      <a:pt x="38" y="138"/>
                      <a:pt x="38" y="138"/>
                    </a:cubicBezTo>
                    <a:cubicBezTo>
                      <a:pt x="38" y="138"/>
                      <a:pt x="38" y="138"/>
                      <a:pt x="38" y="138"/>
                    </a:cubicBezTo>
                    <a:cubicBezTo>
                      <a:pt x="38" y="138"/>
                      <a:pt x="38" y="138"/>
                      <a:pt x="38" y="138"/>
                    </a:cubicBezTo>
                    <a:cubicBezTo>
                      <a:pt x="39" y="138"/>
                      <a:pt x="39" y="138"/>
                      <a:pt x="39" y="139"/>
                    </a:cubicBezTo>
                    <a:cubicBezTo>
                      <a:pt x="40" y="139"/>
                      <a:pt x="41" y="139"/>
                      <a:pt x="42" y="139"/>
                    </a:cubicBezTo>
                    <a:cubicBezTo>
                      <a:pt x="42" y="139"/>
                      <a:pt x="42" y="139"/>
                      <a:pt x="42" y="139"/>
                    </a:cubicBezTo>
                    <a:cubicBezTo>
                      <a:pt x="43" y="139"/>
                      <a:pt x="43" y="139"/>
                      <a:pt x="43" y="139"/>
                    </a:cubicBezTo>
                    <a:cubicBezTo>
                      <a:pt x="43" y="139"/>
                      <a:pt x="43" y="139"/>
                      <a:pt x="43" y="139"/>
                    </a:cubicBezTo>
                    <a:cubicBezTo>
                      <a:pt x="44" y="139"/>
                      <a:pt x="44" y="139"/>
                      <a:pt x="44" y="139"/>
                    </a:cubicBezTo>
                    <a:cubicBezTo>
                      <a:pt x="46" y="139"/>
                      <a:pt x="46" y="139"/>
                      <a:pt x="46" y="138"/>
                    </a:cubicBezTo>
                    <a:cubicBezTo>
                      <a:pt x="46" y="138"/>
                      <a:pt x="46" y="138"/>
                      <a:pt x="46" y="138"/>
                    </a:cubicBezTo>
                    <a:cubicBezTo>
                      <a:pt x="46" y="138"/>
                      <a:pt x="46" y="138"/>
                      <a:pt x="46" y="138"/>
                    </a:cubicBezTo>
                    <a:cubicBezTo>
                      <a:pt x="46" y="138"/>
                      <a:pt x="46" y="138"/>
                      <a:pt x="46" y="138"/>
                    </a:cubicBezTo>
                    <a:cubicBezTo>
                      <a:pt x="47" y="138"/>
                      <a:pt x="47" y="138"/>
                      <a:pt x="47" y="138"/>
                    </a:cubicBezTo>
                    <a:cubicBezTo>
                      <a:pt x="47" y="137"/>
                      <a:pt x="47" y="137"/>
                      <a:pt x="47" y="137"/>
                    </a:cubicBezTo>
                    <a:cubicBezTo>
                      <a:pt x="47" y="136"/>
                      <a:pt x="47" y="136"/>
                      <a:pt x="48" y="135"/>
                    </a:cubicBezTo>
                    <a:cubicBezTo>
                      <a:pt x="48" y="134"/>
                      <a:pt x="48" y="134"/>
                      <a:pt x="49" y="134"/>
                    </a:cubicBezTo>
                    <a:cubicBezTo>
                      <a:pt x="49" y="134"/>
                      <a:pt x="49" y="133"/>
                      <a:pt x="50" y="133"/>
                    </a:cubicBezTo>
                    <a:cubicBezTo>
                      <a:pt x="50" y="133"/>
                      <a:pt x="50" y="133"/>
                      <a:pt x="50" y="133"/>
                    </a:cubicBezTo>
                    <a:cubicBezTo>
                      <a:pt x="51" y="133"/>
                      <a:pt x="51" y="133"/>
                      <a:pt x="51" y="133"/>
                    </a:cubicBezTo>
                    <a:cubicBezTo>
                      <a:pt x="54" y="133"/>
                      <a:pt x="54" y="133"/>
                      <a:pt x="54" y="133"/>
                    </a:cubicBezTo>
                    <a:cubicBezTo>
                      <a:pt x="55" y="133"/>
                      <a:pt x="56" y="134"/>
                      <a:pt x="57" y="135"/>
                    </a:cubicBezTo>
                    <a:cubicBezTo>
                      <a:pt x="57" y="136"/>
                      <a:pt x="57" y="136"/>
                      <a:pt x="58" y="136"/>
                    </a:cubicBezTo>
                    <a:cubicBezTo>
                      <a:pt x="59" y="136"/>
                      <a:pt x="59" y="136"/>
                      <a:pt x="59" y="136"/>
                    </a:cubicBezTo>
                    <a:cubicBezTo>
                      <a:pt x="60" y="136"/>
                      <a:pt x="60" y="136"/>
                      <a:pt x="60" y="136"/>
                    </a:cubicBezTo>
                    <a:cubicBezTo>
                      <a:pt x="60" y="136"/>
                      <a:pt x="60" y="136"/>
                      <a:pt x="60" y="136"/>
                    </a:cubicBezTo>
                    <a:cubicBezTo>
                      <a:pt x="60" y="137"/>
                      <a:pt x="60" y="137"/>
                      <a:pt x="60" y="137"/>
                    </a:cubicBezTo>
                    <a:cubicBezTo>
                      <a:pt x="60" y="138"/>
                      <a:pt x="60" y="138"/>
                      <a:pt x="60" y="138"/>
                    </a:cubicBezTo>
                    <a:cubicBezTo>
                      <a:pt x="61" y="138"/>
                      <a:pt x="61" y="138"/>
                      <a:pt x="61" y="138"/>
                    </a:cubicBezTo>
                    <a:cubicBezTo>
                      <a:pt x="61" y="138"/>
                      <a:pt x="61" y="138"/>
                      <a:pt x="61" y="138"/>
                    </a:cubicBezTo>
                    <a:cubicBezTo>
                      <a:pt x="62" y="138"/>
                      <a:pt x="62" y="138"/>
                      <a:pt x="63" y="138"/>
                    </a:cubicBezTo>
                    <a:cubicBezTo>
                      <a:pt x="64" y="138"/>
                      <a:pt x="64" y="138"/>
                      <a:pt x="64" y="138"/>
                    </a:cubicBezTo>
                    <a:cubicBezTo>
                      <a:pt x="64" y="138"/>
                      <a:pt x="64" y="138"/>
                      <a:pt x="64" y="138"/>
                    </a:cubicBezTo>
                    <a:cubicBezTo>
                      <a:pt x="64" y="139"/>
                      <a:pt x="64" y="139"/>
                      <a:pt x="64" y="139"/>
                    </a:cubicBezTo>
                    <a:cubicBezTo>
                      <a:pt x="65" y="139"/>
                      <a:pt x="65" y="139"/>
                      <a:pt x="65" y="139"/>
                    </a:cubicBezTo>
                    <a:cubicBezTo>
                      <a:pt x="66" y="139"/>
                      <a:pt x="66" y="139"/>
                      <a:pt x="67" y="140"/>
                    </a:cubicBezTo>
                    <a:cubicBezTo>
                      <a:pt x="67" y="140"/>
                      <a:pt x="68" y="140"/>
                      <a:pt x="68" y="141"/>
                    </a:cubicBezTo>
                    <a:cubicBezTo>
                      <a:pt x="69" y="141"/>
                      <a:pt x="70" y="143"/>
                      <a:pt x="70" y="144"/>
                    </a:cubicBezTo>
                    <a:cubicBezTo>
                      <a:pt x="70" y="145"/>
                      <a:pt x="70" y="145"/>
                      <a:pt x="69" y="146"/>
                    </a:cubicBezTo>
                    <a:cubicBezTo>
                      <a:pt x="69" y="147"/>
                      <a:pt x="69" y="147"/>
                      <a:pt x="69" y="147"/>
                    </a:cubicBezTo>
                    <a:cubicBezTo>
                      <a:pt x="69" y="147"/>
                      <a:pt x="69" y="148"/>
                      <a:pt x="68" y="148"/>
                    </a:cubicBezTo>
                    <a:cubicBezTo>
                      <a:pt x="68" y="149"/>
                      <a:pt x="68" y="149"/>
                      <a:pt x="68" y="149"/>
                    </a:cubicBezTo>
                    <a:cubicBezTo>
                      <a:pt x="68" y="149"/>
                      <a:pt x="68" y="149"/>
                      <a:pt x="68" y="149"/>
                    </a:cubicBezTo>
                    <a:cubicBezTo>
                      <a:pt x="67" y="149"/>
                      <a:pt x="67" y="149"/>
                      <a:pt x="67" y="149"/>
                    </a:cubicBezTo>
                    <a:cubicBezTo>
                      <a:pt x="67" y="151"/>
                      <a:pt x="67" y="151"/>
                      <a:pt x="67" y="151"/>
                    </a:cubicBezTo>
                    <a:cubicBezTo>
                      <a:pt x="67" y="152"/>
                      <a:pt x="67" y="152"/>
                      <a:pt x="67" y="152"/>
                    </a:cubicBezTo>
                    <a:cubicBezTo>
                      <a:pt x="68" y="152"/>
                      <a:pt x="68" y="152"/>
                      <a:pt x="68" y="152"/>
                    </a:cubicBezTo>
                    <a:cubicBezTo>
                      <a:pt x="68" y="152"/>
                      <a:pt x="68" y="152"/>
                      <a:pt x="68" y="152"/>
                    </a:cubicBezTo>
                    <a:cubicBezTo>
                      <a:pt x="68" y="153"/>
                      <a:pt x="68" y="153"/>
                      <a:pt x="68" y="153"/>
                    </a:cubicBezTo>
                    <a:cubicBezTo>
                      <a:pt x="68" y="153"/>
                      <a:pt x="68" y="153"/>
                      <a:pt x="68" y="153"/>
                    </a:cubicBezTo>
                    <a:cubicBezTo>
                      <a:pt x="68" y="154"/>
                      <a:pt x="68" y="154"/>
                      <a:pt x="68" y="154"/>
                    </a:cubicBezTo>
                    <a:cubicBezTo>
                      <a:pt x="68" y="154"/>
                      <a:pt x="69" y="155"/>
                      <a:pt x="70" y="155"/>
                    </a:cubicBezTo>
                    <a:cubicBezTo>
                      <a:pt x="70" y="155"/>
                      <a:pt x="70" y="155"/>
                      <a:pt x="70" y="155"/>
                    </a:cubicBezTo>
                    <a:cubicBezTo>
                      <a:pt x="70" y="156"/>
                      <a:pt x="71" y="156"/>
                      <a:pt x="71" y="157"/>
                    </a:cubicBezTo>
                    <a:cubicBezTo>
                      <a:pt x="71" y="157"/>
                      <a:pt x="71" y="157"/>
                      <a:pt x="72" y="158"/>
                    </a:cubicBezTo>
                    <a:cubicBezTo>
                      <a:pt x="72" y="159"/>
                      <a:pt x="72" y="159"/>
                      <a:pt x="73" y="160"/>
                    </a:cubicBezTo>
                    <a:cubicBezTo>
                      <a:pt x="73" y="161"/>
                      <a:pt x="73" y="161"/>
                      <a:pt x="73" y="161"/>
                    </a:cubicBezTo>
                    <a:cubicBezTo>
                      <a:pt x="73" y="161"/>
                      <a:pt x="73" y="162"/>
                      <a:pt x="73" y="162"/>
                    </a:cubicBezTo>
                    <a:cubicBezTo>
                      <a:pt x="73" y="163"/>
                      <a:pt x="73" y="163"/>
                      <a:pt x="74" y="164"/>
                    </a:cubicBezTo>
                    <a:cubicBezTo>
                      <a:pt x="75" y="164"/>
                      <a:pt x="75" y="164"/>
                      <a:pt x="75" y="164"/>
                    </a:cubicBezTo>
                    <a:cubicBezTo>
                      <a:pt x="75" y="165"/>
                      <a:pt x="75" y="165"/>
                      <a:pt x="76" y="165"/>
                    </a:cubicBezTo>
                    <a:cubicBezTo>
                      <a:pt x="76" y="165"/>
                      <a:pt x="76" y="166"/>
                      <a:pt x="76" y="166"/>
                    </a:cubicBezTo>
                    <a:cubicBezTo>
                      <a:pt x="76" y="166"/>
                      <a:pt x="76" y="166"/>
                      <a:pt x="76" y="166"/>
                    </a:cubicBezTo>
                    <a:cubicBezTo>
                      <a:pt x="76" y="167"/>
                      <a:pt x="76" y="167"/>
                      <a:pt x="76" y="168"/>
                    </a:cubicBezTo>
                    <a:cubicBezTo>
                      <a:pt x="76" y="169"/>
                      <a:pt x="76" y="169"/>
                      <a:pt x="76" y="169"/>
                    </a:cubicBezTo>
                    <a:cubicBezTo>
                      <a:pt x="76" y="169"/>
                      <a:pt x="76" y="169"/>
                      <a:pt x="76" y="169"/>
                    </a:cubicBezTo>
                    <a:cubicBezTo>
                      <a:pt x="77" y="169"/>
                      <a:pt x="77" y="169"/>
                      <a:pt x="77" y="169"/>
                    </a:cubicBezTo>
                    <a:cubicBezTo>
                      <a:pt x="77" y="169"/>
                      <a:pt x="77" y="169"/>
                      <a:pt x="77" y="169"/>
                    </a:cubicBezTo>
                    <a:cubicBezTo>
                      <a:pt x="77" y="170"/>
                      <a:pt x="77" y="170"/>
                      <a:pt x="77" y="170"/>
                    </a:cubicBezTo>
                    <a:cubicBezTo>
                      <a:pt x="77" y="170"/>
                      <a:pt x="77" y="170"/>
                      <a:pt x="77" y="170"/>
                    </a:cubicBezTo>
                    <a:cubicBezTo>
                      <a:pt x="77" y="173"/>
                      <a:pt x="77" y="173"/>
                      <a:pt x="77" y="173"/>
                    </a:cubicBezTo>
                    <a:cubicBezTo>
                      <a:pt x="77" y="174"/>
                      <a:pt x="77" y="174"/>
                      <a:pt x="77" y="174"/>
                    </a:cubicBezTo>
                    <a:cubicBezTo>
                      <a:pt x="77" y="174"/>
                      <a:pt x="77" y="176"/>
                      <a:pt x="77" y="176"/>
                    </a:cubicBezTo>
                    <a:cubicBezTo>
                      <a:pt x="77" y="176"/>
                      <a:pt x="77" y="176"/>
                      <a:pt x="77" y="176"/>
                    </a:cubicBezTo>
                    <a:cubicBezTo>
                      <a:pt x="76" y="176"/>
                      <a:pt x="76" y="176"/>
                      <a:pt x="76" y="176"/>
                    </a:cubicBezTo>
                    <a:cubicBezTo>
                      <a:pt x="76" y="181"/>
                      <a:pt x="76" y="181"/>
                      <a:pt x="76" y="181"/>
                    </a:cubicBezTo>
                    <a:cubicBezTo>
                      <a:pt x="76" y="181"/>
                      <a:pt x="76" y="181"/>
                      <a:pt x="76" y="181"/>
                    </a:cubicBezTo>
                    <a:cubicBezTo>
                      <a:pt x="77" y="181"/>
                      <a:pt x="77" y="181"/>
                      <a:pt x="77" y="181"/>
                    </a:cubicBezTo>
                    <a:cubicBezTo>
                      <a:pt x="78" y="182"/>
                      <a:pt x="78" y="182"/>
                      <a:pt x="78" y="182"/>
                    </a:cubicBezTo>
                    <a:cubicBezTo>
                      <a:pt x="77" y="182"/>
                      <a:pt x="77" y="182"/>
                      <a:pt x="77" y="183"/>
                    </a:cubicBezTo>
                    <a:cubicBezTo>
                      <a:pt x="77" y="183"/>
                      <a:pt x="77" y="183"/>
                      <a:pt x="77" y="183"/>
                    </a:cubicBezTo>
                    <a:cubicBezTo>
                      <a:pt x="77" y="183"/>
                      <a:pt x="76" y="184"/>
                      <a:pt x="76" y="184"/>
                    </a:cubicBezTo>
                    <a:cubicBezTo>
                      <a:pt x="75" y="185"/>
                      <a:pt x="75" y="185"/>
                      <a:pt x="75" y="185"/>
                    </a:cubicBezTo>
                    <a:cubicBezTo>
                      <a:pt x="74" y="186"/>
                      <a:pt x="74" y="186"/>
                      <a:pt x="74" y="187"/>
                    </a:cubicBezTo>
                    <a:cubicBezTo>
                      <a:pt x="74" y="188"/>
                      <a:pt x="74" y="188"/>
                      <a:pt x="74" y="188"/>
                    </a:cubicBezTo>
                    <a:cubicBezTo>
                      <a:pt x="74" y="188"/>
                      <a:pt x="74" y="188"/>
                      <a:pt x="74" y="188"/>
                    </a:cubicBezTo>
                    <a:cubicBezTo>
                      <a:pt x="73" y="187"/>
                      <a:pt x="73" y="187"/>
                      <a:pt x="73" y="187"/>
                    </a:cubicBezTo>
                    <a:cubicBezTo>
                      <a:pt x="73" y="193"/>
                      <a:pt x="73" y="193"/>
                      <a:pt x="73" y="193"/>
                    </a:cubicBezTo>
                    <a:cubicBezTo>
                      <a:pt x="73" y="193"/>
                      <a:pt x="73" y="193"/>
                      <a:pt x="73" y="193"/>
                    </a:cubicBezTo>
                    <a:cubicBezTo>
                      <a:pt x="72" y="193"/>
                      <a:pt x="72" y="193"/>
                      <a:pt x="72" y="193"/>
                    </a:cubicBezTo>
                    <a:cubicBezTo>
                      <a:pt x="71" y="193"/>
                      <a:pt x="71" y="193"/>
                      <a:pt x="71" y="193"/>
                    </a:cubicBezTo>
                    <a:cubicBezTo>
                      <a:pt x="71" y="194"/>
                      <a:pt x="71" y="194"/>
                      <a:pt x="71" y="194"/>
                    </a:cubicBezTo>
                    <a:cubicBezTo>
                      <a:pt x="71" y="195"/>
                      <a:pt x="71" y="195"/>
                      <a:pt x="71" y="195"/>
                    </a:cubicBezTo>
                    <a:cubicBezTo>
                      <a:pt x="70" y="196"/>
                      <a:pt x="70" y="196"/>
                      <a:pt x="70" y="196"/>
                    </a:cubicBezTo>
                    <a:cubicBezTo>
                      <a:pt x="70" y="197"/>
                      <a:pt x="70" y="197"/>
                      <a:pt x="70" y="197"/>
                    </a:cubicBezTo>
                    <a:cubicBezTo>
                      <a:pt x="70" y="198"/>
                      <a:pt x="70" y="198"/>
                      <a:pt x="70" y="198"/>
                    </a:cubicBezTo>
                    <a:cubicBezTo>
                      <a:pt x="69" y="198"/>
                      <a:pt x="69" y="198"/>
                      <a:pt x="69" y="198"/>
                    </a:cubicBezTo>
                    <a:cubicBezTo>
                      <a:pt x="68" y="197"/>
                      <a:pt x="68" y="197"/>
                      <a:pt x="68" y="197"/>
                    </a:cubicBezTo>
                    <a:cubicBezTo>
                      <a:pt x="68" y="211"/>
                      <a:pt x="68" y="211"/>
                      <a:pt x="68" y="211"/>
                    </a:cubicBezTo>
                    <a:cubicBezTo>
                      <a:pt x="69" y="211"/>
                      <a:pt x="69" y="211"/>
                      <a:pt x="69" y="211"/>
                    </a:cubicBezTo>
                    <a:cubicBezTo>
                      <a:pt x="70" y="211"/>
                      <a:pt x="70" y="211"/>
                      <a:pt x="70" y="211"/>
                    </a:cubicBezTo>
                    <a:cubicBezTo>
                      <a:pt x="70" y="211"/>
                      <a:pt x="70" y="211"/>
                      <a:pt x="70" y="211"/>
                    </a:cubicBezTo>
                    <a:cubicBezTo>
                      <a:pt x="70" y="211"/>
                      <a:pt x="70" y="211"/>
                      <a:pt x="70" y="211"/>
                    </a:cubicBezTo>
                    <a:cubicBezTo>
                      <a:pt x="70" y="212"/>
                      <a:pt x="70" y="212"/>
                      <a:pt x="70" y="212"/>
                    </a:cubicBezTo>
                    <a:cubicBezTo>
                      <a:pt x="70" y="213"/>
                      <a:pt x="70" y="213"/>
                      <a:pt x="70" y="213"/>
                    </a:cubicBezTo>
                    <a:cubicBezTo>
                      <a:pt x="70" y="213"/>
                      <a:pt x="70"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4"/>
                      <a:pt x="71" y="214"/>
                      <a:pt x="71" y="214"/>
                    </a:cubicBezTo>
                    <a:cubicBezTo>
                      <a:pt x="71" y="215"/>
                      <a:pt x="71" y="215"/>
                      <a:pt x="71" y="215"/>
                    </a:cubicBezTo>
                    <a:cubicBezTo>
                      <a:pt x="71" y="217"/>
                      <a:pt x="71" y="217"/>
                      <a:pt x="71" y="218"/>
                    </a:cubicBezTo>
                    <a:cubicBezTo>
                      <a:pt x="71" y="218"/>
                      <a:pt x="71" y="218"/>
                      <a:pt x="71" y="218"/>
                    </a:cubicBezTo>
                    <a:cubicBezTo>
                      <a:pt x="70" y="217"/>
                      <a:pt x="70" y="217"/>
                      <a:pt x="70" y="217"/>
                    </a:cubicBezTo>
                    <a:cubicBezTo>
                      <a:pt x="70" y="231"/>
                      <a:pt x="70" y="231"/>
                      <a:pt x="70" y="231"/>
                    </a:cubicBezTo>
                    <a:cubicBezTo>
                      <a:pt x="70" y="231"/>
                      <a:pt x="70" y="231"/>
                      <a:pt x="70" y="231"/>
                    </a:cubicBezTo>
                    <a:cubicBezTo>
                      <a:pt x="71" y="232"/>
                      <a:pt x="71" y="232"/>
                      <a:pt x="71" y="232"/>
                    </a:cubicBezTo>
                    <a:cubicBezTo>
                      <a:pt x="72" y="232"/>
                      <a:pt x="72" y="233"/>
                      <a:pt x="72" y="234"/>
                    </a:cubicBezTo>
                    <a:cubicBezTo>
                      <a:pt x="73" y="235"/>
                      <a:pt x="73" y="236"/>
                      <a:pt x="72" y="236"/>
                    </a:cubicBezTo>
                    <a:cubicBezTo>
                      <a:pt x="72" y="237"/>
                      <a:pt x="72" y="237"/>
                      <a:pt x="71" y="238"/>
                    </a:cubicBezTo>
                    <a:cubicBezTo>
                      <a:pt x="71" y="238"/>
                      <a:pt x="70" y="238"/>
                      <a:pt x="70" y="238"/>
                    </a:cubicBezTo>
                    <a:cubicBezTo>
                      <a:pt x="69" y="239"/>
                      <a:pt x="69" y="239"/>
                      <a:pt x="69" y="239"/>
                    </a:cubicBezTo>
                    <a:cubicBezTo>
                      <a:pt x="68" y="239"/>
                      <a:pt x="68" y="239"/>
                      <a:pt x="67" y="239"/>
                    </a:cubicBezTo>
                    <a:cubicBezTo>
                      <a:pt x="67" y="240"/>
                      <a:pt x="67" y="241"/>
                      <a:pt x="67" y="242"/>
                    </a:cubicBezTo>
                    <a:cubicBezTo>
                      <a:pt x="67" y="243"/>
                      <a:pt x="67" y="243"/>
                      <a:pt x="67" y="243"/>
                    </a:cubicBezTo>
                    <a:cubicBezTo>
                      <a:pt x="67" y="243"/>
                      <a:pt x="67" y="244"/>
                      <a:pt x="68" y="245"/>
                    </a:cubicBezTo>
                    <a:cubicBezTo>
                      <a:pt x="68" y="245"/>
                      <a:pt x="69" y="245"/>
                      <a:pt x="69" y="245"/>
                    </a:cubicBezTo>
                    <a:cubicBezTo>
                      <a:pt x="70" y="245"/>
                      <a:pt x="70" y="245"/>
                      <a:pt x="71" y="245"/>
                    </a:cubicBezTo>
                    <a:cubicBezTo>
                      <a:pt x="71" y="244"/>
                      <a:pt x="71" y="244"/>
                      <a:pt x="71" y="244"/>
                    </a:cubicBezTo>
                    <a:cubicBezTo>
                      <a:pt x="72" y="244"/>
                      <a:pt x="74" y="244"/>
                      <a:pt x="75" y="244"/>
                    </a:cubicBezTo>
                    <a:cubicBezTo>
                      <a:pt x="76" y="244"/>
                      <a:pt x="76" y="244"/>
                      <a:pt x="76" y="244"/>
                    </a:cubicBezTo>
                    <a:cubicBezTo>
                      <a:pt x="78" y="244"/>
                      <a:pt x="80" y="243"/>
                      <a:pt x="81" y="242"/>
                    </a:cubicBezTo>
                    <a:cubicBezTo>
                      <a:pt x="83" y="242"/>
                      <a:pt x="83" y="242"/>
                      <a:pt x="83" y="242"/>
                    </a:cubicBezTo>
                    <a:cubicBezTo>
                      <a:pt x="83" y="242"/>
                      <a:pt x="83" y="242"/>
                      <a:pt x="83" y="242"/>
                    </a:cubicBezTo>
                    <a:cubicBezTo>
                      <a:pt x="83" y="243"/>
                      <a:pt x="83" y="243"/>
                      <a:pt x="83" y="243"/>
                    </a:cubicBezTo>
                    <a:cubicBezTo>
                      <a:pt x="84" y="243"/>
                      <a:pt x="84" y="242"/>
                      <a:pt x="85" y="242"/>
                    </a:cubicBezTo>
                    <a:cubicBezTo>
                      <a:pt x="85" y="241"/>
                      <a:pt x="85" y="241"/>
                      <a:pt x="85" y="241"/>
                    </a:cubicBezTo>
                    <a:cubicBezTo>
                      <a:pt x="85" y="240"/>
                      <a:pt x="86" y="240"/>
                      <a:pt x="87" y="240"/>
                    </a:cubicBezTo>
                    <a:cubicBezTo>
                      <a:pt x="87" y="239"/>
                      <a:pt x="87" y="239"/>
                      <a:pt x="87" y="239"/>
                    </a:cubicBezTo>
                    <a:cubicBezTo>
                      <a:pt x="87" y="239"/>
                      <a:pt x="87" y="239"/>
                      <a:pt x="87" y="239"/>
                    </a:cubicBezTo>
                    <a:cubicBezTo>
                      <a:pt x="87" y="236"/>
                      <a:pt x="88" y="234"/>
                      <a:pt x="90" y="233"/>
                    </a:cubicBezTo>
                    <a:cubicBezTo>
                      <a:pt x="90" y="233"/>
                      <a:pt x="91" y="232"/>
                      <a:pt x="93" y="232"/>
                    </a:cubicBezTo>
                    <a:cubicBezTo>
                      <a:pt x="93" y="232"/>
                      <a:pt x="93" y="232"/>
                      <a:pt x="93" y="232"/>
                    </a:cubicBezTo>
                    <a:cubicBezTo>
                      <a:pt x="94" y="232"/>
                      <a:pt x="94" y="232"/>
                      <a:pt x="95" y="232"/>
                    </a:cubicBezTo>
                    <a:cubicBezTo>
                      <a:pt x="95" y="232"/>
                      <a:pt x="95" y="232"/>
                      <a:pt x="96" y="232"/>
                    </a:cubicBezTo>
                    <a:cubicBezTo>
                      <a:pt x="96" y="232"/>
                      <a:pt x="97" y="232"/>
                      <a:pt x="97" y="232"/>
                    </a:cubicBezTo>
                    <a:cubicBezTo>
                      <a:pt x="99" y="232"/>
                      <a:pt x="99" y="231"/>
                      <a:pt x="99" y="231"/>
                    </a:cubicBezTo>
                    <a:cubicBezTo>
                      <a:pt x="99" y="230"/>
                      <a:pt x="99" y="229"/>
                      <a:pt x="99" y="229"/>
                    </a:cubicBezTo>
                    <a:cubicBezTo>
                      <a:pt x="99" y="228"/>
                      <a:pt x="99" y="228"/>
                      <a:pt x="99" y="228"/>
                    </a:cubicBezTo>
                    <a:cubicBezTo>
                      <a:pt x="99" y="226"/>
                      <a:pt x="99" y="226"/>
                      <a:pt x="99" y="226"/>
                    </a:cubicBezTo>
                    <a:cubicBezTo>
                      <a:pt x="99" y="225"/>
                      <a:pt x="99" y="225"/>
                      <a:pt x="98" y="225"/>
                    </a:cubicBezTo>
                    <a:cubicBezTo>
                      <a:pt x="98" y="224"/>
                      <a:pt x="98" y="224"/>
                      <a:pt x="98" y="224"/>
                    </a:cubicBezTo>
                    <a:cubicBezTo>
                      <a:pt x="97" y="224"/>
                      <a:pt x="98" y="223"/>
                      <a:pt x="98" y="223"/>
                    </a:cubicBezTo>
                    <a:cubicBezTo>
                      <a:pt x="98" y="222"/>
                      <a:pt x="98" y="222"/>
                      <a:pt x="98" y="222"/>
                    </a:cubicBezTo>
                    <a:cubicBezTo>
                      <a:pt x="99" y="222"/>
                      <a:pt x="99" y="222"/>
                      <a:pt x="99" y="221"/>
                    </a:cubicBezTo>
                    <a:cubicBezTo>
                      <a:pt x="99" y="221"/>
                      <a:pt x="99" y="221"/>
                      <a:pt x="99" y="221"/>
                    </a:cubicBezTo>
                    <a:cubicBezTo>
                      <a:pt x="99" y="221"/>
                      <a:pt x="99" y="221"/>
                      <a:pt x="99" y="221"/>
                    </a:cubicBezTo>
                    <a:cubicBezTo>
                      <a:pt x="99" y="221"/>
                      <a:pt x="99" y="221"/>
                      <a:pt x="99" y="221"/>
                    </a:cubicBezTo>
                    <a:cubicBezTo>
                      <a:pt x="99" y="221"/>
                      <a:pt x="99" y="221"/>
                      <a:pt x="99" y="221"/>
                    </a:cubicBezTo>
                    <a:cubicBezTo>
                      <a:pt x="100" y="221"/>
                      <a:pt x="100" y="221"/>
                      <a:pt x="100" y="221"/>
                    </a:cubicBezTo>
                    <a:cubicBezTo>
                      <a:pt x="100" y="220"/>
                      <a:pt x="100" y="220"/>
                      <a:pt x="100" y="220"/>
                    </a:cubicBezTo>
                    <a:cubicBezTo>
                      <a:pt x="100" y="219"/>
                      <a:pt x="100" y="219"/>
                      <a:pt x="100" y="219"/>
                    </a:cubicBezTo>
                    <a:cubicBezTo>
                      <a:pt x="101" y="219"/>
                      <a:pt x="101" y="219"/>
                      <a:pt x="101" y="219"/>
                    </a:cubicBezTo>
                    <a:cubicBezTo>
                      <a:pt x="101" y="219"/>
                      <a:pt x="101" y="219"/>
                      <a:pt x="101" y="219"/>
                    </a:cubicBezTo>
                    <a:cubicBezTo>
                      <a:pt x="101" y="219"/>
                      <a:pt x="102" y="219"/>
                      <a:pt x="102" y="219"/>
                    </a:cubicBezTo>
                    <a:cubicBezTo>
                      <a:pt x="103" y="219"/>
                      <a:pt x="104" y="218"/>
                      <a:pt x="105" y="216"/>
                    </a:cubicBezTo>
                    <a:cubicBezTo>
                      <a:pt x="105" y="215"/>
                      <a:pt x="105" y="213"/>
                      <a:pt x="105" y="212"/>
                    </a:cubicBezTo>
                    <a:cubicBezTo>
                      <a:pt x="105" y="211"/>
                      <a:pt x="105" y="211"/>
                      <a:pt x="105" y="211"/>
                    </a:cubicBezTo>
                    <a:cubicBezTo>
                      <a:pt x="105" y="211"/>
                      <a:pt x="105" y="210"/>
                      <a:pt x="105" y="209"/>
                    </a:cubicBezTo>
                    <a:cubicBezTo>
                      <a:pt x="105" y="209"/>
                      <a:pt x="105" y="209"/>
                      <a:pt x="105" y="209"/>
                    </a:cubicBezTo>
                    <a:cubicBezTo>
                      <a:pt x="106" y="210"/>
                      <a:pt x="106" y="210"/>
                      <a:pt x="106" y="210"/>
                    </a:cubicBezTo>
                    <a:cubicBezTo>
                      <a:pt x="106" y="208"/>
                      <a:pt x="106" y="208"/>
                      <a:pt x="106" y="208"/>
                    </a:cubicBezTo>
                    <a:cubicBezTo>
                      <a:pt x="106" y="208"/>
                      <a:pt x="106" y="207"/>
                      <a:pt x="106" y="207"/>
                    </a:cubicBezTo>
                    <a:cubicBezTo>
                      <a:pt x="107" y="206"/>
                      <a:pt x="107" y="206"/>
                      <a:pt x="108" y="206"/>
                    </a:cubicBezTo>
                    <a:cubicBezTo>
                      <a:pt x="108" y="205"/>
                      <a:pt x="108" y="205"/>
                      <a:pt x="108" y="205"/>
                    </a:cubicBezTo>
                    <a:cubicBezTo>
                      <a:pt x="109" y="205"/>
                      <a:pt x="109" y="205"/>
                      <a:pt x="110" y="204"/>
                    </a:cubicBezTo>
                    <a:cubicBezTo>
                      <a:pt x="110" y="204"/>
                      <a:pt x="110" y="203"/>
                      <a:pt x="110" y="202"/>
                    </a:cubicBezTo>
                    <a:cubicBezTo>
                      <a:pt x="110" y="201"/>
                      <a:pt x="110" y="201"/>
                      <a:pt x="110" y="201"/>
                    </a:cubicBezTo>
                    <a:cubicBezTo>
                      <a:pt x="110" y="200"/>
                      <a:pt x="110" y="200"/>
                      <a:pt x="110" y="200"/>
                    </a:cubicBezTo>
                    <a:cubicBezTo>
                      <a:pt x="111" y="199"/>
                      <a:pt x="111" y="199"/>
                      <a:pt x="112" y="198"/>
                    </a:cubicBezTo>
                    <a:cubicBezTo>
                      <a:pt x="113" y="197"/>
                      <a:pt x="114" y="196"/>
                      <a:pt x="116" y="195"/>
                    </a:cubicBezTo>
                    <a:cubicBezTo>
                      <a:pt x="116" y="194"/>
                      <a:pt x="116" y="194"/>
                      <a:pt x="117" y="194"/>
                    </a:cubicBezTo>
                    <a:cubicBezTo>
                      <a:pt x="117" y="193"/>
                      <a:pt x="118" y="193"/>
                      <a:pt x="118" y="192"/>
                    </a:cubicBezTo>
                    <a:cubicBezTo>
                      <a:pt x="118" y="191"/>
                      <a:pt x="118" y="191"/>
                      <a:pt x="118" y="190"/>
                    </a:cubicBezTo>
                    <a:cubicBezTo>
                      <a:pt x="118" y="189"/>
                      <a:pt x="118" y="189"/>
                      <a:pt x="118" y="188"/>
                    </a:cubicBezTo>
                    <a:cubicBezTo>
                      <a:pt x="117" y="187"/>
                      <a:pt x="117" y="186"/>
                      <a:pt x="118" y="185"/>
                    </a:cubicBezTo>
                    <a:cubicBezTo>
                      <a:pt x="118" y="184"/>
                      <a:pt x="118" y="182"/>
                      <a:pt x="118" y="181"/>
                    </a:cubicBezTo>
                    <a:cubicBezTo>
                      <a:pt x="119" y="181"/>
                      <a:pt x="119" y="181"/>
                      <a:pt x="119" y="181"/>
                    </a:cubicBezTo>
                    <a:cubicBezTo>
                      <a:pt x="119" y="180"/>
                      <a:pt x="119" y="180"/>
                      <a:pt x="119" y="180"/>
                    </a:cubicBezTo>
                    <a:cubicBezTo>
                      <a:pt x="119" y="179"/>
                      <a:pt x="119" y="179"/>
                      <a:pt x="119" y="179"/>
                    </a:cubicBezTo>
                    <a:cubicBezTo>
                      <a:pt x="119" y="179"/>
                      <a:pt x="119" y="179"/>
                      <a:pt x="119" y="179"/>
                    </a:cubicBezTo>
                    <a:cubicBezTo>
                      <a:pt x="119" y="179"/>
                      <a:pt x="119" y="179"/>
                      <a:pt x="119" y="179"/>
                    </a:cubicBezTo>
                    <a:cubicBezTo>
                      <a:pt x="119" y="179"/>
                      <a:pt x="119" y="179"/>
                      <a:pt x="119" y="179"/>
                    </a:cubicBezTo>
                    <a:cubicBezTo>
                      <a:pt x="120" y="180"/>
                      <a:pt x="120" y="180"/>
                      <a:pt x="120" y="180"/>
                    </a:cubicBezTo>
                    <a:cubicBezTo>
                      <a:pt x="120" y="179"/>
                      <a:pt x="120" y="179"/>
                      <a:pt x="120" y="179"/>
                    </a:cubicBezTo>
                    <a:cubicBezTo>
                      <a:pt x="121" y="176"/>
                      <a:pt x="121" y="173"/>
                      <a:pt x="120" y="171"/>
                    </a:cubicBezTo>
                    <a:cubicBezTo>
                      <a:pt x="120" y="169"/>
                      <a:pt x="120" y="168"/>
                      <a:pt x="120" y="166"/>
                    </a:cubicBezTo>
                    <a:cubicBezTo>
                      <a:pt x="120" y="164"/>
                      <a:pt x="120" y="162"/>
                      <a:pt x="121" y="161"/>
                    </a:cubicBezTo>
                    <a:cubicBezTo>
                      <a:pt x="121" y="160"/>
                      <a:pt x="121" y="159"/>
                      <a:pt x="122" y="159"/>
                    </a:cubicBezTo>
                    <a:cubicBezTo>
                      <a:pt x="122" y="159"/>
                      <a:pt x="122" y="159"/>
                      <a:pt x="122" y="159"/>
                    </a:cubicBezTo>
                    <a:cubicBezTo>
                      <a:pt x="122" y="158"/>
                      <a:pt x="122" y="158"/>
                      <a:pt x="122" y="158"/>
                    </a:cubicBezTo>
                    <a:cubicBezTo>
                      <a:pt x="122" y="158"/>
                      <a:pt x="122" y="158"/>
                      <a:pt x="122" y="158"/>
                    </a:cubicBezTo>
                    <a:cubicBezTo>
                      <a:pt x="122" y="158"/>
                      <a:pt x="122" y="158"/>
                      <a:pt x="122" y="158"/>
                    </a:cubicBezTo>
                    <a:cubicBezTo>
                      <a:pt x="123" y="158"/>
                      <a:pt x="123" y="158"/>
                      <a:pt x="123" y="158"/>
                    </a:cubicBezTo>
                    <a:cubicBezTo>
                      <a:pt x="123" y="157"/>
                      <a:pt x="123" y="157"/>
                      <a:pt x="123" y="157"/>
                    </a:cubicBezTo>
                    <a:cubicBezTo>
                      <a:pt x="123" y="156"/>
                      <a:pt x="123" y="156"/>
                      <a:pt x="123" y="156"/>
                    </a:cubicBezTo>
                    <a:cubicBezTo>
                      <a:pt x="123" y="156"/>
                      <a:pt x="123" y="155"/>
                      <a:pt x="123" y="155"/>
                    </a:cubicBezTo>
                    <a:cubicBezTo>
                      <a:pt x="124" y="155"/>
                      <a:pt x="124" y="155"/>
                      <a:pt x="124" y="155"/>
                    </a:cubicBezTo>
                    <a:cubicBezTo>
                      <a:pt x="125" y="155"/>
                      <a:pt x="125" y="155"/>
                      <a:pt x="125" y="155"/>
                    </a:cubicBezTo>
                    <a:cubicBezTo>
                      <a:pt x="125" y="150"/>
                      <a:pt x="125" y="150"/>
                      <a:pt x="125" y="150"/>
                    </a:cubicBezTo>
                    <a:cubicBezTo>
                      <a:pt x="125" y="149"/>
                      <a:pt x="124" y="149"/>
                      <a:pt x="124" y="149"/>
                    </a:cubicBezTo>
                    <a:cubicBezTo>
                      <a:pt x="124" y="149"/>
                      <a:pt x="124" y="149"/>
                      <a:pt x="124" y="149"/>
                    </a:cubicBezTo>
                    <a:cubicBezTo>
                      <a:pt x="123" y="148"/>
                      <a:pt x="123" y="148"/>
                      <a:pt x="123" y="147"/>
                    </a:cubicBezTo>
                    <a:cubicBezTo>
                      <a:pt x="123" y="146"/>
                      <a:pt x="123" y="146"/>
                      <a:pt x="123" y="146"/>
                    </a:cubicBezTo>
                    <a:cubicBezTo>
                      <a:pt x="123" y="145"/>
                      <a:pt x="123" y="145"/>
                      <a:pt x="123" y="145"/>
                    </a:cubicBezTo>
                    <a:cubicBezTo>
                      <a:pt x="123" y="144"/>
                      <a:pt x="123" y="143"/>
                      <a:pt x="124" y="142"/>
                    </a:cubicBezTo>
                    <a:cubicBezTo>
                      <a:pt x="124" y="142"/>
                      <a:pt x="124" y="142"/>
                      <a:pt x="124" y="142"/>
                    </a:cubicBezTo>
                    <a:cubicBezTo>
                      <a:pt x="124" y="142"/>
                      <a:pt x="125" y="142"/>
                      <a:pt x="125" y="141"/>
                    </a:cubicBezTo>
                    <a:cubicBezTo>
                      <a:pt x="125" y="140"/>
                      <a:pt x="125" y="140"/>
                      <a:pt x="125" y="140"/>
                    </a:cubicBezTo>
                    <a:cubicBezTo>
                      <a:pt x="125" y="139"/>
                      <a:pt x="125" y="139"/>
                      <a:pt x="125" y="138"/>
                    </a:cubicBezTo>
                    <a:cubicBezTo>
                      <a:pt x="125" y="138"/>
                      <a:pt x="125" y="137"/>
                      <a:pt x="125" y="137"/>
                    </a:cubicBezTo>
                    <a:cubicBezTo>
                      <a:pt x="125" y="136"/>
                      <a:pt x="125" y="136"/>
                      <a:pt x="125" y="135"/>
                    </a:cubicBezTo>
                    <a:cubicBezTo>
                      <a:pt x="125" y="135"/>
                      <a:pt x="125" y="135"/>
                      <a:pt x="125" y="135"/>
                    </a:cubicBezTo>
                    <a:cubicBezTo>
                      <a:pt x="126" y="135"/>
                      <a:pt x="126" y="135"/>
                      <a:pt x="126" y="135"/>
                    </a:cubicBezTo>
                    <a:cubicBezTo>
                      <a:pt x="126" y="128"/>
                      <a:pt x="126" y="128"/>
                      <a:pt x="126" y="128"/>
                    </a:cubicBezTo>
                    <a:cubicBezTo>
                      <a:pt x="126" y="127"/>
                      <a:pt x="126" y="127"/>
                      <a:pt x="126" y="127"/>
                    </a:cubicBezTo>
                    <a:cubicBezTo>
                      <a:pt x="126" y="126"/>
                      <a:pt x="126" y="125"/>
                      <a:pt x="126" y="124"/>
                    </a:cubicBezTo>
                    <a:cubicBezTo>
                      <a:pt x="125" y="123"/>
                      <a:pt x="124" y="122"/>
                      <a:pt x="122" y="121"/>
                    </a:cubicBezTo>
                    <a:cubicBezTo>
                      <a:pt x="122" y="121"/>
                      <a:pt x="122" y="120"/>
                      <a:pt x="122" y="120"/>
                    </a:cubicBezTo>
                    <a:cubicBezTo>
                      <a:pt x="122" y="116"/>
                      <a:pt x="122" y="116"/>
                      <a:pt x="122" y="116"/>
                    </a:cubicBezTo>
                    <a:cubicBezTo>
                      <a:pt x="120" y="116"/>
                      <a:pt x="120" y="116"/>
                      <a:pt x="120" y="116"/>
                    </a:cubicBezTo>
                    <a:cubicBezTo>
                      <a:pt x="120" y="116"/>
                      <a:pt x="120" y="116"/>
                      <a:pt x="120" y="116"/>
                    </a:cubicBezTo>
                    <a:cubicBezTo>
                      <a:pt x="120" y="115"/>
                      <a:pt x="120" y="115"/>
                      <a:pt x="120" y="115"/>
                    </a:cubicBezTo>
                    <a:cubicBezTo>
                      <a:pt x="120" y="115"/>
                      <a:pt x="120" y="115"/>
                      <a:pt x="120" y="115"/>
                    </a:cubicBezTo>
                    <a:cubicBezTo>
                      <a:pt x="120" y="114"/>
                      <a:pt x="120" y="114"/>
                      <a:pt x="120" y="113"/>
                    </a:cubicBezTo>
                    <a:cubicBezTo>
                      <a:pt x="119" y="113"/>
                      <a:pt x="119" y="113"/>
                      <a:pt x="119" y="113"/>
                    </a:cubicBezTo>
                    <a:cubicBezTo>
                      <a:pt x="119" y="112"/>
                      <a:pt x="119" y="112"/>
                      <a:pt x="118" y="112"/>
                    </a:cubicBezTo>
                    <a:cubicBezTo>
                      <a:pt x="118" y="111"/>
                      <a:pt x="118" y="111"/>
                      <a:pt x="118" y="111"/>
                    </a:cubicBezTo>
                    <a:cubicBezTo>
                      <a:pt x="118" y="111"/>
                      <a:pt x="118" y="111"/>
                      <a:pt x="118" y="111"/>
                    </a:cubicBezTo>
                    <a:cubicBezTo>
                      <a:pt x="118" y="110"/>
                      <a:pt x="118" y="109"/>
                      <a:pt x="117" y="109"/>
                    </a:cubicBezTo>
                    <a:cubicBezTo>
                      <a:pt x="116" y="109"/>
                      <a:pt x="116" y="109"/>
                      <a:pt x="116" y="109"/>
                    </a:cubicBezTo>
                    <a:cubicBezTo>
                      <a:pt x="116" y="109"/>
                      <a:pt x="116" y="109"/>
                      <a:pt x="116" y="109"/>
                    </a:cubicBezTo>
                    <a:cubicBezTo>
                      <a:pt x="116" y="108"/>
                      <a:pt x="116" y="108"/>
                      <a:pt x="116" y="108"/>
                    </a:cubicBezTo>
                    <a:cubicBezTo>
                      <a:pt x="116" y="107"/>
                      <a:pt x="116" y="107"/>
                      <a:pt x="116" y="107"/>
                    </a:cubicBezTo>
                    <a:cubicBezTo>
                      <a:pt x="115" y="106"/>
                      <a:pt x="115" y="106"/>
                      <a:pt x="115" y="106"/>
                    </a:cubicBezTo>
                    <a:cubicBezTo>
                      <a:pt x="114" y="105"/>
                      <a:pt x="114" y="105"/>
                      <a:pt x="114" y="105"/>
                    </a:cubicBezTo>
                    <a:cubicBezTo>
                      <a:pt x="113" y="104"/>
                      <a:pt x="113" y="104"/>
                      <a:pt x="113" y="104"/>
                    </a:cubicBezTo>
                    <a:cubicBezTo>
                      <a:pt x="112" y="102"/>
                      <a:pt x="111" y="101"/>
                      <a:pt x="112" y="98"/>
                    </a:cubicBezTo>
                    <a:cubicBezTo>
                      <a:pt x="112" y="97"/>
                      <a:pt x="112" y="97"/>
                      <a:pt x="112" y="97"/>
                    </a:cubicBezTo>
                    <a:cubicBezTo>
                      <a:pt x="111" y="97"/>
                      <a:pt x="111" y="97"/>
                      <a:pt x="111" y="97"/>
                    </a:cubicBezTo>
                    <a:cubicBezTo>
                      <a:pt x="110" y="97"/>
                      <a:pt x="110" y="97"/>
                      <a:pt x="110" y="97"/>
                    </a:cubicBezTo>
                    <a:cubicBezTo>
                      <a:pt x="110" y="96"/>
                      <a:pt x="110" y="95"/>
                      <a:pt x="109" y="94"/>
                    </a:cubicBezTo>
                    <a:cubicBezTo>
                      <a:pt x="109" y="94"/>
                      <a:pt x="109" y="94"/>
                      <a:pt x="109" y="94"/>
                    </a:cubicBezTo>
                    <a:cubicBezTo>
                      <a:pt x="108" y="93"/>
                      <a:pt x="108" y="93"/>
                      <a:pt x="108" y="92"/>
                    </a:cubicBezTo>
                    <a:cubicBezTo>
                      <a:pt x="107" y="92"/>
                      <a:pt x="107" y="91"/>
                      <a:pt x="106" y="91"/>
                    </a:cubicBezTo>
                    <a:cubicBezTo>
                      <a:pt x="106" y="91"/>
                      <a:pt x="106" y="91"/>
                      <a:pt x="106" y="91"/>
                    </a:cubicBezTo>
                    <a:cubicBezTo>
                      <a:pt x="106" y="91"/>
                      <a:pt x="106" y="90"/>
                      <a:pt x="106" y="90"/>
                    </a:cubicBezTo>
                    <a:cubicBezTo>
                      <a:pt x="106" y="90"/>
                      <a:pt x="106" y="90"/>
                      <a:pt x="106" y="90"/>
                    </a:cubicBezTo>
                    <a:cubicBezTo>
                      <a:pt x="106" y="89"/>
                      <a:pt x="106" y="89"/>
                      <a:pt x="106" y="89"/>
                    </a:cubicBezTo>
                    <a:cubicBezTo>
                      <a:pt x="105" y="89"/>
                      <a:pt x="105" y="89"/>
                      <a:pt x="105" y="89"/>
                    </a:cubicBezTo>
                    <a:cubicBezTo>
                      <a:pt x="105" y="88"/>
                      <a:pt x="105" y="88"/>
                      <a:pt x="105" y="88"/>
                    </a:cubicBezTo>
                    <a:cubicBezTo>
                      <a:pt x="105" y="88"/>
                      <a:pt x="105" y="88"/>
                      <a:pt x="105" y="88"/>
                    </a:cubicBezTo>
                    <a:cubicBezTo>
                      <a:pt x="105" y="88"/>
                      <a:pt x="105" y="88"/>
                      <a:pt x="105" y="88"/>
                    </a:cubicBezTo>
                    <a:cubicBezTo>
                      <a:pt x="104" y="88"/>
                      <a:pt x="104" y="88"/>
                      <a:pt x="104" y="88"/>
                    </a:cubicBezTo>
                    <a:cubicBezTo>
                      <a:pt x="104" y="87"/>
                      <a:pt x="104" y="87"/>
                      <a:pt x="103" y="86"/>
                    </a:cubicBezTo>
                    <a:cubicBezTo>
                      <a:pt x="102" y="84"/>
                      <a:pt x="101" y="83"/>
                      <a:pt x="100" y="81"/>
                    </a:cubicBezTo>
                    <a:cubicBezTo>
                      <a:pt x="99" y="80"/>
                      <a:pt x="99" y="80"/>
                      <a:pt x="99" y="80"/>
                    </a:cubicBezTo>
                    <a:cubicBezTo>
                      <a:pt x="98" y="78"/>
                      <a:pt x="97" y="76"/>
                      <a:pt x="95" y="75"/>
                    </a:cubicBezTo>
                    <a:cubicBezTo>
                      <a:pt x="97" y="75"/>
                      <a:pt x="97" y="75"/>
                      <a:pt x="97" y="75"/>
                    </a:cubicBezTo>
                    <a:cubicBezTo>
                      <a:pt x="97" y="74"/>
                      <a:pt x="97" y="74"/>
                      <a:pt x="97" y="74"/>
                    </a:cubicBezTo>
                    <a:cubicBezTo>
                      <a:pt x="98" y="74"/>
                      <a:pt x="98" y="75"/>
                      <a:pt x="98" y="75"/>
                    </a:cubicBezTo>
                    <a:cubicBezTo>
                      <a:pt x="99" y="76"/>
                      <a:pt x="99" y="76"/>
                      <a:pt x="99" y="76"/>
                    </a:cubicBezTo>
                    <a:cubicBezTo>
                      <a:pt x="99" y="76"/>
                      <a:pt x="99" y="76"/>
                      <a:pt x="99" y="76"/>
                    </a:cubicBezTo>
                    <a:cubicBezTo>
                      <a:pt x="100" y="76"/>
                      <a:pt x="100" y="76"/>
                      <a:pt x="100" y="76"/>
                    </a:cubicBezTo>
                    <a:cubicBezTo>
                      <a:pt x="100" y="76"/>
                      <a:pt x="100" y="76"/>
                      <a:pt x="100" y="76"/>
                    </a:cubicBezTo>
                    <a:cubicBezTo>
                      <a:pt x="100" y="76"/>
                      <a:pt x="100" y="76"/>
                      <a:pt x="100" y="76"/>
                    </a:cubicBezTo>
                    <a:cubicBezTo>
                      <a:pt x="100" y="77"/>
                      <a:pt x="100" y="77"/>
                      <a:pt x="100" y="77"/>
                    </a:cubicBezTo>
                    <a:cubicBezTo>
                      <a:pt x="101" y="78"/>
                      <a:pt x="101" y="78"/>
                      <a:pt x="101" y="78"/>
                    </a:cubicBezTo>
                    <a:cubicBezTo>
                      <a:pt x="101" y="78"/>
                      <a:pt x="101" y="78"/>
                      <a:pt x="101" y="78"/>
                    </a:cubicBezTo>
                    <a:cubicBezTo>
                      <a:pt x="101" y="78"/>
                      <a:pt x="101" y="78"/>
                      <a:pt x="101" y="78"/>
                    </a:cubicBezTo>
                    <a:cubicBezTo>
                      <a:pt x="101" y="78"/>
                      <a:pt x="101" y="79"/>
                      <a:pt x="101" y="79"/>
                    </a:cubicBezTo>
                    <a:cubicBezTo>
                      <a:pt x="101" y="82"/>
                      <a:pt x="101" y="82"/>
                      <a:pt x="101" y="82"/>
                    </a:cubicBezTo>
                    <a:cubicBezTo>
                      <a:pt x="102" y="82"/>
                      <a:pt x="102" y="82"/>
                      <a:pt x="102" y="82"/>
                    </a:cubicBezTo>
                    <a:cubicBezTo>
                      <a:pt x="103" y="82"/>
                      <a:pt x="103" y="82"/>
                      <a:pt x="103" y="82"/>
                    </a:cubicBezTo>
                    <a:cubicBezTo>
                      <a:pt x="103" y="82"/>
                      <a:pt x="103" y="82"/>
                      <a:pt x="103" y="82"/>
                    </a:cubicBezTo>
                    <a:cubicBezTo>
                      <a:pt x="103" y="82"/>
                      <a:pt x="103" y="82"/>
                      <a:pt x="103" y="82"/>
                    </a:cubicBezTo>
                    <a:cubicBezTo>
                      <a:pt x="103" y="83"/>
                      <a:pt x="103" y="83"/>
                      <a:pt x="103" y="83"/>
                    </a:cubicBezTo>
                    <a:cubicBezTo>
                      <a:pt x="103" y="85"/>
                      <a:pt x="104" y="85"/>
                      <a:pt x="105" y="85"/>
                    </a:cubicBezTo>
                    <a:cubicBezTo>
                      <a:pt x="105" y="85"/>
                      <a:pt x="105" y="85"/>
                      <a:pt x="105" y="85"/>
                    </a:cubicBezTo>
                    <a:cubicBezTo>
                      <a:pt x="106" y="85"/>
                      <a:pt x="106" y="86"/>
                      <a:pt x="107" y="86"/>
                    </a:cubicBezTo>
                    <a:cubicBezTo>
                      <a:pt x="107" y="87"/>
                      <a:pt x="107" y="87"/>
                      <a:pt x="107" y="88"/>
                    </a:cubicBezTo>
                    <a:cubicBezTo>
                      <a:pt x="107" y="88"/>
                      <a:pt x="107" y="89"/>
                      <a:pt x="108" y="89"/>
                    </a:cubicBezTo>
                    <a:cubicBezTo>
                      <a:pt x="108" y="89"/>
                      <a:pt x="108" y="89"/>
                      <a:pt x="108" y="89"/>
                    </a:cubicBezTo>
                    <a:cubicBezTo>
                      <a:pt x="108" y="90"/>
                      <a:pt x="108" y="90"/>
                      <a:pt x="108" y="90"/>
                    </a:cubicBezTo>
                    <a:cubicBezTo>
                      <a:pt x="108" y="90"/>
                      <a:pt x="108" y="92"/>
                      <a:pt x="110" y="92"/>
                    </a:cubicBezTo>
                    <a:cubicBezTo>
                      <a:pt x="110" y="92"/>
                      <a:pt x="110" y="92"/>
                      <a:pt x="110" y="92"/>
                    </a:cubicBezTo>
                    <a:cubicBezTo>
                      <a:pt x="110" y="92"/>
                      <a:pt x="110" y="92"/>
                      <a:pt x="110" y="92"/>
                    </a:cubicBezTo>
                    <a:cubicBezTo>
                      <a:pt x="110" y="93"/>
                      <a:pt x="110" y="93"/>
                      <a:pt x="110" y="93"/>
                    </a:cubicBezTo>
                    <a:cubicBezTo>
                      <a:pt x="110" y="93"/>
                      <a:pt x="110" y="93"/>
                      <a:pt x="110" y="93"/>
                    </a:cubicBezTo>
                    <a:cubicBezTo>
                      <a:pt x="110" y="94"/>
                      <a:pt x="110" y="95"/>
                      <a:pt x="111" y="95"/>
                    </a:cubicBezTo>
                    <a:cubicBezTo>
                      <a:pt x="111" y="95"/>
                      <a:pt x="111" y="95"/>
                      <a:pt x="111" y="95"/>
                    </a:cubicBezTo>
                    <a:cubicBezTo>
                      <a:pt x="111" y="95"/>
                      <a:pt x="111" y="95"/>
                      <a:pt x="111" y="95"/>
                    </a:cubicBezTo>
                    <a:cubicBezTo>
                      <a:pt x="111" y="95"/>
                      <a:pt x="111" y="95"/>
                      <a:pt x="111" y="95"/>
                    </a:cubicBezTo>
                    <a:cubicBezTo>
                      <a:pt x="111" y="96"/>
                      <a:pt x="111" y="96"/>
                      <a:pt x="111" y="96"/>
                    </a:cubicBezTo>
                    <a:cubicBezTo>
                      <a:pt x="112" y="97"/>
                      <a:pt x="112" y="97"/>
                      <a:pt x="112" y="98"/>
                    </a:cubicBezTo>
                    <a:cubicBezTo>
                      <a:pt x="113" y="98"/>
                      <a:pt x="113" y="98"/>
                      <a:pt x="113" y="98"/>
                    </a:cubicBezTo>
                    <a:cubicBezTo>
                      <a:pt x="113" y="99"/>
                      <a:pt x="114" y="99"/>
                      <a:pt x="114" y="99"/>
                    </a:cubicBezTo>
                    <a:cubicBezTo>
                      <a:pt x="114" y="99"/>
                      <a:pt x="114" y="99"/>
                      <a:pt x="114" y="99"/>
                    </a:cubicBezTo>
                    <a:cubicBezTo>
                      <a:pt x="114" y="100"/>
                      <a:pt x="114" y="100"/>
                      <a:pt x="114" y="100"/>
                    </a:cubicBezTo>
                    <a:cubicBezTo>
                      <a:pt x="114" y="101"/>
                      <a:pt x="114" y="102"/>
                      <a:pt x="115" y="102"/>
                    </a:cubicBezTo>
                    <a:cubicBezTo>
                      <a:pt x="116" y="102"/>
                      <a:pt x="116" y="102"/>
                      <a:pt x="116" y="102"/>
                    </a:cubicBezTo>
                    <a:cubicBezTo>
                      <a:pt x="116" y="102"/>
                      <a:pt x="116" y="102"/>
                      <a:pt x="116" y="102"/>
                    </a:cubicBezTo>
                    <a:cubicBezTo>
                      <a:pt x="116" y="103"/>
                      <a:pt x="116" y="103"/>
                      <a:pt x="116" y="103"/>
                    </a:cubicBezTo>
                    <a:cubicBezTo>
                      <a:pt x="116" y="105"/>
                      <a:pt x="116" y="105"/>
                      <a:pt x="116" y="105"/>
                    </a:cubicBezTo>
                    <a:cubicBezTo>
                      <a:pt x="116" y="106"/>
                      <a:pt x="116" y="106"/>
                      <a:pt x="117" y="106"/>
                    </a:cubicBezTo>
                    <a:cubicBezTo>
                      <a:pt x="117" y="106"/>
                      <a:pt x="117" y="106"/>
                      <a:pt x="117" y="106"/>
                    </a:cubicBezTo>
                    <a:cubicBezTo>
                      <a:pt x="117" y="107"/>
                      <a:pt x="117" y="108"/>
                      <a:pt x="118" y="108"/>
                    </a:cubicBezTo>
                    <a:cubicBezTo>
                      <a:pt x="118" y="109"/>
                      <a:pt x="119" y="110"/>
                      <a:pt x="120" y="110"/>
                    </a:cubicBezTo>
                    <a:cubicBezTo>
                      <a:pt x="122" y="111"/>
                      <a:pt x="122" y="111"/>
                      <a:pt x="122" y="111"/>
                    </a:cubicBezTo>
                    <a:cubicBezTo>
                      <a:pt x="122" y="109"/>
                      <a:pt x="122" y="109"/>
                      <a:pt x="122" y="109"/>
                    </a:cubicBezTo>
                    <a:cubicBezTo>
                      <a:pt x="121" y="106"/>
                      <a:pt x="120" y="102"/>
                      <a:pt x="119" y="97"/>
                    </a:cubicBezTo>
                    <a:cubicBezTo>
                      <a:pt x="118" y="95"/>
                      <a:pt x="118" y="93"/>
                      <a:pt x="118" y="91"/>
                    </a:cubicBezTo>
                    <a:cubicBezTo>
                      <a:pt x="118" y="90"/>
                      <a:pt x="118" y="90"/>
                      <a:pt x="118" y="89"/>
                    </a:cubicBezTo>
                    <a:cubicBezTo>
                      <a:pt x="119" y="88"/>
                      <a:pt x="119" y="88"/>
                      <a:pt x="119" y="88"/>
                    </a:cubicBezTo>
                    <a:cubicBezTo>
                      <a:pt x="119" y="87"/>
                      <a:pt x="119" y="87"/>
                      <a:pt x="119" y="86"/>
                    </a:cubicBezTo>
                    <a:cubicBezTo>
                      <a:pt x="119" y="86"/>
                      <a:pt x="119" y="86"/>
                      <a:pt x="119" y="86"/>
                    </a:cubicBezTo>
                    <a:cubicBezTo>
                      <a:pt x="119" y="86"/>
                      <a:pt x="119" y="85"/>
                      <a:pt x="119" y="85"/>
                    </a:cubicBezTo>
                    <a:cubicBezTo>
                      <a:pt x="119" y="85"/>
                      <a:pt x="118" y="84"/>
                      <a:pt x="118" y="84"/>
                    </a:cubicBezTo>
                    <a:cubicBezTo>
                      <a:pt x="118" y="84"/>
                      <a:pt x="118" y="84"/>
                      <a:pt x="118" y="84"/>
                    </a:cubicBezTo>
                    <a:cubicBezTo>
                      <a:pt x="118" y="84"/>
                      <a:pt x="118" y="84"/>
                      <a:pt x="118" y="84"/>
                    </a:cubicBezTo>
                    <a:cubicBezTo>
                      <a:pt x="117" y="84"/>
                      <a:pt x="118" y="84"/>
                      <a:pt x="118" y="83"/>
                    </a:cubicBezTo>
                    <a:cubicBezTo>
                      <a:pt x="118" y="82"/>
                      <a:pt x="118" y="82"/>
                      <a:pt x="118" y="82"/>
                    </a:cubicBezTo>
                    <a:cubicBezTo>
                      <a:pt x="117" y="81"/>
                      <a:pt x="117" y="81"/>
                      <a:pt x="117" y="81"/>
                    </a:cubicBezTo>
                    <a:cubicBezTo>
                      <a:pt x="117" y="81"/>
                      <a:pt x="117" y="81"/>
                      <a:pt x="117" y="81"/>
                    </a:cubicBezTo>
                    <a:cubicBezTo>
                      <a:pt x="116" y="81"/>
                      <a:pt x="116" y="81"/>
                      <a:pt x="116" y="81"/>
                    </a:cubicBezTo>
                    <a:cubicBezTo>
                      <a:pt x="116" y="81"/>
                      <a:pt x="116" y="81"/>
                      <a:pt x="116" y="81"/>
                    </a:cubicBezTo>
                    <a:cubicBezTo>
                      <a:pt x="116" y="81"/>
                      <a:pt x="116" y="81"/>
                      <a:pt x="116" y="81"/>
                    </a:cubicBezTo>
                    <a:cubicBezTo>
                      <a:pt x="116" y="79"/>
                      <a:pt x="116" y="79"/>
                      <a:pt x="116" y="79"/>
                    </a:cubicBezTo>
                    <a:cubicBezTo>
                      <a:pt x="115" y="79"/>
                      <a:pt x="115" y="79"/>
                      <a:pt x="115" y="79"/>
                    </a:cubicBezTo>
                    <a:cubicBezTo>
                      <a:pt x="115" y="78"/>
                      <a:pt x="115" y="78"/>
                      <a:pt x="115" y="78"/>
                    </a:cubicBezTo>
                    <a:cubicBezTo>
                      <a:pt x="115" y="77"/>
                      <a:pt x="115" y="77"/>
                      <a:pt x="115" y="77"/>
                    </a:cubicBezTo>
                    <a:cubicBezTo>
                      <a:pt x="115" y="77"/>
                      <a:pt x="115" y="77"/>
                      <a:pt x="115" y="77"/>
                    </a:cubicBezTo>
                    <a:cubicBezTo>
                      <a:pt x="115" y="76"/>
                      <a:pt x="115" y="76"/>
                      <a:pt x="115" y="76"/>
                    </a:cubicBezTo>
                    <a:cubicBezTo>
                      <a:pt x="114" y="76"/>
                      <a:pt x="114" y="76"/>
                      <a:pt x="114" y="76"/>
                    </a:cubicBezTo>
                    <a:cubicBezTo>
                      <a:pt x="113" y="76"/>
                      <a:pt x="113" y="76"/>
                      <a:pt x="113" y="76"/>
                    </a:cubicBezTo>
                    <a:cubicBezTo>
                      <a:pt x="113" y="76"/>
                      <a:pt x="113" y="76"/>
                      <a:pt x="113" y="76"/>
                    </a:cubicBezTo>
                    <a:cubicBezTo>
                      <a:pt x="113" y="75"/>
                      <a:pt x="113" y="75"/>
                      <a:pt x="113" y="75"/>
                    </a:cubicBezTo>
                    <a:cubicBezTo>
                      <a:pt x="113" y="75"/>
                      <a:pt x="113" y="75"/>
                      <a:pt x="113" y="75"/>
                    </a:cubicBezTo>
                    <a:cubicBezTo>
                      <a:pt x="113" y="74"/>
                      <a:pt x="113" y="74"/>
                      <a:pt x="113" y="74"/>
                    </a:cubicBezTo>
                    <a:cubicBezTo>
                      <a:pt x="113" y="73"/>
                      <a:pt x="113" y="73"/>
                      <a:pt x="112" y="73"/>
                    </a:cubicBezTo>
                    <a:cubicBezTo>
                      <a:pt x="112" y="73"/>
                      <a:pt x="112" y="73"/>
                      <a:pt x="112" y="73"/>
                    </a:cubicBezTo>
                    <a:cubicBezTo>
                      <a:pt x="112" y="73"/>
                      <a:pt x="112" y="73"/>
                      <a:pt x="112" y="73"/>
                    </a:cubicBezTo>
                    <a:cubicBezTo>
                      <a:pt x="112" y="72"/>
                      <a:pt x="112" y="72"/>
                      <a:pt x="112" y="72"/>
                    </a:cubicBezTo>
                    <a:cubicBezTo>
                      <a:pt x="112" y="72"/>
                      <a:pt x="112" y="72"/>
                      <a:pt x="112" y="71"/>
                    </a:cubicBezTo>
                    <a:cubicBezTo>
                      <a:pt x="111" y="71"/>
                      <a:pt x="111" y="70"/>
                      <a:pt x="111" y="70"/>
                    </a:cubicBezTo>
                    <a:cubicBezTo>
                      <a:pt x="110" y="69"/>
                      <a:pt x="110" y="69"/>
                      <a:pt x="110" y="69"/>
                    </a:cubicBezTo>
                    <a:cubicBezTo>
                      <a:pt x="110" y="69"/>
                      <a:pt x="110" y="69"/>
                      <a:pt x="110" y="69"/>
                    </a:cubicBezTo>
                    <a:cubicBezTo>
                      <a:pt x="109" y="69"/>
                      <a:pt x="109" y="69"/>
                      <a:pt x="109" y="69"/>
                    </a:cubicBezTo>
                    <a:cubicBezTo>
                      <a:pt x="109" y="68"/>
                      <a:pt x="109" y="68"/>
                      <a:pt x="109" y="68"/>
                    </a:cubicBezTo>
                    <a:cubicBezTo>
                      <a:pt x="109" y="68"/>
                      <a:pt x="109" y="68"/>
                      <a:pt x="109" y="68"/>
                    </a:cubicBezTo>
                    <a:cubicBezTo>
                      <a:pt x="109" y="68"/>
                      <a:pt x="109" y="68"/>
                      <a:pt x="109" y="68"/>
                    </a:cubicBezTo>
                    <a:cubicBezTo>
                      <a:pt x="109" y="66"/>
                      <a:pt x="109" y="66"/>
                      <a:pt x="109" y="66"/>
                    </a:cubicBezTo>
                    <a:cubicBezTo>
                      <a:pt x="108" y="66"/>
                      <a:pt x="108" y="66"/>
                      <a:pt x="108" y="66"/>
                    </a:cubicBezTo>
                    <a:cubicBezTo>
                      <a:pt x="108" y="66"/>
                      <a:pt x="108" y="66"/>
                      <a:pt x="108" y="66"/>
                    </a:cubicBezTo>
                    <a:cubicBezTo>
                      <a:pt x="108" y="66"/>
                      <a:pt x="108" y="66"/>
                      <a:pt x="108" y="66"/>
                    </a:cubicBezTo>
                    <a:cubicBezTo>
                      <a:pt x="107" y="65"/>
                      <a:pt x="107" y="65"/>
                      <a:pt x="107" y="65"/>
                    </a:cubicBezTo>
                    <a:cubicBezTo>
                      <a:pt x="107" y="65"/>
                      <a:pt x="107" y="64"/>
                      <a:pt x="107" y="64"/>
                    </a:cubicBezTo>
                    <a:cubicBezTo>
                      <a:pt x="107" y="63"/>
                      <a:pt x="107" y="63"/>
                      <a:pt x="107" y="63"/>
                    </a:cubicBezTo>
                    <a:cubicBezTo>
                      <a:pt x="106" y="63"/>
                      <a:pt x="106" y="63"/>
                      <a:pt x="106" y="63"/>
                    </a:cubicBezTo>
                    <a:cubicBezTo>
                      <a:pt x="106" y="62"/>
                      <a:pt x="106" y="62"/>
                      <a:pt x="106" y="62"/>
                    </a:cubicBezTo>
                    <a:cubicBezTo>
                      <a:pt x="106" y="62"/>
                      <a:pt x="106" y="61"/>
                      <a:pt x="105" y="61"/>
                    </a:cubicBezTo>
                    <a:cubicBezTo>
                      <a:pt x="105" y="61"/>
                      <a:pt x="105" y="61"/>
                      <a:pt x="105" y="61"/>
                    </a:cubicBezTo>
                    <a:cubicBezTo>
                      <a:pt x="105" y="61"/>
                      <a:pt x="105" y="61"/>
                      <a:pt x="105" y="61"/>
                    </a:cubicBezTo>
                    <a:cubicBezTo>
                      <a:pt x="105" y="60"/>
                      <a:pt x="105" y="60"/>
                      <a:pt x="105" y="60"/>
                    </a:cubicBezTo>
                    <a:cubicBezTo>
                      <a:pt x="104" y="59"/>
                      <a:pt x="104" y="59"/>
                      <a:pt x="104" y="59"/>
                    </a:cubicBezTo>
                    <a:cubicBezTo>
                      <a:pt x="103" y="58"/>
                      <a:pt x="103" y="58"/>
                      <a:pt x="103" y="58"/>
                    </a:cubicBezTo>
                    <a:cubicBezTo>
                      <a:pt x="103" y="57"/>
                      <a:pt x="102" y="57"/>
                      <a:pt x="102" y="57"/>
                    </a:cubicBezTo>
                    <a:cubicBezTo>
                      <a:pt x="102" y="57"/>
                      <a:pt x="102" y="57"/>
                      <a:pt x="102" y="57"/>
                    </a:cubicBezTo>
                    <a:cubicBezTo>
                      <a:pt x="101" y="56"/>
                      <a:pt x="101" y="56"/>
                      <a:pt x="101" y="56"/>
                    </a:cubicBezTo>
                    <a:cubicBezTo>
                      <a:pt x="100" y="56"/>
                      <a:pt x="100" y="55"/>
                      <a:pt x="100" y="55"/>
                    </a:cubicBezTo>
                    <a:cubicBezTo>
                      <a:pt x="100" y="54"/>
                      <a:pt x="100" y="54"/>
                      <a:pt x="100" y="53"/>
                    </a:cubicBezTo>
                    <a:cubicBezTo>
                      <a:pt x="99" y="53"/>
                      <a:pt x="99" y="53"/>
                      <a:pt x="99" y="53"/>
                    </a:cubicBezTo>
                    <a:cubicBezTo>
                      <a:pt x="99" y="52"/>
                      <a:pt x="99" y="52"/>
                      <a:pt x="99" y="52"/>
                    </a:cubicBezTo>
                    <a:cubicBezTo>
                      <a:pt x="99" y="52"/>
                      <a:pt x="99" y="52"/>
                      <a:pt x="99" y="52"/>
                    </a:cubicBezTo>
                    <a:cubicBezTo>
                      <a:pt x="99" y="52"/>
                      <a:pt x="99" y="51"/>
                      <a:pt x="98" y="51"/>
                    </a:cubicBezTo>
                    <a:cubicBezTo>
                      <a:pt x="97" y="51"/>
                      <a:pt x="97" y="51"/>
                      <a:pt x="97" y="51"/>
                    </a:cubicBezTo>
                    <a:cubicBezTo>
                      <a:pt x="96" y="50"/>
                      <a:pt x="96" y="50"/>
                      <a:pt x="95" y="49"/>
                    </a:cubicBezTo>
                    <a:cubicBezTo>
                      <a:pt x="95" y="49"/>
                      <a:pt x="95" y="48"/>
                      <a:pt x="95" y="48"/>
                    </a:cubicBezTo>
                    <a:cubicBezTo>
                      <a:pt x="95" y="47"/>
                      <a:pt x="94" y="47"/>
                      <a:pt x="94" y="46"/>
                    </a:cubicBezTo>
                    <a:cubicBezTo>
                      <a:pt x="94" y="45"/>
                      <a:pt x="93" y="45"/>
                      <a:pt x="92" y="44"/>
                    </a:cubicBezTo>
                    <a:cubicBezTo>
                      <a:pt x="91" y="44"/>
                      <a:pt x="91" y="43"/>
                      <a:pt x="91" y="43"/>
                    </a:cubicBezTo>
                    <a:cubicBezTo>
                      <a:pt x="90" y="43"/>
                      <a:pt x="90" y="43"/>
                      <a:pt x="90" y="43"/>
                    </a:cubicBezTo>
                    <a:cubicBezTo>
                      <a:pt x="90" y="42"/>
                      <a:pt x="90" y="42"/>
                      <a:pt x="90" y="41"/>
                    </a:cubicBezTo>
                    <a:cubicBezTo>
                      <a:pt x="89" y="41"/>
                      <a:pt x="89" y="41"/>
                      <a:pt x="88" y="40"/>
                    </a:cubicBezTo>
                    <a:cubicBezTo>
                      <a:pt x="87" y="39"/>
                      <a:pt x="86" y="38"/>
                      <a:pt x="85" y="38"/>
                    </a:cubicBezTo>
                    <a:cubicBezTo>
                      <a:pt x="83" y="36"/>
                      <a:pt x="82" y="34"/>
                      <a:pt x="80" y="32"/>
                    </a:cubicBezTo>
                    <a:cubicBezTo>
                      <a:pt x="80" y="31"/>
                      <a:pt x="80" y="31"/>
                      <a:pt x="80" y="31"/>
                    </a:cubicBezTo>
                    <a:cubicBezTo>
                      <a:pt x="80" y="31"/>
                      <a:pt x="80" y="31"/>
                      <a:pt x="80" y="31"/>
                    </a:cubicBezTo>
                    <a:cubicBezTo>
                      <a:pt x="78" y="31"/>
                      <a:pt x="77" y="30"/>
                      <a:pt x="76" y="29"/>
                    </a:cubicBezTo>
                    <a:cubicBezTo>
                      <a:pt x="76" y="28"/>
                      <a:pt x="76" y="28"/>
                      <a:pt x="76" y="28"/>
                    </a:cubicBezTo>
                    <a:cubicBezTo>
                      <a:pt x="75" y="27"/>
                      <a:pt x="75" y="26"/>
                      <a:pt x="73" y="26"/>
                    </a:cubicBezTo>
                    <a:cubicBezTo>
                      <a:pt x="73" y="26"/>
                      <a:pt x="73" y="26"/>
                      <a:pt x="72" y="25"/>
                    </a:cubicBezTo>
                    <a:cubicBezTo>
                      <a:pt x="72" y="25"/>
                      <a:pt x="71" y="25"/>
                      <a:pt x="71" y="25"/>
                    </a:cubicBezTo>
                    <a:cubicBezTo>
                      <a:pt x="70" y="24"/>
                      <a:pt x="69" y="23"/>
                      <a:pt x="69" y="22"/>
                    </a:cubicBezTo>
                    <a:cubicBezTo>
                      <a:pt x="69" y="22"/>
                      <a:pt x="69" y="22"/>
                      <a:pt x="69" y="22"/>
                    </a:cubicBezTo>
                    <a:cubicBezTo>
                      <a:pt x="69" y="21"/>
                      <a:pt x="69" y="21"/>
                      <a:pt x="69" y="21"/>
                    </a:cubicBezTo>
                    <a:cubicBezTo>
                      <a:pt x="67" y="21"/>
                      <a:pt x="67" y="21"/>
                      <a:pt x="67" y="21"/>
                    </a:cubicBezTo>
                    <a:cubicBezTo>
                      <a:pt x="66" y="21"/>
                      <a:pt x="66" y="21"/>
                      <a:pt x="65" y="21"/>
                    </a:cubicBezTo>
                    <a:cubicBezTo>
                      <a:pt x="65" y="20"/>
                      <a:pt x="64" y="19"/>
                      <a:pt x="64" y="19"/>
                    </a:cubicBezTo>
                    <a:cubicBezTo>
                      <a:pt x="63" y="18"/>
                      <a:pt x="63" y="18"/>
                      <a:pt x="63" y="17"/>
                    </a:cubicBezTo>
                    <a:cubicBezTo>
                      <a:pt x="63" y="17"/>
                      <a:pt x="63" y="17"/>
                      <a:pt x="63" y="17"/>
                    </a:cubicBezTo>
                    <a:cubicBezTo>
                      <a:pt x="62" y="17"/>
                      <a:pt x="62" y="17"/>
                      <a:pt x="62" y="17"/>
                    </a:cubicBezTo>
                    <a:cubicBezTo>
                      <a:pt x="61" y="17"/>
                      <a:pt x="61" y="17"/>
                      <a:pt x="60" y="17"/>
                    </a:cubicBezTo>
                    <a:cubicBezTo>
                      <a:pt x="60" y="16"/>
                      <a:pt x="59" y="16"/>
                      <a:pt x="59" y="15"/>
                    </a:cubicBezTo>
                    <a:cubicBezTo>
                      <a:pt x="59" y="15"/>
                      <a:pt x="59" y="15"/>
                      <a:pt x="59" y="15"/>
                    </a:cubicBezTo>
                    <a:cubicBezTo>
                      <a:pt x="59" y="14"/>
                      <a:pt x="58" y="14"/>
                      <a:pt x="57" y="14"/>
                    </a:cubicBezTo>
                    <a:cubicBezTo>
                      <a:pt x="57" y="14"/>
                      <a:pt x="57" y="14"/>
                      <a:pt x="57" y="14"/>
                    </a:cubicBezTo>
                    <a:cubicBezTo>
                      <a:pt x="56" y="14"/>
                      <a:pt x="56" y="13"/>
                      <a:pt x="56" y="13"/>
                    </a:cubicBezTo>
                    <a:cubicBezTo>
                      <a:pt x="54" y="11"/>
                      <a:pt x="52" y="10"/>
                      <a:pt x="49" y="8"/>
                    </a:cubicBezTo>
                    <a:cubicBezTo>
                      <a:pt x="47" y="7"/>
                      <a:pt x="44" y="6"/>
                      <a:pt x="42" y="4"/>
                    </a:cubicBezTo>
                    <a:cubicBezTo>
                      <a:pt x="40" y="3"/>
                      <a:pt x="38" y="2"/>
                      <a:pt x="36" y="1"/>
                    </a:cubicBezTo>
                    <a:cubicBezTo>
                      <a:pt x="34" y="0"/>
                      <a:pt x="34" y="0"/>
                      <a:pt x="34"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2" name="Freeform 42"/>
              <p:cNvSpPr>
                <a:spLocks noEditPoints="1"/>
              </p:cNvSpPr>
              <p:nvPr/>
            </p:nvSpPr>
            <p:spPr bwMode="auto">
              <a:xfrm>
                <a:off x="3477" y="1838"/>
                <a:ext cx="322" cy="675"/>
              </a:xfrm>
              <a:custGeom>
                <a:avLst/>
                <a:gdLst>
                  <a:gd name="T0" fmla="*/ 3 w 135"/>
                  <a:gd name="T1" fmla="*/ 78 h 283"/>
                  <a:gd name="T2" fmla="*/ 0 w 135"/>
                  <a:gd name="T3" fmla="*/ 85 h 283"/>
                  <a:gd name="T4" fmla="*/ 9 w 135"/>
                  <a:gd name="T5" fmla="*/ 113 h 283"/>
                  <a:gd name="T6" fmla="*/ 14 w 135"/>
                  <a:gd name="T7" fmla="*/ 116 h 283"/>
                  <a:gd name="T8" fmla="*/ 18 w 135"/>
                  <a:gd name="T9" fmla="*/ 128 h 283"/>
                  <a:gd name="T10" fmla="*/ 25 w 135"/>
                  <a:gd name="T11" fmla="*/ 137 h 283"/>
                  <a:gd name="T12" fmla="*/ 22 w 135"/>
                  <a:gd name="T13" fmla="*/ 150 h 283"/>
                  <a:gd name="T14" fmla="*/ 20 w 135"/>
                  <a:gd name="T15" fmla="*/ 166 h 283"/>
                  <a:gd name="T16" fmla="*/ 29 w 135"/>
                  <a:gd name="T17" fmla="*/ 180 h 283"/>
                  <a:gd name="T18" fmla="*/ 32 w 135"/>
                  <a:gd name="T19" fmla="*/ 192 h 283"/>
                  <a:gd name="T20" fmla="*/ 42 w 135"/>
                  <a:gd name="T21" fmla="*/ 204 h 283"/>
                  <a:gd name="T22" fmla="*/ 48 w 135"/>
                  <a:gd name="T23" fmla="*/ 208 h 283"/>
                  <a:gd name="T24" fmla="*/ 51 w 135"/>
                  <a:gd name="T25" fmla="*/ 218 h 283"/>
                  <a:gd name="T26" fmla="*/ 54 w 135"/>
                  <a:gd name="T27" fmla="*/ 238 h 283"/>
                  <a:gd name="T28" fmla="*/ 57 w 135"/>
                  <a:gd name="T29" fmla="*/ 253 h 283"/>
                  <a:gd name="T30" fmla="*/ 66 w 135"/>
                  <a:gd name="T31" fmla="*/ 265 h 283"/>
                  <a:gd name="T32" fmla="*/ 74 w 135"/>
                  <a:gd name="T33" fmla="*/ 278 h 283"/>
                  <a:gd name="T34" fmla="*/ 80 w 135"/>
                  <a:gd name="T35" fmla="*/ 283 h 283"/>
                  <a:gd name="T36" fmla="*/ 84 w 135"/>
                  <a:gd name="T37" fmla="*/ 275 h 283"/>
                  <a:gd name="T38" fmla="*/ 79 w 135"/>
                  <a:gd name="T39" fmla="*/ 262 h 283"/>
                  <a:gd name="T40" fmla="*/ 85 w 135"/>
                  <a:gd name="T41" fmla="*/ 255 h 283"/>
                  <a:gd name="T42" fmla="*/ 90 w 135"/>
                  <a:gd name="T43" fmla="*/ 244 h 283"/>
                  <a:gd name="T44" fmla="*/ 98 w 135"/>
                  <a:gd name="T45" fmla="*/ 224 h 283"/>
                  <a:gd name="T46" fmla="*/ 111 w 135"/>
                  <a:gd name="T47" fmla="*/ 217 h 283"/>
                  <a:gd name="T48" fmla="*/ 119 w 135"/>
                  <a:gd name="T49" fmla="*/ 210 h 283"/>
                  <a:gd name="T50" fmla="*/ 124 w 135"/>
                  <a:gd name="T51" fmla="*/ 188 h 283"/>
                  <a:gd name="T52" fmla="*/ 134 w 135"/>
                  <a:gd name="T53" fmla="*/ 178 h 283"/>
                  <a:gd name="T54" fmla="*/ 133 w 135"/>
                  <a:gd name="T55" fmla="*/ 166 h 283"/>
                  <a:gd name="T56" fmla="*/ 120 w 135"/>
                  <a:gd name="T57" fmla="*/ 159 h 283"/>
                  <a:gd name="T58" fmla="*/ 104 w 135"/>
                  <a:gd name="T59" fmla="*/ 156 h 283"/>
                  <a:gd name="T60" fmla="*/ 91 w 135"/>
                  <a:gd name="T61" fmla="*/ 153 h 283"/>
                  <a:gd name="T62" fmla="*/ 95 w 135"/>
                  <a:gd name="T63" fmla="*/ 146 h 283"/>
                  <a:gd name="T64" fmla="*/ 85 w 135"/>
                  <a:gd name="T65" fmla="*/ 136 h 283"/>
                  <a:gd name="T66" fmla="*/ 70 w 135"/>
                  <a:gd name="T67" fmla="*/ 129 h 283"/>
                  <a:gd name="T68" fmla="*/ 60 w 135"/>
                  <a:gd name="T69" fmla="*/ 123 h 283"/>
                  <a:gd name="T70" fmla="*/ 44 w 135"/>
                  <a:gd name="T71" fmla="*/ 117 h 283"/>
                  <a:gd name="T72" fmla="*/ 32 w 135"/>
                  <a:gd name="T73" fmla="*/ 120 h 283"/>
                  <a:gd name="T74" fmla="*/ 29 w 135"/>
                  <a:gd name="T75" fmla="*/ 125 h 283"/>
                  <a:gd name="T76" fmla="*/ 20 w 135"/>
                  <a:gd name="T77" fmla="*/ 120 h 283"/>
                  <a:gd name="T78" fmla="*/ 19 w 135"/>
                  <a:gd name="T79" fmla="*/ 106 h 283"/>
                  <a:gd name="T80" fmla="*/ 18 w 135"/>
                  <a:gd name="T81" fmla="*/ 99 h 283"/>
                  <a:gd name="T82" fmla="*/ 14 w 135"/>
                  <a:gd name="T83" fmla="*/ 94 h 283"/>
                  <a:gd name="T84" fmla="*/ 7 w 135"/>
                  <a:gd name="T85" fmla="*/ 96 h 283"/>
                  <a:gd name="T86" fmla="*/ 10 w 135"/>
                  <a:gd name="T87" fmla="*/ 89 h 283"/>
                  <a:gd name="T88" fmla="*/ 15 w 135"/>
                  <a:gd name="T89" fmla="*/ 79 h 283"/>
                  <a:gd name="T90" fmla="*/ 27 w 135"/>
                  <a:gd name="T91" fmla="*/ 71 h 283"/>
                  <a:gd name="T92" fmla="*/ 32 w 135"/>
                  <a:gd name="T93" fmla="*/ 82 h 283"/>
                  <a:gd name="T94" fmla="*/ 39 w 135"/>
                  <a:gd name="T95" fmla="*/ 69 h 283"/>
                  <a:gd name="T96" fmla="*/ 43 w 135"/>
                  <a:gd name="T97" fmla="*/ 63 h 283"/>
                  <a:gd name="T98" fmla="*/ 56 w 135"/>
                  <a:gd name="T99" fmla="*/ 55 h 283"/>
                  <a:gd name="T100" fmla="*/ 68 w 135"/>
                  <a:gd name="T101" fmla="*/ 45 h 283"/>
                  <a:gd name="T102" fmla="*/ 74 w 135"/>
                  <a:gd name="T103" fmla="*/ 37 h 283"/>
                  <a:gd name="T104" fmla="*/ 83 w 135"/>
                  <a:gd name="T105" fmla="*/ 31 h 283"/>
                  <a:gd name="T106" fmla="*/ 80 w 135"/>
                  <a:gd name="T107" fmla="*/ 29 h 283"/>
                  <a:gd name="T108" fmla="*/ 96 w 135"/>
                  <a:gd name="T109" fmla="*/ 24 h 283"/>
                  <a:gd name="T110" fmla="*/ 102 w 135"/>
                  <a:gd name="T111" fmla="*/ 11 h 283"/>
                  <a:gd name="T112" fmla="*/ 96 w 135"/>
                  <a:gd name="T113" fmla="*/ 8 h 283"/>
                  <a:gd name="T114" fmla="*/ 80 w 135"/>
                  <a:gd name="T115" fmla="*/ 18 h 283"/>
                  <a:gd name="T116" fmla="*/ 72 w 135"/>
                  <a:gd name="T117" fmla="*/ 18 h 283"/>
                  <a:gd name="T118" fmla="*/ 76 w 135"/>
                  <a:gd name="T119" fmla="*/ 9 h 283"/>
                  <a:gd name="T120" fmla="*/ 86 w 135"/>
                  <a:gd name="T121"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5" h="283">
                    <a:moveTo>
                      <a:pt x="71" y="39"/>
                    </a:moveTo>
                    <a:cubicBezTo>
                      <a:pt x="71" y="39"/>
                      <a:pt x="71" y="39"/>
                      <a:pt x="71" y="39"/>
                    </a:cubicBezTo>
                    <a:cubicBezTo>
                      <a:pt x="71" y="39"/>
                      <a:pt x="71" y="39"/>
                      <a:pt x="71" y="39"/>
                    </a:cubicBezTo>
                    <a:moveTo>
                      <a:pt x="96" y="12"/>
                    </a:moveTo>
                    <a:cubicBezTo>
                      <a:pt x="96" y="12"/>
                      <a:pt x="96" y="12"/>
                      <a:pt x="96" y="12"/>
                    </a:cubicBezTo>
                    <a:moveTo>
                      <a:pt x="86" y="0"/>
                    </a:moveTo>
                    <a:cubicBezTo>
                      <a:pt x="84" y="0"/>
                      <a:pt x="84" y="0"/>
                      <a:pt x="84" y="0"/>
                    </a:cubicBezTo>
                    <a:cubicBezTo>
                      <a:pt x="83" y="0"/>
                      <a:pt x="82" y="0"/>
                      <a:pt x="81" y="0"/>
                    </a:cubicBezTo>
                    <a:cubicBezTo>
                      <a:pt x="72" y="5"/>
                      <a:pt x="63" y="10"/>
                      <a:pt x="56" y="16"/>
                    </a:cubicBezTo>
                    <a:cubicBezTo>
                      <a:pt x="39" y="28"/>
                      <a:pt x="25" y="41"/>
                      <a:pt x="14" y="57"/>
                    </a:cubicBezTo>
                    <a:cubicBezTo>
                      <a:pt x="9" y="63"/>
                      <a:pt x="5" y="69"/>
                      <a:pt x="1" y="76"/>
                    </a:cubicBezTo>
                    <a:cubicBezTo>
                      <a:pt x="0" y="78"/>
                      <a:pt x="0" y="78"/>
                      <a:pt x="0" y="78"/>
                    </a:cubicBezTo>
                    <a:cubicBezTo>
                      <a:pt x="2" y="78"/>
                      <a:pt x="2" y="78"/>
                      <a:pt x="2" y="78"/>
                    </a:cubicBezTo>
                    <a:cubicBezTo>
                      <a:pt x="3" y="78"/>
                      <a:pt x="3" y="78"/>
                      <a:pt x="3" y="78"/>
                    </a:cubicBezTo>
                    <a:cubicBezTo>
                      <a:pt x="3" y="78"/>
                      <a:pt x="3" y="78"/>
                      <a:pt x="3" y="78"/>
                    </a:cubicBezTo>
                    <a:cubicBezTo>
                      <a:pt x="4" y="78"/>
                      <a:pt x="4" y="78"/>
                      <a:pt x="4" y="78"/>
                    </a:cubicBezTo>
                    <a:cubicBezTo>
                      <a:pt x="4" y="78"/>
                      <a:pt x="4" y="78"/>
                      <a:pt x="4" y="78"/>
                    </a:cubicBezTo>
                    <a:cubicBezTo>
                      <a:pt x="4" y="78"/>
                      <a:pt x="4" y="78"/>
                      <a:pt x="4" y="78"/>
                    </a:cubicBezTo>
                    <a:cubicBezTo>
                      <a:pt x="3" y="79"/>
                      <a:pt x="3" y="79"/>
                      <a:pt x="3" y="80"/>
                    </a:cubicBezTo>
                    <a:cubicBezTo>
                      <a:pt x="3" y="82"/>
                      <a:pt x="3" y="82"/>
                      <a:pt x="3" y="82"/>
                    </a:cubicBezTo>
                    <a:cubicBezTo>
                      <a:pt x="3" y="83"/>
                      <a:pt x="2" y="83"/>
                      <a:pt x="2" y="83"/>
                    </a:cubicBezTo>
                    <a:cubicBezTo>
                      <a:pt x="2" y="83"/>
                      <a:pt x="2" y="83"/>
                      <a:pt x="2" y="83"/>
                    </a:cubicBezTo>
                    <a:cubicBezTo>
                      <a:pt x="1" y="83"/>
                      <a:pt x="1" y="83"/>
                      <a:pt x="1" y="83"/>
                    </a:cubicBezTo>
                    <a:cubicBezTo>
                      <a:pt x="1" y="84"/>
                      <a:pt x="1" y="84"/>
                      <a:pt x="1" y="84"/>
                    </a:cubicBezTo>
                    <a:cubicBezTo>
                      <a:pt x="1" y="84"/>
                      <a:pt x="1" y="84"/>
                      <a:pt x="1" y="84"/>
                    </a:cubicBezTo>
                    <a:cubicBezTo>
                      <a:pt x="1" y="85"/>
                      <a:pt x="1" y="86"/>
                      <a:pt x="1" y="86"/>
                    </a:cubicBezTo>
                    <a:cubicBezTo>
                      <a:pt x="1" y="86"/>
                      <a:pt x="1" y="86"/>
                      <a:pt x="1" y="86"/>
                    </a:cubicBezTo>
                    <a:cubicBezTo>
                      <a:pt x="0" y="85"/>
                      <a:pt x="0" y="85"/>
                      <a:pt x="0" y="85"/>
                    </a:cubicBezTo>
                    <a:cubicBezTo>
                      <a:pt x="0" y="105"/>
                      <a:pt x="0" y="105"/>
                      <a:pt x="0" y="105"/>
                    </a:cubicBezTo>
                    <a:cubicBezTo>
                      <a:pt x="0" y="105"/>
                      <a:pt x="0" y="106"/>
                      <a:pt x="1" y="106"/>
                    </a:cubicBezTo>
                    <a:cubicBezTo>
                      <a:pt x="1" y="106"/>
                      <a:pt x="1" y="106"/>
                      <a:pt x="1" y="106"/>
                    </a:cubicBezTo>
                    <a:cubicBezTo>
                      <a:pt x="2" y="107"/>
                      <a:pt x="2" y="107"/>
                      <a:pt x="2" y="107"/>
                    </a:cubicBezTo>
                    <a:cubicBezTo>
                      <a:pt x="2" y="107"/>
                      <a:pt x="2" y="107"/>
                      <a:pt x="2" y="107"/>
                    </a:cubicBezTo>
                    <a:cubicBezTo>
                      <a:pt x="3" y="108"/>
                      <a:pt x="4" y="108"/>
                      <a:pt x="4" y="108"/>
                    </a:cubicBezTo>
                    <a:cubicBezTo>
                      <a:pt x="5" y="108"/>
                      <a:pt x="5" y="108"/>
                      <a:pt x="5" y="108"/>
                    </a:cubicBezTo>
                    <a:cubicBezTo>
                      <a:pt x="5" y="108"/>
                      <a:pt x="5" y="108"/>
                      <a:pt x="5" y="108"/>
                    </a:cubicBezTo>
                    <a:cubicBezTo>
                      <a:pt x="6" y="109"/>
                      <a:pt x="6" y="109"/>
                      <a:pt x="6" y="109"/>
                    </a:cubicBezTo>
                    <a:cubicBezTo>
                      <a:pt x="5" y="109"/>
                      <a:pt x="5" y="109"/>
                      <a:pt x="5" y="109"/>
                    </a:cubicBezTo>
                    <a:cubicBezTo>
                      <a:pt x="5" y="110"/>
                      <a:pt x="6" y="110"/>
                      <a:pt x="6" y="111"/>
                    </a:cubicBezTo>
                    <a:cubicBezTo>
                      <a:pt x="7" y="111"/>
                      <a:pt x="7" y="111"/>
                      <a:pt x="7" y="111"/>
                    </a:cubicBezTo>
                    <a:cubicBezTo>
                      <a:pt x="7" y="111"/>
                      <a:pt x="8" y="112"/>
                      <a:pt x="8" y="113"/>
                    </a:cubicBezTo>
                    <a:cubicBezTo>
                      <a:pt x="9" y="113"/>
                      <a:pt x="9" y="113"/>
                      <a:pt x="9" y="113"/>
                    </a:cubicBezTo>
                    <a:cubicBezTo>
                      <a:pt x="9" y="113"/>
                      <a:pt x="9" y="113"/>
                      <a:pt x="9" y="113"/>
                    </a:cubicBezTo>
                    <a:cubicBezTo>
                      <a:pt x="10" y="113"/>
                      <a:pt x="10" y="113"/>
                      <a:pt x="10" y="113"/>
                    </a:cubicBezTo>
                    <a:cubicBezTo>
                      <a:pt x="10" y="113"/>
                      <a:pt x="10" y="113"/>
                      <a:pt x="10" y="113"/>
                    </a:cubicBezTo>
                    <a:cubicBezTo>
                      <a:pt x="11" y="113"/>
                      <a:pt x="11" y="114"/>
                      <a:pt x="11" y="114"/>
                    </a:cubicBezTo>
                    <a:cubicBezTo>
                      <a:pt x="11" y="114"/>
                      <a:pt x="11" y="114"/>
                      <a:pt x="11" y="114"/>
                    </a:cubicBezTo>
                    <a:cubicBezTo>
                      <a:pt x="11" y="114"/>
                      <a:pt x="11" y="114"/>
                      <a:pt x="11" y="114"/>
                    </a:cubicBezTo>
                    <a:cubicBezTo>
                      <a:pt x="11" y="115"/>
                      <a:pt x="11" y="115"/>
                      <a:pt x="11" y="115"/>
                    </a:cubicBezTo>
                    <a:cubicBezTo>
                      <a:pt x="12" y="115"/>
                      <a:pt x="12" y="115"/>
                      <a:pt x="12" y="115"/>
                    </a:cubicBezTo>
                    <a:cubicBezTo>
                      <a:pt x="12" y="115"/>
                      <a:pt x="13" y="115"/>
                      <a:pt x="13" y="115"/>
                    </a:cubicBezTo>
                    <a:cubicBezTo>
                      <a:pt x="13" y="115"/>
                      <a:pt x="13" y="115"/>
                      <a:pt x="13" y="115"/>
                    </a:cubicBezTo>
                    <a:cubicBezTo>
                      <a:pt x="13" y="115"/>
                      <a:pt x="13" y="115"/>
                      <a:pt x="13" y="115"/>
                    </a:cubicBezTo>
                    <a:cubicBezTo>
                      <a:pt x="12" y="116"/>
                      <a:pt x="12" y="116"/>
                      <a:pt x="12" y="116"/>
                    </a:cubicBezTo>
                    <a:cubicBezTo>
                      <a:pt x="13" y="116"/>
                      <a:pt x="13" y="116"/>
                      <a:pt x="13" y="116"/>
                    </a:cubicBezTo>
                    <a:cubicBezTo>
                      <a:pt x="14" y="116"/>
                      <a:pt x="14" y="116"/>
                      <a:pt x="14" y="116"/>
                    </a:cubicBezTo>
                    <a:cubicBezTo>
                      <a:pt x="14" y="117"/>
                      <a:pt x="14" y="117"/>
                      <a:pt x="14" y="117"/>
                    </a:cubicBezTo>
                    <a:cubicBezTo>
                      <a:pt x="14" y="117"/>
                      <a:pt x="14" y="118"/>
                      <a:pt x="15" y="119"/>
                    </a:cubicBezTo>
                    <a:cubicBezTo>
                      <a:pt x="15" y="119"/>
                      <a:pt x="15" y="119"/>
                      <a:pt x="15" y="119"/>
                    </a:cubicBezTo>
                    <a:cubicBezTo>
                      <a:pt x="15" y="120"/>
                      <a:pt x="15" y="120"/>
                      <a:pt x="15" y="120"/>
                    </a:cubicBezTo>
                    <a:cubicBezTo>
                      <a:pt x="16" y="120"/>
                      <a:pt x="16" y="120"/>
                      <a:pt x="16" y="120"/>
                    </a:cubicBezTo>
                    <a:cubicBezTo>
                      <a:pt x="16" y="121"/>
                      <a:pt x="16" y="121"/>
                      <a:pt x="16" y="121"/>
                    </a:cubicBezTo>
                    <a:cubicBezTo>
                      <a:pt x="17" y="121"/>
                      <a:pt x="17" y="121"/>
                      <a:pt x="17" y="121"/>
                    </a:cubicBezTo>
                    <a:cubicBezTo>
                      <a:pt x="17" y="122"/>
                      <a:pt x="17" y="123"/>
                      <a:pt x="17" y="124"/>
                    </a:cubicBezTo>
                    <a:cubicBezTo>
                      <a:pt x="17" y="124"/>
                      <a:pt x="17" y="124"/>
                      <a:pt x="17" y="125"/>
                    </a:cubicBezTo>
                    <a:cubicBezTo>
                      <a:pt x="17" y="125"/>
                      <a:pt x="17" y="125"/>
                      <a:pt x="17" y="125"/>
                    </a:cubicBezTo>
                    <a:cubicBezTo>
                      <a:pt x="17" y="126"/>
                      <a:pt x="17" y="126"/>
                      <a:pt x="17" y="126"/>
                    </a:cubicBezTo>
                    <a:cubicBezTo>
                      <a:pt x="17" y="126"/>
                      <a:pt x="17" y="126"/>
                      <a:pt x="17" y="126"/>
                    </a:cubicBezTo>
                    <a:cubicBezTo>
                      <a:pt x="17" y="127"/>
                      <a:pt x="17" y="128"/>
                      <a:pt x="18" y="128"/>
                    </a:cubicBezTo>
                    <a:cubicBezTo>
                      <a:pt x="18" y="128"/>
                      <a:pt x="18" y="128"/>
                      <a:pt x="18" y="128"/>
                    </a:cubicBezTo>
                    <a:cubicBezTo>
                      <a:pt x="18" y="128"/>
                      <a:pt x="18" y="128"/>
                      <a:pt x="18" y="128"/>
                    </a:cubicBezTo>
                    <a:cubicBezTo>
                      <a:pt x="18" y="128"/>
                      <a:pt x="18" y="128"/>
                      <a:pt x="18" y="128"/>
                    </a:cubicBezTo>
                    <a:cubicBezTo>
                      <a:pt x="18" y="128"/>
                      <a:pt x="18" y="128"/>
                      <a:pt x="18" y="128"/>
                    </a:cubicBezTo>
                    <a:cubicBezTo>
                      <a:pt x="18" y="129"/>
                      <a:pt x="18" y="129"/>
                      <a:pt x="18" y="129"/>
                    </a:cubicBezTo>
                    <a:cubicBezTo>
                      <a:pt x="23" y="129"/>
                      <a:pt x="23" y="129"/>
                      <a:pt x="23" y="129"/>
                    </a:cubicBezTo>
                    <a:cubicBezTo>
                      <a:pt x="23" y="129"/>
                      <a:pt x="23" y="129"/>
                      <a:pt x="23" y="129"/>
                    </a:cubicBezTo>
                    <a:cubicBezTo>
                      <a:pt x="23" y="129"/>
                      <a:pt x="23" y="129"/>
                      <a:pt x="23" y="129"/>
                    </a:cubicBezTo>
                    <a:cubicBezTo>
                      <a:pt x="24" y="129"/>
                      <a:pt x="24" y="129"/>
                      <a:pt x="24" y="129"/>
                    </a:cubicBezTo>
                    <a:cubicBezTo>
                      <a:pt x="24" y="131"/>
                      <a:pt x="24" y="131"/>
                      <a:pt x="24" y="131"/>
                    </a:cubicBezTo>
                    <a:cubicBezTo>
                      <a:pt x="24" y="132"/>
                      <a:pt x="25" y="132"/>
                      <a:pt x="25" y="132"/>
                    </a:cubicBezTo>
                    <a:cubicBezTo>
                      <a:pt x="25" y="132"/>
                      <a:pt x="25" y="132"/>
                      <a:pt x="25" y="132"/>
                    </a:cubicBezTo>
                    <a:cubicBezTo>
                      <a:pt x="26" y="133"/>
                      <a:pt x="26" y="134"/>
                      <a:pt x="26" y="135"/>
                    </a:cubicBezTo>
                    <a:cubicBezTo>
                      <a:pt x="25" y="135"/>
                      <a:pt x="25" y="135"/>
                      <a:pt x="25" y="135"/>
                    </a:cubicBezTo>
                    <a:cubicBezTo>
                      <a:pt x="25" y="137"/>
                      <a:pt x="25" y="137"/>
                      <a:pt x="25" y="137"/>
                    </a:cubicBezTo>
                    <a:cubicBezTo>
                      <a:pt x="27" y="136"/>
                      <a:pt x="27" y="136"/>
                      <a:pt x="27" y="136"/>
                    </a:cubicBezTo>
                    <a:cubicBezTo>
                      <a:pt x="27" y="136"/>
                      <a:pt x="27" y="137"/>
                      <a:pt x="27" y="138"/>
                    </a:cubicBezTo>
                    <a:cubicBezTo>
                      <a:pt x="27" y="139"/>
                      <a:pt x="27" y="140"/>
                      <a:pt x="27" y="140"/>
                    </a:cubicBezTo>
                    <a:cubicBezTo>
                      <a:pt x="25" y="140"/>
                      <a:pt x="25" y="140"/>
                      <a:pt x="25" y="140"/>
                    </a:cubicBezTo>
                    <a:cubicBezTo>
                      <a:pt x="26" y="145"/>
                      <a:pt x="26" y="145"/>
                      <a:pt x="26" y="145"/>
                    </a:cubicBezTo>
                    <a:cubicBezTo>
                      <a:pt x="25" y="146"/>
                      <a:pt x="25" y="146"/>
                      <a:pt x="25" y="146"/>
                    </a:cubicBezTo>
                    <a:cubicBezTo>
                      <a:pt x="25" y="146"/>
                      <a:pt x="25" y="146"/>
                      <a:pt x="25" y="146"/>
                    </a:cubicBezTo>
                    <a:cubicBezTo>
                      <a:pt x="24" y="146"/>
                      <a:pt x="24" y="146"/>
                      <a:pt x="24" y="146"/>
                    </a:cubicBezTo>
                    <a:cubicBezTo>
                      <a:pt x="24" y="147"/>
                      <a:pt x="24" y="147"/>
                      <a:pt x="24" y="147"/>
                    </a:cubicBezTo>
                    <a:cubicBezTo>
                      <a:pt x="24" y="147"/>
                      <a:pt x="24" y="147"/>
                      <a:pt x="24" y="148"/>
                    </a:cubicBezTo>
                    <a:cubicBezTo>
                      <a:pt x="23" y="148"/>
                      <a:pt x="23" y="149"/>
                      <a:pt x="23" y="149"/>
                    </a:cubicBezTo>
                    <a:cubicBezTo>
                      <a:pt x="23" y="150"/>
                      <a:pt x="23" y="150"/>
                      <a:pt x="23" y="150"/>
                    </a:cubicBezTo>
                    <a:cubicBezTo>
                      <a:pt x="22" y="150"/>
                      <a:pt x="22" y="150"/>
                      <a:pt x="22" y="150"/>
                    </a:cubicBezTo>
                    <a:cubicBezTo>
                      <a:pt x="22" y="150"/>
                      <a:pt x="22" y="150"/>
                      <a:pt x="22" y="150"/>
                    </a:cubicBezTo>
                    <a:cubicBezTo>
                      <a:pt x="21" y="150"/>
                      <a:pt x="21" y="150"/>
                      <a:pt x="21" y="150"/>
                    </a:cubicBezTo>
                    <a:cubicBezTo>
                      <a:pt x="21" y="153"/>
                      <a:pt x="21" y="153"/>
                      <a:pt x="21" y="153"/>
                    </a:cubicBezTo>
                    <a:cubicBezTo>
                      <a:pt x="21" y="154"/>
                      <a:pt x="21" y="154"/>
                      <a:pt x="21" y="154"/>
                    </a:cubicBezTo>
                    <a:cubicBezTo>
                      <a:pt x="21" y="155"/>
                      <a:pt x="21" y="156"/>
                      <a:pt x="22" y="156"/>
                    </a:cubicBezTo>
                    <a:cubicBezTo>
                      <a:pt x="22" y="157"/>
                      <a:pt x="22" y="157"/>
                      <a:pt x="22" y="157"/>
                    </a:cubicBezTo>
                    <a:cubicBezTo>
                      <a:pt x="22" y="157"/>
                      <a:pt x="22" y="157"/>
                      <a:pt x="22" y="157"/>
                    </a:cubicBezTo>
                    <a:cubicBezTo>
                      <a:pt x="22" y="157"/>
                      <a:pt x="22" y="157"/>
                      <a:pt x="22" y="157"/>
                    </a:cubicBezTo>
                    <a:cubicBezTo>
                      <a:pt x="21" y="158"/>
                      <a:pt x="21" y="158"/>
                      <a:pt x="21" y="159"/>
                    </a:cubicBezTo>
                    <a:cubicBezTo>
                      <a:pt x="21" y="159"/>
                      <a:pt x="21" y="159"/>
                      <a:pt x="21" y="159"/>
                    </a:cubicBezTo>
                    <a:cubicBezTo>
                      <a:pt x="21" y="160"/>
                      <a:pt x="21" y="160"/>
                      <a:pt x="21" y="160"/>
                    </a:cubicBezTo>
                    <a:cubicBezTo>
                      <a:pt x="21" y="160"/>
                      <a:pt x="21" y="160"/>
                      <a:pt x="21" y="160"/>
                    </a:cubicBezTo>
                    <a:cubicBezTo>
                      <a:pt x="20" y="160"/>
                      <a:pt x="20" y="160"/>
                      <a:pt x="20" y="160"/>
                    </a:cubicBezTo>
                    <a:cubicBezTo>
                      <a:pt x="20" y="165"/>
                      <a:pt x="20" y="165"/>
                      <a:pt x="20" y="165"/>
                    </a:cubicBezTo>
                    <a:cubicBezTo>
                      <a:pt x="20" y="166"/>
                      <a:pt x="20" y="166"/>
                      <a:pt x="20" y="166"/>
                    </a:cubicBezTo>
                    <a:cubicBezTo>
                      <a:pt x="20" y="166"/>
                      <a:pt x="20" y="168"/>
                      <a:pt x="21" y="168"/>
                    </a:cubicBezTo>
                    <a:cubicBezTo>
                      <a:pt x="21" y="168"/>
                      <a:pt x="21" y="168"/>
                      <a:pt x="22" y="169"/>
                    </a:cubicBezTo>
                    <a:cubicBezTo>
                      <a:pt x="23" y="169"/>
                      <a:pt x="24" y="171"/>
                      <a:pt x="24" y="172"/>
                    </a:cubicBezTo>
                    <a:cubicBezTo>
                      <a:pt x="24" y="172"/>
                      <a:pt x="25" y="173"/>
                      <a:pt x="25" y="173"/>
                    </a:cubicBezTo>
                    <a:cubicBezTo>
                      <a:pt x="25" y="174"/>
                      <a:pt x="25" y="174"/>
                      <a:pt x="26" y="175"/>
                    </a:cubicBezTo>
                    <a:cubicBezTo>
                      <a:pt x="26" y="175"/>
                      <a:pt x="26" y="176"/>
                      <a:pt x="27" y="176"/>
                    </a:cubicBezTo>
                    <a:cubicBezTo>
                      <a:pt x="27" y="177"/>
                      <a:pt x="27" y="177"/>
                      <a:pt x="27" y="177"/>
                    </a:cubicBezTo>
                    <a:cubicBezTo>
                      <a:pt x="27" y="178"/>
                      <a:pt x="27" y="178"/>
                      <a:pt x="28" y="178"/>
                    </a:cubicBezTo>
                    <a:cubicBezTo>
                      <a:pt x="28" y="178"/>
                      <a:pt x="28" y="178"/>
                      <a:pt x="28" y="178"/>
                    </a:cubicBezTo>
                    <a:cubicBezTo>
                      <a:pt x="28" y="178"/>
                      <a:pt x="28" y="178"/>
                      <a:pt x="28" y="178"/>
                    </a:cubicBezTo>
                    <a:cubicBezTo>
                      <a:pt x="28" y="179"/>
                      <a:pt x="28" y="179"/>
                      <a:pt x="28" y="179"/>
                    </a:cubicBezTo>
                    <a:cubicBezTo>
                      <a:pt x="28" y="179"/>
                      <a:pt x="28" y="179"/>
                      <a:pt x="28" y="179"/>
                    </a:cubicBezTo>
                    <a:cubicBezTo>
                      <a:pt x="28" y="179"/>
                      <a:pt x="28" y="179"/>
                      <a:pt x="28" y="179"/>
                    </a:cubicBezTo>
                    <a:cubicBezTo>
                      <a:pt x="28" y="180"/>
                      <a:pt x="28" y="180"/>
                      <a:pt x="29" y="180"/>
                    </a:cubicBezTo>
                    <a:cubicBezTo>
                      <a:pt x="29" y="181"/>
                      <a:pt x="29" y="181"/>
                      <a:pt x="29" y="181"/>
                    </a:cubicBezTo>
                    <a:cubicBezTo>
                      <a:pt x="30" y="181"/>
                      <a:pt x="30" y="181"/>
                      <a:pt x="30" y="181"/>
                    </a:cubicBezTo>
                    <a:cubicBezTo>
                      <a:pt x="30" y="182"/>
                      <a:pt x="30" y="182"/>
                      <a:pt x="30" y="182"/>
                    </a:cubicBezTo>
                    <a:cubicBezTo>
                      <a:pt x="30" y="183"/>
                      <a:pt x="30" y="183"/>
                      <a:pt x="30" y="183"/>
                    </a:cubicBezTo>
                    <a:cubicBezTo>
                      <a:pt x="30" y="184"/>
                      <a:pt x="30" y="184"/>
                      <a:pt x="30" y="184"/>
                    </a:cubicBezTo>
                    <a:cubicBezTo>
                      <a:pt x="31" y="184"/>
                      <a:pt x="31" y="184"/>
                      <a:pt x="31" y="184"/>
                    </a:cubicBezTo>
                    <a:cubicBezTo>
                      <a:pt x="31" y="184"/>
                      <a:pt x="31" y="184"/>
                      <a:pt x="31" y="184"/>
                    </a:cubicBezTo>
                    <a:cubicBezTo>
                      <a:pt x="31" y="184"/>
                      <a:pt x="31" y="184"/>
                      <a:pt x="31" y="184"/>
                    </a:cubicBezTo>
                    <a:cubicBezTo>
                      <a:pt x="32" y="184"/>
                      <a:pt x="31" y="186"/>
                      <a:pt x="31" y="187"/>
                    </a:cubicBezTo>
                    <a:cubicBezTo>
                      <a:pt x="31" y="188"/>
                      <a:pt x="31" y="189"/>
                      <a:pt x="31" y="189"/>
                    </a:cubicBezTo>
                    <a:cubicBezTo>
                      <a:pt x="31" y="190"/>
                      <a:pt x="31" y="190"/>
                      <a:pt x="31" y="190"/>
                    </a:cubicBezTo>
                    <a:cubicBezTo>
                      <a:pt x="31" y="190"/>
                      <a:pt x="31" y="190"/>
                      <a:pt x="31" y="190"/>
                    </a:cubicBezTo>
                    <a:cubicBezTo>
                      <a:pt x="31" y="192"/>
                      <a:pt x="31" y="192"/>
                      <a:pt x="31" y="192"/>
                    </a:cubicBezTo>
                    <a:cubicBezTo>
                      <a:pt x="32" y="192"/>
                      <a:pt x="32" y="192"/>
                      <a:pt x="32" y="192"/>
                    </a:cubicBezTo>
                    <a:cubicBezTo>
                      <a:pt x="33" y="192"/>
                      <a:pt x="33" y="192"/>
                      <a:pt x="33" y="192"/>
                    </a:cubicBezTo>
                    <a:cubicBezTo>
                      <a:pt x="33" y="193"/>
                      <a:pt x="33" y="193"/>
                      <a:pt x="34" y="194"/>
                    </a:cubicBezTo>
                    <a:cubicBezTo>
                      <a:pt x="34" y="194"/>
                      <a:pt x="34" y="195"/>
                      <a:pt x="34" y="195"/>
                    </a:cubicBezTo>
                    <a:cubicBezTo>
                      <a:pt x="34" y="195"/>
                      <a:pt x="34" y="195"/>
                      <a:pt x="34" y="195"/>
                    </a:cubicBezTo>
                    <a:cubicBezTo>
                      <a:pt x="34" y="196"/>
                      <a:pt x="34" y="196"/>
                      <a:pt x="35" y="197"/>
                    </a:cubicBezTo>
                    <a:cubicBezTo>
                      <a:pt x="35" y="197"/>
                      <a:pt x="35" y="197"/>
                      <a:pt x="35" y="197"/>
                    </a:cubicBezTo>
                    <a:cubicBezTo>
                      <a:pt x="36" y="197"/>
                      <a:pt x="36" y="198"/>
                      <a:pt x="36" y="198"/>
                    </a:cubicBezTo>
                    <a:cubicBezTo>
                      <a:pt x="35" y="199"/>
                      <a:pt x="35" y="199"/>
                      <a:pt x="35" y="199"/>
                    </a:cubicBezTo>
                    <a:cubicBezTo>
                      <a:pt x="41" y="199"/>
                      <a:pt x="41" y="199"/>
                      <a:pt x="41" y="199"/>
                    </a:cubicBezTo>
                    <a:cubicBezTo>
                      <a:pt x="41" y="200"/>
                      <a:pt x="41" y="200"/>
                      <a:pt x="41" y="200"/>
                    </a:cubicBezTo>
                    <a:cubicBezTo>
                      <a:pt x="41" y="200"/>
                      <a:pt x="41" y="200"/>
                      <a:pt x="41" y="200"/>
                    </a:cubicBezTo>
                    <a:cubicBezTo>
                      <a:pt x="41" y="200"/>
                      <a:pt x="41" y="200"/>
                      <a:pt x="41" y="200"/>
                    </a:cubicBezTo>
                    <a:cubicBezTo>
                      <a:pt x="41" y="202"/>
                      <a:pt x="41" y="202"/>
                      <a:pt x="41" y="202"/>
                    </a:cubicBezTo>
                    <a:cubicBezTo>
                      <a:pt x="41" y="203"/>
                      <a:pt x="42" y="204"/>
                      <a:pt x="42" y="204"/>
                    </a:cubicBezTo>
                    <a:cubicBezTo>
                      <a:pt x="43" y="204"/>
                      <a:pt x="43" y="204"/>
                      <a:pt x="43" y="204"/>
                    </a:cubicBezTo>
                    <a:cubicBezTo>
                      <a:pt x="43" y="204"/>
                      <a:pt x="43" y="204"/>
                      <a:pt x="43" y="204"/>
                    </a:cubicBezTo>
                    <a:cubicBezTo>
                      <a:pt x="43" y="204"/>
                      <a:pt x="43" y="204"/>
                      <a:pt x="43" y="204"/>
                    </a:cubicBezTo>
                    <a:cubicBezTo>
                      <a:pt x="44" y="204"/>
                      <a:pt x="44" y="204"/>
                      <a:pt x="44" y="204"/>
                    </a:cubicBezTo>
                    <a:cubicBezTo>
                      <a:pt x="44" y="204"/>
                      <a:pt x="44" y="204"/>
                      <a:pt x="44" y="204"/>
                    </a:cubicBezTo>
                    <a:cubicBezTo>
                      <a:pt x="45" y="204"/>
                      <a:pt x="45" y="204"/>
                      <a:pt x="46" y="204"/>
                    </a:cubicBezTo>
                    <a:cubicBezTo>
                      <a:pt x="46" y="205"/>
                      <a:pt x="46" y="205"/>
                      <a:pt x="47" y="205"/>
                    </a:cubicBezTo>
                    <a:cubicBezTo>
                      <a:pt x="47" y="205"/>
                      <a:pt x="47" y="205"/>
                      <a:pt x="47" y="205"/>
                    </a:cubicBezTo>
                    <a:cubicBezTo>
                      <a:pt x="47" y="205"/>
                      <a:pt x="47" y="205"/>
                      <a:pt x="47" y="205"/>
                    </a:cubicBezTo>
                    <a:cubicBezTo>
                      <a:pt x="48" y="205"/>
                      <a:pt x="48" y="205"/>
                      <a:pt x="48" y="205"/>
                    </a:cubicBezTo>
                    <a:cubicBezTo>
                      <a:pt x="48" y="205"/>
                      <a:pt x="48" y="205"/>
                      <a:pt x="48" y="205"/>
                    </a:cubicBezTo>
                    <a:cubicBezTo>
                      <a:pt x="48" y="205"/>
                      <a:pt x="48" y="205"/>
                      <a:pt x="48" y="205"/>
                    </a:cubicBezTo>
                    <a:cubicBezTo>
                      <a:pt x="49" y="206"/>
                      <a:pt x="49" y="206"/>
                      <a:pt x="49" y="206"/>
                    </a:cubicBezTo>
                    <a:cubicBezTo>
                      <a:pt x="49" y="207"/>
                      <a:pt x="49" y="207"/>
                      <a:pt x="48" y="208"/>
                    </a:cubicBezTo>
                    <a:cubicBezTo>
                      <a:pt x="48" y="209"/>
                      <a:pt x="48" y="210"/>
                      <a:pt x="48" y="210"/>
                    </a:cubicBezTo>
                    <a:cubicBezTo>
                      <a:pt x="48" y="211"/>
                      <a:pt x="48" y="211"/>
                      <a:pt x="48" y="212"/>
                    </a:cubicBezTo>
                    <a:cubicBezTo>
                      <a:pt x="48" y="212"/>
                      <a:pt x="48" y="212"/>
                      <a:pt x="48" y="212"/>
                    </a:cubicBezTo>
                    <a:cubicBezTo>
                      <a:pt x="48" y="212"/>
                      <a:pt x="48" y="214"/>
                      <a:pt x="49" y="214"/>
                    </a:cubicBezTo>
                    <a:cubicBezTo>
                      <a:pt x="50" y="214"/>
                      <a:pt x="50" y="214"/>
                      <a:pt x="50" y="214"/>
                    </a:cubicBezTo>
                    <a:cubicBezTo>
                      <a:pt x="50" y="214"/>
                      <a:pt x="50" y="214"/>
                      <a:pt x="50" y="214"/>
                    </a:cubicBezTo>
                    <a:cubicBezTo>
                      <a:pt x="50" y="215"/>
                      <a:pt x="50" y="215"/>
                      <a:pt x="50" y="215"/>
                    </a:cubicBezTo>
                    <a:cubicBezTo>
                      <a:pt x="50" y="215"/>
                      <a:pt x="50" y="215"/>
                      <a:pt x="50" y="215"/>
                    </a:cubicBezTo>
                    <a:cubicBezTo>
                      <a:pt x="50" y="215"/>
                      <a:pt x="50" y="215"/>
                      <a:pt x="50" y="215"/>
                    </a:cubicBezTo>
                    <a:cubicBezTo>
                      <a:pt x="50" y="215"/>
                      <a:pt x="50" y="216"/>
                      <a:pt x="50" y="216"/>
                    </a:cubicBezTo>
                    <a:cubicBezTo>
                      <a:pt x="50" y="216"/>
                      <a:pt x="50" y="217"/>
                      <a:pt x="51" y="217"/>
                    </a:cubicBezTo>
                    <a:cubicBezTo>
                      <a:pt x="51" y="217"/>
                      <a:pt x="51" y="217"/>
                      <a:pt x="51" y="217"/>
                    </a:cubicBezTo>
                    <a:cubicBezTo>
                      <a:pt x="51" y="217"/>
                      <a:pt x="51" y="217"/>
                      <a:pt x="51" y="217"/>
                    </a:cubicBezTo>
                    <a:cubicBezTo>
                      <a:pt x="51" y="217"/>
                      <a:pt x="51" y="217"/>
                      <a:pt x="51" y="218"/>
                    </a:cubicBezTo>
                    <a:cubicBezTo>
                      <a:pt x="51" y="219"/>
                      <a:pt x="51" y="219"/>
                      <a:pt x="51" y="219"/>
                    </a:cubicBezTo>
                    <a:cubicBezTo>
                      <a:pt x="51" y="219"/>
                      <a:pt x="51" y="219"/>
                      <a:pt x="51" y="219"/>
                    </a:cubicBezTo>
                    <a:cubicBezTo>
                      <a:pt x="52" y="220"/>
                      <a:pt x="52" y="220"/>
                      <a:pt x="52" y="220"/>
                    </a:cubicBezTo>
                    <a:cubicBezTo>
                      <a:pt x="53" y="220"/>
                      <a:pt x="53" y="220"/>
                      <a:pt x="53" y="220"/>
                    </a:cubicBezTo>
                    <a:cubicBezTo>
                      <a:pt x="53" y="220"/>
                      <a:pt x="53" y="221"/>
                      <a:pt x="53" y="221"/>
                    </a:cubicBezTo>
                    <a:cubicBezTo>
                      <a:pt x="53" y="222"/>
                      <a:pt x="53" y="222"/>
                      <a:pt x="53" y="223"/>
                    </a:cubicBezTo>
                    <a:cubicBezTo>
                      <a:pt x="53" y="223"/>
                      <a:pt x="53" y="224"/>
                      <a:pt x="53" y="225"/>
                    </a:cubicBezTo>
                    <a:cubicBezTo>
                      <a:pt x="53" y="236"/>
                      <a:pt x="53" y="236"/>
                      <a:pt x="53" y="236"/>
                    </a:cubicBezTo>
                    <a:cubicBezTo>
                      <a:pt x="53" y="237"/>
                      <a:pt x="53" y="237"/>
                      <a:pt x="53" y="237"/>
                    </a:cubicBezTo>
                    <a:cubicBezTo>
                      <a:pt x="54" y="237"/>
                      <a:pt x="54" y="237"/>
                      <a:pt x="54" y="237"/>
                    </a:cubicBezTo>
                    <a:cubicBezTo>
                      <a:pt x="54" y="237"/>
                      <a:pt x="54" y="237"/>
                      <a:pt x="54" y="237"/>
                    </a:cubicBezTo>
                    <a:cubicBezTo>
                      <a:pt x="54" y="237"/>
                      <a:pt x="54" y="237"/>
                      <a:pt x="54" y="237"/>
                    </a:cubicBezTo>
                    <a:cubicBezTo>
                      <a:pt x="54" y="237"/>
                      <a:pt x="54" y="237"/>
                      <a:pt x="54" y="237"/>
                    </a:cubicBezTo>
                    <a:cubicBezTo>
                      <a:pt x="54" y="238"/>
                      <a:pt x="54" y="238"/>
                      <a:pt x="54" y="238"/>
                    </a:cubicBezTo>
                    <a:cubicBezTo>
                      <a:pt x="54" y="239"/>
                      <a:pt x="54" y="239"/>
                      <a:pt x="55" y="240"/>
                    </a:cubicBezTo>
                    <a:cubicBezTo>
                      <a:pt x="55" y="240"/>
                      <a:pt x="55" y="240"/>
                      <a:pt x="55" y="240"/>
                    </a:cubicBezTo>
                    <a:cubicBezTo>
                      <a:pt x="56" y="240"/>
                      <a:pt x="56" y="241"/>
                      <a:pt x="56" y="241"/>
                    </a:cubicBezTo>
                    <a:cubicBezTo>
                      <a:pt x="56" y="242"/>
                      <a:pt x="56" y="243"/>
                      <a:pt x="56" y="244"/>
                    </a:cubicBezTo>
                    <a:cubicBezTo>
                      <a:pt x="56" y="245"/>
                      <a:pt x="56" y="245"/>
                      <a:pt x="56" y="246"/>
                    </a:cubicBezTo>
                    <a:cubicBezTo>
                      <a:pt x="56" y="247"/>
                      <a:pt x="56" y="247"/>
                      <a:pt x="56" y="247"/>
                    </a:cubicBezTo>
                    <a:cubicBezTo>
                      <a:pt x="57" y="247"/>
                      <a:pt x="57" y="247"/>
                      <a:pt x="57" y="247"/>
                    </a:cubicBezTo>
                    <a:cubicBezTo>
                      <a:pt x="57" y="247"/>
                      <a:pt x="57" y="247"/>
                      <a:pt x="57" y="247"/>
                    </a:cubicBezTo>
                    <a:cubicBezTo>
                      <a:pt x="57" y="247"/>
                      <a:pt x="57" y="247"/>
                      <a:pt x="57" y="247"/>
                    </a:cubicBezTo>
                    <a:cubicBezTo>
                      <a:pt x="57" y="247"/>
                      <a:pt x="57" y="247"/>
                      <a:pt x="57" y="249"/>
                    </a:cubicBezTo>
                    <a:cubicBezTo>
                      <a:pt x="57" y="249"/>
                      <a:pt x="57" y="249"/>
                      <a:pt x="57" y="250"/>
                    </a:cubicBezTo>
                    <a:cubicBezTo>
                      <a:pt x="57" y="250"/>
                      <a:pt x="57" y="251"/>
                      <a:pt x="57" y="251"/>
                    </a:cubicBezTo>
                    <a:cubicBezTo>
                      <a:pt x="57" y="251"/>
                      <a:pt x="57" y="252"/>
                      <a:pt x="57" y="252"/>
                    </a:cubicBezTo>
                    <a:cubicBezTo>
                      <a:pt x="57" y="253"/>
                      <a:pt x="57" y="253"/>
                      <a:pt x="57" y="253"/>
                    </a:cubicBezTo>
                    <a:cubicBezTo>
                      <a:pt x="57" y="255"/>
                      <a:pt x="58" y="257"/>
                      <a:pt x="59" y="258"/>
                    </a:cubicBezTo>
                    <a:cubicBezTo>
                      <a:pt x="59" y="258"/>
                      <a:pt x="59" y="258"/>
                      <a:pt x="59" y="258"/>
                    </a:cubicBezTo>
                    <a:cubicBezTo>
                      <a:pt x="61" y="259"/>
                      <a:pt x="61" y="259"/>
                      <a:pt x="61" y="260"/>
                    </a:cubicBezTo>
                    <a:cubicBezTo>
                      <a:pt x="61" y="261"/>
                      <a:pt x="61" y="261"/>
                      <a:pt x="61" y="261"/>
                    </a:cubicBezTo>
                    <a:cubicBezTo>
                      <a:pt x="62" y="261"/>
                      <a:pt x="62" y="261"/>
                      <a:pt x="62" y="261"/>
                    </a:cubicBezTo>
                    <a:cubicBezTo>
                      <a:pt x="63" y="261"/>
                      <a:pt x="63" y="261"/>
                      <a:pt x="63" y="261"/>
                    </a:cubicBezTo>
                    <a:cubicBezTo>
                      <a:pt x="63" y="261"/>
                      <a:pt x="63" y="261"/>
                      <a:pt x="63" y="261"/>
                    </a:cubicBezTo>
                    <a:cubicBezTo>
                      <a:pt x="63" y="261"/>
                      <a:pt x="63" y="261"/>
                      <a:pt x="63" y="261"/>
                    </a:cubicBezTo>
                    <a:cubicBezTo>
                      <a:pt x="63" y="262"/>
                      <a:pt x="63" y="262"/>
                      <a:pt x="63" y="262"/>
                    </a:cubicBezTo>
                    <a:cubicBezTo>
                      <a:pt x="63" y="262"/>
                      <a:pt x="63" y="262"/>
                      <a:pt x="63" y="262"/>
                    </a:cubicBezTo>
                    <a:cubicBezTo>
                      <a:pt x="63" y="263"/>
                      <a:pt x="63" y="263"/>
                      <a:pt x="64" y="263"/>
                    </a:cubicBezTo>
                    <a:cubicBezTo>
                      <a:pt x="64" y="264"/>
                      <a:pt x="64" y="264"/>
                      <a:pt x="64" y="264"/>
                    </a:cubicBezTo>
                    <a:cubicBezTo>
                      <a:pt x="64" y="265"/>
                      <a:pt x="65" y="265"/>
                      <a:pt x="65" y="265"/>
                    </a:cubicBezTo>
                    <a:cubicBezTo>
                      <a:pt x="66" y="265"/>
                      <a:pt x="66" y="265"/>
                      <a:pt x="66" y="265"/>
                    </a:cubicBezTo>
                    <a:cubicBezTo>
                      <a:pt x="66" y="265"/>
                      <a:pt x="66" y="265"/>
                      <a:pt x="66" y="265"/>
                    </a:cubicBezTo>
                    <a:cubicBezTo>
                      <a:pt x="66" y="267"/>
                      <a:pt x="66" y="268"/>
                      <a:pt x="67" y="269"/>
                    </a:cubicBezTo>
                    <a:cubicBezTo>
                      <a:pt x="67" y="269"/>
                      <a:pt x="68" y="269"/>
                      <a:pt x="68" y="270"/>
                    </a:cubicBezTo>
                    <a:cubicBezTo>
                      <a:pt x="69" y="270"/>
                      <a:pt x="70" y="271"/>
                      <a:pt x="70" y="272"/>
                    </a:cubicBezTo>
                    <a:cubicBezTo>
                      <a:pt x="70" y="273"/>
                      <a:pt x="70" y="273"/>
                      <a:pt x="70" y="273"/>
                    </a:cubicBezTo>
                    <a:cubicBezTo>
                      <a:pt x="70" y="273"/>
                      <a:pt x="70" y="273"/>
                      <a:pt x="70" y="273"/>
                    </a:cubicBezTo>
                    <a:cubicBezTo>
                      <a:pt x="70" y="273"/>
                      <a:pt x="70" y="273"/>
                      <a:pt x="70" y="274"/>
                    </a:cubicBezTo>
                    <a:cubicBezTo>
                      <a:pt x="70" y="274"/>
                      <a:pt x="70" y="274"/>
                      <a:pt x="70" y="274"/>
                    </a:cubicBezTo>
                    <a:cubicBezTo>
                      <a:pt x="70" y="274"/>
                      <a:pt x="70" y="274"/>
                      <a:pt x="70" y="274"/>
                    </a:cubicBezTo>
                    <a:cubicBezTo>
                      <a:pt x="70" y="274"/>
                      <a:pt x="70" y="275"/>
                      <a:pt x="71" y="275"/>
                    </a:cubicBezTo>
                    <a:cubicBezTo>
                      <a:pt x="72" y="276"/>
                      <a:pt x="72" y="276"/>
                      <a:pt x="72" y="276"/>
                    </a:cubicBezTo>
                    <a:cubicBezTo>
                      <a:pt x="72" y="276"/>
                      <a:pt x="72" y="277"/>
                      <a:pt x="73" y="277"/>
                    </a:cubicBezTo>
                    <a:cubicBezTo>
                      <a:pt x="73" y="277"/>
                      <a:pt x="73" y="277"/>
                      <a:pt x="73" y="277"/>
                    </a:cubicBezTo>
                    <a:cubicBezTo>
                      <a:pt x="73" y="278"/>
                      <a:pt x="73" y="278"/>
                      <a:pt x="74" y="278"/>
                    </a:cubicBezTo>
                    <a:cubicBezTo>
                      <a:pt x="74" y="279"/>
                      <a:pt x="74" y="279"/>
                      <a:pt x="74" y="279"/>
                    </a:cubicBezTo>
                    <a:cubicBezTo>
                      <a:pt x="75" y="280"/>
                      <a:pt x="76" y="280"/>
                      <a:pt x="77" y="280"/>
                    </a:cubicBezTo>
                    <a:cubicBezTo>
                      <a:pt x="77" y="280"/>
                      <a:pt x="77" y="280"/>
                      <a:pt x="77" y="280"/>
                    </a:cubicBezTo>
                    <a:cubicBezTo>
                      <a:pt x="77" y="280"/>
                      <a:pt x="77" y="280"/>
                      <a:pt x="77" y="280"/>
                    </a:cubicBezTo>
                    <a:cubicBezTo>
                      <a:pt x="77" y="280"/>
                      <a:pt x="77" y="280"/>
                      <a:pt x="77" y="280"/>
                    </a:cubicBezTo>
                    <a:cubicBezTo>
                      <a:pt x="77" y="280"/>
                      <a:pt x="77" y="280"/>
                      <a:pt x="77" y="280"/>
                    </a:cubicBezTo>
                    <a:cubicBezTo>
                      <a:pt x="77" y="281"/>
                      <a:pt x="77" y="281"/>
                      <a:pt x="77" y="281"/>
                    </a:cubicBezTo>
                    <a:cubicBezTo>
                      <a:pt x="78" y="281"/>
                      <a:pt x="78" y="281"/>
                      <a:pt x="78" y="281"/>
                    </a:cubicBezTo>
                    <a:cubicBezTo>
                      <a:pt x="79" y="281"/>
                      <a:pt x="79" y="281"/>
                      <a:pt x="79" y="281"/>
                    </a:cubicBezTo>
                    <a:cubicBezTo>
                      <a:pt x="79" y="281"/>
                      <a:pt x="79" y="281"/>
                      <a:pt x="79" y="281"/>
                    </a:cubicBezTo>
                    <a:cubicBezTo>
                      <a:pt x="80" y="281"/>
                      <a:pt x="80" y="281"/>
                      <a:pt x="80" y="281"/>
                    </a:cubicBezTo>
                    <a:cubicBezTo>
                      <a:pt x="80" y="281"/>
                      <a:pt x="80" y="281"/>
                      <a:pt x="80" y="281"/>
                    </a:cubicBezTo>
                    <a:cubicBezTo>
                      <a:pt x="80" y="281"/>
                      <a:pt x="80" y="281"/>
                      <a:pt x="80" y="281"/>
                    </a:cubicBezTo>
                    <a:cubicBezTo>
                      <a:pt x="80" y="283"/>
                      <a:pt x="80" y="283"/>
                      <a:pt x="80" y="283"/>
                    </a:cubicBezTo>
                    <a:cubicBezTo>
                      <a:pt x="81" y="283"/>
                      <a:pt x="81" y="283"/>
                      <a:pt x="81" y="283"/>
                    </a:cubicBezTo>
                    <a:cubicBezTo>
                      <a:pt x="81" y="283"/>
                      <a:pt x="81" y="283"/>
                      <a:pt x="81" y="283"/>
                    </a:cubicBezTo>
                    <a:cubicBezTo>
                      <a:pt x="81" y="283"/>
                      <a:pt x="82" y="283"/>
                      <a:pt x="82" y="283"/>
                    </a:cubicBezTo>
                    <a:cubicBezTo>
                      <a:pt x="83" y="283"/>
                      <a:pt x="84" y="283"/>
                      <a:pt x="84" y="282"/>
                    </a:cubicBezTo>
                    <a:cubicBezTo>
                      <a:pt x="85" y="282"/>
                      <a:pt x="85" y="281"/>
                      <a:pt x="85" y="281"/>
                    </a:cubicBezTo>
                    <a:cubicBezTo>
                      <a:pt x="84" y="280"/>
                      <a:pt x="84" y="280"/>
                      <a:pt x="84" y="279"/>
                    </a:cubicBezTo>
                    <a:cubicBezTo>
                      <a:pt x="83" y="278"/>
                      <a:pt x="83" y="278"/>
                      <a:pt x="83" y="278"/>
                    </a:cubicBezTo>
                    <a:cubicBezTo>
                      <a:pt x="83" y="278"/>
                      <a:pt x="83" y="278"/>
                      <a:pt x="83" y="278"/>
                    </a:cubicBezTo>
                    <a:cubicBezTo>
                      <a:pt x="83" y="278"/>
                      <a:pt x="83" y="278"/>
                      <a:pt x="83" y="278"/>
                    </a:cubicBezTo>
                    <a:cubicBezTo>
                      <a:pt x="84" y="278"/>
                      <a:pt x="84" y="278"/>
                      <a:pt x="84" y="278"/>
                    </a:cubicBezTo>
                    <a:cubicBezTo>
                      <a:pt x="85" y="278"/>
                      <a:pt x="85" y="278"/>
                      <a:pt x="85" y="278"/>
                    </a:cubicBezTo>
                    <a:cubicBezTo>
                      <a:pt x="85" y="278"/>
                      <a:pt x="85" y="278"/>
                      <a:pt x="85" y="278"/>
                    </a:cubicBezTo>
                    <a:cubicBezTo>
                      <a:pt x="85" y="277"/>
                      <a:pt x="85" y="277"/>
                      <a:pt x="85" y="276"/>
                    </a:cubicBezTo>
                    <a:cubicBezTo>
                      <a:pt x="85" y="276"/>
                      <a:pt x="85" y="275"/>
                      <a:pt x="84" y="275"/>
                    </a:cubicBezTo>
                    <a:cubicBezTo>
                      <a:pt x="84" y="274"/>
                      <a:pt x="83" y="274"/>
                      <a:pt x="82" y="274"/>
                    </a:cubicBezTo>
                    <a:cubicBezTo>
                      <a:pt x="82" y="273"/>
                      <a:pt x="82" y="273"/>
                      <a:pt x="82" y="273"/>
                    </a:cubicBezTo>
                    <a:cubicBezTo>
                      <a:pt x="82" y="273"/>
                      <a:pt x="82" y="273"/>
                      <a:pt x="82" y="273"/>
                    </a:cubicBezTo>
                    <a:cubicBezTo>
                      <a:pt x="82" y="273"/>
                      <a:pt x="82" y="273"/>
                      <a:pt x="82" y="273"/>
                    </a:cubicBezTo>
                    <a:cubicBezTo>
                      <a:pt x="82" y="271"/>
                      <a:pt x="82" y="271"/>
                      <a:pt x="82" y="271"/>
                    </a:cubicBezTo>
                    <a:cubicBezTo>
                      <a:pt x="82" y="271"/>
                      <a:pt x="82" y="271"/>
                      <a:pt x="82" y="271"/>
                    </a:cubicBezTo>
                    <a:cubicBezTo>
                      <a:pt x="82" y="271"/>
                      <a:pt x="82" y="270"/>
                      <a:pt x="82" y="270"/>
                    </a:cubicBezTo>
                    <a:cubicBezTo>
                      <a:pt x="82" y="270"/>
                      <a:pt x="81" y="269"/>
                      <a:pt x="81" y="269"/>
                    </a:cubicBezTo>
                    <a:cubicBezTo>
                      <a:pt x="80" y="269"/>
                      <a:pt x="80" y="269"/>
                      <a:pt x="80" y="269"/>
                    </a:cubicBezTo>
                    <a:cubicBezTo>
                      <a:pt x="80" y="268"/>
                      <a:pt x="80" y="267"/>
                      <a:pt x="80" y="266"/>
                    </a:cubicBezTo>
                    <a:cubicBezTo>
                      <a:pt x="80" y="266"/>
                      <a:pt x="80" y="265"/>
                      <a:pt x="80" y="265"/>
                    </a:cubicBezTo>
                    <a:cubicBezTo>
                      <a:pt x="80" y="264"/>
                      <a:pt x="80" y="263"/>
                      <a:pt x="80" y="263"/>
                    </a:cubicBezTo>
                    <a:cubicBezTo>
                      <a:pt x="79" y="262"/>
                      <a:pt x="79" y="262"/>
                      <a:pt x="79" y="262"/>
                    </a:cubicBezTo>
                    <a:cubicBezTo>
                      <a:pt x="79" y="262"/>
                      <a:pt x="79" y="262"/>
                      <a:pt x="79" y="262"/>
                    </a:cubicBezTo>
                    <a:cubicBezTo>
                      <a:pt x="79" y="261"/>
                      <a:pt x="79" y="261"/>
                      <a:pt x="79" y="261"/>
                    </a:cubicBezTo>
                    <a:cubicBezTo>
                      <a:pt x="78" y="261"/>
                      <a:pt x="78" y="261"/>
                      <a:pt x="78" y="261"/>
                    </a:cubicBezTo>
                    <a:cubicBezTo>
                      <a:pt x="78" y="261"/>
                      <a:pt x="78" y="261"/>
                      <a:pt x="78" y="261"/>
                    </a:cubicBezTo>
                    <a:cubicBezTo>
                      <a:pt x="78" y="260"/>
                      <a:pt x="78" y="260"/>
                      <a:pt x="78" y="260"/>
                    </a:cubicBezTo>
                    <a:cubicBezTo>
                      <a:pt x="78" y="260"/>
                      <a:pt x="78" y="260"/>
                      <a:pt x="78" y="260"/>
                    </a:cubicBezTo>
                    <a:cubicBezTo>
                      <a:pt x="78" y="260"/>
                      <a:pt x="78" y="260"/>
                      <a:pt x="78" y="260"/>
                    </a:cubicBezTo>
                    <a:cubicBezTo>
                      <a:pt x="79" y="260"/>
                      <a:pt x="79" y="260"/>
                      <a:pt x="79" y="260"/>
                    </a:cubicBezTo>
                    <a:cubicBezTo>
                      <a:pt x="80" y="259"/>
                      <a:pt x="80" y="258"/>
                      <a:pt x="81" y="257"/>
                    </a:cubicBezTo>
                    <a:cubicBezTo>
                      <a:pt x="81" y="256"/>
                      <a:pt x="81" y="256"/>
                      <a:pt x="81" y="256"/>
                    </a:cubicBezTo>
                    <a:cubicBezTo>
                      <a:pt x="81" y="256"/>
                      <a:pt x="81" y="255"/>
                      <a:pt x="81" y="255"/>
                    </a:cubicBezTo>
                    <a:cubicBezTo>
                      <a:pt x="82" y="255"/>
                      <a:pt x="82" y="255"/>
                      <a:pt x="82" y="255"/>
                    </a:cubicBezTo>
                    <a:cubicBezTo>
                      <a:pt x="82" y="255"/>
                      <a:pt x="83" y="255"/>
                      <a:pt x="83" y="255"/>
                    </a:cubicBezTo>
                    <a:cubicBezTo>
                      <a:pt x="85" y="256"/>
                      <a:pt x="85" y="256"/>
                      <a:pt x="85" y="256"/>
                    </a:cubicBezTo>
                    <a:cubicBezTo>
                      <a:pt x="85" y="255"/>
                      <a:pt x="85" y="255"/>
                      <a:pt x="85" y="255"/>
                    </a:cubicBezTo>
                    <a:cubicBezTo>
                      <a:pt x="85" y="254"/>
                      <a:pt x="85" y="254"/>
                      <a:pt x="85" y="254"/>
                    </a:cubicBezTo>
                    <a:cubicBezTo>
                      <a:pt x="85" y="254"/>
                      <a:pt x="85" y="254"/>
                      <a:pt x="85" y="254"/>
                    </a:cubicBezTo>
                    <a:cubicBezTo>
                      <a:pt x="85" y="254"/>
                      <a:pt x="85" y="254"/>
                      <a:pt x="85" y="254"/>
                    </a:cubicBezTo>
                    <a:cubicBezTo>
                      <a:pt x="86" y="254"/>
                      <a:pt x="86" y="254"/>
                      <a:pt x="86" y="254"/>
                    </a:cubicBezTo>
                    <a:cubicBezTo>
                      <a:pt x="87" y="254"/>
                      <a:pt x="88" y="253"/>
                      <a:pt x="89" y="252"/>
                    </a:cubicBezTo>
                    <a:cubicBezTo>
                      <a:pt x="90" y="251"/>
                      <a:pt x="89" y="250"/>
                      <a:pt x="88" y="249"/>
                    </a:cubicBezTo>
                    <a:cubicBezTo>
                      <a:pt x="88" y="248"/>
                      <a:pt x="88" y="248"/>
                      <a:pt x="88" y="247"/>
                    </a:cubicBezTo>
                    <a:cubicBezTo>
                      <a:pt x="88" y="246"/>
                      <a:pt x="88" y="246"/>
                      <a:pt x="88" y="246"/>
                    </a:cubicBezTo>
                    <a:cubicBezTo>
                      <a:pt x="87" y="246"/>
                      <a:pt x="87" y="246"/>
                      <a:pt x="87" y="246"/>
                    </a:cubicBezTo>
                    <a:cubicBezTo>
                      <a:pt x="86" y="246"/>
                      <a:pt x="86" y="246"/>
                      <a:pt x="86" y="246"/>
                    </a:cubicBezTo>
                    <a:cubicBezTo>
                      <a:pt x="85" y="246"/>
                      <a:pt x="85" y="246"/>
                      <a:pt x="85" y="246"/>
                    </a:cubicBezTo>
                    <a:cubicBezTo>
                      <a:pt x="85" y="245"/>
                      <a:pt x="85" y="245"/>
                      <a:pt x="85" y="245"/>
                    </a:cubicBezTo>
                    <a:cubicBezTo>
                      <a:pt x="90" y="245"/>
                      <a:pt x="90" y="245"/>
                      <a:pt x="90" y="245"/>
                    </a:cubicBezTo>
                    <a:cubicBezTo>
                      <a:pt x="90" y="244"/>
                      <a:pt x="90" y="244"/>
                      <a:pt x="90" y="244"/>
                    </a:cubicBezTo>
                    <a:cubicBezTo>
                      <a:pt x="91" y="244"/>
                      <a:pt x="91" y="244"/>
                      <a:pt x="91" y="244"/>
                    </a:cubicBezTo>
                    <a:cubicBezTo>
                      <a:pt x="91" y="244"/>
                      <a:pt x="91" y="244"/>
                      <a:pt x="91" y="244"/>
                    </a:cubicBezTo>
                    <a:cubicBezTo>
                      <a:pt x="92" y="244"/>
                      <a:pt x="92" y="244"/>
                      <a:pt x="92" y="244"/>
                    </a:cubicBezTo>
                    <a:cubicBezTo>
                      <a:pt x="92" y="243"/>
                      <a:pt x="92" y="243"/>
                      <a:pt x="92" y="243"/>
                    </a:cubicBezTo>
                    <a:cubicBezTo>
                      <a:pt x="92" y="242"/>
                      <a:pt x="92" y="242"/>
                      <a:pt x="92" y="242"/>
                    </a:cubicBezTo>
                    <a:cubicBezTo>
                      <a:pt x="92" y="241"/>
                      <a:pt x="92" y="240"/>
                      <a:pt x="92" y="240"/>
                    </a:cubicBezTo>
                    <a:cubicBezTo>
                      <a:pt x="92" y="240"/>
                      <a:pt x="92" y="240"/>
                      <a:pt x="92" y="240"/>
                    </a:cubicBezTo>
                    <a:cubicBezTo>
                      <a:pt x="92" y="240"/>
                      <a:pt x="92" y="240"/>
                      <a:pt x="92" y="240"/>
                    </a:cubicBezTo>
                    <a:cubicBezTo>
                      <a:pt x="92" y="240"/>
                      <a:pt x="93" y="240"/>
                      <a:pt x="93" y="239"/>
                    </a:cubicBezTo>
                    <a:cubicBezTo>
                      <a:pt x="94" y="239"/>
                      <a:pt x="94" y="239"/>
                      <a:pt x="94" y="239"/>
                    </a:cubicBezTo>
                    <a:cubicBezTo>
                      <a:pt x="95" y="238"/>
                      <a:pt x="96" y="237"/>
                      <a:pt x="97" y="236"/>
                    </a:cubicBezTo>
                    <a:cubicBezTo>
                      <a:pt x="98" y="235"/>
                      <a:pt x="98" y="234"/>
                      <a:pt x="98" y="233"/>
                    </a:cubicBezTo>
                    <a:cubicBezTo>
                      <a:pt x="98" y="224"/>
                      <a:pt x="98" y="224"/>
                      <a:pt x="98" y="224"/>
                    </a:cubicBezTo>
                    <a:cubicBezTo>
                      <a:pt x="98" y="224"/>
                      <a:pt x="98" y="224"/>
                      <a:pt x="98" y="224"/>
                    </a:cubicBezTo>
                    <a:cubicBezTo>
                      <a:pt x="98" y="224"/>
                      <a:pt x="98" y="224"/>
                      <a:pt x="98" y="224"/>
                    </a:cubicBezTo>
                    <a:cubicBezTo>
                      <a:pt x="99" y="224"/>
                      <a:pt x="99" y="224"/>
                      <a:pt x="99" y="224"/>
                    </a:cubicBezTo>
                    <a:cubicBezTo>
                      <a:pt x="99" y="223"/>
                      <a:pt x="99" y="223"/>
                      <a:pt x="99" y="223"/>
                    </a:cubicBezTo>
                    <a:cubicBezTo>
                      <a:pt x="99" y="223"/>
                      <a:pt x="99" y="222"/>
                      <a:pt x="100" y="222"/>
                    </a:cubicBezTo>
                    <a:cubicBezTo>
                      <a:pt x="100" y="221"/>
                      <a:pt x="100" y="221"/>
                      <a:pt x="101" y="220"/>
                    </a:cubicBezTo>
                    <a:cubicBezTo>
                      <a:pt x="101" y="220"/>
                      <a:pt x="101" y="220"/>
                      <a:pt x="101" y="220"/>
                    </a:cubicBezTo>
                    <a:cubicBezTo>
                      <a:pt x="101" y="219"/>
                      <a:pt x="101" y="219"/>
                      <a:pt x="103" y="218"/>
                    </a:cubicBezTo>
                    <a:cubicBezTo>
                      <a:pt x="103" y="218"/>
                      <a:pt x="104" y="218"/>
                      <a:pt x="105" y="218"/>
                    </a:cubicBezTo>
                    <a:cubicBezTo>
                      <a:pt x="105" y="218"/>
                      <a:pt x="106" y="218"/>
                      <a:pt x="106" y="218"/>
                    </a:cubicBezTo>
                    <a:cubicBezTo>
                      <a:pt x="107" y="218"/>
                      <a:pt x="107" y="218"/>
                      <a:pt x="108" y="218"/>
                    </a:cubicBezTo>
                    <a:cubicBezTo>
                      <a:pt x="109" y="218"/>
                      <a:pt x="109" y="218"/>
                      <a:pt x="109" y="218"/>
                    </a:cubicBezTo>
                    <a:cubicBezTo>
                      <a:pt x="110" y="218"/>
                      <a:pt x="111" y="218"/>
                      <a:pt x="111" y="217"/>
                    </a:cubicBezTo>
                    <a:cubicBezTo>
                      <a:pt x="111" y="217"/>
                      <a:pt x="111" y="217"/>
                      <a:pt x="111" y="217"/>
                    </a:cubicBezTo>
                    <a:cubicBezTo>
                      <a:pt x="111" y="217"/>
                      <a:pt x="111" y="217"/>
                      <a:pt x="111" y="217"/>
                    </a:cubicBezTo>
                    <a:cubicBezTo>
                      <a:pt x="111" y="217"/>
                      <a:pt x="111" y="217"/>
                      <a:pt x="111" y="217"/>
                    </a:cubicBezTo>
                    <a:cubicBezTo>
                      <a:pt x="111" y="217"/>
                      <a:pt x="111" y="217"/>
                      <a:pt x="111" y="217"/>
                    </a:cubicBezTo>
                    <a:cubicBezTo>
                      <a:pt x="112" y="217"/>
                      <a:pt x="112" y="217"/>
                      <a:pt x="112" y="217"/>
                    </a:cubicBezTo>
                    <a:cubicBezTo>
                      <a:pt x="112" y="216"/>
                      <a:pt x="112" y="216"/>
                      <a:pt x="112" y="216"/>
                    </a:cubicBezTo>
                    <a:cubicBezTo>
                      <a:pt x="112" y="215"/>
                      <a:pt x="112" y="215"/>
                      <a:pt x="112" y="215"/>
                    </a:cubicBezTo>
                    <a:cubicBezTo>
                      <a:pt x="112" y="215"/>
                      <a:pt x="112" y="214"/>
                      <a:pt x="112" y="214"/>
                    </a:cubicBezTo>
                    <a:cubicBezTo>
                      <a:pt x="113" y="214"/>
                      <a:pt x="113" y="214"/>
                      <a:pt x="113" y="214"/>
                    </a:cubicBezTo>
                    <a:cubicBezTo>
                      <a:pt x="113" y="214"/>
                      <a:pt x="113" y="214"/>
                      <a:pt x="114" y="213"/>
                    </a:cubicBezTo>
                    <a:cubicBezTo>
                      <a:pt x="114" y="213"/>
                      <a:pt x="115" y="213"/>
                      <a:pt x="115" y="213"/>
                    </a:cubicBezTo>
                    <a:cubicBezTo>
                      <a:pt x="115" y="212"/>
                      <a:pt x="115" y="212"/>
                      <a:pt x="115" y="212"/>
                    </a:cubicBezTo>
                    <a:cubicBezTo>
                      <a:pt x="116" y="212"/>
                      <a:pt x="116" y="212"/>
                      <a:pt x="116" y="212"/>
                    </a:cubicBezTo>
                    <a:cubicBezTo>
                      <a:pt x="116" y="212"/>
                      <a:pt x="116" y="212"/>
                      <a:pt x="116" y="212"/>
                    </a:cubicBezTo>
                    <a:cubicBezTo>
                      <a:pt x="117" y="212"/>
                      <a:pt x="118" y="212"/>
                      <a:pt x="118" y="211"/>
                    </a:cubicBezTo>
                    <a:cubicBezTo>
                      <a:pt x="118" y="211"/>
                      <a:pt x="119" y="210"/>
                      <a:pt x="119" y="210"/>
                    </a:cubicBezTo>
                    <a:cubicBezTo>
                      <a:pt x="119" y="209"/>
                      <a:pt x="119" y="208"/>
                      <a:pt x="120" y="207"/>
                    </a:cubicBezTo>
                    <a:cubicBezTo>
                      <a:pt x="120" y="207"/>
                      <a:pt x="121" y="207"/>
                      <a:pt x="121" y="207"/>
                    </a:cubicBezTo>
                    <a:cubicBezTo>
                      <a:pt x="123" y="206"/>
                      <a:pt x="124" y="205"/>
                      <a:pt x="124" y="204"/>
                    </a:cubicBezTo>
                    <a:cubicBezTo>
                      <a:pt x="123" y="203"/>
                      <a:pt x="123" y="201"/>
                      <a:pt x="123" y="199"/>
                    </a:cubicBezTo>
                    <a:cubicBezTo>
                      <a:pt x="123" y="199"/>
                      <a:pt x="123" y="198"/>
                      <a:pt x="123" y="197"/>
                    </a:cubicBezTo>
                    <a:cubicBezTo>
                      <a:pt x="123" y="191"/>
                      <a:pt x="123" y="191"/>
                      <a:pt x="123" y="191"/>
                    </a:cubicBezTo>
                    <a:cubicBezTo>
                      <a:pt x="123" y="190"/>
                      <a:pt x="123" y="190"/>
                      <a:pt x="123" y="190"/>
                    </a:cubicBezTo>
                    <a:cubicBezTo>
                      <a:pt x="123" y="190"/>
                      <a:pt x="123" y="190"/>
                      <a:pt x="123" y="190"/>
                    </a:cubicBezTo>
                    <a:cubicBezTo>
                      <a:pt x="122" y="190"/>
                      <a:pt x="122" y="190"/>
                      <a:pt x="122" y="190"/>
                    </a:cubicBezTo>
                    <a:cubicBezTo>
                      <a:pt x="122" y="189"/>
                      <a:pt x="122" y="189"/>
                      <a:pt x="122" y="189"/>
                    </a:cubicBezTo>
                    <a:cubicBezTo>
                      <a:pt x="122" y="188"/>
                      <a:pt x="122" y="188"/>
                      <a:pt x="122" y="188"/>
                    </a:cubicBezTo>
                    <a:cubicBezTo>
                      <a:pt x="122" y="188"/>
                      <a:pt x="122" y="188"/>
                      <a:pt x="122" y="188"/>
                    </a:cubicBezTo>
                    <a:cubicBezTo>
                      <a:pt x="124" y="188"/>
                      <a:pt x="124" y="188"/>
                      <a:pt x="124" y="188"/>
                    </a:cubicBezTo>
                    <a:cubicBezTo>
                      <a:pt x="124" y="188"/>
                      <a:pt x="124" y="188"/>
                      <a:pt x="124" y="188"/>
                    </a:cubicBezTo>
                    <a:cubicBezTo>
                      <a:pt x="125" y="188"/>
                      <a:pt x="125" y="188"/>
                      <a:pt x="125" y="188"/>
                    </a:cubicBezTo>
                    <a:cubicBezTo>
                      <a:pt x="126" y="188"/>
                      <a:pt x="126" y="187"/>
                      <a:pt x="126" y="187"/>
                    </a:cubicBezTo>
                    <a:cubicBezTo>
                      <a:pt x="127" y="186"/>
                      <a:pt x="127" y="186"/>
                      <a:pt x="127" y="186"/>
                    </a:cubicBezTo>
                    <a:cubicBezTo>
                      <a:pt x="127" y="186"/>
                      <a:pt x="127" y="186"/>
                      <a:pt x="127" y="186"/>
                    </a:cubicBezTo>
                    <a:cubicBezTo>
                      <a:pt x="127" y="185"/>
                      <a:pt x="127" y="185"/>
                      <a:pt x="127" y="185"/>
                    </a:cubicBezTo>
                    <a:cubicBezTo>
                      <a:pt x="128" y="185"/>
                      <a:pt x="128" y="185"/>
                      <a:pt x="128" y="185"/>
                    </a:cubicBezTo>
                    <a:cubicBezTo>
                      <a:pt x="128" y="184"/>
                      <a:pt x="128" y="184"/>
                      <a:pt x="128" y="184"/>
                    </a:cubicBezTo>
                    <a:cubicBezTo>
                      <a:pt x="128" y="184"/>
                      <a:pt x="128" y="184"/>
                      <a:pt x="128" y="184"/>
                    </a:cubicBezTo>
                    <a:cubicBezTo>
                      <a:pt x="128" y="184"/>
                      <a:pt x="128" y="184"/>
                      <a:pt x="128" y="184"/>
                    </a:cubicBezTo>
                    <a:cubicBezTo>
                      <a:pt x="128" y="184"/>
                      <a:pt x="128" y="184"/>
                      <a:pt x="128" y="184"/>
                    </a:cubicBezTo>
                    <a:cubicBezTo>
                      <a:pt x="128" y="184"/>
                      <a:pt x="129" y="184"/>
                      <a:pt x="129" y="183"/>
                    </a:cubicBezTo>
                    <a:cubicBezTo>
                      <a:pt x="129" y="183"/>
                      <a:pt x="130" y="182"/>
                      <a:pt x="130" y="182"/>
                    </a:cubicBezTo>
                    <a:cubicBezTo>
                      <a:pt x="131" y="180"/>
                      <a:pt x="132" y="179"/>
                      <a:pt x="133" y="179"/>
                    </a:cubicBezTo>
                    <a:cubicBezTo>
                      <a:pt x="134" y="178"/>
                      <a:pt x="134" y="178"/>
                      <a:pt x="134" y="178"/>
                    </a:cubicBezTo>
                    <a:cubicBezTo>
                      <a:pt x="135" y="177"/>
                      <a:pt x="135" y="176"/>
                      <a:pt x="135" y="176"/>
                    </a:cubicBezTo>
                    <a:cubicBezTo>
                      <a:pt x="135" y="176"/>
                      <a:pt x="135" y="176"/>
                      <a:pt x="135" y="176"/>
                    </a:cubicBezTo>
                    <a:cubicBezTo>
                      <a:pt x="135" y="175"/>
                      <a:pt x="135" y="175"/>
                      <a:pt x="135" y="175"/>
                    </a:cubicBezTo>
                    <a:cubicBezTo>
                      <a:pt x="134" y="175"/>
                      <a:pt x="134" y="175"/>
                      <a:pt x="134" y="175"/>
                    </a:cubicBezTo>
                    <a:cubicBezTo>
                      <a:pt x="133" y="175"/>
                      <a:pt x="133" y="175"/>
                      <a:pt x="133" y="175"/>
                    </a:cubicBezTo>
                    <a:cubicBezTo>
                      <a:pt x="133" y="174"/>
                      <a:pt x="133" y="174"/>
                      <a:pt x="134" y="172"/>
                    </a:cubicBezTo>
                    <a:cubicBezTo>
                      <a:pt x="134" y="172"/>
                      <a:pt x="134" y="172"/>
                      <a:pt x="134" y="172"/>
                    </a:cubicBezTo>
                    <a:cubicBezTo>
                      <a:pt x="134" y="172"/>
                      <a:pt x="134" y="172"/>
                      <a:pt x="134" y="172"/>
                    </a:cubicBezTo>
                    <a:cubicBezTo>
                      <a:pt x="135" y="172"/>
                      <a:pt x="135" y="172"/>
                      <a:pt x="135" y="172"/>
                    </a:cubicBezTo>
                    <a:cubicBezTo>
                      <a:pt x="135" y="166"/>
                      <a:pt x="135" y="166"/>
                      <a:pt x="135" y="166"/>
                    </a:cubicBezTo>
                    <a:cubicBezTo>
                      <a:pt x="134" y="166"/>
                      <a:pt x="134" y="166"/>
                      <a:pt x="134" y="166"/>
                    </a:cubicBezTo>
                    <a:cubicBezTo>
                      <a:pt x="134" y="166"/>
                      <a:pt x="134" y="166"/>
                      <a:pt x="133" y="166"/>
                    </a:cubicBezTo>
                    <a:cubicBezTo>
                      <a:pt x="133" y="166"/>
                      <a:pt x="133" y="166"/>
                      <a:pt x="133" y="166"/>
                    </a:cubicBezTo>
                    <a:cubicBezTo>
                      <a:pt x="133" y="166"/>
                      <a:pt x="133" y="166"/>
                      <a:pt x="133" y="166"/>
                    </a:cubicBezTo>
                    <a:cubicBezTo>
                      <a:pt x="134" y="165"/>
                      <a:pt x="134" y="165"/>
                      <a:pt x="134" y="165"/>
                    </a:cubicBezTo>
                    <a:cubicBezTo>
                      <a:pt x="133" y="165"/>
                      <a:pt x="133" y="165"/>
                      <a:pt x="133" y="165"/>
                    </a:cubicBezTo>
                    <a:cubicBezTo>
                      <a:pt x="132" y="165"/>
                      <a:pt x="132" y="165"/>
                      <a:pt x="131" y="165"/>
                    </a:cubicBezTo>
                    <a:cubicBezTo>
                      <a:pt x="131" y="165"/>
                      <a:pt x="131" y="165"/>
                      <a:pt x="130" y="165"/>
                    </a:cubicBezTo>
                    <a:cubicBezTo>
                      <a:pt x="128" y="165"/>
                      <a:pt x="128" y="164"/>
                      <a:pt x="127" y="164"/>
                    </a:cubicBezTo>
                    <a:cubicBezTo>
                      <a:pt x="126" y="163"/>
                      <a:pt x="126" y="163"/>
                      <a:pt x="126" y="163"/>
                    </a:cubicBezTo>
                    <a:cubicBezTo>
                      <a:pt x="126" y="163"/>
                      <a:pt x="126" y="163"/>
                      <a:pt x="126" y="163"/>
                    </a:cubicBezTo>
                    <a:cubicBezTo>
                      <a:pt x="126" y="162"/>
                      <a:pt x="125" y="162"/>
                      <a:pt x="125" y="162"/>
                    </a:cubicBezTo>
                    <a:cubicBezTo>
                      <a:pt x="124" y="162"/>
                      <a:pt x="124" y="162"/>
                      <a:pt x="124" y="162"/>
                    </a:cubicBezTo>
                    <a:cubicBezTo>
                      <a:pt x="123" y="161"/>
                      <a:pt x="123" y="161"/>
                      <a:pt x="122" y="160"/>
                    </a:cubicBezTo>
                    <a:cubicBezTo>
                      <a:pt x="122" y="160"/>
                      <a:pt x="122" y="160"/>
                      <a:pt x="122" y="160"/>
                    </a:cubicBezTo>
                    <a:cubicBezTo>
                      <a:pt x="122" y="159"/>
                      <a:pt x="121" y="159"/>
                      <a:pt x="121" y="159"/>
                    </a:cubicBezTo>
                    <a:cubicBezTo>
                      <a:pt x="121" y="159"/>
                      <a:pt x="121" y="159"/>
                      <a:pt x="121" y="159"/>
                    </a:cubicBezTo>
                    <a:cubicBezTo>
                      <a:pt x="120" y="159"/>
                      <a:pt x="120" y="159"/>
                      <a:pt x="120" y="159"/>
                    </a:cubicBezTo>
                    <a:cubicBezTo>
                      <a:pt x="119" y="159"/>
                      <a:pt x="119" y="159"/>
                      <a:pt x="119" y="159"/>
                    </a:cubicBezTo>
                    <a:cubicBezTo>
                      <a:pt x="119" y="159"/>
                      <a:pt x="119" y="159"/>
                      <a:pt x="119" y="159"/>
                    </a:cubicBezTo>
                    <a:cubicBezTo>
                      <a:pt x="118" y="159"/>
                      <a:pt x="118" y="159"/>
                      <a:pt x="118" y="159"/>
                    </a:cubicBezTo>
                    <a:cubicBezTo>
                      <a:pt x="117" y="159"/>
                      <a:pt x="117" y="159"/>
                      <a:pt x="117" y="159"/>
                    </a:cubicBezTo>
                    <a:cubicBezTo>
                      <a:pt x="117" y="159"/>
                      <a:pt x="116" y="159"/>
                      <a:pt x="116" y="159"/>
                    </a:cubicBezTo>
                    <a:cubicBezTo>
                      <a:pt x="115" y="159"/>
                      <a:pt x="115" y="158"/>
                      <a:pt x="115" y="158"/>
                    </a:cubicBezTo>
                    <a:cubicBezTo>
                      <a:pt x="115" y="157"/>
                      <a:pt x="114" y="157"/>
                      <a:pt x="112" y="157"/>
                    </a:cubicBezTo>
                    <a:cubicBezTo>
                      <a:pt x="112" y="157"/>
                      <a:pt x="111" y="157"/>
                      <a:pt x="110" y="157"/>
                    </a:cubicBezTo>
                    <a:cubicBezTo>
                      <a:pt x="110" y="157"/>
                      <a:pt x="110" y="157"/>
                      <a:pt x="110" y="157"/>
                    </a:cubicBezTo>
                    <a:cubicBezTo>
                      <a:pt x="108" y="157"/>
                      <a:pt x="108" y="157"/>
                      <a:pt x="108" y="157"/>
                    </a:cubicBezTo>
                    <a:cubicBezTo>
                      <a:pt x="108" y="158"/>
                      <a:pt x="108" y="158"/>
                      <a:pt x="108" y="158"/>
                    </a:cubicBezTo>
                    <a:cubicBezTo>
                      <a:pt x="108" y="157"/>
                      <a:pt x="108" y="156"/>
                      <a:pt x="107" y="156"/>
                    </a:cubicBezTo>
                    <a:cubicBezTo>
                      <a:pt x="106" y="156"/>
                      <a:pt x="106" y="156"/>
                      <a:pt x="105" y="156"/>
                    </a:cubicBezTo>
                    <a:cubicBezTo>
                      <a:pt x="105" y="156"/>
                      <a:pt x="104" y="156"/>
                      <a:pt x="104" y="156"/>
                    </a:cubicBezTo>
                    <a:cubicBezTo>
                      <a:pt x="103" y="156"/>
                      <a:pt x="103" y="156"/>
                      <a:pt x="103" y="156"/>
                    </a:cubicBezTo>
                    <a:cubicBezTo>
                      <a:pt x="103" y="155"/>
                      <a:pt x="103" y="155"/>
                      <a:pt x="103" y="155"/>
                    </a:cubicBezTo>
                    <a:cubicBezTo>
                      <a:pt x="103" y="155"/>
                      <a:pt x="103" y="155"/>
                      <a:pt x="102" y="155"/>
                    </a:cubicBezTo>
                    <a:cubicBezTo>
                      <a:pt x="102" y="155"/>
                      <a:pt x="102" y="155"/>
                      <a:pt x="102" y="155"/>
                    </a:cubicBezTo>
                    <a:cubicBezTo>
                      <a:pt x="102" y="155"/>
                      <a:pt x="102" y="155"/>
                      <a:pt x="102" y="155"/>
                    </a:cubicBezTo>
                    <a:cubicBezTo>
                      <a:pt x="102" y="154"/>
                      <a:pt x="102" y="154"/>
                      <a:pt x="102" y="154"/>
                    </a:cubicBezTo>
                    <a:cubicBezTo>
                      <a:pt x="102" y="154"/>
                      <a:pt x="101" y="153"/>
                      <a:pt x="101" y="153"/>
                    </a:cubicBezTo>
                    <a:cubicBezTo>
                      <a:pt x="100" y="153"/>
                      <a:pt x="100" y="153"/>
                      <a:pt x="100" y="153"/>
                    </a:cubicBezTo>
                    <a:cubicBezTo>
                      <a:pt x="100" y="153"/>
                      <a:pt x="100" y="153"/>
                      <a:pt x="100" y="153"/>
                    </a:cubicBezTo>
                    <a:cubicBezTo>
                      <a:pt x="96" y="153"/>
                      <a:pt x="96" y="153"/>
                      <a:pt x="96" y="153"/>
                    </a:cubicBezTo>
                    <a:cubicBezTo>
                      <a:pt x="94" y="153"/>
                      <a:pt x="94" y="153"/>
                      <a:pt x="94" y="153"/>
                    </a:cubicBezTo>
                    <a:cubicBezTo>
                      <a:pt x="93" y="153"/>
                      <a:pt x="93" y="153"/>
                      <a:pt x="92" y="153"/>
                    </a:cubicBezTo>
                    <a:cubicBezTo>
                      <a:pt x="92" y="153"/>
                      <a:pt x="92" y="153"/>
                      <a:pt x="92" y="153"/>
                    </a:cubicBezTo>
                    <a:cubicBezTo>
                      <a:pt x="91" y="153"/>
                      <a:pt x="91" y="153"/>
                      <a:pt x="91" y="153"/>
                    </a:cubicBezTo>
                    <a:cubicBezTo>
                      <a:pt x="90" y="153"/>
                      <a:pt x="90" y="153"/>
                      <a:pt x="90" y="153"/>
                    </a:cubicBezTo>
                    <a:cubicBezTo>
                      <a:pt x="89" y="153"/>
                      <a:pt x="89" y="153"/>
                      <a:pt x="89" y="153"/>
                    </a:cubicBezTo>
                    <a:cubicBezTo>
                      <a:pt x="89" y="152"/>
                      <a:pt x="89" y="152"/>
                      <a:pt x="89" y="152"/>
                    </a:cubicBezTo>
                    <a:cubicBezTo>
                      <a:pt x="89" y="152"/>
                      <a:pt x="89" y="152"/>
                      <a:pt x="89" y="152"/>
                    </a:cubicBezTo>
                    <a:cubicBezTo>
                      <a:pt x="89" y="152"/>
                      <a:pt x="89" y="152"/>
                      <a:pt x="89" y="152"/>
                    </a:cubicBezTo>
                    <a:cubicBezTo>
                      <a:pt x="90" y="152"/>
                      <a:pt x="90" y="152"/>
                      <a:pt x="90" y="152"/>
                    </a:cubicBezTo>
                    <a:cubicBezTo>
                      <a:pt x="90" y="152"/>
                      <a:pt x="91" y="152"/>
                      <a:pt x="92" y="151"/>
                    </a:cubicBezTo>
                    <a:cubicBezTo>
                      <a:pt x="92" y="151"/>
                      <a:pt x="92" y="151"/>
                      <a:pt x="92" y="151"/>
                    </a:cubicBezTo>
                    <a:cubicBezTo>
                      <a:pt x="95" y="151"/>
                      <a:pt x="95" y="151"/>
                      <a:pt x="95" y="151"/>
                    </a:cubicBezTo>
                    <a:cubicBezTo>
                      <a:pt x="95" y="151"/>
                      <a:pt x="95" y="151"/>
                      <a:pt x="95" y="151"/>
                    </a:cubicBezTo>
                    <a:cubicBezTo>
                      <a:pt x="96" y="150"/>
                      <a:pt x="96" y="150"/>
                      <a:pt x="96" y="150"/>
                    </a:cubicBezTo>
                    <a:cubicBezTo>
                      <a:pt x="96" y="150"/>
                      <a:pt x="96" y="150"/>
                      <a:pt x="96" y="149"/>
                    </a:cubicBezTo>
                    <a:cubicBezTo>
                      <a:pt x="96" y="149"/>
                      <a:pt x="96" y="149"/>
                      <a:pt x="96" y="149"/>
                    </a:cubicBezTo>
                    <a:cubicBezTo>
                      <a:pt x="96" y="148"/>
                      <a:pt x="96" y="147"/>
                      <a:pt x="95" y="146"/>
                    </a:cubicBezTo>
                    <a:cubicBezTo>
                      <a:pt x="94" y="145"/>
                      <a:pt x="93" y="144"/>
                      <a:pt x="92" y="144"/>
                    </a:cubicBezTo>
                    <a:cubicBezTo>
                      <a:pt x="91" y="143"/>
                      <a:pt x="91" y="143"/>
                      <a:pt x="91" y="143"/>
                    </a:cubicBezTo>
                    <a:cubicBezTo>
                      <a:pt x="91" y="143"/>
                      <a:pt x="91" y="143"/>
                      <a:pt x="91" y="143"/>
                    </a:cubicBezTo>
                    <a:cubicBezTo>
                      <a:pt x="91" y="143"/>
                      <a:pt x="91" y="143"/>
                      <a:pt x="91" y="143"/>
                    </a:cubicBezTo>
                    <a:cubicBezTo>
                      <a:pt x="91" y="143"/>
                      <a:pt x="91" y="143"/>
                      <a:pt x="91" y="143"/>
                    </a:cubicBezTo>
                    <a:cubicBezTo>
                      <a:pt x="90" y="143"/>
                      <a:pt x="90" y="143"/>
                      <a:pt x="90" y="143"/>
                    </a:cubicBezTo>
                    <a:cubicBezTo>
                      <a:pt x="90" y="142"/>
                      <a:pt x="90" y="142"/>
                      <a:pt x="90" y="142"/>
                    </a:cubicBezTo>
                    <a:cubicBezTo>
                      <a:pt x="89" y="141"/>
                      <a:pt x="88" y="141"/>
                      <a:pt x="88" y="140"/>
                    </a:cubicBezTo>
                    <a:cubicBezTo>
                      <a:pt x="88" y="140"/>
                      <a:pt x="88" y="140"/>
                      <a:pt x="88" y="140"/>
                    </a:cubicBezTo>
                    <a:cubicBezTo>
                      <a:pt x="88" y="140"/>
                      <a:pt x="88" y="140"/>
                      <a:pt x="88" y="140"/>
                    </a:cubicBezTo>
                    <a:cubicBezTo>
                      <a:pt x="88" y="140"/>
                      <a:pt x="88" y="140"/>
                      <a:pt x="88" y="140"/>
                    </a:cubicBezTo>
                    <a:cubicBezTo>
                      <a:pt x="88" y="139"/>
                      <a:pt x="88" y="139"/>
                      <a:pt x="88" y="139"/>
                    </a:cubicBezTo>
                    <a:cubicBezTo>
                      <a:pt x="87" y="139"/>
                      <a:pt x="87" y="139"/>
                      <a:pt x="87" y="138"/>
                    </a:cubicBezTo>
                    <a:cubicBezTo>
                      <a:pt x="86" y="137"/>
                      <a:pt x="86" y="137"/>
                      <a:pt x="85" y="136"/>
                    </a:cubicBezTo>
                    <a:cubicBezTo>
                      <a:pt x="84" y="136"/>
                      <a:pt x="84" y="136"/>
                      <a:pt x="84" y="136"/>
                    </a:cubicBezTo>
                    <a:cubicBezTo>
                      <a:pt x="84" y="135"/>
                      <a:pt x="83" y="135"/>
                      <a:pt x="83" y="135"/>
                    </a:cubicBezTo>
                    <a:cubicBezTo>
                      <a:pt x="83" y="134"/>
                      <a:pt x="83" y="134"/>
                      <a:pt x="83" y="134"/>
                    </a:cubicBezTo>
                    <a:cubicBezTo>
                      <a:pt x="82" y="134"/>
                      <a:pt x="81" y="133"/>
                      <a:pt x="81" y="133"/>
                    </a:cubicBezTo>
                    <a:cubicBezTo>
                      <a:pt x="80" y="133"/>
                      <a:pt x="80" y="133"/>
                      <a:pt x="80" y="133"/>
                    </a:cubicBezTo>
                    <a:cubicBezTo>
                      <a:pt x="78" y="133"/>
                      <a:pt x="78" y="133"/>
                      <a:pt x="78" y="133"/>
                    </a:cubicBezTo>
                    <a:cubicBezTo>
                      <a:pt x="78" y="131"/>
                      <a:pt x="78" y="131"/>
                      <a:pt x="78" y="131"/>
                    </a:cubicBezTo>
                    <a:cubicBezTo>
                      <a:pt x="77" y="132"/>
                      <a:pt x="77" y="132"/>
                      <a:pt x="77" y="132"/>
                    </a:cubicBezTo>
                    <a:cubicBezTo>
                      <a:pt x="76" y="132"/>
                      <a:pt x="75" y="132"/>
                      <a:pt x="75" y="132"/>
                    </a:cubicBezTo>
                    <a:cubicBezTo>
                      <a:pt x="74" y="132"/>
                      <a:pt x="74" y="132"/>
                      <a:pt x="73" y="131"/>
                    </a:cubicBezTo>
                    <a:cubicBezTo>
                      <a:pt x="72" y="131"/>
                      <a:pt x="72" y="131"/>
                      <a:pt x="72" y="131"/>
                    </a:cubicBezTo>
                    <a:cubicBezTo>
                      <a:pt x="72" y="130"/>
                      <a:pt x="72" y="130"/>
                      <a:pt x="72" y="130"/>
                    </a:cubicBezTo>
                    <a:cubicBezTo>
                      <a:pt x="72" y="130"/>
                      <a:pt x="72" y="129"/>
                      <a:pt x="71" y="129"/>
                    </a:cubicBezTo>
                    <a:cubicBezTo>
                      <a:pt x="70" y="129"/>
                      <a:pt x="70" y="129"/>
                      <a:pt x="70" y="129"/>
                    </a:cubicBezTo>
                    <a:cubicBezTo>
                      <a:pt x="70" y="128"/>
                      <a:pt x="70" y="128"/>
                      <a:pt x="70" y="128"/>
                    </a:cubicBezTo>
                    <a:cubicBezTo>
                      <a:pt x="70" y="128"/>
                      <a:pt x="70" y="128"/>
                      <a:pt x="70" y="127"/>
                    </a:cubicBezTo>
                    <a:cubicBezTo>
                      <a:pt x="69" y="126"/>
                      <a:pt x="68" y="126"/>
                      <a:pt x="68" y="126"/>
                    </a:cubicBezTo>
                    <a:cubicBezTo>
                      <a:pt x="67" y="126"/>
                      <a:pt x="66" y="126"/>
                      <a:pt x="66" y="126"/>
                    </a:cubicBezTo>
                    <a:cubicBezTo>
                      <a:pt x="65" y="126"/>
                      <a:pt x="65" y="126"/>
                      <a:pt x="65" y="126"/>
                    </a:cubicBezTo>
                    <a:cubicBezTo>
                      <a:pt x="64" y="126"/>
                      <a:pt x="64" y="126"/>
                      <a:pt x="63" y="126"/>
                    </a:cubicBezTo>
                    <a:cubicBezTo>
                      <a:pt x="64" y="125"/>
                      <a:pt x="64" y="125"/>
                      <a:pt x="64" y="125"/>
                    </a:cubicBezTo>
                    <a:cubicBezTo>
                      <a:pt x="66" y="123"/>
                      <a:pt x="66" y="123"/>
                      <a:pt x="66" y="123"/>
                    </a:cubicBezTo>
                    <a:cubicBezTo>
                      <a:pt x="64" y="123"/>
                      <a:pt x="64" y="123"/>
                      <a:pt x="64" y="123"/>
                    </a:cubicBezTo>
                    <a:cubicBezTo>
                      <a:pt x="63" y="123"/>
                      <a:pt x="63" y="123"/>
                      <a:pt x="63" y="123"/>
                    </a:cubicBezTo>
                    <a:cubicBezTo>
                      <a:pt x="63" y="123"/>
                      <a:pt x="63" y="123"/>
                      <a:pt x="63" y="123"/>
                    </a:cubicBezTo>
                    <a:cubicBezTo>
                      <a:pt x="63" y="122"/>
                      <a:pt x="63" y="122"/>
                      <a:pt x="63" y="122"/>
                    </a:cubicBezTo>
                    <a:cubicBezTo>
                      <a:pt x="61" y="122"/>
                      <a:pt x="61" y="122"/>
                      <a:pt x="61" y="122"/>
                    </a:cubicBezTo>
                    <a:cubicBezTo>
                      <a:pt x="60" y="122"/>
                      <a:pt x="60" y="122"/>
                      <a:pt x="60" y="123"/>
                    </a:cubicBezTo>
                    <a:cubicBezTo>
                      <a:pt x="60" y="123"/>
                      <a:pt x="60" y="123"/>
                      <a:pt x="60" y="123"/>
                    </a:cubicBezTo>
                    <a:cubicBezTo>
                      <a:pt x="60" y="123"/>
                      <a:pt x="60" y="123"/>
                      <a:pt x="60" y="123"/>
                    </a:cubicBezTo>
                    <a:cubicBezTo>
                      <a:pt x="60" y="123"/>
                      <a:pt x="60" y="123"/>
                      <a:pt x="60" y="123"/>
                    </a:cubicBezTo>
                    <a:cubicBezTo>
                      <a:pt x="59" y="123"/>
                      <a:pt x="59" y="123"/>
                      <a:pt x="59" y="123"/>
                    </a:cubicBezTo>
                    <a:cubicBezTo>
                      <a:pt x="58" y="123"/>
                      <a:pt x="57" y="122"/>
                      <a:pt x="57" y="121"/>
                    </a:cubicBezTo>
                    <a:cubicBezTo>
                      <a:pt x="58" y="120"/>
                      <a:pt x="58" y="120"/>
                      <a:pt x="58" y="120"/>
                    </a:cubicBezTo>
                    <a:cubicBezTo>
                      <a:pt x="56" y="120"/>
                      <a:pt x="56" y="120"/>
                      <a:pt x="56" y="120"/>
                    </a:cubicBezTo>
                    <a:cubicBezTo>
                      <a:pt x="55" y="120"/>
                      <a:pt x="55" y="121"/>
                      <a:pt x="54" y="121"/>
                    </a:cubicBezTo>
                    <a:cubicBezTo>
                      <a:pt x="53" y="121"/>
                      <a:pt x="52" y="120"/>
                      <a:pt x="52" y="120"/>
                    </a:cubicBezTo>
                    <a:cubicBezTo>
                      <a:pt x="51" y="120"/>
                      <a:pt x="50" y="119"/>
                      <a:pt x="50" y="119"/>
                    </a:cubicBezTo>
                    <a:cubicBezTo>
                      <a:pt x="49" y="119"/>
                      <a:pt x="49" y="118"/>
                      <a:pt x="48" y="118"/>
                    </a:cubicBezTo>
                    <a:cubicBezTo>
                      <a:pt x="47" y="118"/>
                      <a:pt x="46" y="117"/>
                      <a:pt x="46" y="117"/>
                    </a:cubicBezTo>
                    <a:cubicBezTo>
                      <a:pt x="45" y="117"/>
                      <a:pt x="45" y="117"/>
                      <a:pt x="45" y="117"/>
                    </a:cubicBezTo>
                    <a:cubicBezTo>
                      <a:pt x="44" y="117"/>
                      <a:pt x="44" y="117"/>
                      <a:pt x="44" y="117"/>
                    </a:cubicBezTo>
                    <a:cubicBezTo>
                      <a:pt x="44" y="117"/>
                      <a:pt x="44" y="117"/>
                      <a:pt x="44" y="117"/>
                    </a:cubicBezTo>
                    <a:cubicBezTo>
                      <a:pt x="43" y="117"/>
                      <a:pt x="43" y="118"/>
                      <a:pt x="43" y="118"/>
                    </a:cubicBezTo>
                    <a:cubicBezTo>
                      <a:pt x="43" y="118"/>
                      <a:pt x="43" y="118"/>
                      <a:pt x="43" y="118"/>
                    </a:cubicBezTo>
                    <a:cubicBezTo>
                      <a:pt x="42" y="117"/>
                      <a:pt x="40" y="117"/>
                      <a:pt x="39" y="117"/>
                    </a:cubicBezTo>
                    <a:cubicBezTo>
                      <a:pt x="38" y="117"/>
                      <a:pt x="38" y="117"/>
                      <a:pt x="38" y="117"/>
                    </a:cubicBezTo>
                    <a:cubicBezTo>
                      <a:pt x="38" y="118"/>
                      <a:pt x="38" y="118"/>
                      <a:pt x="38" y="118"/>
                    </a:cubicBezTo>
                    <a:cubicBezTo>
                      <a:pt x="38" y="119"/>
                      <a:pt x="38" y="119"/>
                      <a:pt x="38" y="119"/>
                    </a:cubicBezTo>
                    <a:cubicBezTo>
                      <a:pt x="38" y="119"/>
                      <a:pt x="38" y="119"/>
                      <a:pt x="38" y="119"/>
                    </a:cubicBezTo>
                    <a:cubicBezTo>
                      <a:pt x="38" y="119"/>
                      <a:pt x="38" y="119"/>
                      <a:pt x="38" y="119"/>
                    </a:cubicBezTo>
                    <a:cubicBezTo>
                      <a:pt x="37" y="119"/>
                      <a:pt x="37" y="119"/>
                      <a:pt x="37" y="119"/>
                    </a:cubicBezTo>
                    <a:cubicBezTo>
                      <a:pt x="37" y="119"/>
                      <a:pt x="36" y="119"/>
                      <a:pt x="35" y="120"/>
                    </a:cubicBezTo>
                    <a:cubicBezTo>
                      <a:pt x="35" y="120"/>
                      <a:pt x="35" y="120"/>
                      <a:pt x="34" y="120"/>
                    </a:cubicBezTo>
                    <a:cubicBezTo>
                      <a:pt x="33" y="120"/>
                      <a:pt x="33" y="120"/>
                      <a:pt x="33" y="120"/>
                    </a:cubicBezTo>
                    <a:cubicBezTo>
                      <a:pt x="32" y="120"/>
                      <a:pt x="32" y="120"/>
                      <a:pt x="32" y="120"/>
                    </a:cubicBezTo>
                    <a:cubicBezTo>
                      <a:pt x="31" y="120"/>
                      <a:pt x="31" y="120"/>
                      <a:pt x="31" y="120"/>
                    </a:cubicBezTo>
                    <a:cubicBezTo>
                      <a:pt x="31" y="121"/>
                      <a:pt x="31" y="121"/>
                      <a:pt x="31" y="121"/>
                    </a:cubicBezTo>
                    <a:cubicBezTo>
                      <a:pt x="31" y="122"/>
                      <a:pt x="32" y="122"/>
                      <a:pt x="32" y="123"/>
                    </a:cubicBezTo>
                    <a:cubicBezTo>
                      <a:pt x="33" y="124"/>
                      <a:pt x="33" y="124"/>
                      <a:pt x="33" y="124"/>
                    </a:cubicBezTo>
                    <a:cubicBezTo>
                      <a:pt x="33" y="124"/>
                      <a:pt x="33" y="124"/>
                      <a:pt x="33" y="124"/>
                    </a:cubicBezTo>
                    <a:cubicBezTo>
                      <a:pt x="33" y="125"/>
                      <a:pt x="33" y="125"/>
                      <a:pt x="33" y="125"/>
                    </a:cubicBezTo>
                    <a:cubicBezTo>
                      <a:pt x="33" y="125"/>
                      <a:pt x="33" y="125"/>
                      <a:pt x="33" y="125"/>
                    </a:cubicBezTo>
                    <a:cubicBezTo>
                      <a:pt x="33" y="125"/>
                      <a:pt x="33" y="126"/>
                      <a:pt x="32" y="126"/>
                    </a:cubicBezTo>
                    <a:cubicBezTo>
                      <a:pt x="32" y="126"/>
                      <a:pt x="32" y="126"/>
                      <a:pt x="32" y="126"/>
                    </a:cubicBezTo>
                    <a:cubicBezTo>
                      <a:pt x="31" y="126"/>
                      <a:pt x="31" y="126"/>
                      <a:pt x="31" y="126"/>
                    </a:cubicBezTo>
                    <a:cubicBezTo>
                      <a:pt x="30" y="126"/>
                      <a:pt x="30" y="126"/>
                      <a:pt x="30" y="126"/>
                    </a:cubicBezTo>
                    <a:cubicBezTo>
                      <a:pt x="30" y="126"/>
                      <a:pt x="30" y="126"/>
                      <a:pt x="30" y="126"/>
                    </a:cubicBezTo>
                    <a:cubicBezTo>
                      <a:pt x="30" y="125"/>
                      <a:pt x="30" y="125"/>
                      <a:pt x="30" y="125"/>
                    </a:cubicBezTo>
                    <a:cubicBezTo>
                      <a:pt x="30" y="125"/>
                      <a:pt x="30" y="125"/>
                      <a:pt x="29" y="125"/>
                    </a:cubicBezTo>
                    <a:cubicBezTo>
                      <a:pt x="29" y="124"/>
                      <a:pt x="29" y="124"/>
                      <a:pt x="29" y="124"/>
                    </a:cubicBezTo>
                    <a:cubicBezTo>
                      <a:pt x="29" y="124"/>
                      <a:pt x="29" y="124"/>
                      <a:pt x="29" y="124"/>
                    </a:cubicBezTo>
                    <a:cubicBezTo>
                      <a:pt x="29" y="123"/>
                      <a:pt x="29" y="123"/>
                      <a:pt x="29" y="123"/>
                    </a:cubicBezTo>
                    <a:cubicBezTo>
                      <a:pt x="28" y="122"/>
                      <a:pt x="27" y="122"/>
                      <a:pt x="27" y="122"/>
                    </a:cubicBezTo>
                    <a:cubicBezTo>
                      <a:pt x="26" y="122"/>
                      <a:pt x="26" y="122"/>
                      <a:pt x="25" y="122"/>
                    </a:cubicBezTo>
                    <a:cubicBezTo>
                      <a:pt x="25" y="122"/>
                      <a:pt x="25" y="122"/>
                      <a:pt x="25" y="122"/>
                    </a:cubicBezTo>
                    <a:cubicBezTo>
                      <a:pt x="24" y="123"/>
                      <a:pt x="23" y="123"/>
                      <a:pt x="23" y="123"/>
                    </a:cubicBezTo>
                    <a:cubicBezTo>
                      <a:pt x="22" y="123"/>
                      <a:pt x="22" y="123"/>
                      <a:pt x="22" y="123"/>
                    </a:cubicBezTo>
                    <a:cubicBezTo>
                      <a:pt x="22" y="123"/>
                      <a:pt x="22" y="123"/>
                      <a:pt x="22" y="123"/>
                    </a:cubicBezTo>
                    <a:cubicBezTo>
                      <a:pt x="22" y="123"/>
                      <a:pt x="22" y="123"/>
                      <a:pt x="22" y="123"/>
                    </a:cubicBezTo>
                    <a:cubicBezTo>
                      <a:pt x="22" y="123"/>
                      <a:pt x="22" y="123"/>
                      <a:pt x="22" y="123"/>
                    </a:cubicBezTo>
                    <a:cubicBezTo>
                      <a:pt x="22" y="122"/>
                      <a:pt x="21" y="122"/>
                      <a:pt x="20" y="122"/>
                    </a:cubicBezTo>
                    <a:cubicBezTo>
                      <a:pt x="20" y="121"/>
                      <a:pt x="20" y="121"/>
                      <a:pt x="20" y="121"/>
                    </a:cubicBezTo>
                    <a:cubicBezTo>
                      <a:pt x="20" y="121"/>
                      <a:pt x="20" y="120"/>
                      <a:pt x="20" y="120"/>
                    </a:cubicBezTo>
                    <a:cubicBezTo>
                      <a:pt x="19" y="120"/>
                      <a:pt x="19" y="120"/>
                      <a:pt x="19" y="120"/>
                    </a:cubicBezTo>
                    <a:cubicBezTo>
                      <a:pt x="19" y="119"/>
                      <a:pt x="19" y="119"/>
                      <a:pt x="19" y="118"/>
                    </a:cubicBezTo>
                    <a:cubicBezTo>
                      <a:pt x="19" y="118"/>
                      <a:pt x="19" y="118"/>
                      <a:pt x="19" y="117"/>
                    </a:cubicBezTo>
                    <a:cubicBezTo>
                      <a:pt x="19" y="117"/>
                      <a:pt x="19" y="117"/>
                      <a:pt x="19" y="117"/>
                    </a:cubicBezTo>
                    <a:cubicBezTo>
                      <a:pt x="19" y="117"/>
                      <a:pt x="20" y="117"/>
                      <a:pt x="20" y="117"/>
                    </a:cubicBezTo>
                    <a:cubicBezTo>
                      <a:pt x="21" y="117"/>
                      <a:pt x="22" y="116"/>
                      <a:pt x="23" y="115"/>
                    </a:cubicBezTo>
                    <a:cubicBezTo>
                      <a:pt x="24" y="114"/>
                      <a:pt x="23" y="113"/>
                      <a:pt x="23" y="112"/>
                    </a:cubicBezTo>
                    <a:cubicBezTo>
                      <a:pt x="23" y="112"/>
                      <a:pt x="23" y="112"/>
                      <a:pt x="23" y="112"/>
                    </a:cubicBezTo>
                    <a:cubicBezTo>
                      <a:pt x="22" y="112"/>
                      <a:pt x="22" y="112"/>
                      <a:pt x="22" y="112"/>
                    </a:cubicBezTo>
                    <a:cubicBezTo>
                      <a:pt x="22" y="112"/>
                      <a:pt x="22" y="111"/>
                      <a:pt x="22" y="111"/>
                    </a:cubicBezTo>
                    <a:cubicBezTo>
                      <a:pt x="22" y="110"/>
                      <a:pt x="22" y="109"/>
                      <a:pt x="22" y="109"/>
                    </a:cubicBezTo>
                    <a:cubicBezTo>
                      <a:pt x="22" y="108"/>
                      <a:pt x="22" y="107"/>
                      <a:pt x="22" y="107"/>
                    </a:cubicBezTo>
                    <a:cubicBezTo>
                      <a:pt x="22" y="107"/>
                      <a:pt x="21" y="106"/>
                      <a:pt x="20" y="106"/>
                    </a:cubicBezTo>
                    <a:cubicBezTo>
                      <a:pt x="19" y="106"/>
                      <a:pt x="19" y="106"/>
                      <a:pt x="19" y="106"/>
                    </a:cubicBezTo>
                    <a:cubicBezTo>
                      <a:pt x="19" y="106"/>
                      <a:pt x="19" y="106"/>
                      <a:pt x="19" y="106"/>
                    </a:cubicBezTo>
                    <a:cubicBezTo>
                      <a:pt x="19" y="106"/>
                      <a:pt x="19" y="106"/>
                      <a:pt x="19" y="106"/>
                    </a:cubicBezTo>
                    <a:cubicBezTo>
                      <a:pt x="18" y="106"/>
                      <a:pt x="18" y="106"/>
                      <a:pt x="18" y="106"/>
                    </a:cubicBezTo>
                    <a:cubicBezTo>
                      <a:pt x="17" y="106"/>
                      <a:pt x="17" y="106"/>
                      <a:pt x="17" y="106"/>
                    </a:cubicBezTo>
                    <a:cubicBezTo>
                      <a:pt x="16" y="106"/>
                      <a:pt x="16" y="105"/>
                      <a:pt x="16" y="105"/>
                    </a:cubicBezTo>
                    <a:cubicBezTo>
                      <a:pt x="16" y="105"/>
                      <a:pt x="16" y="105"/>
                      <a:pt x="16" y="105"/>
                    </a:cubicBezTo>
                    <a:cubicBezTo>
                      <a:pt x="16" y="105"/>
                      <a:pt x="16" y="104"/>
                      <a:pt x="16" y="103"/>
                    </a:cubicBezTo>
                    <a:cubicBezTo>
                      <a:pt x="16" y="103"/>
                      <a:pt x="16" y="103"/>
                      <a:pt x="16" y="103"/>
                    </a:cubicBezTo>
                    <a:cubicBezTo>
                      <a:pt x="17" y="104"/>
                      <a:pt x="17" y="104"/>
                      <a:pt x="17" y="104"/>
                    </a:cubicBezTo>
                    <a:cubicBezTo>
                      <a:pt x="17" y="102"/>
                      <a:pt x="17" y="102"/>
                      <a:pt x="17" y="102"/>
                    </a:cubicBezTo>
                    <a:cubicBezTo>
                      <a:pt x="17" y="101"/>
                      <a:pt x="17" y="101"/>
                      <a:pt x="17" y="101"/>
                    </a:cubicBezTo>
                    <a:cubicBezTo>
                      <a:pt x="17" y="101"/>
                      <a:pt x="17" y="100"/>
                      <a:pt x="17" y="99"/>
                    </a:cubicBezTo>
                    <a:cubicBezTo>
                      <a:pt x="17" y="99"/>
                      <a:pt x="17" y="99"/>
                      <a:pt x="17" y="99"/>
                    </a:cubicBezTo>
                    <a:cubicBezTo>
                      <a:pt x="18" y="99"/>
                      <a:pt x="18" y="99"/>
                      <a:pt x="18" y="99"/>
                    </a:cubicBezTo>
                    <a:cubicBezTo>
                      <a:pt x="18" y="99"/>
                      <a:pt x="18" y="99"/>
                      <a:pt x="18" y="99"/>
                    </a:cubicBezTo>
                    <a:cubicBezTo>
                      <a:pt x="19" y="99"/>
                      <a:pt x="19" y="99"/>
                      <a:pt x="19" y="99"/>
                    </a:cubicBezTo>
                    <a:cubicBezTo>
                      <a:pt x="20" y="99"/>
                      <a:pt x="21" y="99"/>
                      <a:pt x="22" y="96"/>
                    </a:cubicBezTo>
                    <a:cubicBezTo>
                      <a:pt x="22" y="95"/>
                      <a:pt x="22" y="94"/>
                      <a:pt x="22" y="93"/>
                    </a:cubicBezTo>
                    <a:cubicBezTo>
                      <a:pt x="22" y="92"/>
                      <a:pt x="22" y="92"/>
                      <a:pt x="22" y="92"/>
                    </a:cubicBezTo>
                    <a:cubicBezTo>
                      <a:pt x="22" y="92"/>
                      <a:pt x="22" y="92"/>
                      <a:pt x="22" y="92"/>
                    </a:cubicBezTo>
                    <a:cubicBezTo>
                      <a:pt x="20" y="91"/>
                      <a:pt x="20" y="91"/>
                      <a:pt x="20" y="91"/>
                    </a:cubicBezTo>
                    <a:cubicBezTo>
                      <a:pt x="20" y="91"/>
                      <a:pt x="20" y="91"/>
                      <a:pt x="19" y="91"/>
                    </a:cubicBezTo>
                    <a:cubicBezTo>
                      <a:pt x="19" y="91"/>
                      <a:pt x="18" y="91"/>
                      <a:pt x="18" y="92"/>
                    </a:cubicBezTo>
                    <a:cubicBezTo>
                      <a:pt x="16" y="92"/>
                      <a:pt x="16" y="93"/>
                      <a:pt x="15" y="94"/>
                    </a:cubicBezTo>
                    <a:cubicBezTo>
                      <a:pt x="15" y="94"/>
                      <a:pt x="15" y="94"/>
                      <a:pt x="15" y="94"/>
                    </a:cubicBezTo>
                    <a:cubicBezTo>
                      <a:pt x="15" y="94"/>
                      <a:pt x="15" y="94"/>
                      <a:pt x="15" y="94"/>
                    </a:cubicBezTo>
                    <a:cubicBezTo>
                      <a:pt x="15" y="94"/>
                      <a:pt x="15" y="94"/>
                      <a:pt x="15" y="94"/>
                    </a:cubicBezTo>
                    <a:cubicBezTo>
                      <a:pt x="14" y="94"/>
                      <a:pt x="14" y="94"/>
                      <a:pt x="14" y="94"/>
                    </a:cubicBezTo>
                    <a:cubicBezTo>
                      <a:pt x="14" y="95"/>
                      <a:pt x="14" y="95"/>
                      <a:pt x="14" y="95"/>
                    </a:cubicBezTo>
                    <a:cubicBezTo>
                      <a:pt x="14" y="96"/>
                      <a:pt x="14" y="96"/>
                      <a:pt x="14" y="96"/>
                    </a:cubicBezTo>
                    <a:cubicBezTo>
                      <a:pt x="14" y="96"/>
                      <a:pt x="14" y="96"/>
                      <a:pt x="14" y="96"/>
                    </a:cubicBezTo>
                    <a:cubicBezTo>
                      <a:pt x="13" y="96"/>
                      <a:pt x="13" y="96"/>
                      <a:pt x="13" y="96"/>
                    </a:cubicBezTo>
                    <a:cubicBezTo>
                      <a:pt x="13" y="96"/>
                      <a:pt x="13" y="96"/>
                      <a:pt x="13" y="96"/>
                    </a:cubicBezTo>
                    <a:cubicBezTo>
                      <a:pt x="13" y="96"/>
                      <a:pt x="12" y="97"/>
                      <a:pt x="12" y="97"/>
                    </a:cubicBezTo>
                    <a:cubicBezTo>
                      <a:pt x="11" y="97"/>
                      <a:pt x="11" y="97"/>
                      <a:pt x="11" y="97"/>
                    </a:cubicBezTo>
                    <a:cubicBezTo>
                      <a:pt x="11" y="98"/>
                      <a:pt x="11" y="98"/>
                      <a:pt x="11" y="98"/>
                    </a:cubicBezTo>
                    <a:cubicBezTo>
                      <a:pt x="10" y="98"/>
                      <a:pt x="9" y="99"/>
                      <a:pt x="9" y="100"/>
                    </a:cubicBezTo>
                    <a:cubicBezTo>
                      <a:pt x="9" y="99"/>
                      <a:pt x="9" y="99"/>
                      <a:pt x="9" y="99"/>
                    </a:cubicBezTo>
                    <a:cubicBezTo>
                      <a:pt x="9" y="98"/>
                      <a:pt x="9" y="98"/>
                      <a:pt x="9" y="98"/>
                    </a:cubicBezTo>
                    <a:cubicBezTo>
                      <a:pt x="9" y="97"/>
                      <a:pt x="9" y="97"/>
                      <a:pt x="9" y="97"/>
                    </a:cubicBezTo>
                    <a:cubicBezTo>
                      <a:pt x="9" y="96"/>
                      <a:pt x="8" y="96"/>
                      <a:pt x="8" y="96"/>
                    </a:cubicBezTo>
                    <a:cubicBezTo>
                      <a:pt x="7" y="96"/>
                      <a:pt x="7" y="96"/>
                      <a:pt x="7" y="96"/>
                    </a:cubicBezTo>
                    <a:cubicBezTo>
                      <a:pt x="7" y="96"/>
                      <a:pt x="7" y="96"/>
                      <a:pt x="7" y="96"/>
                    </a:cubicBezTo>
                    <a:cubicBezTo>
                      <a:pt x="7" y="95"/>
                      <a:pt x="7" y="95"/>
                      <a:pt x="7" y="95"/>
                    </a:cubicBezTo>
                    <a:cubicBezTo>
                      <a:pt x="7" y="94"/>
                      <a:pt x="7" y="94"/>
                      <a:pt x="7" y="94"/>
                    </a:cubicBezTo>
                    <a:cubicBezTo>
                      <a:pt x="7" y="93"/>
                      <a:pt x="7" y="93"/>
                      <a:pt x="7" y="93"/>
                    </a:cubicBezTo>
                    <a:cubicBezTo>
                      <a:pt x="8" y="93"/>
                      <a:pt x="8" y="93"/>
                      <a:pt x="8" y="93"/>
                    </a:cubicBezTo>
                    <a:cubicBezTo>
                      <a:pt x="9" y="94"/>
                      <a:pt x="9" y="94"/>
                      <a:pt x="9" y="94"/>
                    </a:cubicBezTo>
                    <a:cubicBezTo>
                      <a:pt x="9" y="92"/>
                      <a:pt x="9" y="92"/>
                      <a:pt x="9" y="92"/>
                    </a:cubicBezTo>
                    <a:cubicBezTo>
                      <a:pt x="9" y="92"/>
                      <a:pt x="9" y="92"/>
                      <a:pt x="9" y="92"/>
                    </a:cubicBezTo>
                    <a:cubicBezTo>
                      <a:pt x="9" y="92"/>
                      <a:pt x="9" y="92"/>
                      <a:pt x="9" y="92"/>
                    </a:cubicBezTo>
                    <a:cubicBezTo>
                      <a:pt x="10" y="92"/>
                      <a:pt x="10" y="92"/>
                      <a:pt x="10" y="92"/>
                    </a:cubicBezTo>
                    <a:cubicBezTo>
                      <a:pt x="10" y="91"/>
                      <a:pt x="10" y="91"/>
                      <a:pt x="10" y="91"/>
                    </a:cubicBezTo>
                    <a:cubicBezTo>
                      <a:pt x="10" y="91"/>
                      <a:pt x="10" y="91"/>
                      <a:pt x="10" y="91"/>
                    </a:cubicBezTo>
                    <a:cubicBezTo>
                      <a:pt x="10" y="90"/>
                      <a:pt x="10" y="89"/>
                      <a:pt x="10" y="89"/>
                    </a:cubicBezTo>
                    <a:cubicBezTo>
                      <a:pt x="10" y="89"/>
                      <a:pt x="10" y="89"/>
                      <a:pt x="10" y="89"/>
                    </a:cubicBezTo>
                    <a:cubicBezTo>
                      <a:pt x="12" y="89"/>
                      <a:pt x="12" y="89"/>
                      <a:pt x="12" y="89"/>
                    </a:cubicBezTo>
                    <a:cubicBezTo>
                      <a:pt x="12" y="88"/>
                      <a:pt x="12" y="88"/>
                      <a:pt x="12" y="88"/>
                    </a:cubicBezTo>
                    <a:cubicBezTo>
                      <a:pt x="12" y="87"/>
                      <a:pt x="12" y="87"/>
                      <a:pt x="12" y="87"/>
                    </a:cubicBezTo>
                    <a:cubicBezTo>
                      <a:pt x="11" y="86"/>
                      <a:pt x="12" y="85"/>
                      <a:pt x="12" y="85"/>
                    </a:cubicBezTo>
                    <a:cubicBezTo>
                      <a:pt x="12" y="85"/>
                      <a:pt x="12" y="85"/>
                      <a:pt x="12" y="85"/>
                    </a:cubicBezTo>
                    <a:cubicBezTo>
                      <a:pt x="13" y="85"/>
                      <a:pt x="13" y="85"/>
                      <a:pt x="13" y="85"/>
                    </a:cubicBezTo>
                    <a:cubicBezTo>
                      <a:pt x="13" y="84"/>
                      <a:pt x="13" y="84"/>
                      <a:pt x="13" y="84"/>
                    </a:cubicBezTo>
                    <a:cubicBezTo>
                      <a:pt x="13" y="83"/>
                      <a:pt x="13" y="83"/>
                      <a:pt x="13" y="83"/>
                    </a:cubicBezTo>
                    <a:cubicBezTo>
                      <a:pt x="13" y="83"/>
                      <a:pt x="13" y="82"/>
                      <a:pt x="13" y="82"/>
                    </a:cubicBezTo>
                    <a:cubicBezTo>
                      <a:pt x="13" y="82"/>
                      <a:pt x="13" y="82"/>
                      <a:pt x="13" y="82"/>
                    </a:cubicBezTo>
                    <a:cubicBezTo>
                      <a:pt x="14" y="82"/>
                      <a:pt x="14" y="82"/>
                      <a:pt x="14" y="82"/>
                    </a:cubicBezTo>
                    <a:cubicBezTo>
                      <a:pt x="14" y="81"/>
                      <a:pt x="14" y="81"/>
                      <a:pt x="14" y="81"/>
                    </a:cubicBezTo>
                    <a:cubicBezTo>
                      <a:pt x="14" y="80"/>
                      <a:pt x="14" y="80"/>
                      <a:pt x="14" y="80"/>
                    </a:cubicBezTo>
                    <a:cubicBezTo>
                      <a:pt x="15" y="79"/>
                      <a:pt x="15" y="79"/>
                      <a:pt x="15" y="79"/>
                    </a:cubicBezTo>
                    <a:cubicBezTo>
                      <a:pt x="15" y="79"/>
                      <a:pt x="15" y="79"/>
                      <a:pt x="15" y="79"/>
                    </a:cubicBezTo>
                    <a:cubicBezTo>
                      <a:pt x="15" y="79"/>
                      <a:pt x="15" y="79"/>
                      <a:pt x="15" y="79"/>
                    </a:cubicBezTo>
                    <a:cubicBezTo>
                      <a:pt x="15" y="79"/>
                      <a:pt x="16" y="79"/>
                      <a:pt x="16" y="78"/>
                    </a:cubicBezTo>
                    <a:cubicBezTo>
                      <a:pt x="16" y="77"/>
                      <a:pt x="16" y="77"/>
                      <a:pt x="16" y="77"/>
                    </a:cubicBezTo>
                    <a:cubicBezTo>
                      <a:pt x="17" y="77"/>
                      <a:pt x="17" y="76"/>
                      <a:pt x="18" y="76"/>
                    </a:cubicBezTo>
                    <a:cubicBezTo>
                      <a:pt x="19" y="75"/>
                      <a:pt x="20" y="74"/>
                      <a:pt x="20" y="73"/>
                    </a:cubicBezTo>
                    <a:cubicBezTo>
                      <a:pt x="20" y="72"/>
                      <a:pt x="20" y="72"/>
                      <a:pt x="20" y="72"/>
                    </a:cubicBezTo>
                    <a:cubicBezTo>
                      <a:pt x="20" y="72"/>
                      <a:pt x="20" y="72"/>
                      <a:pt x="20" y="72"/>
                    </a:cubicBezTo>
                    <a:cubicBezTo>
                      <a:pt x="21" y="72"/>
                      <a:pt x="21" y="72"/>
                      <a:pt x="21" y="72"/>
                    </a:cubicBezTo>
                    <a:cubicBezTo>
                      <a:pt x="22" y="72"/>
                      <a:pt x="22" y="72"/>
                      <a:pt x="22" y="72"/>
                    </a:cubicBezTo>
                    <a:cubicBezTo>
                      <a:pt x="22" y="73"/>
                      <a:pt x="23" y="73"/>
                      <a:pt x="23" y="73"/>
                    </a:cubicBezTo>
                    <a:cubicBezTo>
                      <a:pt x="24" y="73"/>
                      <a:pt x="24" y="73"/>
                      <a:pt x="24" y="73"/>
                    </a:cubicBezTo>
                    <a:cubicBezTo>
                      <a:pt x="25" y="73"/>
                      <a:pt x="26" y="72"/>
                      <a:pt x="27" y="72"/>
                    </a:cubicBezTo>
                    <a:cubicBezTo>
                      <a:pt x="27" y="71"/>
                      <a:pt x="27" y="71"/>
                      <a:pt x="27" y="71"/>
                    </a:cubicBezTo>
                    <a:cubicBezTo>
                      <a:pt x="28" y="71"/>
                      <a:pt x="29" y="70"/>
                      <a:pt x="30" y="70"/>
                    </a:cubicBezTo>
                    <a:cubicBezTo>
                      <a:pt x="30" y="70"/>
                      <a:pt x="30" y="70"/>
                      <a:pt x="30" y="70"/>
                    </a:cubicBezTo>
                    <a:cubicBezTo>
                      <a:pt x="31" y="70"/>
                      <a:pt x="31" y="70"/>
                      <a:pt x="31" y="70"/>
                    </a:cubicBezTo>
                    <a:cubicBezTo>
                      <a:pt x="31" y="70"/>
                      <a:pt x="31" y="70"/>
                      <a:pt x="31" y="70"/>
                    </a:cubicBezTo>
                    <a:cubicBezTo>
                      <a:pt x="32" y="71"/>
                      <a:pt x="33" y="72"/>
                      <a:pt x="33" y="73"/>
                    </a:cubicBezTo>
                    <a:cubicBezTo>
                      <a:pt x="33" y="75"/>
                      <a:pt x="33" y="76"/>
                      <a:pt x="33" y="77"/>
                    </a:cubicBezTo>
                    <a:cubicBezTo>
                      <a:pt x="32" y="77"/>
                      <a:pt x="32" y="77"/>
                      <a:pt x="32" y="77"/>
                    </a:cubicBezTo>
                    <a:cubicBezTo>
                      <a:pt x="31" y="77"/>
                      <a:pt x="31" y="77"/>
                      <a:pt x="31" y="77"/>
                    </a:cubicBezTo>
                    <a:cubicBezTo>
                      <a:pt x="31" y="79"/>
                      <a:pt x="31" y="79"/>
                      <a:pt x="31" y="79"/>
                    </a:cubicBezTo>
                    <a:cubicBezTo>
                      <a:pt x="31" y="80"/>
                      <a:pt x="32" y="80"/>
                      <a:pt x="32" y="80"/>
                    </a:cubicBezTo>
                    <a:cubicBezTo>
                      <a:pt x="32" y="80"/>
                      <a:pt x="32" y="80"/>
                      <a:pt x="32" y="80"/>
                    </a:cubicBezTo>
                    <a:cubicBezTo>
                      <a:pt x="33" y="81"/>
                      <a:pt x="33" y="81"/>
                      <a:pt x="33" y="81"/>
                    </a:cubicBezTo>
                    <a:cubicBezTo>
                      <a:pt x="33" y="81"/>
                      <a:pt x="33" y="81"/>
                      <a:pt x="33" y="81"/>
                    </a:cubicBezTo>
                    <a:cubicBezTo>
                      <a:pt x="32" y="82"/>
                      <a:pt x="32" y="82"/>
                      <a:pt x="32" y="82"/>
                    </a:cubicBezTo>
                    <a:cubicBezTo>
                      <a:pt x="34" y="82"/>
                      <a:pt x="34" y="82"/>
                      <a:pt x="34" y="82"/>
                    </a:cubicBezTo>
                    <a:cubicBezTo>
                      <a:pt x="36" y="82"/>
                      <a:pt x="36" y="79"/>
                      <a:pt x="36" y="78"/>
                    </a:cubicBezTo>
                    <a:cubicBezTo>
                      <a:pt x="36" y="77"/>
                      <a:pt x="36" y="76"/>
                      <a:pt x="36" y="76"/>
                    </a:cubicBezTo>
                    <a:cubicBezTo>
                      <a:pt x="36" y="76"/>
                      <a:pt x="36" y="76"/>
                      <a:pt x="36" y="76"/>
                    </a:cubicBezTo>
                    <a:cubicBezTo>
                      <a:pt x="37" y="76"/>
                      <a:pt x="37" y="76"/>
                      <a:pt x="37" y="76"/>
                    </a:cubicBezTo>
                    <a:cubicBezTo>
                      <a:pt x="37" y="75"/>
                      <a:pt x="37" y="75"/>
                      <a:pt x="37" y="75"/>
                    </a:cubicBezTo>
                    <a:cubicBezTo>
                      <a:pt x="37" y="75"/>
                      <a:pt x="37" y="75"/>
                      <a:pt x="37" y="75"/>
                    </a:cubicBezTo>
                    <a:cubicBezTo>
                      <a:pt x="37" y="74"/>
                      <a:pt x="37" y="73"/>
                      <a:pt x="38" y="73"/>
                    </a:cubicBezTo>
                    <a:cubicBezTo>
                      <a:pt x="38" y="73"/>
                      <a:pt x="38" y="73"/>
                      <a:pt x="38" y="73"/>
                    </a:cubicBezTo>
                    <a:cubicBezTo>
                      <a:pt x="39" y="73"/>
                      <a:pt x="39" y="73"/>
                      <a:pt x="39" y="73"/>
                    </a:cubicBezTo>
                    <a:cubicBezTo>
                      <a:pt x="39" y="72"/>
                      <a:pt x="39" y="72"/>
                      <a:pt x="39" y="72"/>
                    </a:cubicBezTo>
                    <a:cubicBezTo>
                      <a:pt x="39" y="72"/>
                      <a:pt x="39" y="72"/>
                      <a:pt x="39" y="72"/>
                    </a:cubicBezTo>
                    <a:cubicBezTo>
                      <a:pt x="39" y="70"/>
                      <a:pt x="39" y="69"/>
                      <a:pt x="39" y="69"/>
                    </a:cubicBezTo>
                    <a:cubicBezTo>
                      <a:pt x="39" y="69"/>
                      <a:pt x="39" y="69"/>
                      <a:pt x="39" y="69"/>
                    </a:cubicBezTo>
                    <a:cubicBezTo>
                      <a:pt x="39" y="69"/>
                      <a:pt x="39" y="69"/>
                      <a:pt x="39" y="69"/>
                    </a:cubicBezTo>
                    <a:cubicBezTo>
                      <a:pt x="39" y="69"/>
                      <a:pt x="39" y="69"/>
                      <a:pt x="39" y="69"/>
                    </a:cubicBezTo>
                    <a:cubicBezTo>
                      <a:pt x="40" y="69"/>
                      <a:pt x="40" y="69"/>
                      <a:pt x="40" y="69"/>
                    </a:cubicBezTo>
                    <a:cubicBezTo>
                      <a:pt x="40" y="69"/>
                      <a:pt x="40" y="69"/>
                      <a:pt x="40" y="69"/>
                    </a:cubicBezTo>
                    <a:cubicBezTo>
                      <a:pt x="41" y="69"/>
                      <a:pt x="42" y="69"/>
                      <a:pt x="42" y="68"/>
                    </a:cubicBezTo>
                    <a:cubicBezTo>
                      <a:pt x="42" y="68"/>
                      <a:pt x="42" y="68"/>
                      <a:pt x="42" y="68"/>
                    </a:cubicBezTo>
                    <a:cubicBezTo>
                      <a:pt x="42" y="68"/>
                      <a:pt x="43" y="67"/>
                      <a:pt x="43" y="67"/>
                    </a:cubicBezTo>
                    <a:cubicBezTo>
                      <a:pt x="44" y="68"/>
                      <a:pt x="44" y="68"/>
                      <a:pt x="44" y="68"/>
                    </a:cubicBezTo>
                    <a:cubicBezTo>
                      <a:pt x="45" y="68"/>
                      <a:pt x="45" y="68"/>
                      <a:pt x="45" y="68"/>
                    </a:cubicBezTo>
                    <a:cubicBezTo>
                      <a:pt x="45" y="67"/>
                      <a:pt x="45" y="67"/>
                      <a:pt x="45" y="67"/>
                    </a:cubicBezTo>
                    <a:cubicBezTo>
                      <a:pt x="45" y="66"/>
                      <a:pt x="45" y="66"/>
                      <a:pt x="45" y="66"/>
                    </a:cubicBezTo>
                    <a:cubicBezTo>
                      <a:pt x="45" y="66"/>
                      <a:pt x="45" y="65"/>
                      <a:pt x="44" y="64"/>
                    </a:cubicBezTo>
                    <a:cubicBezTo>
                      <a:pt x="43" y="64"/>
                      <a:pt x="43" y="64"/>
                      <a:pt x="43" y="64"/>
                    </a:cubicBezTo>
                    <a:cubicBezTo>
                      <a:pt x="43" y="63"/>
                      <a:pt x="43" y="63"/>
                      <a:pt x="43" y="63"/>
                    </a:cubicBezTo>
                    <a:cubicBezTo>
                      <a:pt x="43" y="63"/>
                      <a:pt x="43" y="63"/>
                      <a:pt x="43" y="63"/>
                    </a:cubicBezTo>
                    <a:cubicBezTo>
                      <a:pt x="45" y="63"/>
                      <a:pt x="45" y="63"/>
                      <a:pt x="45" y="63"/>
                    </a:cubicBezTo>
                    <a:cubicBezTo>
                      <a:pt x="45" y="63"/>
                      <a:pt x="45" y="63"/>
                      <a:pt x="45" y="63"/>
                    </a:cubicBezTo>
                    <a:cubicBezTo>
                      <a:pt x="46" y="63"/>
                      <a:pt x="46" y="63"/>
                      <a:pt x="46" y="63"/>
                    </a:cubicBezTo>
                    <a:cubicBezTo>
                      <a:pt x="47" y="63"/>
                      <a:pt x="47" y="63"/>
                      <a:pt x="47" y="62"/>
                    </a:cubicBezTo>
                    <a:cubicBezTo>
                      <a:pt x="48" y="62"/>
                      <a:pt x="48" y="61"/>
                      <a:pt x="49" y="60"/>
                    </a:cubicBezTo>
                    <a:cubicBezTo>
                      <a:pt x="50" y="60"/>
                      <a:pt x="50" y="59"/>
                      <a:pt x="51" y="59"/>
                    </a:cubicBezTo>
                    <a:cubicBezTo>
                      <a:pt x="52" y="59"/>
                      <a:pt x="52" y="59"/>
                      <a:pt x="52" y="59"/>
                    </a:cubicBezTo>
                    <a:cubicBezTo>
                      <a:pt x="52" y="59"/>
                      <a:pt x="53" y="59"/>
                      <a:pt x="53" y="58"/>
                    </a:cubicBezTo>
                    <a:cubicBezTo>
                      <a:pt x="53" y="58"/>
                      <a:pt x="53" y="58"/>
                      <a:pt x="53" y="58"/>
                    </a:cubicBezTo>
                    <a:cubicBezTo>
                      <a:pt x="54" y="58"/>
                      <a:pt x="54" y="57"/>
                      <a:pt x="54" y="57"/>
                    </a:cubicBezTo>
                    <a:cubicBezTo>
                      <a:pt x="55" y="56"/>
                      <a:pt x="55" y="56"/>
                      <a:pt x="55" y="56"/>
                    </a:cubicBezTo>
                    <a:cubicBezTo>
                      <a:pt x="55" y="56"/>
                      <a:pt x="55" y="56"/>
                      <a:pt x="55" y="56"/>
                    </a:cubicBezTo>
                    <a:cubicBezTo>
                      <a:pt x="56" y="56"/>
                      <a:pt x="56" y="56"/>
                      <a:pt x="56" y="55"/>
                    </a:cubicBezTo>
                    <a:cubicBezTo>
                      <a:pt x="56" y="54"/>
                      <a:pt x="56" y="54"/>
                      <a:pt x="56" y="54"/>
                    </a:cubicBezTo>
                    <a:cubicBezTo>
                      <a:pt x="56" y="52"/>
                      <a:pt x="56" y="52"/>
                      <a:pt x="56" y="52"/>
                    </a:cubicBezTo>
                    <a:cubicBezTo>
                      <a:pt x="56" y="52"/>
                      <a:pt x="57" y="52"/>
                      <a:pt x="57" y="51"/>
                    </a:cubicBezTo>
                    <a:cubicBezTo>
                      <a:pt x="58" y="50"/>
                      <a:pt x="59" y="48"/>
                      <a:pt x="61" y="47"/>
                    </a:cubicBezTo>
                    <a:cubicBezTo>
                      <a:pt x="61" y="47"/>
                      <a:pt x="61" y="47"/>
                      <a:pt x="61" y="47"/>
                    </a:cubicBezTo>
                    <a:cubicBezTo>
                      <a:pt x="62" y="47"/>
                      <a:pt x="62" y="47"/>
                      <a:pt x="62" y="47"/>
                    </a:cubicBezTo>
                    <a:cubicBezTo>
                      <a:pt x="63" y="47"/>
                      <a:pt x="63" y="47"/>
                      <a:pt x="63" y="46"/>
                    </a:cubicBezTo>
                    <a:cubicBezTo>
                      <a:pt x="63" y="46"/>
                      <a:pt x="63" y="46"/>
                      <a:pt x="63" y="46"/>
                    </a:cubicBezTo>
                    <a:cubicBezTo>
                      <a:pt x="63" y="46"/>
                      <a:pt x="63" y="46"/>
                      <a:pt x="63" y="46"/>
                    </a:cubicBezTo>
                    <a:cubicBezTo>
                      <a:pt x="64" y="46"/>
                      <a:pt x="64" y="46"/>
                      <a:pt x="64" y="46"/>
                    </a:cubicBezTo>
                    <a:cubicBezTo>
                      <a:pt x="64" y="46"/>
                      <a:pt x="64" y="46"/>
                      <a:pt x="64" y="46"/>
                    </a:cubicBezTo>
                    <a:cubicBezTo>
                      <a:pt x="66" y="46"/>
                      <a:pt x="66" y="46"/>
                      <a:pt x="66" y="46"/>
                    </a:cubicBezTo>
                    <a:cubicBezTo>
                      <a:pt x="67" y="46"/>
                      <a:pt x="68" y="45"/>
                      <a:pt x="68" y="45"/>
                    </a:cubicBezTo>
                    <a:cubicBezTo>
                      <a:pt x="68" y="45"/>
                      <a:pt x="68" y="45"/>
                      <a:pt x="68" y="45"/>
                    </a:cubicBezTo>
                    <a:cubicBezTo>
                      <a:pt x="68" y="45"/>
                      <a:pt x="68" y="45"/>
                      <a:pt x="68" y="45"/>
                    </a:cubicBezTo>
                    <a:cubicBezTo>
                      <a:pt x="69" y="44"/>
                      <a:pt x="69" y="44"/>
                      <a:pt x="69" y="44"/>
                    </a:cubicBezTo>
                    <a:cubicBezTo>
                      <a:pt x="69" y="43"/>
                      <a:pt x="69" y="42"/>
                      <a:pt x="69" y="42"/>
                    </a:cubicBezTo>
                    <a:cubicBezTo>
                      <a:pt x="69" y="41"/>
                      <a:pt x="69" y="41"/>
                      <a:pt x="69" y="41"/>
                    </a:cubicBezTo>
                    <a:cubicBezTo>
                      <a:pt x="69" y="40"/>
                      <a:pt x="69" y="40"/>
                      <a:pt x="69" y="40"/>
                    </a:cubicBezTo>
                    <a:cubicBezTo>
                      <a:pt x="70" y="40"/>
                      <a:pt x="70" y="40"/>
                      <a:pt x="70" y="40"/>
                    </a:cubicBezTo>
                    <a:cubicBezTo>
                      <a:pt x="70" y="39"/>
                      <a:pt x="70" y="39"/>
                      <a:pt x="70" y="39"/>
                    </a:cubicBezTo>
                    <a:cubicBezTo>
                      <a:pt x="70" y="39"/>
                      <a:pt x="71" y="39"/>
                      <a:pt x="71" y="39"/>
                    </a:cubicBezTo>
                    <a:cubicBezTo>
                      <a:pt x="71" y="39"/>
                      <a:pt x="71" y="39"/>
                      <a:pt x="71" y="39"/>
                    </a:cubicBezTo>
                    <a:cubicBezTo>
                      <a:pt x="72" y="39"/>
                      <a:pt x="72" y="39"/>
                      <a:pt x="72" y="39"/>
                    </a:cubicBezTo>
                    <a:cubicBezTo>
                      <a:pt x="72" y="37"/>
                      <a:pt x="72" y="37"/>
                      <a:pt x="72" y="37"/>
                    </a:cubicBezTo>
                    <a:cubicBezTo>
                      <a:pt x="72" y="37"/>
                      <a:pt x="72" y="37"/>
                      <a:pt x="72" y="37"/>
                    </a:cubicBezTo>
                    <a:cubicBezTo>
                      <a:pt x="73" y="37"/>
                      <a:pt x="73" y="37"/>
                      <a:pt x="73" y="37"/>
                    </a:cubicBezTo>
                    <a:cubicBezTo>
                      <a:pt x="74" y="37"/>
                      <a:pt x="74" y="37"/>
                      <a:pt x="74" y="37"/>
                    </a:cubicBezTo>
                    <a:cubicBezTo>
                      <a:pt x="75" y="37"/>
                      <a:pt x="75" y="37"/>
                      <a:pt x="75" y="37"/>
                    </a:cubicBezTo>
                    <a:cubicBezTo>
                      <a:pt x="75" y="36"/>
                      <a:pt x="75" y="36"/>
                      <a:pt x="75" y="36"/>
                    </a:cubicBezTo>
                    <a:cubicBezTo>
                      <a:pt x="75" y="36"/>
                      <a:pt x="75" y="36"/>
                      <a:pt x="75" y="36"/>
                    </a:cubicBezTo>
                    <a:cubicBezTo>
                      <a:pt x="75" y="36"/>
                      <a:pt x="75" y="36"/>
                      <a:pt x="75" y="36"/>
                    </a:cubicBezTo>
                    <a:cubicBezTo>
                      <a:pt x="76" y="36"/>
                      <a:pt x="76" y="36"/>
                      <a:pt x="76" y="36"/>
                    </a:cubicBezTo>
                    <a:cubicBezTo>
                      <a:pt x="77" y="36"/>
                      <a:pt x="78" y="35"/>
                      <a:pt x="78" y="35"/>
                    </a:cubicBezTo>
                    <a:cubicBezTo>
                      <a:pt x="78" y="34"/>
                      <a:pt x="78" y="34"/>
                      <a:pt x="78" y="34"/>
                    </a:cubicBezTo>
                    <a:cubicBezTo>
                      <a:pt x="78" y="35"/>
                      <a:pt x="78" y="35"/>
                      <a:pt x="78" y="35"/>
                    </a:cubicBezTo>
                    <a:cubicBezTo>
                      <a:pt x="78" y="35"/>
                      <a:pt x="78" y="35"/>
                      <a:pt x="78" y="35"/>
                    </a:cubicBezTo>
                    <a:cubicBezTo>
                      <a:pt x="80" y="35"/>
                      <a:pt x="80" y="35"/>
                      <a:pt x="80" y="35"/>
                    </a:cubicBezTo>
                    <a:cubicBezTo>
                      <a:pt x="81" y="35"/>
                      <a:pt x="81" y="35"/>
                      <a:pt x="81" y="35"/>
                    </a:cubicBezTo>
                    <a:cubicBezTo>
                      <a:pt x="81" y="35"/>
                      <a:pt x="82" y="34"/>
                      <a:pt x="82" y="34"/>
                    </a:cubicBezTo>
                    <a:cubicBezTo>
                      <a:pt x="82" y="33"/>
                      <a:pt x="82" y="33"/>
                      <a:pt x="82" y="33"/>
                    </a:cubicBezTo>
                    <a:cubicBezTo>
                      <a:pt x="83" y="33"/>
                      <a:pt x="83" y="32"/>
                      <a:pt x="83" y="31"/>
                    </a:cubicBezTo>
                    <a:cubicBezTo>
                      <a:pt x="83" y="30"/>
                      <a:pt x="83" y="30"/>
                      <a:pt x="83" y="30"/>
                    </a:cubicBezTo>
                    <a:cubicBezTo>
                      <a:pt x="80" y="30"/>
                      <a:pt x="80" y="30"/>
                      <a:pt x="80" y="30"/>
                    </a:cubicBezTo>
                    <a:cubicBezTo>
                      <a:pt x="79" y="30"/>
                      <a:pt x="79" y="30"/>
                      <a:pt x="79" y="31"/>
                    </a:cubicBezTo>
                    <a:cubicBezTo>
                      <a:pt x="78" y="31"/>
                      <a:pt x="78" y="31"/>
                      <a:pt x="78" y="31"/>
                    </a:cubicBezTo>
                    <a:cubicBezTo>
                      <a:pt x="78" y="31"/>
                      <a:pt x="78" y="31"/>
                      <a:pt x="78" y="31"/>
                    </a:cubicBezTo>
                    <a:cubicBezTo>
                      <a:pt x="77" y="31"/>
                      <a:pt x="77" y="31"/>
                      <a:pt x="77" y="31"/>
                    </a:cubicBezTo>
                    <a:cubicBezTo>
                      <a:pt x="76" y="30"/>
                      <a:pt x="76" y="30"/>
                      <a:pt x="76" y="30"/>
                    </a:cubicBezTo>
                    <a:cubicBezTo>
                      <a:pt x="76" y="30"/>
                      <a:pt x="76" y="30"/>
                      <a:pt x="76" y="30"/>
                    </a:cubicBezTo>
                    <a:cubicBezTo>
                      <a:pt x="77" y="30"/>
                      <a:pt x="77" y="30"/>
                      <a:pt x="77" y="30"/>
                    </a:cubicBezTo>
                    <a:cubicBezTo>
                      <a:pt x="78" y="30"/>
                      <a:pt x="78" y="30"/>
                      <a:pt x="78" y="30"/>
                    </a:cubicBezTo>
                    <a:cubicBezTo>
                      <a:pt x="78" y="29"/>
                      <a:pt x="78" y="29"/>
                      <a:pt x="78" y="29"/>
                    </a:cubicBezTo>
                    <a:cubicBezTo>
                      <a:pt x="78" y="29"/>
                      <a:pt x="78" y="29"/>
                      <a:pt x="78" y="29"/>
                    </a:cubicBezTo>
                    <a:cubicBezTo>
                      <a:pt x="79" y="29"/>
                      <a:pt x="79" y="29"/>
                      <a:pt x="79" y="29"/>
                    </a:cubicBezTo>
                    <a:cubicBezTo>
                      <a:pt x="80" y="29"/>
                      <a:pt x="80" y="29"/>
                      <a:pt x="80" y="29"/>
                    </a:cubicBezTo>
                    <a:cubicBezTo>
                      <a:pt x="80" y="29"/>
                      <a:pt x="80" y="29"/>
                      <a:pt x="80" y="29"/>
                    </a:cubicBezTo>
                    <a:cubicBezTo>
                      <a:pt x="81" y="27"/>
                      <a:pt x="81" y="27"/>
                      <a:pt x="81" y="27"/>
                    </a:cubicBezTo>
                    <a:cubicBezTo>
                      <a:pt x="81" y="27"/>
                      <a:pt x="81" y="27"/>
                      <a:pt x="81" y="27"/>
                    </a:cubicBezTo>
                    <a:cubicBezTo>
                      <a:pt x="82" y="27"/>
                      <a:pt x="82" y="27"/>
                      <a:pt x="82" y="27"/>
                    </a:cubicBezTo>
                    <a:cubicBezTo>
                      <a:pt x="82" y="27"/>
                      <a:pt x="82" y="27"/>
                      <a:pt x="82" y="27"/>
                    </a:cubicBezTo>
                    <a:cubicBezTo>
                      <a:pt x="93" y="27"/>
                      <a:pt x="93" y="27"/>
                      <a:pt x="93" y="27"/>
                    </a:cubicBezTo>
                    <a:cubicBezTo>
                      <a:pt x="93" y="27"/>
                      <a:pt x="93" y="27"/>
                      <a:pt x="93" y="27"/>
                    </a:cubicBezTo>
                    <a:cubicBezTo>
                      <a:pt x="93" y="26"/>
                      <a:pt x="93" y="26"/>
                      <a:pt x="93" y="26"/>
                    </a:cubicBezTo>
                    <a:cubicBezTo>
                      <a:pt x="94" y="26"/>
                      <a:pt x="94" y="26"/>
                      <a:pt x="94" y="26"/>
                    </a:cubicBezTo>
                    <a:cubicBezTo>
                      <a:pt x="95" y="26"/>
                      <a:pt x="95" y="26"/>
                      <a:pt x="95" y="26"/>
                    </a:cubicBezTo>
                    <a:cubicBezTo>
                      <a:pt x="95" y="25"/>
                      <a:pt x="95" y="25"/>
                      <a:pt x="95" y="25"/>
                    </a:cubicBezTo>
                    <a:cubicBezTo>
                      <a:pt x="95" y="25"/>
                      <a:pt x="95" y="25"/>
                      <a:pt x="95" y="25"/>
                    </a:cubicBezTo>
                    <a:cubicBezTo>
                      <a:pt x="95" y="25"/>
                      <a:pt x="95" y="25"/>
                      <a:pt x="95" y="25"/>
                    </a:cubicBezTo>
                    <a:cubicBezTo>
                      <a:pt x="96" y="24"/>
                      <a:pt x="96" y="24"/>
                      <a:pt x="96" y="24"/>
                    </a:cubicBezTo>
                    <a:cubicBezTo>
                      <a:pt x="96" y="23"/>
                      <a:pt x="96" y="23"/>
                      <a:pt x="96" y="23"/>
                    </a:cubicBezTo>
                    <a:cubicBezTo>
                      <a:pt x="97" y="23"/>
                      <a:pt x="97" y="23"/>
                      <a:pt x="97" y="23"/>
                    </a:cubicBezTo>
                    <a:cubicBezTo>
                      <a:pt x="97" y="23"/>
                      <a:pt x="97" y="23"/>
                      <a:pt x="98" y="23"/>
                    </a:cubicBezTo>
                    <a:cubicBezTo>
                      <a:pt x="98" y="23"/>
                      <a:pt x="99" y="23"/>
                      <a:pt x="99" y="23"/>
                    </a:cubicBezTo>
                    <a:cubicBezTo>
                      <a:pt x="100" y="23"/>
                      <a:pt x="100" y="23"/>
                      <a:pt x="101" y="23"/>
                    </a:cubicBezTo>
                    <a:cubicBezTo>
                      <a:pt x="101" y="23"/>
                      <a:pt x="101" y="23"/>
                      <a:pt x="101" y="23"/>
                    </a:cubicBezTo>
                    <a:cubicBezTo>
                      <a:pt x="101" y="23"/>
                      <a:pt x="101" y="23"/>
                      <a:pt x="101" y="23"/>
                    </a:cubicBezTo>
                    <a:cubicBezTo>
                      <a:pt x="102" y="23"/>
                      <a:pt x="102" y="23"/>
                      <a:pt x="102" y="23"/>
                    </a:cubicBezTo>
                    <a:cubicBezTo>
                      <a:pt x="103" y="23"/>
                      <a:pt x="103" y="22"/>
                      <a:pt x="103" y="22"/>
                    </a:cubicBezTo>
                    <a:cubicBezTo>
                      <a:pt x="104" y="21"/>
                      <a:pt x="104" y="21"/>
                      <a:pt x="104" y="20"/>
                    </a:cubicBezTo>
                    <a:cubicBezTo>
                      <a:pt x="103" y="19"/>
                      <a:pt x="103" y="18"/>
                      <a:pt x="103" y="18"/>
                    </a:cubicBezTo>
                    <a:cubicBezTo>
                      <a:pt x="103" y="18"/>
                      <a:pt x="103" y="18"/>
                      <a:pt x="103" y="18"/>
                    </a:cubicBezTo>
                    <a:cubicBezTo>
                      <a:pt x="102" y="17"/>
                      <a:pt x="102" y="17"/>
                      <a:pt x="102" y="16"/>
                    </a:cubicBezTo>
                    <a:cubicBezTo>
                      <a:pt x="102" y="11"/>
                      <a:pt x="102" y="11"/>
                      <a:pt x="102" y="11"/>
                    </a:cubicBezTo>
                    <a:cubicBezTo>
                      <a:pt x="101" y="11"/>
                      <a:pt x="101" y="11"/>
                      <a:pt x="101" y="11"/>
                    </a:cubicBezTo>
                    <a:cubicBezTo>
                      <a:pt x="100" y="11"/>
                      <a:pt x="100" y="12"/>
                      <a:pt x="99" y="12"/>
                    </a:cubicBezTo>
                    <a:cubicBezTo>
                      <a:pt x="99" y="12"/>
                      <a:pt x="99" y="12"/>
                      <a:pt x="99" y="12"/>
                    </a:cubicBezTo>
                    <a:cubicBezTo>
                      <a:pt x="98" y="13"/>
                      <a:pt x="98" y="13"/>
                      <a:pt x="98" y="13"/>
                    </a:cubicBezTo>
                    <a:cubicBezTo>
                      <a:pt x="97" y="12"/>
                      <a:pt x="97" y="12"/>
                      <a:pt x="97" y="12"/>
                    </a:cubicBezTo>
                    <a:cubicBezTo>
                      <a:pt x="97" y="12"/>
                      <a:pt x="97" y="12"/>
                      <a:pt x="97" y="12"/>
                    </a:cubicBezTo>
                    <a:cubicBezTo>
                      <a:pt x="96" y="12"/>
                      <a:pt x="96" y="12"/>
                      <a:pt x="96" y="12"/>
                    </a:cubicBezTo>
                    <a:cubicBezTo>
                      <a:pt x="96" y="12"/>
                      <a:pt x="96" y="12"/>
                      <a:pt x="96" y="12"/>
                    </a:cubicBezTo>
                    <a:cubicBezTo>
                      <a:pt x="97" y="12"/>
                      <a:pt x="97" y="12"/>
                      <a:pt x="97" y="12"/>
                    </a:cubicBezTo>
                    <a:cubicBezTo>
                      <a:pt x="98" y="12"/>
                      <a:pt x="98" y="12"/>
                      <a:pt x="98" y="12"/>
                    </a:cubicBezTo>
                    <a:cubicBezTo>
                      <a:pt x="98" y="10"/>
                      <a:pt x="98" y="10"/>
                      <a:pt x="98" y="10"/>
                    </a:cubicBezTo>
                    <a:cubicBezTo>
                      <a:pt x="98" y="9"/>
                      <a:pt x="97" y="8"/>
                      <a:pt x="96" y="8"/>
                    </a:cubicBezTo>
                    <a:cubicBezTo>
                      <a:pt x="96" y="8"/>
                      <a:pt x="96" y="8"/>
                      <a:pt x="96" y="8"/>
                    </a:cubicBezTo>
                    <a:cubicBezTo>
                      <a:pt x="96" y="8"/>
                      <a:pt x="96" y="8"/>
                      <a:pt x="96" y="8"/>
                    </a:cubicBezTo>
                    <a:cubicBezTo>
                      <a:pt x="90" y="8"/>
                      <a:pt x="90" y="8"/>
                      <a:pt x="90" y="8"/>
                    </a:cubicBezTo>
                    <a:cubicBezTo>
                      <a:pt x="89" y="8"/>
                      <a:pt x="89" y="9"/>
                      <a:pt x="88" y="9"/>
                    </a:cubicBezTo>
                    <a:cubicBezTo>
                      <a:pt x="88" y="10"/>
                      <a:pt x="88" y="11"/>
                      <a:pt x="87" y="11"/>
                    </a:cubicBezTo>
                    <a:cubicBezTo>
                      <a:pt x="87" y="11"/>
                      <a:pt x="86" y="11"/>
                      <a:pt x="86" y="11"/>
                    </a:cubicBezTo>
                    <a:cubicBezTo>
                      <a:pt x="85" y="11"/>
                      <a:pt x="85" y="11"/>
                      <a:pt x="85" y="11"/>
                    </a:cubicBezTo>
                    <a:cubicBezTo>
                      <a:pt x="85" y="11"/>
                      <a:pt x="85" y="11"/>
                      <a:pt x="85" y="11"/>
                    </a:cubicBezTo>
                    <a:cubicBezTo>
                      <a:pt x="81" y="11"/>
                      <a:pt x="81" y="11"/>
                      <a:pt x="81" y="11"/>
                    </a:cubicBezTo>
                    <a:cubicBezTo>
                      <a:pt x="81" y="12"/>
                      <a:pt x="81" y="12"/>
                      <a:pt x="81" y="12"/>
                    </a:cubicBezTo>
                    <a:cubicBezTo>
                      <a:pt x="81" y="13"/>
                      <a:pt x="81" y="13"/>
                      <a:pt x="81" y="13"/>
                    </a:cubicBezTo>
                    <a:cubicBezTo>
                      <a:pt x="82" y="14"/>
                      <a:pt x="82" y="15"/>
                      <a:pt x="81" y="15"/>
                    </a:cubicBezTo>
                    <a:cubicBezTo>
                      <a:pt x="81" y="15"/>
                      <a:pt x="81" y="15"/>
                      <a:pt x="81" y="15"/>
                    </a:cubicBezTo>
                    <a:cubicBezTo>
                      <a:pt x="80" y="16"/>
                      <a:pt x="80" y="16"/>
                      <a:pt x="80" y="17"/>
                    </a:cubicBezTo>
                    <a:cubicBezTo>
                      <a:pt x="80" y="17"/>
                      <a:pt x="80" y="17"/>
                      <a:pt x="80" y="17"/>
                    </a:cubicBezTo>
                    <a:cubicBezTo>
                      <a:pt x="80" y="18"/>
                      <a:pt x="80" y="18"/>
                      <a:pt x="80" y="18"/>
                    </a:cubicBezTo>
                    <a:cubicBezTo>
                      <a:pt x="79" y="18"/>
                      <a:pt x="79" y="18"/>
                      <a:pt x="79" y="18"/>
                    </a:cubicBezTo>
                    <a:cubicBezTo>
                      <a:pt x="79" y="18"/>
                      <a:pt x="79" y="18"/>
                      <a:pt x="79" y="18"/>
                    </a:cubicBezTo>
                    <a:cubicBezTo>
                      <a:pt x="78" y="18"/>
                      <a:pt x="77" y="19"/>
                      <a:pt x="76" y="19"/>
                    </a:cubicBezTo>
                    <a:cubicBezTo>
                      <a:pt x="75" y="20"/>
                      <a:pt x="75" y="20"/>
                      <a:pt x="75" y="20"/>
                    </a:cubicBezTo>
                    <a:cubicBezTo>
                      <a:pt x="75" y="21"/>
                      <a:pt x="74" y="21"/>
                      <a:pt x="74" y="21"/>
                    </a:cubicBezTo>
                    <a:cubicBezTo>
                      <a:pt x="73" y="21"/>
                      <a:pt x="73" y="22"/>
                      <a:pt x="73" y="23"/>
                    </a:cubicBezTo>
                    <a:cubicBezTo>
                      <a:pt x="73" y="23"/>
                      <a:pt x="73" y="23"/>
                      <a:pt x="73" y="23"/>
                    </a:cubicBezTo>
                    <a:cubicBezTo>
                      <a:pt x="72" y="23"/>
                      <a:pt x="72" y="23"/>
                      <a:pt x="72" y="23"/>
                    </a:cubicBezTo>
                    <a:cubicBezTo>
                      <a:pt x="72" y="23"/>
                      <a:pt x="72" y="23"/>
                      <a:pt x="72" y="23"/>
                    </a:cubicBezTo>
                    <a:cubicBezTo>
                      <a:pt x="72" y="23"/>
                      <a:pt x="72" y="23"/>
                      <a:pt x="72" y="23"/>
                    </a:cubicBezTo>
                    <a:cubicBezTo>
                      <a:pt x="72" y="22"/>
                      <a:pt x="72" y="22"/>
                      <a:pt x="72" y="22"/>
                    </a:cubicBezTo>
                    <a:cubicBezTo>
                      <a:pt x="72" y="22"/>
                      <a:pt x="73" y="22"/>
                      <a:pt x="73" y="21"/>
                    </a:cubicBezTo>
                    <a:cubicBezTo>
                      <a:pt x="73" y="20"/>
                      <a:pt x="73" y="19"/>
                      <a:pt x="72" y="18"/>
                    </a:cubicBezTo>
                    <a:cubicBezTo>
                      <a:pt x="72" y="18"/>
                      <a:pt x="72" y="18"/>
                      <a:pt x="72" y="18"/>
                    </a:cubicBezTo>
                    <a:cubicBezTo>
                      <a:pt x="72" y="17"/>
                      <a:pt x="72" y="17"/>
                      <a:pt x="72" y="17"/>
                    </a:cubicBezTo>
                    <a:cubicBezTo>
                      <a:pt x="72" y="17"/>
                      <a:pt x="72" y="16"/>
                      <a:pt x="72" y="16"/>
                    </a:cubicBezTo>
                    <a:cubicBezTo>
                      <a:pt x="72" y="16"/>
                      <a:pt x="72" y="16"/>
                      <a:pt x="72" y="16"/>
                    </a:cubicBezTo>
                    <a:cubicBezTo>
                      <a:pt x="73" y="16"/>
                      <a:pt x="73" y="16"/>
                      <a:pt x="73" y="16"/>
                    </a:cubicBezTo>
                    <a:cubicBezTo>
                      <a:pt x="73" y="14"/>
                      <a:pt x="73" y="14"/>
                      <a:pt x="73" y="14"/>
                    </a:cubicBezTo>
                    <a:cubicBezTo>
                      <a:pt x="73" y="14"/>
                      <a:pt x="73" y="14"/>
                      <a:pt x="73" y="14"/>
                    </a:cubicBezTo>
                    <a:cubicBezTo>
                      <a:pt x="74" y="14"/>
                      <a:pt x="74" y="14"/>
                      <a:pt x="74" y="14"/>
                    </a:cubicBezTo>
                    <a:cubicBezTo>
                      <a:pt x="75" y="14"/>
                      <a:pt x="75" y="13"/>
                      <a:pt x="75" y="13"/>
                    </a:cubicBezTo>
                    <a:cubicBezTo>
                      <a:pt x="75" y="13"/>
                      <a:pt x="75" y="13"/>
                      <a:pt x="75" y="13"/>
                    </a:cubicBezTo>
                    <a:cubicBezTo>
                      <a:pt x="75" y="11"/>
                      <a:pt x="75" y="11"/>
                      <a:pt x="75" y="11"/>
                    </a:cubicBezTo>
                    <a:cubicBezTo>
                      <a:pt x="75" y="10"/>
                      <a:pt x="75" y="10"/>
                      <a:pt x="75" y="10"/>
                    </a:cubicBezTo>
                    <a:cubicBezTo>
                      <a:pt x="75" y="10"/>
                      <a:pt x="75" y="10"/>
                      <a:pt x="75" y="10"/>
                    </a:cubicBezTo>
                    <a:cubicBezTo>
                      <a:pt x="76" y="10"/>
                      <a:pt x="76" y="10"/>
                      <a:pt x="76" y="10"/>
                    </a:cubicBezTo>
                    <a:cubicBezTo>
                      <a:pt x="76" y="9"/>
                      <a:pt x="76" y="9"/>
                      <a:pt x="76" y="9"/>
                    </a:cubicBezTo>
                    <a:cubicBezTo>
                      <a:pt x="76" y="9"/>
                      <a:pt x="76" y="9"/>
                      <a:pt x="76" y="9"/>
                    </a:cubicBezTo>
                    <a:cubicBezTo>
                      <a:pt x="76" y="9"/>
                      <a:pt x="76" y="9"/>
                      <a:pt x="76" y="9"/>
                    </a:cubicBezTo>
                    <a:cubicBezTo>
                      <a:pt x="76" y="9"/>
                      <a:pt x="76" y="9"/>
                      <a:pt x="76" y="9"/>
                    </a:cubicBezTo>
                    <a:cubicBezTo>
                      <a:pt x="77" y="9"/>
                      <a:pt x="77" y="9"/>
                      <a:pt x="77" y="9"/>
                    </a:cubicBezTo>
                    <a:cubicBezTo>
                      <a:pt x="80" y="9"/>
                      <a:pt x="80" y="9"/>
                      <a:pt x="80" y="9"/>
                    </a:cubicBezTo>
                    <a:cubicBezTo>
                      <a:pt x="80" y="9"/>
                      <a:pt x="80" y="9"/>
                      <a:pt x="80" y="9"/>
                    </a:cubicBezTo>
                    <a:cubicBezTo>
                      <a:pt x="80" y="9"/>
                      <a:pt x="80" y="9"/>
                      <a:pt x="80" y="9"/>
                    </a:cubicBezTo>
                    <a:cubicBezTo>
                      <a:pt x="81" y="9"/>
                      <a:pt x="82" y="8"/>
                      <a:pt x="82" y="8"/>
                    </a:cubicBezTo>
                    <a:cubicBezTo>
                      <a:pt x="82" y="7"/>
                      <a:pt x="82" y="7"/>
                      <a:pt x="82" y="7"/>
                    </a:cubicBezTo>
                    <a:cubicBezTo>
                      <a:pt x="83" y="7"/>
                      <a:pt x="83" y="7"/>
                      <a:pt x="83" y="7"/>
                    </a:cubicBezTo>
                    <a:cubicBezTo>
                      <a:pt x="85" y="7"/>
                      <a:pt x="85" y="7"/>
                      <a:pt x="85" y="7"/>
                    </a:cubicBezTo>
                    <a:cubicBezTo>
                      <a:pt x="86" y="7"/>
                      <a:pt x="86" y="7"/>
                      <a:pt x="86" y="6"/>
                    </a:cubicBezTo>
                    <a:cubicBezTo>
                      <a:pt x="86" y="6"/>
                      <a:pt x="86" y="6"/>
                      <a:pt x="86" y="6"/>
                    </a:cubicBezTo>
                    <a:cubicBezTo>
                      <a:pt x="86" y="6"/>
                      <a:pt x="86" y="6"/>
                      <a:pt x="86" y="6"/>
                    </a:cubicBezTo>
                    <a:cubicBezTo>
                      <a:pt x="86" y="6"/>
                      <a:pt x="86" y="6"/>
                      <a:pt x="86" y="6"/>
                    </a:cubicBezTo>
                    <a:cubicBezTo>
                      <a:pt x="87" y="6"/>
                      <a:pt x="87" y="6"/>
                      <a:pt x="87" y="6"/>
                    </a:cubicBezTo>
                    <a:cubicBezTo>
                      <a:pt x="87" y="6"/>
                      <a:pt x="87" y="6"/>
                      <a:pt x="87" y="6"/>
                    </a:cubicBezTo>
                    <a:cubicBezTo>
                      <a:pt x="88" y="5"/>
                      <a:pt x="88" y="5"/>
                      <a:pt x="88" y="4"/>
                    </a:cubicBezTo>
                    <a:cubicBezTo>
                      <a:pt x="89" y="3"/>
                      <a:pt x="89" y="2"/>
                      <a:pt x="89" y="2"/>
                    </a:cubicBezTo>
                    <a:cubicBezTo>
                      <a:pt x="88" y="0"/>
                      <a:pt x="87" y="0"/>
                      <a:pt x="86"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3" name="Freeform 43"/>
              <p:cNvSpPr>
                <a:spLocks noEditPoints="1"/>
              </p:cNvSpPr>
              <p:nvPr/>
            </p:nvSpPr>
            <p:spPr bwMode="auto">
              <a:xfrm>
                <a:off x="4164" y="2301"/>
                <a:ext cx="31" cy="55"/>
              </a:xfrm>
              <a:custGeom>
                <a:avLst/>
                <a:gdLst>
                  <a:gd name="T0" fmla="*/ 12 w 13"/>
                  <a:gd name="T1" fmla="*/ 0 h 23"/>
                  <a:gd name="T2" fmla="*/ 12 w 13"/>
                  <a:gd name="T3" fmla="*/ 0 h 23"/>
                  <a:gd name="T4" fmla="*/ 12 w 13"/>
                  <a:gd name="T5" fmla="*/ 0 h 23"/>
                  <a:gd name="T6" fmla="*/ 12 w 13"/>
                  <a:gd name="T7" fmla="*/ 0 h 23"/>
                  <a:gd name="T8" fmla="*/ 9 w 13"/>
                  <a:gd name="T9" fmla="*/ 0 h 23"/>
                  <a:gd name="T10" fmla="*/ 7 w 13"/>
                  <a:gd name="T11" fmla="*/ 2 h 23"/>
                  <a:gd name="T12" fmla="*/ 6 w 13"/>
                  <a:gd name="T13" fmla="*/ 4 h 23"/>
                  <a:gd name="T14" fmla="*/ 5 w 13"/>
                  <a:gd name="T15" fmla="*/ 6 h 23"/>
                  <a:gd name="T16" fmla="*/ 5 w 13"/>
                  <a:gd name="T17" fmla="*/ 6 h 23"/>
                  <a:gd name="T18" fmla="*/ 4 w 13"/>
                  <a:gd name="T19" fmla="*/ 7 h 23"/>
                  <a:gd name="T20" fmla="*/ 3 w 13"/>
                  <a:gd name="T21" fmla="*/ 9 h 23"/>
                  <a:gd name="T22" fmla="*/ 3 w 13"/>
                  <a:gd name="T23" fmla="*/ 9 h 23"/>
                  <a:gd name="T24" fmla="*/ 3 w 13"/>
                  <a:gd name="T25" fmla="*/ 10 h 23"/>
                  <a:gd name="T26" fmla="*/ 2 w 13"/>
                  <a:gd name="T27" fmla="*/ 14 h 23"/>
                  <a:gd name="T28" fmla="*/ 2 w 13"/>
                  <a:gd name="T29" fmla="*/ 14 h 23"/>
                  <a:gd name="T30" fmla="*/ 1 w 13"/>
                  <a:gd name="T31" fmla="*/ 14 h 23"/>
                  <a:gd name="T32" fmla="*/ 0 w 13"/>
                  <a:gd name="T33" fmla="*/ 19 h 23"/>
                  <a:gd name="T34" fmla="*/ 1 w 13"/>
                  <a:gd name="T35" fmla="*/ 21 h 23"/>
                  <a:gd name="T36" fmla="*/ 0 w 13"/>
                  <a:gd name="T37" fmla="*/ 22 h 23"/>
                  <a:gd name="T38" fmla="*/ 1 w 13"/>
                  <a:gd name="T39" fmla="*/ 23 h 23"/>
                  <a:gd name="T40" fmla="*/ 2 w 13"/>
                  <a:gd name="T41" fmla="*/ 23 h 23"/>
                  <a:gd name="T42" fmla="*/ 6 w 13"/>
                  <a:gd name="T43" fmla="*/ 19 h 23"/>
                  <a:gd name="T44" fmla="*/ 6 w 13"/>
                  <a:gd name="T45" fmla="*/ 18 h 23"/>
                  <a:gd name="T46" fmla="*/ 7 w 13"/>
                  <a:gd name="T47" fmla="*/ 18 h 23"/>
                  <a:gd name="T48" fmla="*/ 7 w 13"/>
                  <a:gd name="T49" fmla="*/ 16 h 23"/>
                  <a:gd name="T50" fmla="*/ 7 w 13"/>
                  <a:gd name="T51" fmla="*/ 14 h 23"/>
                  <a:gd name="T52" fmla="*/ 7 w 13"/>
                  <a:gd name="T53" fmla="*/ 14 h 23"/>
                  <a:gd name="T54" fmla="*/ 7 w 13"/>
                  <a:gd name="T55" fmla="*/ 13 h 23"/>
                  <a:gd name="T56" fmla="*/ 7 w 13"/>
                  <a:gd name="T57" fmla="*/ 12 h 23"/>
                  <a:gd name="T58" fmla="*/ 7 w 13"/>
                  <a:gd name="T59" fmla="*/ 12 h 23"/>
                  <a:gd name="T60" fmla="*/ 8 w 13"/>
                  <a:gd name="T61" fmla="*/ 10 h 23"/>
                  <a:gd name="T62" fmla="*/ 8 w 13"/>
                  <a:gd name="T63" fmla="*/ 10 h 23"/>
                  <a:gd name="T64" fmla="*/ 8 w 13"/>
                  <a:gd name="T65" fmla="*/ 9 h 23"/>
                  <a:gd name="T66" fmla="*/ 8 w 13"/>
                  <a:gd name="T67" fmla="*/ 9 h 23"/>
                  <a:gd name="T68" fmla="*/ 9 w 13"/>
                  <a:gd name="T69" fmla="*/ 9 h 23"/>
                  <a:gd name="T70" fmla="*/ 12 w 13"/>
                  <a:gd name="T71" fmla="*/ 2 h 23"/>
                  <a:gd name="T72" fmla="*/ 12 w 13"/>
                  <a:gd name="T73" fmla="*/ 3 h 23"/>
                  <a:gd name="T74" fmla="*/ 11 w 13"/>
                  <a:gd name="T75" fmla="*/ 3 h 23"/>
                  <a:gd name="T76" fmla="*/ 11 w 13"/>
                  <a:gd name="T77" fmla="*/ 2 h 23"/>
                  <a:gd name="T78" fmla="*/ 10 w 13"/>
                  <a:gd name="T79" fmla="*/ 1 h 23"/>
                  <a:gd name="T80" fmla="*/ 10 w 13"/>
                  <a:gd name="T81" fmla="*/ 0 h 23"/>
                  <a:gd name="T82" fmla="*/ 9 w 13"/>
                  <a:gd name="T8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 h="23">
                    <a:moveTo>
                      <a:pt x="12" y="0"/>
                    </a:moveTo>
                    <a:cubicBezTo>
                      <a:pt x="12" y="0"/>
                      <a:pt x="12" y="0"/>
                      <a:pt x="12" y="0"/>
                    </a:cubicBezTo>
                    <a:cubicBezTo>
                      <a:pt x="12" y="0"/>
                      <a:pt x="12" y="0"/>
                      <a:pt x="12" y="0"/>
                    </a:cubicBezTo>
                    <a:cubicBezTo>
                      <a:pt x="12" y="0"/>
                      <a:pt x="12" y="0"/>
                      <a:pt x="12" y="0"/>
                    </a:cubicBezTo>
                    <a:moveTo>
                      <a:pt x="9" y="0"/>
                    </a:moveTo>
                    <a:cubicBezTo>
                      <a:pt x="9" y="1"/>
                      <a:pt x="8" y="1"/>
                      <a:pt x="7" y="2"/>
                    </a:cubicBezTo>
                    <a:cubicBezTo>
                      <a:pt x="7" y="3"/>
                      <a:pt x="6" y="3"/>
                      <a:pt x="6" y="4"/>
                    </a:cubicBezTo>
                    <a:cubicBezTo>
                      <a:pt x="5" y="4"/>
                      <a:pt x="5" y="5"/>
                      <a:pt x="5" y="6"/>
                    </a:cubicBezTo>
                    <a:cubicBezTo>
                      <a:pt x="5" y="6"/>
                      <a:pt x="5" y="6"/>
                      <a:pt x="5" y="6"/>
                    </a:cubicBezTo>
                    <a:cubicBezTo>
                      <a:pt x="4" y="7"/>
                      <a:pt x="4" y="7"/>
                      <a:pt x="4" y="7"/>
                    </a:cubicBezTo>
                    <a:cubicBezTo>
                      <a:pt x="3" y="7"/>
                      <a:pt x="3" y="8"/>
                      <a:pt x="3" y="9"/>
                    </a:cubicBezTo>
                    <a:cubicBezTo>
                      <a:pt x="3" y="9"/>
                      <a:pt x="3" y="9"/>
                      <a:pt x="3" y="9"/>
                    </a:cubicBezTo>
                    <a:cubicBezTo>
                      <a:pt x="3" y="10"/>
                      <a:pt x="3" y="10"/>
                      <a:pt x="3" y="10"/>
                    </a:cubicBezTo>
                    <a:cubicBezTo>
                      <a:pt x="2" y="11"/>
                      <a:pt x="2" y="12"/>
                      <a:pt x="2" y="14"/>
                    </a:cubicBezTo>
                    <a:cubicBezTo>
                      <a:pt x="2" y="14"/>
                      <a:pt x="2" y="14"/>
                      <a:pt x="2" y="14"/>
                    </a:cubicBezTo>
                    <a:cubicBezTo>
                      <a:pt x="1" y="14"/>
                      <a:pt x="1" y="14"/>
                      <a:pt x="1" y="14"/>
                    </a:cubicBezTo>
                    <a:cubicBezTo>
                      <a:pt x="0" y="15"/>
                      <a:pt x="0" y="17"/>
                      <a:pt x="0" y="19"/>
                    </a:cubicBezTo>
                    <a:cubicBezTo>
                      <a:pt x="1" y="20"/>
                      <a:pt x="1" y="21"/>
                      <a:pt x="1" y="21"/>
                    </a:cubicBezTo>
                    <a:cubicBezTo>
                      <a:pt x="0" y="22"/>
                      <a:pt x="0" y="22"/>
                      <a:pt x="0" y="22"/>
                    </a:cubicBezTo>
                    <a:cubicBezTo>
                      <a:pt x="1" y="23"/>
                      <a:pt x="1" y="23"/>
                      <a:pt x="1" y="23"/>
                    </a:cubicBezTo>
                    <a:cubicBezTo>
                      <a:pt x="2" y="23"/>
                      <a:pt x="2" y="23"/>
                      <a:pt x="2" y="23"/>
                    </a:cubicBezTo>
                    <a:cubicBezTo>
                      <a:pt x="5" y="23"/>
                      <a:pt x="5" y="20"/>
                      <a:pt x="6" y="19"/>
                    </a:cubicBezTo>
                    <a:cubicBezTo>
                      <a:pt x="6" y="18"/>
                      <a:pt x="6" y="18"/>
                      <a:pt x="6" y="18"/>
                    </a:cubicBezTo>
                    <a:cubicBezTo>
                      <a:pt x="7" y="18"/>
                      <a:pt x="7" y="18"/>
                      <a:pt x="7" y="18"/>
                    </a:cubicBezTo>
                    <a:cubicBezTo>
                      <a:pt x="7" y="17"/>
                      <a:pt x="7" y="16"/>
                      <a:pt x="7" y="16"/>
                    </a:cubicBezTo>
                    <a:cubicBezTo>
                      <a:pt x="7" y="15"/>
                      <a:pt x="7" y="15"/>
                      <a:pt x="7" y="14"/>
                    </a:cubicBezTo>
                    <a:cubicBezTo>
                      <a:pt x="7" y="14"/>
                      <a:pt x="7" y="14"/>
                      <a:pt x="7" y="14"/>
                    </a:cubicBezTo>
                    <a:cubicBezTo>
                      <a:pt x="7" y="13"/>
                      <a:pt x="7" y="13"/>
                      <a:pt x="7" y="13"/>
                    </a:cubicBezTo>
                    <a:cubicBezTo>
                      <a:pt x="7" y="12"/>
                      <a:pt x="7" y="12"/>
                      <a:pt x="7" y="12"/>
                    </a:cubicBezTo>
                    <a:cubicBezTo>
                      <a:pt x="7" y="12"/>
                      <a:pt x="7" y="12"/>
                      <a:pt x="7" y="12"/>
                    </a:cubicBezTo>
                    <a:cubicBezTo>
                      <a:pt x="8" y="12"/>
                      <a:pt x="8" y="11"/>
                      <a:pt x="8" y="10"/>
                    </a:cubicBezTo>
                    <a:cubicBezTo>
                      <a:pt x="8" y="10"/>
                      <a:pt x="8" y="10"/>
                      <a:pt x="8" y="10"/>
                    </a:cubicBezTo>
                    <a:cubicBezTo>
                      <a:pt x="8" y="9"/>
                      <a:pt x="8" y="9"/>
                      <a:pt x="8" y="9"/>
                    </a:cubicBezTo>
                    <a:cubicBezTo>
                      <a:pt x="8" y="9"/>
                      <a:pt x="8" y="9"/>
                      <a:pt x="8" y="9"/>
                    </a:cubicBezTo>
                    <a:cubicBezTo>
                      <a:pt x="9" y="9"/>
                      <a:pt x="9" y="9"/>
                      <a:pt x="9" y="9"/>
                    </a:cubicBezTo>
                    <a:cubicBezTo>
                      <a:pt x="11" y="8"/>
                      <a:pt x="13" y="5"/>
                      <a:pt x="12" y="2"/>
                    </a:cubicBezTo>
                    <a:cubicBezTo>
                      <a:pt x="12" y="2"/>
                      <a:pt x="12" y="2"/>
                      <a:pt x="12" y="3"/>
                    </a:cubicBezTo>
                    <a:cubicBezTo>
                      <a:pt x="11" y="3"/>
                      <a:pt x="11" y="3"/>
                      <a:pt x="11" y="3"/>
                    </a:cubicBezTo>
                    <a:cubicBezTo>
                      <a:pt x="11" y="2"/>
                      <a:pt x="11" y="2"/>
                      <a:pt x="11" y="2"/>
                    </a:cubicBezTo>
                    <a:cubicBezTo>
                      <a:pt x="10" y="2"/>
                      <a:pt x="10" y="1"/>
                      <a:pt x="10" y="1"/>
                    </a:cubicBezTo>
                    <a:cubicBezTo>
                      <a:pt x="10" y="0"/>
                      <a:pt x="10" y="0"/>
                      <a:pt x="10" y="0"/>
                    </a:cubicBezTo>
                    <a:cubicBezTo>
                      <a:pt x="9" y="0"/>
                      <a:pt x="9" y="0"/>
                      <a:pt x="9"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sp>
            <p:nvSpPr>
              <p:cNvPr id="84" name="Freeform 44"/>
              <p:cNvSpPr/>
              <p:nvPr/>
            </p:nvSpPr>
            <p:spPr bwMode="auto">
              <a:xfrm>
                <a:off x="4188" y="2298"/>
                <a:ext cx="7" cy="10"/>
              </a:xfrm>
              <a:custGeom>
                <a:avLst/>
                <a:gdLst>
                  <a:gd name="T0" fmla="*/ 1 w 3"/>
                  <a:gd name="T1" fmla="*/ 0 h 4"/>
                  <a:gd name="T2" fmla="*/ 0 w 3"/>
                  <a:gd name="T3" fmla="*/ 1 h 4"/>
                  <a:gd name="T4" fmla="*/ 0 w 3"/>
                  <a:gd name="T5" fmla="*/ 2 h 4"/>
                  <a:gd name="T6" fmla="*/ 1 w 3"/>
                  <a:gd name="T7" fmla="*/ 3 h 4"/>
                  <a:gd name="T8" fmla="*/ 1 w 3"/>
                  <a:gd name="T9" fmla="*/ 4 h 4"/>
                  <a:gd name="T10" fmla="*/ 2 w 3"/>
                  <a:gd name="T11" fmla="*/ 4 h 4"/>
                  <a:gd name="T12" fmla="*/ 2 w 3"/>
                  <a:gd name="T13" fmla="*/ 3 h 4"/>
                  <a:gd name="T14" fmla="*/ 3 w 3"/>
                  <a:gd name="T15" fmla="*/ 2 h 4"/>
                  <a:gd name="T16" fmla="*/ 2 w 3"/>
                  <a:gd name="T17" fmla="*/ 1 h 4"/>
                  <a:gd name="T18" fmla="*/ 2 w 3"/>
                  <a:gd name="T19" fmla="*/ 1 h 4"/>
                  <a:gd name="T20" fmla="*/ 1 w 3"/>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4">
                    <a:moveTo>
                      <a:pt x="1" y="0"/>
                    </a:moveTo>
                    <a:cubicBezTo>
                      <a:pt x="0" y="1"/>
                      <a:pt x="0" y="1"/>
                      <a:pt x="0" y="1"/>
                    </a:cubicBezTo>
                    <a:cubicBezTo>
                      <a:pt x="0" y="2"/>
                      <a:pt x="0" y="2"/>
                      <a:pt x="0" y="2"/>
                    </a:cubicBezTo>
                    <a:cubicBezTo>
                      <a:pt x="0" y="2"/>
                      <a:pt x="0" y="3"/>
                      <a:pt x="1" y="3"/>
                    </a:cubicBezTo>
                    <a:cubicBezTo>
                      <a:pt x="1" y="4"/>
                      <a:pt x="1" y="4"/>
                      <a:pt x="1" y="4"/>
                    </a:cubicBezTo>
                    <a:cubicBezTo>
                      <a:pt x="2" y="4"/>
                      <a:pt x="2" y="4"/>
                      <a:pt x="2" y="4"/>
                    </a:cubicBezTo>
                    <a:cubicBezTo>
                      <a:pt x="2" y="3"/>
                      <a:pt x="2" y="3"/>
                      <a:pt x="2" y="3"/>
                    </a:cubicBezTo>
                    <a:cubicBezTo>
                      <a:pt x="3" y="3"/>
                      <a:pt x="3" y="3"/>
                      <a:pt x="3" y="2"/>
                    </a:cubicBezTo>
                    <a:cubicBezTo>
                      <a:pt x="3" y="2"/>
                      <a:pt x="2" y="2"/>
                      <a:pt x="2" y="1"/>
                    </a:cubicBezTo>
                    <a:cubicBezTo>
                      <a:pt x="2" y="1"/>
                      <a:pt x="2" y="1"/>
                      <a:pt x="2" y="1"/>
                    </a:cubicBezTo>
                    <a:cubicBezTo>
                      <a:pt x="2" y="1"/>
                      <a:pt x="1" y="1"/>
                      <a:pt x="1" y="0"/>
                    </a:cubicBezTo>
                  </a:path>
                </a:pathLst>
              </a:custGeom>
              <a:grpFill/>
              <a:ln w="12700">
                <a:solidFill>
                  <a:sysClr val="window" lastClr="FFFFFF">
                    <a:lumMod val="65000"/>
                  </a:sysClr>
                </a:solidFill>
                <a:round/>
              </a:ln>
            </p:spPr>
            <p:txBody>
              <a:bodyPr vert="horz" wrap="square" lIns="91440" tIns="45720" rIns="91440" bIns="45720" numCol="1" anchor="t" anchorCtr="0" compatLnSpc="1"/>
              <a:lstStyle/>
              <a:p>
                <a:endParaRPr lang="zh-CN" altLang="en-US">
                  <a:solidFill>
                    <a:prstClr val="black"/>
                  </a:solidFill>
                </a:endParaRPr>
              </a:p>
            </p:txBody>
          </p:sp>
        </p:grpSp>
      </p:grpSp>
      <p:sp>
        <p:nvSpPr>
          <p:cNvPr id="85" name="文本框 117"/>
          <p:cNvSpPr txBox="1"/>
          <p:nvPr/>
        </p:nvSpPr>
        <p:spPr>
          <a:xfrm>
            <a:off x="5692215" y="3383280"/>
            <a:ext cx="961577" cy="762000"/>
          </a:xfrm>
          <a:prstGeom prst="rect">
            <a:avLst/>
          </a:prstGeom>
          <a:noFill/>
        </p:spPr>
        <p:txBody>
          <a:bodyPr wrap="square" rtlCol="0">
            <a:spAutoFit/>
          </a:bodyPr>
          <a:lstStyle/>
          <a:p>
            <a:pPr algn="ctr"/>
            <a:r>
              <a:rPr lang="zh-CN" altLang="en-US" sz="2200" b="1" dirty="0" smtClean="0">
                <a:gradFill>
                  <a:gsLst>
                    <a:gs pos="0">
                      <a:srgbClr val="007BD3"/>
                    </a:gs>
                    <a:gs pos="100000">
                      <a:srgbClr val="034373"/>
                    </a:gs>
                  </a:gsLst>
                  <a:path path="circle">
                    <a:fillToRect t="100000" r="100000"/>
                  </a:path>
                  <a:tileRect l="-100000" b="-100000"/>
                </a:gradFill>
                <a:latin typeface="+mn-ea"/>
              </a:rPr>
              <a:t>主营产品</a:t>
            </a:r>
          </a:p>
        </p:txBody>
      </p:sp>
      <p:grpSp>
        <p:nvGrpSpPr>
          <p:cNvPr id="89" name="组合 88"/>
          <p:cNvGrpSpPr/>
          <p:nvPr/>
        </p:nvGrpSpPr>
        <p:grpSpPr>
          <a:xfrm>
            <a:off x="4641215" y="1214120"/>
            <a:ext cx="2069465" cy="1042035"/>
            <a:chOff x="7309" y="1912"/>
            <a:chExt cx="3259" cy="1641"/>
          </a:xfrm>
        </p:grpSpPr>
        <p:grpSp>
          <p:nvGrpSpPr>
            <p:cNvPr id="86" name="组合 85"/>
            <p:cNvGrpSpPr/>
            <p:nvPr/>
          </p:nvGrpSpPr>
          <p:grpSpPr>
            <a:xfrm>
              <a:off x="7309" y="1912"/>
              <a:ext cx="2881" cy="725"/>
              <a:chOff x="2453507" y="1519421"/>
              <a:chExt cx="1828880" cy="460482"/>
            </a:xfrm>
          </p:grpSpPr>
          <p:sp>
            <p:nvSpPr>
              <p:cNvPr id="87" name="文本框 70"/>
              <p:cNvSpPr txBox="1"/>
              <p:nvPr/>
            </p:nvSpPr>
            <p:spPr>
              <a:xfrm>
                <a:off x="2788538" y="1600560"/>
                <a:ext cx="1493849" cy="337263"/>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文丘里管</a:t>
                </a:r>
                <a:endPar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88" name="文本框 72"/>
              <p:cNvSpPr txBox="1"/>
              <p:nvPr/>
            </p:nvSpPr>
            <p:spPr>
              <a:xfrm>
                <a:off x="2453507" y="1519421"/>
                <a:ext cx="531134"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grpSp>
        <p:pic>
          <p:nvPicPr>
            <p:cNvPr id="93" name="图片 92" descr="C:\Users\Administrator\Desktop\1.png1"/>
            <p:cNvPicPr>
              <a:picLocks noChangeAspect="1"/>
            </p:cNvPicPr>
            <p:nvPr/>
          </p:nvPicPr>
          <p:blipFill>
            <a:blip r:embed="rId3"/>
            <a:srcRect/>
            <a:stretch>
              <a:fillRect/>
            </a:stretch>
          </p:blipFill>
          <p:spPr>
            <a:xfrm>
              <a:off x="9026" y="2345"/>
              <a:ext cx="1542" cy="1209"/>
            </a:xfrm>
            <a:prstGeom prst="ellipse">
              <a:avLst/>
            </a:prstGeom>
            <a:ln w="3175">
              <a:solidFill>
                <a:srgbClr val="0077CD"/>
              </a:solidFill>
            </a:ln>
          </p:spPr>
        </p:pic>
      </p:grpSp>
      <p:grpSp>
        <p:nvGrpSpPr>
          <p:cNvPr id="101" name="组合 100"/>
          <p:cNvGrpSpPr/>
          <p:nvPr/>
        </p:nvGrpSpPr>
        <p:grpSpPr>
          <a:xfrm>
            <a:off x="2755265" y="4196715"/>
            <a:ext cx="2091690" cy="1057910"/>
            <a:chOff x="4339" y="6609"/>
            <a:chExt cx="3294" cy="1666"/>
          </a:xfrm>
        </p:grpSpPr>
        <p:grpSp>
          <p:nvGrpSpPr>
            <p:cNvPr id="64" name="组合 63"/>
            <p:cNvGrpSpPr/>
            <p:nvPr/>
          </p:nvGrpSpPr>
          <p:grpSpPr>
            <a:xfrm flipH="1">
              <a:off x="4339" y="7177"/>
              <a:ext cx="3294" cy="1098"/>
              <a:chOff x="5271455" y="4628205"/>
              <a:chExt cx="2091646" cy="697292"/>
            </a:xfrm>
          </p:grpSpPr>
          <p:sp>
            <p:nvSpPr>
              <p:cNvPr id="65" name="椭圆 64"/>
              <p:cNvSpPr/>
              <p:nvPr/>
            </p:nvSpPr>
            <p:spPr>
              <a:xfrm>
                <a:off x="5271455" y="4628205"/>
                <a:ext cx="81021" cy="73655"/>
              </a:xfrm>
              <a:prstGeom prst="ellipse">
                <a:avLst/>
              </a:prstGeom>
              <a:solidFill>
                <a:sysClr val="windowText" lastClr="000000">
                  <a:lumMod val="50000"/>
                  <a:lumOff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6" name="任意多边形 65"/>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cap="flat" cmpd="sng" algn="ctr">
                <a:solidFill>
                  <a:srgbClr val="7F7F7F"/>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102" name="组合 101"/>
            <p:cNvGrpSpPr/>
            <p:nvPr/>
          </p:nvGrpSpPr>
          <p:grpSpPr>
            <a:xfrm>
              <a:off x="4942" y="6609"/>
              <a:ext cx="2461" cy="725"/>
              <a:chOff x="5118809" y="5382794"/>
              <a:chExt cx="1562222" cy="460482"/>
            </a:xfrm>
          </p:grpSpPr>
          <p:sp>
            <p:nvSpPr>
              <p:cNvPr id="103" name="文本框 95"/>
              <p:cNvSpPr txBox="1"/>
              <p:nvPr/>
            </p:nvSpPr>
            <p:spPr>
              <a:xfrm>
                <a:off x="5187182" y="5463933"/>
                <a:ext cx="1493849" cy="337263"/>
              </a:xfrm>
              <a:prstGeom prst="rect">
                <a:avLst/>
              </a:prstGeom>
              <a:noFill/>
            </p:spPr>
            <p:txBody>
              <a:bodyPr wrap="square" rtlCol="0">
                <a:spAutoFit/>
              </a:bodyPr>
              <a:lstStyle/>
              <a:p>
                <a:pPr algn="r"/>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塑料增压管</a:t>
                </a:r>
              </a:p>
            </p:txBody>
          </p:sp>
          <p:sp>
            <p:nvSpPr>
              <p:cNvPr id="104" name="文本框 103"/>
              <p:cNvSpPr txBox="1"/>
              <p:nvPr/>
            </p:nvSpPr>
            <p:spPr>
              <a:xfrm>
                <a:off x="5118809" y="5382794"/>
                <a:ext cx="531134"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03</a:t>
                </a:r>
              </a:p>
            </p:txBody>
          </p:sp>
        </p:grpSp>
        <p:pic>
          <p:nvPicPr>
            <p:cNvPr id="114" name="图片 113" descr="C:\Users\Administrator\Desktop\3.png3"/>
            <p:cNvPicPr>
              <a:picLocks noChangeAspect="1"/>
            </p:cNvPicPr>
            <p:nvPr/>
          </p:nvPicPr>
          <p:blipFill>
            <a:blip r:embed="rId4"/>
            <a:srcRect/>
            <a:stretch>
              <a:fillRect/>
            </a:stretch>
          </p:blipFill>
          <p:spPr>
            <a:xfrm>
              <a:off x="5126" y="7230"/>
              <a:ext cx="773" cy="961"/>
            </a:xfrm>
            <a:prstGeom prst="ellipse">
              <a:avLst/>
            </a:prstGeom>
            <a:ln w="3175">
              <a:solidFill>
                <a:srgbClr val="0077CD"/>
              </a:solidFill>
            </a:ln>
          </p:spPr>
        </p:pic>
      </p:grpSp>
      <p:grpSp>
        <p:nvGrpSpPr>
          <p:cNvPr id="97" name="组合 96"/>
          <p:cNvGrpSpPr/>
          <p:nvPr/>
        </p:nvGrpSpPr>
        <p:grpSpPr>
          <a:xfrm>
            <a:off x="2036445" y="1599565"/>
            <a:ext cx="2612390" cy="1724660"/>
            <a:chOff x="3207" y="2519"/>
            <a:chExt cx="4114" cy="2716"/>
          </a:xfrm>
        </p:grpSpPr>
        <p:grpSp>
          <p:nvGrpSpPr>
            <p:cNvPr id="61" name="组合 60"/>
            <p:cNvGrpSpPr/>
            <p:nvPr/>
          </p:nvGrpSpPr>
          <p:grpSpPr>
            <a:xfrm flipH="1" flipV="1">
              <a:off x="4027" y="4137"/>
              <a:ext cx="3294" cy="1098"/>
              <a:chOff x="5271455" y="4628205"/>
              <a:chExt cx="2091646" cy="697292"/>
            </a:xfrm>
          </p:grpSpPr>
          <p:sp>
            <p:nvSpPr>
              <p:cNvPr id="62" name="椭圆 61"/>
              <p:cNvSpPr/>
              <p:nvPr/>
            </p:nvSpPr>
            <p:spPr>
              <a:xfrm>
                <a:off x="5271455" y="4628205"/>
                <a:ext cx="81021" cy="73655"/>
              </a:xfrm>
              <a:prstGeom prst="ellipse">
                <a:avLst/>
              </a:prstGeom>
              <a:solidFill>
                <a:sysClr val="windowText" lastClr="000000">
                  <a:lumMod val="50000"/>
                  <a:lumOff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3" name="任意多边形 62"/>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cap="flat" cmpd="sng" algn="ctr">
                <a:solidFill>
                  <a:srgbClr val="7F7F7F"/>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98" name="组合 97"/>
            <p:cNvGrpSpPr/>
            <p:nvPr/>
          </p:nvGrpSpPr>
          <p:grpSpPr>
            <a:xfrm>
              <a:off x="3207" y="2519"/>
              <a:ext cx="2881" cy="725"/>
              <a:chOff x="2564632" y="4189069"/>
              <a:chExt cx="1828880" cy="460482"/>
            </a:xfrm>
          </p:grpSpPr>
          <p:sp>
            <p:nvSpPr>
              <p:cNvPr id="99" name="文本框 80"/>
              <p:cNvSpPr txBox="1"/>
              <p:nvPr/>
            </p:nvSpPr>
            <p:spPr>
              <a:xfrm>
                <a:off x="2899663" y="4270208"/>
                <a:ext cx="1493849" cy="337263"/>
              </a:xfrm>
              <a:prstGeom prst="rect">
                <a:avLst/>
              </a:prstGeom>
              <a:noFill/>
            </p:spPr>
            <p:txBody>
              <a:bodyPr wrap="square" rtlCol="0">
                <a:spAutoFit/>
              </a:bodyPr>
              <a:lstStyle/>
              <a:p>
                <a:r>
                  <a:rPr lang="en-US"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PCV Pipe</a:t>
                </a:r>
                <a:endParaRPr lang="en-US"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00" name="文本框 82"/>
              <p:cNvSpPr txBox="1"/>
              <p:nvPr/>
            </p:nvSpPr>
            <p:spPr>
              <a:xfrm>
                <a:off x="2564632" y="4189069"/>
                <a:ext cx="531134" cy="460482"/>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02</a:t>
                </a:r>
              </a:p>
            </p:txBody>
          </p:sp>
        </p:grpSp>
        <p:pic>
          <p:nvPicPr>
            <p:cNvPr id="115" name="图片 114" descr="C:\Users\Administrator\Desktop\2.png2"/>
            <p:cNvPicPr>
              <a:picLocks noChangeAspect="1"/>
            </p:cNvPicPr>
            <p:nvPr/>
          </p:nvPicPr>
          <p:blipFill>
            <a:blip r:embed="rId5"/>
            <a:srcRect/>
            <a:stretch>
              <a:fillRect/>
            </a:stretch>
          </p:blipFill>
          <p:spPr>
            <a:xfrm>
              <a:off x="4868" y="3119"/>
              <a:ext cx="1292" cy="986"/>
            </a:xfrm>
            <a:prstGeom prst="ellipse">
              <a:avLst/>
            </a:prstGeom>
            <a:ln w="3175">
              <a:solidFill>
                <a:srgbClr val="0077CD"/>
              </a:solidFill>
            </a:ln>
          </p:spPr>
        </p:pic>
      </p:grpSp>
      <p:grpSp>
        <p:nvGrpSpPr>
          <p:cNvPr id="105" name="组合 104"/>
          <p:cNvGrpSpPr/>
          <p:nvPr/>
        </p:nvGrpSpPr>
        <p:grpSpPr>
          <a:xfrm>
            <a:off x="4902200" y="5220335"/>
            <a:ext cx="2430780" cy="906780"/>
            <a:chOff x="7720" y="8221"/>
            <a:chExt cx="3828" cy="1428"/>
          </a:xfrm>
        </p:grpSpPr>
        <p:grpSp>
          <p:nvGrpSpPr>
            <p:cNvPr id="106" name="组合 105"/>
            <p:cNvGrpSpPr/>
            <p:nvPr/>
          </p:nvGrpSpPr>
          <p:grpSpPr>
            <a:xfrm>
              <a:off x="8816" y="8221"/>
              <a:ext cx="2733" cy="1047"/>
              <a:chOff x="7909613" y="4210248"/>
              <a:chExt cx="1068457" cy="664699"/>
            </a:xfrm>
          </p:grpSpPr>
          <p:sp>
            <p:nvSpPr>
              <p:cNvPr id="107" name="文本框 102"/>
              <p:cNvSpPr txBox="1"/>
              <p:nvPr/>
            </p:nvSpPr>
            <p:spPr>
              <a:xfrm>
                <a:off x="7978029" y="4291510"/>
                <a:ext cx="1000041" cy="583437"/>
              </a:xfrm>
              <a:prstGeom prst="rect">
                <a:avLst/>
              </a:prstGeom>
              <a:noFill/>
            </p:spPr>
            <p:txBody>
              <a:bodyPr wrap="square" rtlCol="0">
                <a:spAutoFit/>
              </a:bodyPr>
              <a:lstStyle/>
              <a:p>
                <a:pPr algn="r"/>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塑料缸盖罩与</a:t>
                </a:r>
                <a:r>
                  <a:rPr lang="en-US"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CCV</a:t>
                </a:r>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系统</a:t>
                </a:r>
              </a:p>
            </p:txBody>
          </p:sp>
          <p:sp>
            <p:nvSpPr>
              <p:cNvPr id="108" name="文本框 104"/>
              <p:cNvSpPr txBox="1"/>
              <p:nvPr/>
            </p:nvSpPr>
            <p:spPr>
              <a:xfrm>
                <a:off x="7909613" y="4210248"/>
                <a:ext cx="531134" cy="460274"/>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04</a:t>
                </a:r>
              </a:p>
            </p:txBody>
          </p:sp>
        </p:grpSp>
        <p:pic>
          <p:nvPicPr>
            <p:cNvPr id="117" name="图片 116" descr="C:\Users\Administrator\Desktop\4.png4"/>
            <p:cNvPicPr>
              <a:picLocks noChangeAspect="1"/>
            </p:cNvPicPr>
            <p:nvPr/>
          </p:nvPicPr>
          <p:blipFill>
            <a:blip r:embed="rId6"/>
            <a:srcRect/>
            <a:stretch>
              <a:fillRect/>
            </a:stretch>
          </p:blipFill>
          <p:spPr>
            <a:xfrm>
              <a:off x="7720" y="8871"/>
              <a:ext cx="2588" cy="778"/>
            </a:xfrm>
            <a:prstGeom prst="ellipse">
              <a:avLst/>
            </a:prstGeom>
            <a:ln w="3175">
              <a:solidFill>
                <a:srgbClr val="0077CD"/>
              </a:solidFill>
            </a:ln>
          </p:spPr>
        </p:pic>
      </p:grpSp>
      <p:pic>
        <p:nvPicPr>
          <p:cNvPr id="120" name="图片 119" descr="635688408414499534"/>
          <p:cNvPicPr>
            <a:picLocks noChangeAspect="1"/>
          </p:cNvPicPr>
          <p:nvPr/>
        </p:nvPicPr>
        <p:blipFill>
          <a:blip r:embed="rId7">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grpSp>
        <p:nvGrpSpPr>
          <p:cNvPr id="110" name="组合 109"/>
          <p:cNvGrpSpPr/>
          <p:nvPr/>
        </p:nvGrpSpPr>
        <p:grpSpPr>
          <a:xfrm>
            <a:off x="7419975" y="1396365"/>
            <a:ext cx="2259330" cy="1759585"/>
            <a:chOff x="11685" y="2199"/>
            <a:chExt cx="3558" cy="2771"/>
          </a:xfrm>
        </p:grpSpPr>
        <p:grpSp>
          <p:nvGrpSpPr>
            <p:cNvPr id="67" name="组合 66"/>
            <p:cNvGrpSpPr/>
            <p:nvPr/>
          </p:nvGrpSpPr>
          <p:grpSpPr>
            <a:xfrm flipV="1">
              <a:off x="11685" y="3872"/>
              <a:ext cx="3284" cy="1098"/>
              <a:chOff x="5277805" y="4628205"/>
              <a:chExt cx="2085296" cy="697292"/>
            </a:xfrm>
          </p:grpSpPr>
          <p:sp>
            <p:nvSpPr>
              <p:cNvPr id="68" name="椭圆 67"/>
              <p:cNvSpPr/>
              <p:nvPr/>
            </p:nvSpPr>
            <p:spPr>
              <a:xfrm>
                <a:off x="5277805" y="4628205"/>
                <a:ext cx="81021" cy="73655"/>
              </a:xfrm>
              <a:prstGeom prst="ellipse">
                <a:avLst/>
              </a:prstGeom>
              <a:solidFill>
                <a:sysClr val="windowText" lastClr="000000">
                  <a:lumMod val="50000"/>
                  <a:lumOff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9" name="任意多边形 68"/>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cap="flat" cmpd="sng" algn="ctr">
                <a:solidFill>
                  <a:srgbClr val="7F7F7F"/>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94" name="组合 93"/>
            <p:cNvGrpSpPr/>
            <p:nvPr/>
          </p:nvGrpSpPr>
          <p:grpSpPr>
            <a:xfrm>
              <a:off x="11995" y="2199"/>
              <a:ext cx="3248" cy="725"/>
              <a:chOff x="7658472" y="1518350"/>
              <a:chExt cx="1493849" cy="460395"/>
            </a:xfrm>
          </p:grpSpPr>
          <p:sp>
            <p:nvSpPr>
              <p:cNvPr id="95" name="文本框 87"/>
              <p:cNvSpPr txBox="1"/>
              <p:nvPr/>
            </p:nvSpPr>
            <p:spPr>
              <a:xfrm>
                <a:off x="7658472" y="1614097"/>
                <a:ext cx="1493849" cy="337200"/>
              </a:xfrm>
              <a:prstGeom prst="rect">
                <a:avLst/>
              </a:prstGeom>
              <a:noFill/>
            </p:spPr>
            <p:txBody>
              <a:bodyPr wrap="square" rtlCol="0">
                <a:spAutoFit/>
              </a:bodyPr>
              <a:lstStyle/>
              <a:p>
                <a:pPr algn="r"/>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进气声浪系统</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96" name="文本框 95"/>
              <p:cNvSpPr txBox="1"/>
              <p:nvPr/>
            </p:nvSpPr>
            <p:spPr>
              <a:xfrm>
                <a:off x="7894373" y="1518350"/>
                <a:ext cx="531134" cy="460395"/>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06</a:t>
                </a:r>
              </a:p>
            </p:txBody>
          </p:sp>
        </p:grpSp>
        <p:pic>
          <p:nvPicPr>
            <p:cNvPr id="5" name="图片 4" descr="C:\Users\Administrator\Desktop\6.png6"/>
            <p:cNvPicPr>
              <a:picLocks noChangeAspect="1"/>
            </p:cNvPicPr>
            <p:nvPr/>
          </p:nvPicPr>
          <p:blipFill>
            <a:blip r:embed="rId8"/>
            <a:srcRect/>
            <a:stretch>
              <a:fillRect/>
            </a:stretch>
          </p:blipFill>
          <p:spPr>
            <a:xfrm>
              <a:off x="12525" y="2878"/>
              <a:ext cx="1346" cy="722"/>
            </a:xfrm>
            <a:prstGeom prst="ellipse">
              <a:avLst/>
            </a:prstGeom>
            <a:ln w="3175">
              <a:solidFill>
                <a:srgbClr val="0077CD"/>
              </a:solidFill>
            </a:ln>
          </p:spPr>
        </p:pic>
      </p:grpSp>
      <p:grpSp>
        <p:nvGrpSpPr>
          <p:cNvPr id="109" name="组合 108"/>
          <p:cNvGrpSpPr/>
          <p:nvPr/>
        </p:nvGrpSpPr>
        <p:grpSpPr>
          <a:xfrm>
            <a:off x="7422515" y="4182745"/>
            <a:ext cx="2423795" cy="1033780"/>
            <a:chOff x="11689" y="6587"/>
            <a:chExt cx="3817" cy="1628"/>
          </a:xfrm>
        </p:grpSpPr>
        <p:grpSp>
          <p:nvGrpSpPr>
            <p:cNvPr id="70" name="组合 69"/>
            <p:cNvGrpSpPr/>
            <p:nvPr/>
          </p:nvGrpSpPr>
          <p:grpSpPr>
            <a:xfrm>
              <a:off x="11689" y="7117"/>
              <a:ext cx="3284" cy="1098"/>
              <a:chOff x="5277805" y="4628205"/>
              <a:chExt cx="2085296" cy="697292"/>
            </a:xfrm>
          </p:grpSpPr>
          <p:sp>
            <p:nvSpPr>
              <p:cNvPr id="71" name="椭圆 70"/>
              <p:cNvSpPr/>
              <p:nvPr/>
            </p:nvSpPr>
            <p:spPr>
              <a:xfrm>
                <a:off x="5277805" y="4628205"/>
                <a:ext cx="81021" cy="73655"/>
              </a:xfrm>
              <a:prstGeom prst="ellipse">
                <a:avLst/>
              </a:prstGeom>
              <a:solidFill>
                <a:sysClr val="windowText" lastClr="000000">
                  <a:lumMod val="50000"/>
                  <a:lumOff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2" name="任意多边形 71"/>
              <p:cNvSpPr/>
              <p:nvPr/>
            </p:nvSpPr>
            <p:spPr>
              <a:xfrm>
                <a:off x="5335429" y="4686869"/>
                <a:ext cx="2027672" cy="638628"/>
              </a:xfrm>
              <a:custGeom>
                <a:avLst/>
                <a:gdLst>
                  <a:gd name="connsiteX0" fmla="*/ 0 w 2815771"/>
                  <a:gd name="connsiteY0" fmla="*/ 0 h 638628"/>
                  <a:gd name="connsiteX1" fmla="*/ 725714 w 2815771"/>
                  <a:gd name="connsiteY1" fmla="*/ 638628 h 638628"/>
                  <a:gd name="connsiteX2" fmla="*/ 2815771 w 2815771"/>
                  <a:gd name="connsiteY2" fmla="*/ 638628 h 638628"/>
                </a:gdLst>
                <a:ahLst/>
                <a:cxnLst>
                  <a:cxn ang="0">
                    <a:pos x="connsiteX0" y="connsiteY0"/>
                  </a:cxn>
                  <a:cxn ang="0">
                    <a:pos x="connsiteX1" y="connsiteY1"/>
                  </a:cxn>
                  <a:cxn ang="0">
                    <a:pos x="connsiteX2" y="connsiteY2"/>
                  </a:cxn>
                </a:cxnLst>
                <a:rect l="l" t="t" r="r" b="b"/>
                <a:pathLst>
                  <a:path w="2815771" h="638628">
                    <a:moveTo>
                      <a:pt x="0" y="0"/>
                    </a:moveTo>
                    <a:lnTo>
                      <a:pt x="725714" y="638628"/>
                    </a:lnTo>
                    <a:lnTo>
                      <a:pt x="2815771" y="638628"/>
                    </a:lnTo>
                  </a:path>
                </a:pathLst>
              </a:custGeom>
              <a:noFill/>
              <a:ln w="19050" cap="flat" cmpd="sng" algn="ctr">
                <a:solidFill>
                  <a:srgbClr val="7F7F7F"/>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90" name="组合 89"/>
            <p:cNvGrpSpPr/>
            <p:nvPr/>
          </p:nvGrpSpPr>
          <p:grpSpPr>
            <a:xfrm>
              <a:off x="12028" y="6587"/>
              <a:ext cx="3478" cy="725"/>
              <a:chOff x="5118809" y="1281263"/>
              <a:chExt cx="1746043" cy="460370"/>
            </a:xfrm>
          </p:grpSpPr>
          <p:sp>
            <p:nvSpPr>
              <p:cNvPr id="91" name="文本框 91"/>
              <p:cNvSpPr txBox="1"/>
              <p:nvPr/>
            </p:nvSpPr>
            <p:spPr>
              <a:xfrm>
                <a:off x="5371003" y="1378279"/>
                <a:ext cx="1493849" cy="337181"/>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集成中冷进气歧管</a:t>
                </a:r>
              </a:p>
            </p:txBody>
          </p:sp>
          <p:sp>
            <p:nvSpPr>
              <p:cNvPr id="92" name="文本框 93"/>
              <p:cNvSpPr txBox="1"/>
              <p:nvPr/>
            </p:nvSpPr>
            <p:spPr>
              <a:xfrm>
                <a:off x="5118809" y="1281263"/>
                <a:ext cx="531134" cy="460370"/>
              </a:xfrm>
              <a:prstGeom prst="rect">
                <a:avLst/>
              </a:prstGeom>
              <a:noFill/>
            </p:spPr>
            <p:txBody>
              <a:bodyPr wrap="square" rtlCol="0">
                <a:spAutoFit/>
              </a:bodyPr>
              <a:lstStyle/>
              <a:p>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05</a:t>
                </a:r>
              </a:p>
            </p:txBody>
          </p:sp>
        </p:grpSp>
        <p:pic>
          <p:nvPicPr>
            <p:cNvPr id="6" name="图片 5" descr="C:\Users\Administrator\Desktop\5.png5"/>
            <p:cNvPicPr>
              <a:picLocks noChangeAspect="1"/>
            </p:cNvPicPr>
            <p:nvPr/>
          </p:nvPicPr>
          <p:blipFill>
            <a:blip r:embed="rId9"/>
            <a:srcRect/>
            <a:stretch>
              <a:fillRect/>
            </a:stretch>
          </p:blipFill>
          <p:spPr>
            <a:xfrm>
              <a:off x="12989" y="7216"/>
              <a:ext cx="854" cy="921"/>
            </a:xfrm>
            <a:prstGeom prst="ellipse">
              <a:avLst/>
            </a:prstGeom>
            <a:ln w="3175">
              <a:solidFill>
                <a:srgbClr val="0077CD"/>
              </a:solidFill>
            </a:ln>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 calcmode="lin" valueType="num">
                                      <p:cBhvr>
                                        <p:cTn id="13" dur="1000" fill="hold"/>
                                        <p:tgtEl>
                                          <p:spTgt spid="73"/>
                                        </p:tgtEl>
                                        <p:attrNameLst>
                                          <p:attrName>ppt_w</p:attrName>
                                        </p:attrNameLst>
                                      </p:cBhvr>
                                      <p:tavLst>
                                        <p:tav tm="0">
                                          <p:val>
                                            <p:fltVal val="0"/>
                                          </p:val>
                                        </p:tav>
                                        <p:tav tm="100000">
                                          <p:val>
                                            <p:strVal val="#ppt_w"/>
                                          </p:val>
                                        </p:tav>
                                      </p:tavLst>
                                    </p:anim>
                                    <p:anim calcmode="lin" valueType="num">
                                      <p:cBhvr>
                                        <p:cTn id="14" dur="1000" fill="hold"/>
                                        <p:tgtEl>
                                          <p:spTgt spid="73"/>
                                        </p:tgtEl>
                                        <p:attrNameLst>
                                          <p:attrName>ppt_h</p:attrName>
                                        </p:attrNameLst>
                                      </p:cBhvr>
                                      <p:tavLst>
                                        <p:tav tm="0">
                                          <p:val>
                                            <p:fltVal val="0"/>
                                          </p:val>
                                        </p:tav>
                                        <p:tav tm="100000">
                                          <p:val>
                                            <p:strVal val="#ppt_h"/>
                                          </p:val>
                                        </p:tav>
                                      </p:tavLst>
                                    </p:anim>
                                    <p:anim calcmode="lin" valueType="num">
                                      <p:cBhvr>
                                        <p:cTn id="15" dur="1000" fill="hold"/>
                                        <p:tgtEl>
                                          <p:spTgt spid="73"/>
                                        </p:tgtEl>
                                        <p:attrNameLst>
                                          <p:attrName>style.rotation</p:attrName>
                                        </p:attrNameLst>
                                      </p:cBhvr>
                                      <p:tavLst>
                                        <p:tav tm="0">
                                          <p:val>
                                            <p:fltVal val="90"/>
                                          </p:val>
                                        </p:tav>
                                        <p:tav tm="100000">
                                          <p:val>
                                            <p:fltVal val="0"/>
                                          </p:val>
                                        </p:tav>
                                      </p:tavLst>
                                    </p:anim>
                                    <p:animEffect transition="in" filter="fade">
                                      <p:cBhvr>
                                        <p:cTn id="16" dur="1000"/>
                                        <p:tgtEl>
                                          <p:spTgt spid="73"/>
                                        </p:tgtEl>
                                      </p:cBhvr>
                                    </p:animEffect>
                                  </p:childTnLst>
                                </p:cTn>
                              </p:par>
                            </p:childTnLst>
                          </p:cTn>
                        </p:par>
                        <p:par>
                          <p:cTn id="17" fill="hold">
                            <p:stCondLst>
                              <p:cond delay="1500"/>
                            </p:stCondLst>
                            <p:childTnLst>
                              <p:par>
                                <p:cTn id="18" presetID="21" presetClass="entr" presetSubtype="1"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heel(1)">
                                      <p:cBhvr>
                                        <p:cTn id="20" dur="2000"/>
                                        <p:tgtEl>
                                          <p:spTgt spid="2"/>
                                        </p:tgtEl>
                                      </p:cBhvr>
                                    </p:animEffect>
                                  </p:childTnLst>
                                </p:cTn>
                              </p:par>
                            </p:childTnLst>
                          </p:cTn>
                        </p:par>
                        <p:par>
                          <p:cTn id="21" fill="hold">
                            <p:stCondLst>
                              <p:cond delay="3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par>
                                <p:cTn id="37" presetID="10"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par>
                          <p:cTn id="40" fill="hold">
                            <p:stCondLst>
                              <p:cond delay="4000"/>
                            </p:stCondLst>
                            <p:childTnLst>
                              <p:par>
                                <p:cTn id="41" presetID="14" presetClass="entr" presetSubtype="1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randombar(horizontal)">
                                      <p:cBhvr>
                                        <p:cTn id="43" dur="500"/>
                                        <p:tgtEl>
                                          <p:spTgt spid="85"/>
                                        </p:tgtEl>
                                      </p:cBhvr>
                                    </p:animEffect>
                                  </p:childTnLst>
                                </p:cTn>
                              </p:par>
                            </p:childTnLst>
                          </p:cTn>
                        </p:par>
                        <p:par>
                          <p:cTn id="44" fill="hold">
                            <p:stCondLst>
                              <p:cond delay="4500"/>
                            </p:stCondLst>
                            <p:childTnLst>
                              <p:par>
                                <p:cTn id="45" presetID="1" presetClass="entr" presetSubtype="0" fill="hold" nodeType="after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childTnLst>
                          </p:cTn>
                        </p:par>
                        <p:par>
                          <p:cTn id="47" fill="hold">
                            <p:stCondLst>
                              <p:cond delay="4500"/>
                            </p:stCondLst>
                            <p:childTnLst>
                              <p:par>
                                <p:cTn id="48" presetID="1" presetClass="entr" presetSubtype="0" fill="hold" nodeType="afterEffect">
                                  <p:stCondLst>
                                    <p:cond delay="0"/>
                                  </p:stCondLst>
                                  <p:childTnLst>
                                    <p:set>
                                      <p:cBhvr>
                                        <p:cTn id="49" dur="1" fill="hold">
                                          <p:stCondLst>
                                            <p:cond delay="0"/>
                                          </p:stCondLst>
                                        </p:cTn>
                                        <p:tgtEl>
                                          <p:spTgt spid="97"/>
                                        </p:tgtEl>
                                        <p:attrNameLst>
                                          <p:attrName>style.visibility</p:attrName>
                                        </p:attrNameLst>
                                      </p:cBhvr>
                                      <p:to>
                                        <p:strVal val="visible"/>
                                      </p:to>
                                    </p:set>
                                  </p:childTnLst>
                                </p:cTn>
                              </p:par>
                            </p:childTnLst>
                          </p:cTn>
                        </p:par>
                        <p:par>
                          <p:cTn id="50" fill="hold">
                            <p:stCondLst>
                              <p:cond delay="4500"/>
                            </p:stCondLst>
                            <p:childTnLst>
                              <p:par>
                                <p:cTn id="51" presetID="1" presetClass="entr" presetSubtype="0" fill="hold" nodeType="afterEffect">
                                  <p:stCondLst>
                                    <p:cond delay="0"/>
                                  </p:stCondLst>
                                  <p:childTnLst>
                                    <p:set>
                                      <p:cBhvr>
                                        <p:cTn id="52" dur="1" fill="hold">
                                          <p:stCondLst>
                                            <p:cond delay="0"/>
                                          </p:stCondLst>
                                        </p:cTn>
                                        <p:tgtEl>
                                          <p:spTgt spid="101"/>
                                        </p:tgtEl>
                                        <p:attrNameLst>
                                          <p:attrName>style.visibility</p:attrName>
                                        </p:attrNameLst>
                                      </p:cBhvr>
                                      <p:to>
                                        <p:strVal val="visible"/>
                                      </p:to>
                                    </p:set>
                                  </p:childTnLst>
                                </p:cTn>
                              </p:par>
                            </p:childTnLst>
                          </p:cTn>
                        </p:par>
                        <p:par>
                          <p:cTn id="53" fill="hold">
                            <p:stCondLst>
                              <p:cond delay="4500"/>
                            </p:stCondLst>
                            <p:childTnLst>
                              <p:par>
                                <p:cTn id="54" presetID="1" presetClass="entr" presetSubtype="0" fill="hold" nodeType="afterEffect">
                                  <p:stCondLst>
                                    <p:cond delay="0"/>
                                  </p:stCondLst>
                                  <p:childTnLst>
                                    <p:set>
                                      <p:cBhvr>
                                        <p:cTn id="55" dur="1" fill="hold">
                                          <p:stCondLst>
                                            <p:cond delay="0"/>
                                          </p:stCondLst>
                                        </p:cTn>
                                        <p:tgtEl>
                                          <p:spTgt spid="105"/>
                                        </p:tgtEl>
                                        <p:attrNameLst>
                                          <p:attrName>style.visibility</p:attrName>
                                        </p:attrNameLst>
                                      </p:cBhvr>
                                      <p:to>
                                        <p:strVal val="visible"/>
                                      </p:to>
                                    </p:set>
                                  </p:childTnLst>
                                </p:cTn>
                              </p:par>
                            </p:childTnLst>
                          </p:cTn>
                        </p:par>
                        <p:par>
                          <p:cTn id="56" fill="hold">
                            <p:stCondLst>
                              <p:cond delay="4500"/>
                            </p:stCondLst>
                            <p:childTnLst>
                              <p:par>
                                <p:cTn id="57" presetID="1" presetClass="entr" presetSubtype="0" fill="hold" nodeType="afterEffect">
                                  <p:stCondLst>
                                    <p:cond delay="0"/>
                                  </p:stCondLst>
                                  <p:childTnLst>
                                    <p:set>
                                      <p:cBhvr>
                                        <p:cTn id="58" dur="1" fill="hold">
                                          <p:stCondLst>
                                            <p:cond delay="0"/>
                                          </p:stCondLst>
                                        </p:cTn>
                                        <p:tgtEl>
                                          <p:spTgt spid="109"/>
                                        </p:tgtEl>
                                        <p:attrNameLst>
                                          <p:attrName>style.visibility</p:attrName>
                                        </p:attrNameLst>
                                      </p:cBhvr>
                                      <p:to>
                                        <p:strVal val="visible"/>
                                      </p:to>
                                    </p:set>
                                  </p:childTnLst>
                                </p:cTn>
                              </p:par>
                            </p:childTnLst>
                          </p:cTn>
                        </p:par>
                        <p:par>
                          <p:cTn id="59" fill="hold">
                            <p:stCondLst>
                              <p:cond delay="4500"/>
                            </p:stCondLst>
                            <p:childTnLst>
                              <p:par>
                                <p:cTn id="60" presetID="1" presetClass="entr" presetSubtype="0" fill="hold" nodeType="afterEffect">
                                  <p:stCondLst>
                                    <p:cond delay="0"/>
                                  </p:stCondLst>
                                  <p:childTnLst>
                                    <p:set>
                                      <p:cBhvr>
                                        <p:cTn id="61"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5" grpId="0" bldLvl="0" animBg="1"/>
      <p:bldP spid="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产品开发</a:t>
            </a:r>
            <a:endParaRPr lang="en-US" altLang="zh-CN"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endParaRPr>
          </a:p>
        </p:txBody>
      </p:sp>
      <p:grpSp>
        <p:nvGrpSpPr>
          <p:cNvPr id="2" name="组合 1"/>
          <p:cNvGrpSpPr/>
          <p:nvPr/>
        </p:nvGrpSpPr>
        <p:grpSpPr>
          <a:xfrm>
            <a:off x="4893512" y="2797774"/>
            <a:ext cx="2362116" cy="3636133"/>
            <a:chOff x="5044281" y="2143125"/>
            <a:chExt cx="2103438" cy="3239106"/>
          </a:xfrm>
          <a:effectLst/>
        </p:grpSpPr>
        <p:sp>
          <p:nvSpPr>
            <p:cNvPr id="3" name="任意多边形 2"/>
            <p:cNvSpPr/>
            <p:nvPr/>
          </p:nvSpPr>
          <p:spPr>
            <a:xfrm>
              <a:off x="5117186" y="2143125"/>
              <a:ext cx="1957628" cy="685800"/>
            </a:xfrm>
            <a:custGeom>
              <a:avLst/>
              <a:gdLst>
                <a:gd name="connsiteX0" fmla="*/ 978814 w 1957628"/>
                <a:gd name="connsiteY0" fmla="*/ 0 h 685800"/>
                <a:gd name="connsiteX1" fmla="*/ 1950809 w 1957628"/>
                <a:gd name="connsiteY1" fmla="*/ 663189 h 685800"/>
                <a:gd name="connsiteX2" fmla="*/ 1957628 w 1957628"/>
                <a:gd name="connsiteY2" fmla="*/ 685800 h 685800"/>
                <a:gd name="connsiteX3" fmla="*/ 0 w 1957628"/>
                <a:gd name="connsiteY3" fmla="*/ 685800 h 685800"/>
                <a:gd name="connsiteX4" fmla="*/ 6819 w 1957628"/>
                <a:gd name="connsiteY4" fmla="*/ 663189 h 685800"/>
                <a:gd name="connsiteX5" fmla="*/ 978814 w 1957628"/>
                <a:gd name="connsiteY5" fmla="*/ 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628" h="685800">
                  <a:moveTo>
                    <a:pt x="978814" y="0"/>
                  </a:moveTo>
                  <a:cubicBezTo>
                    <a:pt x="1415766" y="0"/>
                    <a:pt x="1790668" y="273461"/>
                    <a:pt x="1950809" y="663189"/>
                  </a:cubicBezTo>
                  <a:lnTo>
                    <a:pt x="1957628" y="685800"/>
                  </a:lnTo>
                  <a:lnTo>
                    <a:pt x="0" y="685800"/>
                  </a:lnTo>
                  <a:lnTo>
                    <a:pt x="6819" y="663189"/>
                  </a:lnTo>
                  <a:cubicBezTo>
                    <a:pt x="166961" y="273461"/>
                    <a:pt x="541863" y="0"/>
                    <a:pt x="978814" y="0"/>
                  </a:cubicBezTo>
                  <a:close/>
                </a:path>
              </a:pathLst>
            </a:custGeom>
            <a:gradFill>
              <a:gsLst>
                <a:gs pos="0">
                  <a:srgbClr val="007BD3"/>
                </a:gs>
                <a:gs pos="100000">
                  <a:srgbClr val="034373"/>
                </a:gs>
              </a:gsLst>
              <a:lin ang="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 name="任意多边形 3"/>
            <p:cNvSpPr/>
            <p:nvPr/>
          </p:nvSpPr>
          <p:spPr>
            <a:xfrm>
              <a:off x="5044281" y="2921000"/>
              <a:ext cx="2103438" cy="711200"/>
            </a:xfrm>
            <a:custGeom>
              <a:avLst/>
              <a:gdLst>
                <a:gd name="connsiteX0" fmla="*/ 30985 w 2103438"/>
                <a:gd name="connsiteY0" fmla="*/ 0 h 711200"/>
                <a:gd name="connsiteX1" fmla="*/ 2072453 w 2103438"/>
                <a:gd name="connsiteY1" fmla="*/ 0 h 711200"/>
                <a:gd name="connsiteX2" fmla="*/ 2082071 w 2103438"/>
                <a:gd name="connsiteY2" fmla="*/ 31989 h 711200"/>
                <a:gd name="connsiteX3" fmla="*/ 2103438 w 2103438"/>
                <a:gd name="connsiteY3" fmla="*/ 250825 h 711200"/>
                <a:gd name="connsiteX4" fmla="*/ 2020789 w 2103438"/>
                <a:gd name="connsiteY4" fmla="*/ 673487 h 711200"/>
                <a:gd name="connsiteX5" fmla="*/ 2000962 w 2103438"/>
                <a:gd name="connsiteY5" fmla="*/ 711200 h 711200"/>
                <a:gd name="connsiteX6" fmla="*/ 102476 w 2103438"/>
                <a:gd name="connsiteY6" fmla="*/ 711200 h 711200"/>
                <a:gd name="connsiteX7" fmla="*/ 82650 w 2103438"/>
                <a:gd name="connsiteY7" fmla="*/ 673487 h 711200"/>
                <a:gd name="connsiteX8" fmla="*/ 0 w 2103438"/>
                <a:gd name="connsiteY8" fmla="*/ 250825 h 711200"/>
                <a:gd name="connsiteX9" fmla="*/ 21368 w 2103438"/>
                <a:gd name="connsiteY9" fmla="*/ 31989 h 71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3438" h="711200">
                  <a:moveTo>
                    <a:pt x="30985" y="0"/>
                  </a:moveTo>
                  <a:lnTo>
                    <a:pt x="2072453" y="0"/>
                  </a:lnTo>
                  <a:lnTo>
                    <a:pt x="2082071" y="31989"/>
                  </a:lnTo>
                  <a:cubicBezTo>
                    <a:pt x="2096081" y="102675"/>
                    <a:pt x="2103438" y="175863"/>
                    <a:pt x="2103438" y="250825"/>
                  </a:cubicBezTo>
                  <a:cubicBezTo>
                    <a:pt x="2103438" y="400750"/>
                    <a:pt x="2074009" y="543578"/>
                    <a:pt x="2020789" y="673487"/>
                  </a:cubicBezTo>
                  <a:lnTo>
                    <a:pt x="2000962" y="711200"/>
                  </a:lnTo>
                  <a:lnTo>
                    <a:pt x="102476" y="711200"/>
                  </a:lnTo>
                  <a:lnTo>
                    <a:pt x="82650" y="673487"/>
                  </a:lnTo>
                  <a:cubicBezTo>
                    <a:pt x="29430" y="543578"/>
                    <a:pt x="0" y="400750"/>
                    <a:pt x="0" y="250825"/>
                  </a:cubicBezTo>
                  <a:cubicBezTo>
                    <a:pt x="0" y="175863"/>
                    <a:pt x="7358" y="102675"/>
                    <a:pt x="21368" y="31989"/>
                  </a:cubicBezTo>
                  <a:close/>
                </a:path>
              </a:pathLst>
            </a:custGeom>
            <a:gradFill>
              <a:gsLst>
                <a:gs pos="0">
                  <a:srgbClr val="007BD3"/>
                </a:gs>
                <a:gs pos="100000">
                  <a:srgbClr val="034373"/>
                </a:gs>
              </a:gsLst>
              <a:lin ang="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 name="梯形 20"/>
            <p:cNvSpPr/>
            <p:nvPr/>
          </p:nvSpPr>
          <p:spPr>
            <a:xfrm flipV="1">
              <a:off x="5178425" y="3711573"/>
              <a:ext cx="1835150" cy="708026"/>
            </a:xfrm>
            <a:custGeom>
              <a:avLst/>
              <a:gdLst>
                <a:gd name="connsiteX0" fmla="*/ 0 w 1803400"/>
                <a:gd name="connsiteY0" fmla="*/ 701676 h 701676"/>
                <a:gd name="connsiteX1" fmla="*/ 175419 w 1803400"/>
                <a:gd name="connsiteY1" fmla="*/ 0 h 701676"/>
                <a:gd name="connsiteX2" fmla="*/ 1627981 w 1803400"/>
                <a:gd name="connsiteY2" fmla="*/ 0 h 701676"/>
                <a:gd name="connsiteX3" fmla="*/ 1803400 w 1803400"/>
                <a:gd name="connsiteY3" fmla="*/ 701676 h 701676"/>
                <a:gd name="connsiteX4" fmla="*/ 0 w 1803400"/>
                <a:gd name="connsiteY4" fmla="*/ 701676 h 701676"/>
                <a:gd name="connsiteX0-1" fmla="*/ 0 w 1803400"/>
                <a:gd name="connsiteY0-2" fmla="*/ 701676 h 701676"/>
                <a:gd name="connsiteX1-3" fmla="*/ 384969 w 1803400"/>
                <a:gd name="connsiteY1-4" fmla="*/ 0 h 701676"/>
                <a:gd name="connsiteX2-5" fmla="*/ 1627981 w 1803400"/>
                <a:gd name="connsiteY2-6" fmla="*/ 0 h 701676"/>
                <a:gd name="connsiteX3-7" fmla="*/ 1803400 w 1803400"/>
                <a:gd name="connsiteY3-8" fmla="*/ 701676 h 701676"/>
                <a:gd name="connsiteX4-9" fmla="*/ 0 w 1803400"/>
                <a:gd name="connsiteY4-10" fmla="*/ 701676 h 701676"/>
                <a:gd name="connsiteX0-11" fmla="*/ 0 w 1803400"/>
                <a:gd name="connsiteY0-12" fmla="*/ 701676 h 701676"/>
                <a:gd name="connsiteX1-13" fmla="*/ 384969 w 1803400"/>
                <a:gd name="connsiteY1-14" fmla="*/ 0 h 701676"/>
                <a:gd name="connsiteX2-15" fmla="*/ 1627981 w 1803400"/>
                <a:gd name="connsiteY2-16" fmla="*/ 0 h 701676"/>
                <a:gd name="connsiteX3-17" fmla="*/ 1803400 w 1803400"/>
                <a:gd name="connsiteY3-18" fmla="*/ 701676 h 701676"/>
                <a:gd name="connsiteX4-19" fmla="*/ 0 w 1803400"/>
                <a:gd name="connsiteY4-20" fmla="*/ 701676 h 701676"/>
                <a:gd name="connsiteX0-21" fmla="*/ 0 w 1803400"/>
                <a:gd name="connsiteY0-22" fmla="*/ 701676 h 701676"/>
                <a:gd name="connsiteX1-23" fmla="*/ 384969 w 1803400"/>
                <a:gd name="connsiteY1-24" fmla="*/ 0 h 701676"/>
                <a:gd name="connsiteX2-25" fmla="*/ 1627981 w 1803400"/>
                <a:gd name="connsiteY2-26" fmla="*/ 0 h 701676"/>
                <a:gd name="connsiteX3-27" fmla="*/ 1803400 w 1803400"/>
                <a:gd name="connsiteY3-28" fmla="*/ 701676 h 701676"/>
                <a:gd name="connsiteX4-29" fmla="*/ 0 w 1803400"/>
                <a:gd name="connsiteY4-30" fmla="*/ 701676 h 701676"/>
                <a:gd name="connsiteX0-31" fmla="*/ 0 w 1803400"/>
                <a:gd name="connsiteY0-32" fmla="*/ 701676 h 701676"/>
                <a:gd name="connsiteX1-33" fmla="*/ 384969 w 1803400"/>
                <a:gd name="connsiteY1-34" fmla="*/ 0 h 701676"/>
                <a:gd name="connsiteX2-35" fmla="*/ 1627981 w 1803400"/>
                <a:gd name="connsiteY2-36" fmla="*/ 0 h 701676"/>
                <a:gd name="connsiteX3-37" fmla="*/ 1803400 w 1803400"/>
                <a:gd name="connsiteY3-38" fmla="*/ 701676 h 701676"/>
                <a:gd name="connsiteX4-39" fmla="*/ 0 w 1803400"/>
                <a:gd name="connsiteY4-40" fmla="*/ 701676 h 701676"/>
                <a:gd name="connsiteX0-41" fmla="*/ 0 w 1803400"/>
                <a:gd name="connsiteY0-42" fmla="*/ 708026 h 708026"/>
                <a:gd name="connsiteX1-43" fmla="*/ 384969 w 1803400"/>
                <a:gd name="connsiteY1-44" fmla="*/ 6350 h 708026"/>
                <a:gd name="connsiteX2-45" fmla="*/ 1443831 w 1803400"/>
                <a:gd name="connsiteY2-46" fmla="*/ 0 h 708026"/>
                <a:gd name="connsiteX3-47" fmla="*/ 1803400 w 1803400"/>
                <a:gd name="connsiteY3-48" fmla="*/ 708026 h 708026"/>
                <a:gd name="connsiteX4-49" fmla="*/ 0 w 1803400"/>
                <a:gd name="connsiteY4-50" fmla="*/ 708026 h 708026"/>
                <a:gd name="connsiteX0-51" fmla="*/ 0 w 1803400"/>
                <a:gd name="connsiteY0-52" fmla="*/ 708026 h 708026"/>
                <a:gd name="connsiteX1-53" fmla="*/ 384969 w 1803400"/>
                <a:gd name="connsiteY1-54" fmla="*/ 6350 h 708026"/>
                <a:gd name="connsiteX2-55" fmla="*/ 1443831 w 1803400"/>
                <a:gd name="connsiteY2-56" fmla="*/ 0 h 708026"/>
                <a:gd name="connsiteX3-57" fmla="*/ 1803400 w 1803400"/>
                <a:gd name="connsiteY3-58" fmla="*/ 708026 h 708026"/>
                <a:gd name="connsiteX4-59" fmla="*/ 0 w 1803400"/>
                <a:gd name="connsiteY4-60" fmla="*/ 708026 h 708026"/>
                <a:gd name="connsiteX0-61" fmla="*/ 0 w 1803400"/>
                <a:gd name="connsiteY0-62" fmla="*/ 708026 h 708026"/>
                <a:gd name="connsiteX1-63" fmla="*/ 384969 w 1803400"/>
                <a:gd name="connsiteY1-64" fmla="*/ 6350 h 708026"/>
                <a:gd name="connsiteX2-65" fmla="*/ 1443831 w 1803400"/>
                <a:gd name="connsiteY2-66" fmla="*/ 0 h 708026"/>
                <a:gd name="connsiteX3-67" fmla="*/ 1803400 w 1803400"/>
                <a:gd name="connsiteY3-68" fmla="*/ 708026 h 708026"/>
                <a:gd name="connsiteX4-69" fmla="*/ 0 w 1803400"/>
                <a:gd name="connsiteY4-70" fmla="*/ 708026 h 708026"/>
                <a:gd name="connsiteX0-71" fmla="*/ 0 w 1835150"/>
                <a:gd name="connsiteY0-72" fmla="*/ 708026 h 708026"/>
                <a:gd name="connsiteX1-73" fmla="*/ 384969 w 1835150"/>
                <a:gd name="connsiteY1-74" fmla="*/ 6350 h 708026"/>
                <a:gd name="connsiteX2-75" fmla="*/ 1443831 w 1835150"/>
                <a:gd name="connsiteY2-76" fmla="*/ 0 h 708026"/>
                <a:gd name="connsiteX3-77" fmla="*/ 1835150 w 1835150"/>
                <a:gd name="connsiteY3-78" fmla="*/ 708026 h 708026"/>
                <a:gd name="connsiteX4-79" fmla="*/ 0 w 1835150"/>
                <a:gd name="connsiteY4-80" fmla="*/ 708026 h 708026"/>
              </a:gdLst>
              <a:ahLst/>
              <a:cxnLst>
                <a:cxn ang="0">
                  <a:pos x="connsiteX0-71" y="connsiteY0-72"/>
                </a:cxn>
                <a:cxn ang="0">
                  <a:pos x="connsiteX1-73" y="connsiteY1-74"/>
                </a:cxn>
                <a:cxn ang="0">
                  <a:pos x="connsiteX2-75" y="connsiteY2-76"/>
                </a:cxn>
                <a:cxn ang="0">
                  <a:pos x="connsiteX3-77" y="connsiteY3-78"/>
                </a:cxn>
                <a:cxn ang="0">
                  <a:pos x="connsiteX4-79" y="connsiteY4-80"/>
                </a:cxn>
              </a:cxnLst>
              <a:rect l="l" t="t" r="r" b="b"/>
              <a:pathLst>
                <a:path w="1835150" h="708026">
                  <a:moveTo>
                    <a:pt x="0" y="708026"/>
                  </a:moveTo>
                  <a:cubicBezTo>
                    <a:pt x="160073" y="467784"/>
                    <a:pt x="377296" y="252942"/>
                    <a:pt x="384969" y="6350"/>
                  </a:cubicBezTo>
                  <a:lnTo>
                    <a:pt x="1443831" y="0"/>
                  </a:lnTo>
                  <a:cubicBezTo>
                    <a:pt x="1449387" y="191559"/>
                    <a:pt x="1670844" y="478367"/>
                    <a:pt x="1835150" y="708026"/>
                  </a:cubicBezTo>
                  <a:lnTo>
                    <a:pt x="0" y="708026"/>
                  </a:lnTo>
                  <a:close/>
                </a:path>
              </a:pathLst>
            </a:custGeom>
            <a:gradFill>
              <a:gsLst>
                <a:gs pos="0">
                  <a:srgbClr val="007BD3"/>
                </a:gs>
                <a:gs pos="100000">
                  <a:srgbClr val="034373"/>
                </a:gs>
              </a:gsLst>
              <a:lin ang="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8" name="圆角矩形 7"/>
            <p:cNvSpPr/>
            <p:nvPr/>
          </p:nvSpPr>
          <p:spPr>
            <a:xfrm>
              <a:off x="5569744" y="4462463"/>
              <a:ext cx="1052512" cy="139541"/>
            </a:xfrm>
            <a:prstGeom prst="roundRect">
              <a:avLst>
                <a:gd name="adj" fmla="val 50000"/>
              </a:avLst>
            </a:prstGeom>
            <a:gradFill>
              <a:gsLst>
                <a:gs pos="0">
                  <a:srgbClr val="007BD3"/>
                </a:gs>
                <a:gs pos="100000">
                  <a:srgbClr val="034373"/>
                </a:gs>
              </a:gsLst>
              <a:lin ang="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 name="圆角矩形 8"/>
            <p:cNvSpPr/>
            <p:nvPr/>
          </p:nvSpPr>
          <p:spPr>
            <a:xfrm>
              <a:off x="5569744" y="4653674"/>
              <a:ext cx="1052512" cy="139541"/>
            </a:xfrm>
            <a:prstGeom prst="roundRect">
              <a:avLst>
                <a:gd name="adj" fmla="val 50000"/>
              </a:avLst>
            </a:prstGeom>
            <a:gradFill>
              <a:gsLst>
                <a:gs pos="0">
                  <a:srgbClr val="007BD3"/>
                </a:gs>
                <a:gs pos="100000">
                  <a:srgbClr val="034373"/>
                </a:gs>
              </a:gsLst>
              <a:lin ang="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0" name="圆角矩形 9"/>
            <p:cNvSpPr/>
            <p:nvPr/>
          </p:nvSpPr>
          <p:spPr>
            <a:xfrm>
              <a:off x="5569744" y="4864894"/>
              <a:ext cx="1052512" cy="139541"/>
            </a:xfrm>
            <a:prstGeom prst="roundRect">
              <a:avLst>
                <a:gd name="adj" fmla="val 50000"/>
              </a:avLst>
            </a:prstGeom>
            <a:gradFill>
              <a:gsLst>
                <a:gs pos="0">
                  <a:srgbClr val="007BD3"/>
                </a:gs>
                <a:gs pos="100000">
                  <a:srgbClr val="034373"/>
                </a:gs>
              </a:gsLst>
              <a:lin ang="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1" name="任意多边形 10"/>
            <p:cNvSpPr/>
            <p:nvPr/>
          </p:nvSpPr>
          <p:spPr>
            <a:xfrm>
              <a:off x="5693569" y="5057775"/>
              <a:ext cx="804863" cy="324456"/>
            </a:xfrm>
            <a:custGeom>
              <a:avLst/>
              <a:gdLst>
                <a:gd name="connsiteX0" fmla="*/ 58777 w 804863"/>
                <a:gd name="connsiteY0" fmla="*/ 0 h 324456"/>
                <a:gd name="connsiteX1" fmla="*/ 746086 w 804863"/>
                <a:gd name="connsiteY1" fmla="*/ 0 h 324456"/>
                <a:gd name="connsiteX2" fmla="*/ 804863 w 804863"/>
                <a:gd name="connsiteY2" fmla="*/ 58777 h 324456"/>
                <a:gd name="connsiteX3" fmla="*/ 804862 w 804863"/>
                <a:gd name="connsiteY3" fmla="*/ 58777 h 324456"/>
                <a:gd name="connsiteX4" fmla="*/ 746085 w 804863"/>
                <a:gd name="connsiteY4" fmla="*/ 117554 h 324456"/>
                <a:gd name="connsiteX5" fmla="*/ 681293 w 804863"/>
                <a:gd name="connsiteY5" fmla="*/ 117554 h 324456"/>
                <a:gd name="connsiteX6" fmla="*/ 478631 w 804863"/>
                <a:gd name="connsiteY6" fmla="*/ 239867 h 324456"/>
                <a:gd name="connsiteX7" fmla="*/ 478631 w 804863"/>
                <a:gd name="connsiteY7" fmla="*/ 293946 h 324456"/>
                <a:gd name="connsiteX8" fmla="*/ 454235 w 804863"/>
                <a:gd name="connsiteY8" fmla="*/ 293946 h 324456"/>
                <a:gd name="connsiteX9" fmla="*/ 454235 w 804863"/>
                <a:gd name="connsiteY9" fmla="*/ 324456 h 324456"/>
                <a:gd name="connsiteX10" fmla="*/ 364914 w 804863"/>
                <a:gd name="connsiteY10" fmla="*/ 324456 h 324456"/>
                <a:gd name="connsiteX11" fmla="*/ 364914 w 804863"/>
                <a:gd name="connsiteY11" fmla="*/ 293946 h 324456"/>
                <a:gd name="connsiteX12" fmla="*/ 330994 w 804863"/>
                <a:gd name="connsiteY12" fmla="*/ 293946 h 324456"/>
                <a:gd name="connsiteX13" fmla="*/ 330994 w 804863"/>
                <a:gd name="connsiteY13" fmla="*/ 235744 h 324456"/>
                <a:gd name="connsiteX14" fmla="*/ 333685 w 804863"/>
                <a:gd name="connsiteY14" fmla="*/ 235744 h 324456"/>
                <a:gd name="connsiteX15" fmla="*/ 137852 w 804863"/>
                <a:gd name="connsiteY15" fmla="*/ 117553 h 324456"/>
                <a:gd name="connsiteX16" fmla="*/ 58777 w 804863"/>
                <a:gd name="connsiteY16" fmla="*/ 117553 h 324456"/>
                <a:gd name="connsiteX17" fmla="*/ 17215 w 804863"/>
                <a:gd name="connsiteY17" fmla="*/ 100338 h 324456"/>
                <a:gd name="connsiteX18" fmla="*/ 0 w 804863"/>
                <a:gd name="connsiteY18" fmla="*/ 58776 h 324456"/>
                <a:gd name="connsiteX19" fmla="*/ 17215 w 804863"/>
                <a:gd name="connsiteY19" fmla="*/ 17215 h 324456"/>
                <a:gd name="connsiteX20" fmla="*/ 58777 w 804863"/>
                <a:gd name="connsiteY20" fmla="*/ 0 h 32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4863" h="324456">
                  <a:moveTo>
                    <a:pt x="58777" y="0"/>
                  </a:moveTo>
                  <a:lnTo>
                    <a:pt x="746086" y="0"/>
                  </a:lnTo>
                  <a:cubicBezTo>
                    <a:pt x="778548" y="0"/>
                    <a:pt x="804863" y="26315"/>
                    <a:pt x="804863" y="58777"/>
                  </a:cubicBezTo>
                  <a:lnTo>
                    <a:pt x="804862" y="58777"/>
                  </a:lnTo>
                  <a:cubicBezTo>
                    <a:pt x="804862" y="91239"/>
                    <a:pt x="778547" y="117554"/>
                    <a:pt x="746085" y="117554"/>
                  </a:cubicBezTo>
                  <a:lnTo>
                    <a:pt x="681293" y="117554"/>
                  </a:lnTo>
                  <a:lnTo>
                    <a:pt x="478631" y="239867"/>
                  </a:lnTo>
                  <a:lnTo>
                    <a:pt x="478631" y="293946"/>
                  </a:lnTo>
                  <a:lnTo>
                    <a:pt x="454235" y="293946"/>
                  </a:lnTo>
                  <a:lnTo>
                    <a:pt x="454235" y="324456"/>
                  </a:lnTo>
                  <a:lnTo>
                    <a:pt x="364914" y="324456"/>
                  </a:lnTo>
                  <a:lnTo>
                    <a:pt x="364914" y="293946"/>
                  </a:lnTo>
                  <a:lnTo>
                    <a:pt x="330994" y="293946"/>
                  </a:lnTo>
                  <a:lnTo>
                    <a:pt x="330994" y="235744"/>
                  </a:lnTo>
                  <a:lnTo>
                    <a:pt x="333685" y="235744"/>
                  </a:lnTo>
                  <a:lnTo>
                    <a:pt x="137852" y="117553"/>
                  </a:lnTo>
                  <a:lnTo>
                    <a:pt x="58777" y="117553"/>
                  </a:lnTo>
                  <a:cubicBezTo>
                    <a:pt x="42546" y="117553"/>
                    <a:pt x="27852" y="110974"/>
                    <a:pt x="17215" y="100338"/>
                  </a:cubicBezTo>
                  <a:lnTo>
                    <a:pt x="0" y="58776"/>
                  </a:lnTo>
                  <a:lnTo>
                    <a:pt x="17215" y="17215"/>
                  </a:lnTo>
                  <a:cubicBezTo>
                    <a:pt x="27852" y="6579"/>
                    <a:pt x="42546" y="0"/>
                    <a:pt x="58777" y="0"/>
                  </a:cubicBezTo>
                  <a:close/>
                </a:path>
              </a:pathLst>
            </a:custGeom>
            <a:gradFill>
              <a:gsLst>
                <a:gs pos="0">
                  <a:srgbClr val="007BD3"/>
                </a:gs>
                <a:gs pos="100000">
                  <a:srgbClr val="034373"/>
                </a:gs>
              </a:gsLst>
              <a:lin ang="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sp>
        <p:nvSpPr>
          <p:cNvPr id="12" name="椭圆 11"/>
          <p:cNvSpPr/>
          <p:nvPr/>
        </p:nvSpPr>
        <p:spPr>
          <a:xfrm>
            <a:off x="4215279" y="6400813"/>
            <a:ext cx="3751602" cy="473119"/>
          </a:xfrm>
          <a:prstGeom prst="ellipse">
            <a:avLst/>
          </a:prstGeom>
          <a:gradFill flip="none" rotWithShape="1">
            <a:gsLst>
              <a:gs pos="0">
                <a:sysClr val="windowText" lastClr="000000">
                  <a:lumMod val="100000"/>
                  <a:alpha val="36000"/>
                </a:sysClr>
              </a:gs>
              <a:gs pos="100000">
                <a:srgbClr val="D7D7D7">
                  <a:alpha val="0"/>
                </a:srgbClr>
              </a:gs>
            </a:gsLst>
            <a:path path="shape">
              <a:fillToRect l="50000" t="50000" r="50000" b="50000"/>
            </a:path>
            <a:tileRect/>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14" name="组合 13"/>
          <p:cNvGrpSpPr/>
          <p:nvPr/>
        </p:nvGrpSpPr>
        <p:grpSpPr>
          <a:xfrm>
            <a:off x="4697098" y="1972591"/>
            <a:ext cx="712085" cy="711826"/>
            <a:chOff x="4708550" y="1685961"/>
            <a:chExt cx="711992" cy="711991"/>
          </a:xfrm>
        </p:grpSpPr>
        <p:sp>
          <p:nvSpPr>
            <p:cNvPr id="15" name="椭圆 14"/>
            <p:cNvSpPr/>
            <p:nvPr/>
          </p:nvSpPr>
          <p:spPr>
            <a:xfrm>
              <a:off x="4708550" y="1685961"/>
              <a:ext cx="711992" cy="711991"/>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01600" dist="381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48" name="Group 8"/>
            <p:cNvGrpSpPr>
              <a:grpSpLocks noChangeAspect="1"/>
            </p:cNvGrpSpPr>
            <p:nvPr/>
          </p:nvGrpSpPr>
          <p:grpSpPr bwMode="auto">
            <a:xfrm>
              <a:off x="4877941" y="1831694"/>
              <a:ext cx="371637" cy="407212"/>
              <a:chOff x="3437" y="2282"/>
              <a:chExt cx="679" cy="744"/>
            </a:xfrm>
            <a:solidFill>
              <a:srgbClr val="FFA521"/>
            </a:solidFill>
          </p:grpSpPr>
          <p:sp>
            <p:nvSpPr>
              <p:cNvPr id="49"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4" name="组合 23"/>
          <p:cNvGrpSpPr/>
          <p:nvPr/>
        </p:nvGrpSpPr>
        <p:grpSpPr>
          <a:xfrm>
            <a:off x="3931776" y="2734463"/>
            <a:ext cx="712085" cy="711826"/>
            <a:chOff x="3946502" y="2448009"/>
            <a:chExt cx="711992" cy="711991"/>
          </a:xfrm>
        </p:grpSpPr>
        <p:sp>
          <p:nvSpPr>
            <p:cNvPr id="16" name="椭圆 15"/>
            <p:cNvSpPr/>
            <p:nvPr/>
          </p:nvSpPr>
          <p:spPr>
            <a:xfrm>
              <a:off x="3946502" y="2448009"/>
              <a:ext cx="711992" cy="711991"/>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01600" dist="381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51" name="Group 13"/>
            <p:cNvGrpSpPr>
              <a:grpSpLocks noChangeAspect="1"/>
            </p:cNvGrpSpPr>
            <p:nvPr/>
          </p:nvGrpSpPr>
          <p:grpSpPr bwMode="auto">
            <a:xfrm>
              <a:off x="4102660" y="2593697"/>
              <a:ext cx="407527" cy="412338"/>
              <a:chOff x="2426" y="2781"/>
              <a:chExt cx="593" cy="600"/>
            </a:xfrm>
            <a:solidFill>
              <a:srgbClr val="0192A1"/>
            </a:solidFill>
          </p:grpSpPr>
          <p:sp>
            <p:nvSpPr>
              <p:cNvPr id="52"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3" name="组合 22"/>
          <p:cNvGrpSpPr/>
          <p:nvPr/>
        </p:nvGrpSpPr>
        <p:grpSpPr>
          <a:xfrm>
            <a:off x="3652809" y="3775201"/>
            <a:ext cx="712085" cy="711826"/>
            <a:chOff x="3667572" y="3488988"/>
            <a:chExt cx="711992" cy="711991"/>
          </a:xfrm>
        </p:grpSpPr>
        <p:sp>
          <p:nvSpPr>
            <p:cNvPr id="17" name="椭圆 16"/>
            <p:cNvSpPr/>
            <p:nvPr/>
          </p:nvSpPr>
          <p:spPr>
            <a:xfrm>
              <a:off x="3667572" y="3488988"/>
              <a:ext cx="711992" cy="711991"/>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01600" dist="381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54" name="Group 18"/>
            <p:cNvGrpSpPr>
              <a:grpSpLocks noChangeAspect="1"/>
            </p:cNvGrpSpPr>
            <p:nvPr/>
          </p:nvGrpSpPr>
          <p:grpSpPr bwMode="auto">
            <a:xfrm>
              <a:off x="3805509" y="3636419"/>
              <a:ext cx="423334" cy="394469"/>
              <a:chOff x="3802" y="2858"/>
              <a:chExt cx="616" cy="574"/>
            </a:xfrm>
            <a:solidFill>
              <a:srgbClr val="E24C4C"/>
            </a:solidFill>
          </p:grpSpPr>
          <p:sp>
            <p:nvSpPr>
              <p:cNvPr id="55" name="Rectangle 19"/>
              <p:cNvSpPr>
                <a:spLocks noChangeArrowheads="1"/>
              </p:cNvSpPr>
              <p:nvPr/>
            </p:nvSpPr>
            <p:spPr bwMode="auto">
              <a:xfrm>
                <a:off x="3802" y="3205"/>
                <a:ext cx="129" cy="227"/>
              </a:xfrm>
              <a:prstGeom prst="rect">
                <a:avLst/>
              </a:pr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 name="Rectangle 20"/>
              <p:cNvSpPr>
                <a:spLocks noChangeArrowheads="1"/>
              </p:cNvSpPr>
              <p:nvPr/>
            </p:nvSpPr>
            <p:spPr bwMode="auto">
              <a:xfrm>
                <a:off x="3964" y="3174"/>
                <a:ext cx="129" cy="258"/>
              </a:xfrm>
              <a:prstGeom prst="rect">
                <a:avLst/>
              </a:pr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 name="Rectangle 21"/>
              <p:cNvSpPr>
                <a:spLocks noChangeArrowheads="1"/>
              </p:cNvSpPr>
              <p:nvPr/>
            </p:nvSpPr>
            <p:spPr bwMode="auto">
              <a:xfrm>
                <a:off x="4129" y="3131"/>
                <a:ext cx="129" cy="301"/>
              </a:xfrm>
              <a:prstGeom prst="rect">
                <a:avLst/>
              </a:pr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 name="Rectangle 22"/>
              <p:cNvSpPr>
                <a:spLocks noChangeArrowheads="1"/>
              </p:cNvSpPr>
              <p:nvPr/>
            </p:nvSpPr>
            <p:spPr bwMode="auto">
              <a:xfrm>
                <a:off x="4289" y="3078"/>
                <a:ext cx="129" cy="354"/>
              </a:xfrm>
              <a:prstGeom prst="rect">
                <a:avLst/>
              </a:pr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1" name="组合 20"/>
          <p:cNvGrpSpPr/>
          <p:nvPr/>
        </p:nvGrpSpPr>
        <p:grpSpPr>
          <a:xfrm>
            <a:off x="3927966" y="4805778"/>
            <a:ext cx="712085" cy="711826"/>
            <a:chOff x="3939518" y="4522979"/>
            <a:chExt cx="711992" cy="711991"/>
          </a:xfrm>
        </p:grpSpPr>
        <p:sp>
          <p:nvSpPr>
            <p:cNvPr id="18" name="椭圆 17"/>
            <p:cNvSpPr/>
            <p:nvPr/>
          </p:nvSpPr>
          <p:spPr>
            <a:xfrm>
              <a:off x="3939518" y="4522979"/>
              <a:ext cx="711992" cy="711991"/>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01600" dist="381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60" name="Group 26"/>
            <p:cNvGrpSpPr>
              <a:grpSpLocks noChangeAspect="1"/>
            </p:cNvGrpSpPr>
            <p:nvPr/>
          </p:nvGrpSpPr>
          <p:grpSpPr bwMode="auto">
            <a:xfrm>
              <a:off x="4054699" y="4762512"/>
              <a:ext cx="497551" cy="246897"/>
              <a:chOff x="5676" y="2597"/>
              <a:chExt cx="1060" cy="526"/>
            </a:xfrm>
            <a:solidFill>
              <a:srgbClr val="593268"/>
            </a:solidFill>
          </p:grpSpPr>
          <p:sp>
            <p:nvSpPr>
              <p:cNvPr id="61"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 name="Freeform 32"/>
              <p:cNvSpPr/>
              <p:nvPr/>
            </p:nvSpPr>
            <p:spPr bwMode="auto">
              <a:xfrm>
                <a:off x="6433" y="2606"/>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8"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0" name="Freeform 36"/>
              <p:cNvSpPr>
                <a:spLocks noEditPoints="1"/>
              </p:cNvSpPr>
              <p:nvPr/>
            </p:nvSpPr>
            <p:spPr bwMode="auto">
              <a:xfrm>
                <a:off x="6334" y="2765"/>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1" name="Freeform 37"/>
              <p:cNvSpPr/>
              <p:nvPr/>
            </p:nvSpPr>
            <p:spPr bwMode="auto">
              <a:xfrm>
                <a:off x="6147" y="2633"/>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3"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5" name="Freeform 41"/>
              <p:cNvSpPr>
                <a:spLocks noEditPoints="1"/>
              </p:cNvSpPr>
              <p:nvPr/>
            </p:nvSpPr>
            <p:spPr bwMode="auto">
              <a:xfrm>
                <a:off x="6066" y="2752"/>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33" name="组合 32"/>
          <p:cNvGrpSpPr/>
          <p:nvPr/>
        </p:nvGrpSpPr>
        <p:grpSpPr>
          <a:xfrm>
            <a:off x="7538300" y="4815938"/>
            <a:ext cx="712085" cy="711826"/>
            <a:chOff x="7552557" y="4529966"/>
            <a:chExt cx="711992" cy="711991"/>
          </a:xfrm>
        </p:grpSpPr>
        <p:sp>
          <p:nvSpPr>
            <p:cNvPr id="20" name="椭圆 19"/>
            <p:cNvSpPr/>
            <p:nvPr/>
          </p:nvSpPr>
          <p:spPr>
            <a:xfrm>
              <a:off x="7552557" y="4529966"/>
              <a:ext cx="711992" cy="711991"/>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01600" dist="381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6" name="Freeform 108"/>
            <p:cNvSpPr>
              <a:spLocks noEditPoints="1"/>
            </p:cNvSpPr>
            <p:nvPr/>
          </p:nvSpPr>
          <p:spPr bwMode="auto">
            <a:xfrm>
              <a:off x="7699557" y="4683790"/>
              <a:ext cx="413176" cy="414662"/>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gradFill>
              <a:gsLst>
                <a:gs pos="0">
                  <a:srgbClr val="007BD3"/>
                </a:gs>
                <a:gs pos="100000">
                  <a:srgbClr val="034373"/>
                </a:gs>
              </a:gsLst>
              <a:lin ang="0" scaled="0"/>
            </a:gra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32" name="组合 31"/>
          <p:cNvGrpSpPr/>
          <p:nvPr/>
        </p:nvGrpSpPr>
        <p:grpSpPr>
          <a:xfrm>
            <a:off x="7817265" y="3771391"/>
            <a:ext cx="712085" cy="711826"/>
            <a:chOff x="7831486" y="3488988"/>
            <a:chExt cx="711992" cy="711991"/>
          </a:xfrm>
        </p:grpSpPr>
        <p:sp>
          <p:nvSpPr>
            <p:cNvPr id="19" name="椭圆 18"/>
            <p:cNvSpPr/>
            <p:nvPr/>
          </p:nvSpPr>
          <p:spPr>
            <a:xfrm>
              <a:off x="7831486" y="3488988"/>
              <a:ext cx="711992" cy="711991"/>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01600" dist="381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77" name="组合 76"/>
            <p:cNvGrpSpPr/>
            <p:nvPr/>
          </p:nvGrpSpPr>
          <p:grpSpPr>
            <a:xfrm>
              <a:off x="8020980" y="3675428"/>
              <a:ext cx="351779" cy="382818"/>
              <a:chOff x="4873626" y="1965325"/>
              <a:chExt cx="269876" cy="293688"/>
            </a:xfrm>
            <a:solidFill>
              <a:srgbClr val="E87071"/>
            </a:solidFill>
          </p:grpSpPr>
          <p:sp>
            <p:nvSpPr>
              <p:cNvPr id="78" name="Freeform 502"/>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9" name="Freeform 503"/>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0" name="Freeform 504"/>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1"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9" name="组合 28"/>
          <p:cNvGrpSpPr/>
          <p:nvPr/>
        </p:nvGrpSpPr>
        <p:grpSpPr>
          <a:xfrm>
            <a:off x="6759007" y="1972591"/>
            <a:ext cx="712085" cy="711826"/>
            <a:chOff x="6790508" y="1685961"/>
            <a:chExt cx="711992" cy="711991"/>
          </a:xfrm>
        </p:grpSpPr>
        <p:sp>
          <p:nvSpPr>
            <p:cNvPr id="30" name="椭圆 29"/>
            <p:cNvSpPr/>
            <p:nvPr/>
          </p:nvSpPr>
          <p:spPr>
            <a:xfrm>
              <a:off x="6790508" y="1685961"/>
              <a:ext cx="711992" cy="711991"/>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01600" dist="381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91" name="Group 52"/>
            <p:cNvGrpSpPr>
              <a:grpSpLocks noChangeAspect="1"/>
            </p:cNvGrpSpPr>
            <p:nvPr/>
          </p:nvGrpSpPr>
          <p:grpSpPr bwMode="auto">
            <a:xfrm>
              <a:off x="6965905" y="1845076"/>
              <a:ext cx="404752" cy="401262"/>
              <a:chOff x="3783" y="2102"/>
              <a:chExt cx="116" cy="115"/>
            </a:xfrm>
            <a:solidFill>
              <a:srgbClr val="FFB850"/>
            </a:solidFill>
            <a:effectLst/>
          </p:grpSpPr>
          <p:sp>
            <p:nvSpPr>
              <p:cNvPr id="92"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3"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4" name="Freeform 55"/>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5" name="Freeform 56"/>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6" name="Freeform 57"/>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7" name="Freeform 58"/>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98" name="Freeform 59"/>
              <p:cNvSpPr/>
              <p:nvPr/>
            </p:nvSpPr>
            <p:spPr bwMode="auto">
              <a:xfrm>
                <a:off x="3812"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31" name="组合 30"/>
          <p:cNvGrpSpPr/>
          <p:nvPr/>
        </p:nvGrpSpPr>
        <p:grpSpPr>
          <a:xfrm>
            <a:off x="7538300" y="2730653"/>
            <a:ext cx="712085" cy="711826"/>
            <a:chOff x="7552557" y="2448009"/>
            <a:chExt cx="711992" cy="711991"/>
          </a:xfrm>
        </p:grpSpPr>
        <p:sp>
          <p:nvSpPr>
            <p:cNvPr id="34" name="椭圆 33"/>
            <p:cNvSpPr/>
            <p:nvPr/>
          </p:nvSpPr>
          <p:spPr>
            <a:xfrm>
              <a:off x="7552557" y="2448009"/>
              <a:ext cx="711992" cy="711991"/>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101600" dist="381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99" name="Group 62"/>
            <p:cNvGrpSpPr>
              <a:grpSpLocks noChangeAspect="1"/>
            </p:cNvGrpSpPr>
            <p:nvPr/>
          </p:nvGrpSpPr>
          <p:grpSpPr bwMode="auto">
            <a:xfrm>
              <a:off x="7718422" y="2673330"/>
              <a:ext cx="392378" cy="316336"/>
              <a:chOff x="3775" y="2109"/>
              <a:chExt cx="129" cy="104"/>
            </a:xfrm>
            <a:solidFill>
              <a:srgbClr val="01ACBE"/>
            </a:solidFill>
            <a:effectLst/>
          </p:grpSpPr>
          <p:sp>
            <p:nvSpPr>
              <p:cNvPr id="100" name="Freeform 63"/>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1" name="Freeform 64"/>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2" name="Freeform 65"/>
              <p:cNvSpPr>
                <a:spLocks noEditPoints="1"/>
              </p:cNvSpPr>
              <p:nvPr/>
            </p:nvSpPr>
            <p:spPr bwMode="auto">
              <a:xfrm>
                <a:off x="3810" y="2109"/>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35" name="组合 34"/>
          <p:cNvGrpSpPr/>
          <p:nvPr/>
        </p:nvGrpSpPr>
        <p:grpSpPr>
          <a:xfrm>
            <a:off x="1698625" y="1814830"/>
            <a:ext cx="2877820" cy="845209"/>
            <a:chOff x="2485367" y="1629594"/>
            <a:chExt cx="1953655" cy="845360"/>
          </a:xfrm>
        </p:grpSpPr>
        <p:sp>
          <p:nvSpPr>
            <p:cNvPr id="37" name="文本框 64"/>
            <p:cNvSpPr txBox="1"/>
            <p:nvPr/>
          </p:nvSpPr>
          <p:spPr>
            <a:xfrm>
              <a:off x="2713970" y="1629594"/>
              <a:ext cx="1725052" cy="335340"/>
            </a:xfrm>
            <a:prstGeom prst="rect">
              <a:avLst/>
            </a:prstGeom>
            <a:noFill/>
          </p:spPr>
          <p:txBody>
            <a:bodyPr wrap="square" rtlCol="0">
              <a:spAutoFit/>
            </a:bodyPr>
            <a:lstStyle/>
            <a:p>
              <a:pPr algn="r"/>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发动机一维性能模拟计算</a:t>
              </a:r>
            </a:p>
          </p:txBody>
        </p:sp>
        <p:sp>
          <p:nvSpPr>
            <p:cNvPr id="103" name="文本框 129"/>
            <p:cNvSpPr txBox="1"/>
            <p:nvPr/>
          </p:nvSpPr>
          <p:spPr>
            <a:xfrm>
              <a:off x="2485367" y="1915419"/>
              <a:ext cx="1905542" cy="559535"/>
            </a:xfrm>
            <a:prstGeom prst="rect">
              <a:avLst/>
            </a:prstGeom>
            <a:noFill/>
          </p:spPr>
          <p:txBody>
            <a:bodyPr wrap="square" rtlCol="0">
              <a:spAutoFit/>
            </a:bodyPr>
            <a:lstStyle/>
            <a:p>
              <a:pPr algn="just" fontAlgn="auto">
                <a:lnSpc>
                  <a:spcPct val="100000"/>
                </a:lnSpc>
              </a:pPr>
              <a:r>
                <a:rPr lang="zh-CN" altLang="en-US" sz="1000" dirty="0">
                  <a:solidFill>
                    <a:prstClr val="black">
                      <a:lumMod val="50000"/>
                      <a:lumOff val="50000"/>
                    </a:prstClr>
                  </a:solidFill>
                  <a:latin typeface="微软雅黑" panose="020B0503020204020204" charset="-122"/>
                  <a:ea typeface="微软雅黑" panose="020B0503020204020204" charset="-122"/>
                </a:rPr>
                <a:t>根据计算得出的排气岐管的最佳结构选择，各排气管、岐管以及总管的管径、管长并考虑冲压模具制造工艺要求，设计排气岐管三维结构；</a:t>
              </a:r>
            </a:p>
          </p:txBody>
        </p:sp>
      </p:grpSp>
      <p:sp>
        <p:nvSpPr>
          <p:cNvPr id="41" name="文本框 61"/>
          <p:cNvSpPr txBox="1"/>
          <p:nvPr/>
        </p:nvSpPr>
        <p:spPr>
          <a:xfrm>
            <a:off x="5240655" y="1027430"/>
            <a:ext cx="1725295" cy="1310640"/>
          </a:xfrm>
          <a:prstGeom prst="rect">
            <a:avLst/>
          </a:prstGeom>
          <a:noFill/>
        </p:spPr>
        <p:txBody>
          <a:bodyPr wrap="square" rtlCol="0">
            <a:spAutoFit/>
          </a:bodyPr>
          <a:lstStyle/>
          <a:p>
            <a:pPr algn="ctr"/>
            <a:r>
              <a:rPr lang="zh-CN" altLang="zh-CN" sz="2000" dirty="0">
                <a:solidFill>
                  <a:prstClr val="black">
                    <a:lumMod val="50000"/>
                    <a:lumOff val="50000"/>
                  </a:prstClr>
                </a:solidFill>
                <a:latin typeface="时尚中黑简体" panose="01010104010101010101" pitchFamily="2" charset="-122"/>
                <a:ea typeface="时尚中黑简体" panose="01010104010101010101" pitchFamily="2" charset="-122"/>
              </a:rPr>
              <a:t>进气岐管</a:t>
            </a:r>
          </a:p>
          <a:p>
            <a:pPr algn="ctr"/>
            <a:r>
              <a:rPr lang="zh-CN" altLang="zh-CN" sz="2000" dirty="0">
                <a:solidFill>
                  <a:prstClr val="black">
                    <a:lumMod val="50000"/>
                    <a:lumOff val="50000"/>
                  </a:prstClr>
                </a:solidFill>
                <a:latin typeface="时尚中黑简体" panose="01010104010101010101" pitchFamily="2" charset="-122"/>
                <a:ea typeface="时尚中黑简体" panose="01010104010101010101" pitchFamily="2" charset="-122"/>
              </a:rPr>
              <a:t>排气系统</a:t>
            </a:r>
          </a:p>
          <a:p>
            <a:pPr algn="ctr"/>
            <a:r>
              <a:rPr lang="zh-CN" altLang="zh-CN" sz="2000" dirty="0">
                <a:solidFill>
                  <a:prstClr val="black">
                    <a:lumMod val="50000"/>
                    <a:lumOff val="50000"/>
                  </a:prstClr>
                </a:solidFill>
                <a:latin typeface="时尚中黑简体" panose="01010104010101010101" pitchFamily="2" charset="-122"/>
                <a:ea typeface="时尚中黑简体" panose="01010104010101010101" pitchFamily="2" charset="-122"/>
              </a:rPr>
              <a:t>（热端部分）</a:t>
            </a:r>
          </a:p>
          <a:p>
            <a:pPr algn="ctr"/>
            <a:r>
              <a:rPr lang="zh-CN" altLang="zh-CN" sz="2000" dirty="0">
                <a:solidFill>
                  <a:prstClr val="black">
                    <a:lumMod val="50000"/>
                    <a:lumOff val="50000"/>
                  </a:prstClr>
                </a:solidFill>
                <a:latin typeface="时尚中黑简体" panose="01010104010101010101" pitchFamily="2" charset="-122"/>
                <a:ea typeface="时尚中黑简体" panose="01010104010101010101" pitchFamily="2" charset="-122"/>
              </a:rPr>
              <a:t>开发流程</a:t>
            </a:r>
          </a:p>
        </p:txBody>
      </p:sp>
      <p:pic>
        <p:nvPicPr>
          <p:cNvPr id="62" name="图片 61"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
        <p:nvSpPr>
          <p:cNvPr id="5" name="文本框 4"/>
          <p:cNvSpPr txBox="1"/>
          <p:nvPr/>
        </p:nvSpPr>
        <p:spPr>
          <a:xfrm>
            <a:off x="2018030" y="1664970"/>
            <a:ext cx="311150" cy="396240"/>
          </a:xfrm>
          <a:prstGeom prst="rect">
            <a:avLst/>
          </a:prstGeom>
          <a:noFill/>
        </p:spPr>
        <p:txBody>
          <a:bodyPr wrap="none" rtlCol="0">
            <a:spAutoFit/>
          </a:bodyPr>
          <a:lstStyle/>
          <a:p>
            <a:r>
              <a:rPr lang="en-US" altLang="zh-CN" sz="2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rPr>
              <a:t>1</a:t>
            </a:r>
          </a:p>
        </p:txBody>
      </p:sp>
      <p:grpSp>
        <p:nvGrpSpPr>
          <p:cNvPr id="28" name="组合 27"/>
          <p:cNvGrpSpPr/>
          <p:nvPr/>
        </p:nvGrpSpPr>
        <p:grpSpPr>
          <a:xfrm>
            <a:off x="1302385" y="3658870"/>
            <a:ext cx="2185670" cy="999490"/>
            <a:chOff x="2051" y="5762"/>
            <a:chExt cx="3442" cy="1574"/>
          </a:xfrm>
        </p:grpSpPr>
        <p:grpSp>
          <p:nvGrpSpPr>
            <p:cNvPr id="38" name="组合 37"/>
            <p:cNvGrpSpPr/>
            <p:nvPr/>
          </p:nvGrpSpPr>
          <p:grpSpPr>
            <a:xfrm>
              <a:off x="2051" y="5986"/>
              <a:ext cx="3442" cy="1350"/>
              <a:chOff x="1561842" y="3514737"/>
              <a:chExt cx="1941076" cy="857624"/>
            </a:xfrm>
          </p:grpSpPr>
          <p:sp>
            <p:nvSpPr>
              <p:cNvPr id="43" name="文本框 70"/>
              <p:cNvSpPr txBox="1"/>
              <p:nvPr/>
            </p:nvSpPr>
            <p:spPr>
              <a:xfrm>
                <a:off x="1777866" y="3514737"/>
                <a:ext cx="1725052" cy="335380"/>
              </a:xfrm>
              <a:prstGeom prst="rect">
                <a:avLst/>
              </a:prstGeom>
              <a:noFill/>
            </p:spPr>
            <p:txBody>
              <a:bodyPr wrap="square" rtlCol="0">
                <a:spAutoFit/>
              </a:bodyPr>
              <a:lstStyle/>
              <a:p>
                <a:pPr algn="r"/>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结构强度刚度分析</a:t>
                </a:r>
              </a:p>
            </p:txBody>
          </p:sp>
          <p:sp>
            <p:nvSpPr>
              <p:cNvPr id="105" name="文本框 129"/>
              <p:cNvSpPr txBox="1"/>
              <p:nvPr/>
            </p:nvSpPr>
            <p:spPr>
              <a:xfrm>
                <a:off x="1561842" y="3812759"/>
                <a:ext cx="1905542" cy="559602"/>
              </a:xfrm>
              <a:prstGeom prst="rect">
                <a:avLst/>
              </a:prstGeom>
              <a:noFill/>
            </p:spPr>
            <p:txBody>
              <a:bodyPr wrap="square" rtlCol="0">
                <a:spAutoFit/>
              </a:bodyPr>
              <a:lstStyle/>
              <a:p>
                <a:pPr algn="r" fontAlgn="auto">
                  <a:lnSpc>
                    <a:spcPct val="100000"/>
                  </a:lnSpc>
                </a:pPr>
                <a:r>
                  <a:rPr lang="zh-CN" altLang="en-US" sz="1000" dirty="0">
                    <a:solidFill>
                      <a:prstClr val="black">
                        <a:lumMod val="50000"/>
                        <a:lumOff val="50000"/>
                      </a:prstClr>
                    </a:solidFill>
                    <a:latin typeface="微软雅黑" panose="020B0503020204020204" charset="-122"/>
                    <a:ea typeface="微软雅黑" panose="020B0503020204020204" charset="-122"/>
                  </a:rPr>
                  <a:t>用三维有限元软件ＡＮＳＹＳ，分析进排气岐管及催化器的强度和变形，并指导改进３Ｄ模型；</a:t>
                </a:r>
              </a:p>
            </p:txBody>
          </p:sp>
        </p:grpSp>
        <p:sp>
          <p:nvSpPr>
            <p:cNvPr id="6" name="文本框 5"/>
            <p:cNvSpPr txBox="1"/>
            <p:nvPr/>
          </p:nvSpPr>
          <p:spPr>
            <a:xfrm>
              <a:off x="2418" y="5762"/>
              <a:ext cx="490" cy="624"/>
            </a:xfrm>
            <a:prstGeom prst="rect">
              <a:avLst/>
            </a:prstGeom>
            <a:noFill/>
          </p:spPr>
          <p:txBody>
            <a:bodyPr wrap="none" rtlCol="0">
              <a:spAutoFit/>
            </a:bodyPr>
            <a:lstStyle/>
            <a:p>
              <a:r>
                <a:rPr lang="en-US" altLang="zh-CN" sz="2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rPr>
                <a:t>3</a:t>
              </a:r>
            </a:p>
          </p:txBody>
        </p:sp>
      </p:grpSp>
      <p:grpSp>
        <p:nvGrpSpPr>
          <p:cNvPr id="22" name="组合 21"/>
          <p:cNvGrpSpPr/>
          <p:nvPr/>
        </p:nvGrpSpPr>
        <p:grpSpPr>
          <a:xfrm>
            <a:off x="1381760" y="2553970"/>
            <a:ext cx="2331720" cy="1142365"/>
            <a:chOff x="2176" y="4022"/>
            <a:chExt cx="3672" cy="1799"/>
          </a:xfrm>
        </p:grpSpPr>
        <p:grpSp>
          <p:nvGrpSpPr>
            <p:cNvPr id="36" name="组合 35"/>
            <p:cNvGrpSpPr/>
            <p:nvPr/>
          </p:nvGrpSpPr>
          <p:grpSpPr>
            <a:xfrm>
              <a:off x="2176" y="4265"/>
              <a:ext cx="3673" cy="1557"/>
              <a:chOff x="1821318" y="2421682"/>
              <a:chExt cx="1905542" cy="989165"/>
            </a:xfrm>
          </p:grpSpPr>
          <p:sp>
            <p:nvSpPr>
              <p:cNvPr id="40" name="文本框 67"/>
              <p:cNvSpPr txBox="1"/>
              <p:nvPr/>
            </p:nvSpPr>
            <p:spPr>
              <a:xfrm>
                <a:off x="1993890" y="2421682"/>
                <a:ext cx="1725052" cy="335395"/>
              </a:xfrm>
              <a:prstGeom prst="rect">
                <a:avLst/>
              </a:prstGeom>
              <a:noFill/>
            </p:spPr>
            <p:txBody>
              <a:bodyPr wrap="square" rtlCol="0">
                <a:spAutoFit/>
              </a:bodyPr>
              <a:lstStyle/>
              <a:p>
                <a:pPr algn="r"/>
                <a:r>
                  <a:rPr lang="en-US" altLang="zh-CN" sz="1600" dirty="0">
                    <a:solidFill>
                      <a:prstClr val="black">
                        <a:lumMod val="50000"/>
                        <a:lumOff val="50000"/>
                      </a:prstClr>
                    </a:solidFill>
                    <a:latin typeface="时尚中黑简体" panose="01010104010101010101" pitchFamily="2" charset="-122"/>
                    <a:ea typeface="时尚中黑简体" panose="01010104010101010101" pitchFamily="2" charset="-122"/>
                  </a:rPr>
                  <a:t>CFD</a:t>
                </a:r>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流体仿真计算</a:t>
                </a:r>
              </a:p>
            </p:txBody>
          </p:sp>
          <p:sp>
            <p:nvSpPr>
              <p:cNvPr id="104" name="文本框 129"/>
              <p:cNvSpPr txBox="1"/>
              <p:nvPr/>
            </p:nvSpPr>
            <p:spPr>
              <a:xfrm>
                <a:off x="1821318" y="2698769"/>
                <a:ext cx="1905542" cy="712078"/>
              </a:xfrm>
              <a:prstGeom prst="rect">
                <a:avLst/>
              </a:prstGeom>
              <a:noFill/>
            </p:spPr>
            <p:txBody>
              <a:bodyPr wrap="square" rtlCol="0">
                <a:spAutoFit/>
              </a:bodyPr>
              <a:lstStyle/>
              <a:p>
                <a:pPr algn="r" fontAlgn="auto">
                  <a:lnSpc>
                    <a:spcPct val="100000"/>
                  </a:lnSpc>
                </a:pPr>
                <a:r>
                  <a:rPr lang="zh-CN" altLang="en-US" sz="1000" dirty="0">
                    <a:solidFill>
                      <a:prstClr val="black">
                        <a:lumMod val="50000"/>
                        <a:lumOff val="50000"/>
                      </a:prstClr>
                    </a:solidFill>
                    <a:latin typeface="微软雅黑" panose="020B0503020204020204" charset="-122"/>
                    <a:ea typeface="微软雅黑" panose="020B0503020204020204" charset="-122"/>
                  </a:rPr>
                  <a:t>用工作过程计算软件和三维流场分析软件联合计算，对进排气岐管和催化器进行流体仿真计算，从而发现结构设计缺陷，并指导改进</a:t>
                </a:r>
                <a:r>
                  <a:rPr lang="en-US" altLang="zh-CN" sz="1000" dirty="0">
                    <a:solidFill>
                      <a:prstClr val="black">
                        <a:lumMod val="50000"/>
                        <a:lumOff val="50000"/>
                      </a:prstClr>
                    </a:solidFill>
                    <a:latin typeface="微软雅黑" panose="020B0503020204020204" charset="-122"/>
                    <a:ea typeface="微软雅黑" panose="020B0503020204020204" charset="-122"/>
                  </a:rPr>
                  <a:t>3D</a:t>
                </a:r>
                <a:r>
                  <a:rPr lang="zh-CN" altLang="en-US" sz="1000" dirty="0">
                    <a:solidFill>
                      <a:prstClr val="black">
                        <a:lumMod val="50000"/>
                        <a:lumOff val="50000"/>
                      </a:prstClr>
                    </a:solidFill>
                    <a:latin typeface="微软雅黑" panose="020B0503020204020204" charset="-122"/>
                    <a:ea typeface="微软雅黑" panose="020B0503020204020204" charset="-122"/>
                  </a:rPr>
                  <a:t>模型；</a:t>
                </a:r>
              </a:p>
            </p:txBody>
          </p:sp>
        </p:grpSp>
        <p:sp>
          <p:nvSpPr>
            <p:cNvPr id="64" name="文本框 63"/>
            <p:cNvSpPr txBox="1"/>
            <p:nvPr/>
          </p:nvSpPr>
          <p:spPr>
            <a:xfrm>
              <a:off x="2898" y="4022"/>
              <a:ext cx="490" cy="624"/>
            </a:xfrm>
            <a:prstGeom prst="rect">
              <a:avLst/>
            </a:prstGeom>
            <a:noFill/>
          </p:spPr>
          <p:txBody>
            <a:bodyPr wrap="none" rtlCol="0">
              <a:spAutoFit/>
            </a:bodyPr>
            <a:lstStyle/>
            <a:p>
              <a:r>
                <a:rPr lang="en-US" altLang="zh-CN" sz="2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rPr>
                <a:t>2</a:t>
              </a:r>
            </a:p>
          </p:txBody>
        </p:sp>
      </p:grpSp>
      <p:grpSp>
        <p:nvGrpSpPr>
          <p:cNvPr id="47" name="组合 46"/>
          <p:cNvGrpSpPr/>
          <p:nvPr/>
        </p:nvGrpSpPr>
        <p:grpSpPr>
          <a:xfrm>
            <a:off x="975995" y="4547870"/>
            <a:ext cx="2727960" cy="1057910"/>
            <a:chOff x="1537" y="7162"/>
            <a:chExt cx="4296" cy="1666"/>
          </a:xfrm>
        </p:grpSpPr>
        <p:grpSp>
          <p:nvGrpSpPr>
            <p:cNvPr id="39" name="组合 38"/>
            <p:cNvGrpSpPr/>
            <p:nvPr/>
          </p:nvGrpSpPr>
          <p:grpSpPr>
            <a:xfrm>
              <a:off x="1537" y="7408"/>
              <a:ext cx="4296" cy="1420"/>
              <a:chOff x="1813400" y="4418251"/>
              <a:chExt cx="1905542" cy="901676"/>
            </a:xfrm>
          </p:grpSpPr>
          <p:sp>
            <p:nvSpPr>
              <p:cNvPr id="46" name="文本框 73"/>
              <p:cNvSpPr txBox="1"/>
              <p:nvPr/>
            </p:nvSpPr>
            <p:spPr>
              <a:xfrm>
                <a:off x="1993890" y="4418251"/>
                <a:ext cx="1725052" cy="579115"/>
              </a:xfrm>
              <a:prstGeom prst="rect">
                <a:avLst/>
              </a:prstGeom>
              <a:noFill/>
            </p:spPr>
            <p:txBody>
              <a:bodyPr wrap="square" rtlCol="0">
                <a:spAutoFit/>
              </a:bodyPr>
              <a:lstStyle/>
              <a:p>
                <a:pPr algn="r"/>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紧耦式排气岐管及催化器热应力分析</a:t>
                </a:r>
              </a:p>
            </p:txBody>
          </p:sp>
          <p:sp>
            <p:nvSpPr>
              <p:cNvPr id="106" name="文本框 129"/>
              <p:cNvSpPr txBox="1"/>
              <p:nvPr/>
            </p:nvSpPr>
            <p:spPr>
              <a:xfrm>
                <a:off x="1813400" y="4862731"/>
                <a:ext cx="1905542" cy="457196"/>
              </a:xfrm>
              <a:prstGeom prst="rect">
                <a:avLst/>
              </a:prstGeom>
              <a:noFill/>
            </p:spPr>
            <p:txBody>
              <a:bodyPr wrap="square" rtlCol="0">
                <a:spAutoFit/>
              </a:bodyPr>
              <a:lstStyle/>
              <a:p>
                <a:pPr algn="r">
                  <a:lnSpc>
                    <a:spcPct val="120000"/>
                  </a:lnSpc>
                </a:pPr>
                <a:r>
                  <a:rPr lang="zh-CN" altLang="en-US" sz="1000" dirty="0">
                    <a:solidFill>
                      <a:prstClr val="black">
                        <a:lumMod val="50000"/>
                        <a:lumOff val="50000"/>
                      </a:prstClr>
                    </a:solidFill>
                    <a:latin typeface="微软雅黑" panose="020B0503020204020204" charset="-122"/>
                    <a:ea typeface="微软雅黑" panose="020B0503020204020204" charset="-122"/>
                  </a:rPr>
                  <a:t>用三维有限元软件ＡＢＡＱＵＳ，分析排气岐管热应力分布，并指导改进３Ｄ模型；</a:t>
                </a:r>
              </a:p>
            </p:txBody>
          </p:sp>
        </p:grpSp>
        <p:sp>
          <p:nvSpPr>
            <p:cNvPr id="67" name="文本框 66"/>
            <p:cNvSpPr txBox="1"/>
            <p:nvPr/>
          </p:nvSpPr>
          <p:spPr>
            <a:xfrm>
              <a:off x="1698" y="7162"/>
              <a:ext cx="690" cy="624"/>
            </a:xfrm>
            <a:prstGeom prst="rect">
              <a:avLst/>
            </a:prstGeom>
            <a:noFill/>
          </p:spPr>
          <p:txBody>
            <a:bodyPr wrap="none" rtlCol="0">
              <a:spAutoFit/>
            </a:bodyPr>
            <a:lstStyle/>
            <a:p>
              <a:r>
                <a:rPr lang="zh-CN" altLang="en-US" sz="2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rPr>
                <a:t>４</a:t>
              </a:r>
            </a:p>
          </p:txBody>
        </p:sp>
      </p:grpSp>
      <p:grpSp>
        <p:nvGrpSpPr>
          <p:cNvPr id="82" name="组合 81"/>
          <p:cNvGrpSpPr/>
          <p:nvPr/>
        </p:nvGrpSpPr>
        <p:grpSpPr>
          <a:xfrm>
            <a:off x="7644130" y="1588770"/>
            <a:ext cx="3609340" cy="1129030"/>
            <a:chOff x="12038" y="2502"/>
            <a:chExt cx="5684" cy="1778"/>
          </a:xfrm>
        </p:grpSpPr>
        <p:grpSp>
          <p:nvGrpSpPr>
            <p:cNvPr id="45" name="组合 44"/>
            <p:cNvGrpSpPr/>
            <p:nvPr/>
          </p:nvGrpSpPr>
          <p:grpSpPr>
            <a:xfrm>
              <a:off x="12038" y="2750"/>
              <a:ext cx="5685" cy="1530"/>
              <a:chOff x="7823398" y="1637586"/>
              <a:chExt cx="1920825" cy="972675"/>
            </a:xfrm>
          </p:grpSpPr>
          <p:sp>
            <p:nvSpPr>
              <p:cNvPr id="42" name="文本框 58"/>
              <p:cNvSpPr txBox="1"/>
              <p:nvPr/>
            </p:nvSpPr>
            <p:spPr>
              <a:xfrm>
                <a:off x="7823398" y="1637586"/>
                <a:ext cx="1725052" cy="335628"/>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制作快速成型样件验证</a:t>
                </a:r>
              </a:p>
            </p:txBody>
          </p:sp>
          <p:sp>
            <p:nvSpPr>
              <p:cNvPr id="108" name="文本框 129"/>
              <p:cNvSpPr txBox="1"/>
              <p:nvPr/>
            </p:nvSpPr>
            <p:spPr>
              <a:xfrm>
                <a:off x="7838681" y="1897687"/>
                <a:ext cx="1905542" cy="712574"/>
              </a:xfrm>
              <a:prstGeom prst="rect">
                <a:avLst/>
              </a:prstGeom>
              <a:noFill/>
            </p:spPr>
            <p:txBody>
              <a:bodyPr wrap="square" rtlCol="0">
                <a:spAutoFit/>
              </a:bodyPr>
              <a:lstStyle/>
              <a:p>
                <a:pPr fontAlgn="auto">
                  <a:lnSpc>
                    <a:spcPct val="100000"/>
                  </a:lnSpc>
                </a:pPr>
                <a:r>
                  <a:rPr lang="zh-CN" altLang="en-US" sz="1000" dirty="0">
                    <a:solidFill>
                      <a:prstClr val="black">
                        <a:lumMod val="50000"/>
                        <a:lumOff val="50000"/>
                      </a:prstClr>
                    </a:solidFill>
                    <a:latin typeface="微软雅黑" panose="020B0503020204020204" charset="-122"/>
                    <a:ea typeface="微软雅黑" panose="020B0503020204020204" charset="-122"/>
                  </a:rPr>
                  <a:t>根据修改后的３Ｄ模型，用快速成型工艺制作进排气岐管一级催化器样件，装在样机上确定空间安装布置是否合理，而后进行气道及性能、应力应变实验。由快速样件测试结果确定设计方案的正确性及工艺合理性；</a:t>
                </a:r>
                <a:endParaRPr lang="en-US" altLang="zh-CN" sz="1000" dirty="0">
                  <a:solidFill>
                    <a:prstClr val="black">
                      <a:lumMod val="50000"/>
                      <a:lumOff val="50000"/>
                    </a:prstClr>
                  </a:solidFill>
                  <a:latin typeface="微软雅黑" panose="020B0503020204020204" charset="-122"/>
                  <a:ea typeface="微软雅黑" panose="020B0503020204020204" charset="-122"/>
                </a:endParaRPr>
              </a:p>
            </p:txBody>
          </p:sp>
        </p:grpSp>
        <p:sp>
          <p:nvSpPr>
            <p:cNvPr id="69" name="文本框 68"/>
            <p:cNvSpPr txBox="1"/>
            <p:nvPr/>
          </p:nvSpPr>
          <p:spPr>
            <a:xfrm>
              <a:off x="15192" y="2502"/>
              <a:ext cx="690" cy="624"/>
            </a:xfrm>
            <a:prstGeom prst="rect">
              <a:avLst/>
            </a:prstGeom>
            <a:noFill/>
          </p:spPr>
          <p:txBody>
            <a:bodyPr wrap="none" rtlCol="0">
              <a:spAutoFit/>
            </a:bodyPr>
            <a:lstStyle/>
            <a:p>
              <a:r>
                <a:rPr lang="zh-CN" altLang="en-US" sz="2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rPr>
                <a:t>５</a:t>
              </a:r>
            </a:p>
          </p:txBody>
        </p:sp>
      </p:grpSp>
      <p:grpSp>
        <p:nvGrpSpPr>
          <p:cNvPr id="83" name="组合 82"/>
          <p:cNvGrpSpPr/>
          <p:nvPr/>
        </p:nvGrpSpPr>
        <p:grpSpPr>
          <a:xfrm>
            <a:off x="8368665" y="2541270"/>
            <a:ext cx="2924810" cy="1040765"/>
            <a:chOff x="13179" y="4002"/>
            <a:chExt cx="4606" cy="1639"/>
          </a:xfrm>
        </p:grpSpPr>
        <p:grpSp>
          <p:nvGrpSpPr>
            <p:cNvPr id="44" name="组合 43"/>
            <p:cNvGrpSpPr/>
            <p:nvPr/>
          </p:nvGrpSpPr>
          <p:grpSpPr>
            <a:xfrm>
              <a:off x="13179" y="4265"/>
              <a:ext cx="4607" cy="1377"/>
              <a:chOff x="8471470" y="2421682"/>
              <a:chExt cx="1915152" cy="874954"/>
            </a:xfrm>
          </p:grpSpPr>
          <p:sp>
            <p:nvSpPr>
              <p:cNvPr id="109" name="文本框 55"/>
              <p:cNvSpPr txBox="1"/>
              <p:nvPr/>
            </p:nvSpPr>
            <p:spPr>
              <a:xfrm>
                <a:off x="8471470" y="2421682"/>
                <a:ext cx="1725052" cy="335424"/>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冲压模具设计制作</a:t>
                </a:r>
              </a:p>
            </p:txBody>
          </p:sp>
          <p:sp>
            <p:nvSpPr>
              <p:cNvPr id="110" name="文本框 129"/>
              <p:cNvSpPr txBox="1"/>
              <p:nvPr/>
            </p:nvSpPr>
            <p:spPr>
              <a:xfrm>
                <a:off x="8481080" y="2656280"/>
                <a:ext cx="1905542" cy="640356"/>
              </a:xfrm>
              <a:prstGeom prst="rect">
                <a:avLst/>
              </a:prstGeom>
              <a:noFill/>
            </p:spPr>
            <p:txBody>
              <a:bodyPr wrap="square" rtlCol="0">
                <a:spAutoFit/>
              </a:bodyPr>
              <a:lstStyle/>
              <a:p>
                <a:pPr>
                  <a:lnSpc>
                    <a:spcPct val="120000"/>
                  </a:lnSpc>
                </a:pPr>
                <a:r>
                  <a:rPr lang="zh-CN" altLang="en-US" sz="1000" dirty="0">
                    <a:solidFill>
                      <a:prstClr val="black">
                        <a:lumMod val="50000"/>
                        <a:lumOff val="50000"/>
                      </a:prstClr>
                    </a:solidFill>
                    <a:latin typeface="微软雅黑" panose="020B0503020204020204" charset="-122"/>
                    <a:ea typeface="微软雅黑" panose="020B0503020204020204" charset="-122"/>
                  </a:rPr>
                  <a:t>快速样件实验合格后，根据３Ｄ数模开冲压模，试制进排气岐管各分片，用焊接方法制作排气岐管样品；</a:t>
                </a:r>
              </a:p>
            </p:txBody>
          </p:sp>
        </p:grpSp>
        <p:sp>
          <p:nvSpPr>
            <p:cNvPr id="72" name="文本框 71"/>
            <p:cNvSpPr txBox="1"/>
            <p:nvPr/>
          </p:nvSpPr>
          <p:spPr>
            <a:xfrm>
              <a:off x="15652" y="4002"/>
              <a:ext cx="690" cy="624"/>
            </a:xfrm>
            <a:prstGeom prst="rect">
              <a:avLst/>
            </a:prstGeom>
            <a:noFill/>
          </p:spPr>
          <p:txBody>
            <a:bodyPr wrap="none" rtlCol="0">
              <a:spAutoFit/>
            </a:bodyPr>
            <a:lstStyle/>
            <a:p>
              <a:r>
                <a:rPr lang="zh-CN" altLang="en-US" sz="2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rPr>
                <a:t>６</a:t>
              </a:r>
            </a:p>
          </p:txBody>
        </p:sp>
      </p:grpSp>
      <p:grpSp>
        <p:nvGrpSpPr>
          <p:cNvPr id="85" name="组合 84"/>
          <p:cNvGrpSpPr/>
          <p:nvPr/>
        </p:nvGrpSpPr>
        <p:grpSpPr>
          <a:xfrm>
            <a:off x="8343265" y="4585970"/>
            <a:ext cx="2834640" cy="1140460"/>
            <a:chOff x="13139" y="7222"/>
            <a:chExt cx="4464" cy="1796"/>
          </a:xfrm>
        </p:grpSpPr>
        <p:grpSp>
          <p:nvGrpSpPr>
            <p:cNvPr id="114" name="组合 113"/>
            <p:cNvGrpSpPr/>
            <p:nvPr/>
          </p:nvGrpSpPr>
          <p:grpSpPr>
            <a:xfrm>
              <a:off x="13139" y="7482"/>
              <a:ext cx="4464" cy="1537"/>
              <a:chOff x="8471470" y="4439566"/>
              <a:chExt cx="2462849" cy="976927"/>
            </a:xfrm>
          </p:grpSpPr>
          <p:sp>
            <p:nvSpPr>
              <p:cNvPr id="115" name="文本框 49"/>
              <p:cNvSpPr txBox="1"/>
              <p:nvPr/>
            </p:nvSpPr>
            <p:spPr>
              <a:xfrm>
                <a:off x="8471470" y="4439566"/>
                <a:ext cx="2429194" cy="579673"/>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sym typeface="+mn-ea"/>
                  </a:rPr>
                  <a:t>与企业或有关机构合作进行产品测试认证</a:t>
                </a:r>
                <a:endPar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endParaRPr>
              </a:p>
            </p:txBody>
          </p:sp>
          <p:sp>
            <p:nvSpPr>
              <p:cNvPr id="116" name="文本框 129"/>
              <p:cNvSpPr txBox="1"/>
              <p:nvPr/>
            </p:nvSpPr>
            <p:spPr>
              <a:xfrm>
                <a:off x="8500711" y="4958856"/>
                <a:ext cx="2433608" cy="457637"/>
              </a:xfrm>
              <a:prstGeom prst="rect">
                <a:avLst/>
              </a:prstGeom>
              <a:noFill/>
            </p:spPr>
            <p:txBody>
              <a:bodyPr wrap="square" rtlCol="0">
                <a:spAutoFit/>
              </a:bodyPr>
              <a:lstStyle/>
              <a:p>
                <a:pPr>
                  <a:lnSpc>
                    <a:spcPct val="120000"/>
                  </a:lnSpc>
                </a:pPr>
                <a:r>
                  <a:rPr lang="zh-CN" altLang="en-US" sz="1000" dirty="0">
                    <a:solidFill>
                      <a:prstClr val="black">
                        <a:lumMod val="50000"/>
                        <a:lumOff val="50000"/>
                      </a:prstClr>
                    </a:solidFill>
                    <a:latin typeface="微软雅黑" panose="020B0503020204020204" charset="-122"/>
                    <a:ea typeface="微软雅黑" panose="020B0503020204020204" charset="-122"/>
                  </a:rPr>
                  <a:t>整车排放试验、整车噪声试验、整车高温试验、整车高原试验、整车低温试验、</a:t>
                </a:r>
              </a:p>
            </p:txBody>
          </p:sp>
        </p:grpSp>
        <p:sp>
          <p:nvSpPr>
            <p:cNvPr id="74" name="文本框 73"/>
            <p:cNvSpPr txBox="1"/>
            <p:nvPr/>
          </p:nvSpPr>
          <p:spPr>
            <a:xfrm>
              <a:off x="16912" y="7222"/>
              <a:ext cx="690" cy="624"/>
            </a:xfrm>
            <a:prstGeom prst="rect">
              <a:avLst/>
            </a:prstGeom>
            <a:noFill/>
          </p:spPr>
          <p:txBody>
            <a:bodyPr wrap="none" rtlCol="0">
              <a:spAutoFit/>
            </a:bodyPr>
            <a:lstStyle/>
            <a:p>
              <a:r>
                <a:rPr lang="zh-CN" altLang="en-US" sz="2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rPr>
                <a:t>８</a:t>
              </a:r>
            </a:p>
          </p:txBody>
        </p:sp>
      </p:grpSp>
      <p:grpSp>
        <p:nvGrpSpPr>
          <p:cNvPr id="84" name="组合 83"/>
          <p:cNvGrpSpPr/>
          <p:nvPr/>
        </p:nvGrpSpPr>
        <p:grpSpPr>
          <a:xfrm>
            <a:off x="8609965" y="3519170"/>
            <a:ext cx="2993390" cy="1182370"/>
            <a:chOff x="13559" y="5542"/>
            <a:chExt cx="4714" cy="1862"/>
          </a:xfrm>
        </p:grpSpPr>
        <p:grpSp>
          <p:nvGrpSpPr>
            <p:cNvPr id="111" name="组合 110"/>
            <p:cNvGrpSpPr/>
            <p:nvPr/>
          </p:nvGrpSpPr>
          <p:grpSpPr>
            <a:xfrm>
              <a:off x="13559" y="5784"/>
              <a:ext cx="4715" cy="1621"/>
              <a:chOff x="8687494" y="3488523"/>
              <a:chExt cx="1916686" cy="1029673"/>
            </a:xfrm>
          </p:grpSpPr>
          <p:sp>
            <p:nvSpPr>
              <p:cNvPr id="112" name="文本框 52"/>
              <p:cNvSpPr txBox="1"/>
              <p:nvPr/>
            </p:nvSpPr>
            <p:spPr>
              <a:xfrm>
                <a:off x="8687494" y="3488523"/>
                <a:ext cx="1725052" cy="579309"/>
              </a:xfrm>
              <a:prstGeom prst="rect">
                <a:avLst/>
              </a:prstGeom>
              <a:noFill/>
            </p:spPr>
            <p:txBody>
              <a:bodyPr wrap="square" rtlCol="0">
                <a:spAutoFit/>
              </a:bodyPr>
              <a:lstStyle/>
              <a:p>
                <a:r>
                  <a:rPr lang="zh-CN" altLang="en-US" sz="1600" dirty="0">
                    <a:solidFill>
                      <a:prstClr val="black">
                        <a:lumMod val="50000"/>
                        <a:lumOff val="50000"/>
                      </a:prstClr>
                    </a:solidFill>
                    <a:latin typeface="时尚中黑简体" panose="01010104010101010101" pitchFamily="2" charset="-122"/>
                    <a:ea typeface="时尚中黑简体" panose="01010104010101010101" pitchFamily="2" charset="-122"/>
                  </a:rPr>
                  <a:t>与企业或有关机构合作进行产品测试认证</a:t>
                </a:r>
              </a:p>
            </p:txBody>
          </p:sp>
          <p:sp>
            <p:nvSpPr>
              <p:cNvPr id="113" name="文本框 129"/>
              <p:cNvSpPr txBox="1"/>
              <p:nvPr/>
            </p:nvSpPr>
            <p:spPr>
              <a:xfrm>
                <a:off x="8698638" y="3958579"/>
                <a:ext cx="1905542" cy="559617"/>
              </a:xfrm>
              <a:prstGeom prst="rect">
                <a:avLst/>
              </a:prstGeom>
              <a:noFill/>
            </p:spPr>
            <p:txBody>
              <a:bodyPr wrap="square" rtlCol="0">
                <a:spAutoFit/>
              </a:bodyPr>
              <a:lstStyle/>
              <a:p>
                <a:pPr fontAlgn="auto">
                  <a:lnSpc>
                    <a:spcPct val="100000"/>
                  </a:lnSpc>
                </a:pPr>
                <a:r>
                  <a:rPr lang="zh-CN" altLang="en-US" sz="1000" dirty="0">
                    <a:solidFill>
                      <a:prstClr val="black">
                        <a:lumMod val="50000"/>
                        <a:lumOff val="50000"/>
                      </a:prstClr>
                    </a:solidFill>
                    <a:latin typeface="微软雅黑" panose="020B0503020204020204" charset="-122"/>
                    <a:ea typeface="微软雅黑" panose="020B0503020204020204" charset="-122"/>
                  </a:rPr>
                  <a:t>产品强度试验、产品震动试验、冲击试验、冷热冲击试验、发动机台架性能试验、发动机台架耐久试验；</a:t>
                </a:r>
              </a:p>
            </p:txBody>
          </p:sp>
        </p:grpSp>
        <p:sp>
          <p:nvSpPr>
            <p:cNvPr id="117" name="文本框 116"/>
            <p:cNvSpPr txBox="1"/>
            <p:nvPr/>
          </p:nvSpPr>
          <p:spPr>
            <a:xfrm>
              <a:off x="17332" y="5542"/>
              <a:ext cx="690" cy="624"/>
            </a:xfrm>
            <a:prstGeom prst="rect">
              <a:avLst/>
            </a:prstGeom>
            <a:noFill/>
          </p:spPr>
          <p:txBody>
            <a:bodyPr wrap="none" rtlCol="0">
              <a:spAutoFit/>
            </a:bodyPr>
            <a:lstStyle/>
            <a:p>
              <a:r>
                <a:rPr lang="zh-CN" altLang="en-US" sz="2000" b="1">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rPr>
                <a:t>７</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anim calcmode="lin" valueType="num">
                                      <p:cBhvr>
                                        <p:cTn id="14" dur="750" fill="hold"/>
                                        <p:tgtEl>
                                          <p:spTgt spid="12"/>
                                        </p:tgtEl>
                                        <p:attrNameLst>
                                          <p:attrName>ppt_x</p:attrName>
                                        </p:attrNameLst>
                                      </p:cBhvr>
                                      <p:tavLst>
                                        <p:tav tm="0">
                                          <p:val>
                                            <p:strVal val="#ppt_x"/>
                                          </p:val>
                                        </p:tav>
                                        <p:tav tm="100000">
                                          <p:val>
                                            <p:strVal val="#ppt_x"/>
                                          </p:val>
                                        </p:tav>
                                      </p:tavLst>
                                    </p:anim>
                                    <p:anim calcmode="lin" valueType="num">
                                      <p:cBhvr>
                                        <p:cTn id="15" dur="75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childTnLst>
                                </p:cTn>
                              </p:par>
                              <p:par>
                                <p:cTn id="24" presetID="42" presetClass="path" presetSubtype="0" accel="50000" decel="50000" fill="hold" nodeType="withEffect">
                                  <p:stCondLst>
                                    <p:cond delay="0"/>
                                  </p:stCondLst>
                                  <p:childTnLst>
                                    <p:animMotion origin="layout" path="M 0.14818 -0.25209 L -2.91667E-6 4.81481E-6 " pathEditMode="relative" rAng="0" ptsTypes="AA">
                                      <p:cBhvr>
                                        <p:cTn id="25" dur="750" fill="hold"/>
                                        <p:tgtEl>
                                          <p:spTgt spid="21"/>
                                        </p:tgtEl>
                                        <p:attrNameLst>
                                          <p:attrName>ppt_x</p:attrName>
                                          <p:attrName>ppt_y</p:attrName>
                                        </p:attrNameLst>
                                      </p:cBhvr>
                                      <p:rCtr x="-7409" y="12593"/>
                                    </p:animMotion>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750"/>
                                        <p:tgtEl>
                                          <p:spTgt spid="23"/>
                                        </p:tgtEl>
                                      </p:cBhvr>
                                    </p:animEffect>
                                  </p:childTnLst>
                                </p:cTn>
                              </p:par>
                              <p:par>
                                <p:cTn id="29" presetID="42" presetClass="path" presetSubtype="0" accel="50000" decel="50000" fill="hold" nodeType="withEffect">
                                  <p:stCondLst>
                                    <p:cond delay="0"/>
                                  </p:stCondLst>
                                  <p:childTnLst>
                                    <p:animMotion origin="layout" path="M 0.17005 -0.10255 L 2.08333E-6 1.85185E-6 " pathEditMode="relative" rAng="0" ptsTypes="AA">
                                      <p:cBhvr>
                                        <p:cTn id="30" dur="750" fill="hold"/>
                                        <p:tgtEl>
                                          <p:spTgt spid="23"/>
                                        </p:tgtEl>
                                        <p:attrNameLst>
                                          <p:attrName>ppt_x</p:attrName>
                                          <p:attrName>ppt_y</p:attrName>
                                        </p:attrNameLst>
                                      </p:cBhvr>
                                      <p:rCtr x="-8503" y="5116"/>
                                    </p:animMotion>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750"/>
                                        <p:tgtEl>
                                          <p:spTgt spid="24"/>
                                        </p:tgtEl>
                                      </p:cBhvr>
                                    </p:animEffect>
                                  </p:childTnLst>
                                </p:cTn>
                              </p:par>
                              <p:par>
                                <p:cTn id="34" presetID="42" presetClass="path" presetSubtype="0" accel="50000" decel="50000" fill="hold" nodeType="withEffect">
                                  <p:stCondLst>
                                    <p:cond delay="0"/>
                                  </p:stCondLst>
                                  <p:childTnLst>
                                    <p:animMotion origin="layout" path="M 0.14714 0.0493 L -4.58333E-6 3.7037E-6 " pathEditMode="relative" rAng="0" ptsTypes="AA">
                                      <p:cBhvr>
                                        <p:cTn id="35" dur="750" fill="hold"/>
                                        <p:tgtEl>
                                          <p:spTgt spid="24"/>
                                        </p:tgtEl>
                                        <p:attrNameLst>
                                          <p:attrName>ppt_x</p:attrName>
                                          <p:attrName>ppt_y</p:attrName>
                                        </p:attrNameLst>
                                      </p:cBhvr>
                                      <p:rCtr x="-7357" y="-2477"/>
                                    </p:animMotion>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750"/>
                                        <p:tgtEl>
                                          <p:spTgt spid="14"/>
                                        </p:tgtEl>
                                      </p:cBhvr>
                                    </p:animEffect>
                                  </p:childTnLst>
                                </p:cTn>
                              </p:par>
                              <p:par>
                                <p:cTn id="39" presetID="42" presetClass="path" presetSubtype="0" accel="50000" decel="50000" fill="hold" nodeType="withEffect">
                                  <p:stCondLst>
                                    <p:cond delay="0"/>
                                  </p:stCondLst>
                                  <p:childTnLst>
                                    <p:animMotion origin="layout" path="M 0.08464 0.17083 L -4.58333E-6 4.81481E-6 " pathEditMode="relative" rAng="0" ptsTypes="AA">
                                      <p:cBhvr>
                                        <p:cTn id="40" dur="750" fill="hold"/>
                                        <p:tgtEl>
                                          <p:spTgt spid="14"/>
                                        </p:tgtEl>
                                        <p:attrNameLst>
                                          <p:attrName>ppt_x</p:attrName>
                                          <p:attrName>ppt_y</p:attrName>
                                        </p:attrNameLst>
                                      </p:cBhvr>
                                      <p:rCtr x="-4232" y="-8542"/>
                                    </p:animMotion>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750"/>
                                        <p:tgtEl>
                                          <p:spTgt spid="29"/>
                                        </p:tgtEl>
                                      </p:cBhvr>
                                    </p:animEffect>
                                  </p:childTnLst>
                                </p:cTn>
                              </p:par>
                              <p:par>
                                <p:cTn id="44" presetID="42" presetClass="path" presetSubtype="0" accel="50000" decel="50000" fill="hold" nodeType="withEffect">
                                  <p:stCondLst>
                                    <p:cond delay="0"/>
                                  </p:stCondLst>
                                  <p:childTnLst>
                                    <p:animMotion origin="layout" path="M -0.08607 0.16041 L 2.29167E-6 4.81481E-6 " pathEditMode="relative" rAng="0" ptsTypes="AA">
                                      <p:cBhvr>
                                        <p:cTn id="45" dur="750" fill="hold"/>
                                        <p:tgtEl>
                                          <p:spTgt spid="29"/>
                                        </p:tgtEl>
                                        <p:attrNameLst>
                                          <p:attrName>ppt_x</p:attrName>
                                          <p:attrName>ppt_y</p:attrName>
                                        </p:attrNameLst>
                                      </p:cBhvr>
                                      <p:rCtr x="4297" y="-8032"/>
                                    </p:animMotion>
                                  </p:childTnLst>
                                </p:cTn>
                              </p:par>
                              <p:par>
                                <p:cTn id="46" presetID="10" presetClass="entr" presetSubtype="0" fill="hold"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750"/>
                                        <p:tgtEl>
                                          <p:spTgt spid="31"/>
                                        </p:tgtEl>
                                      </p:cBhvr>
                                    </p:animEffect>
                                  </p:childTnLst>
                                </p:cTn>
                              </p:par>
                              <p:par>
                                <p:cTn id="49" presetID="42" presetClass="path" presetSubtype="0" accel="50000" decel="50000" fill="hold" nodeType="withEffect">
                                  <p:stCondLst>
                                    <p:cond delay="0"/>
                                  </p:stCondLst>
                                  <p:childTnLst>
                                    <p:animMotion origin="layout" path="M -0.14284 0.0493 L 2.08333E-6 3.7037E-6 " pathEditMode="relative" rAng="0" ptsTypes="AA">
                                      <p:cBhvr>
                                        <p:cTn id="50" dur="750" fill="hold"/>
                                        <p:tgtEl>
                                          <p:spTgt spid="31"/>
                                        </p:tgtEl>
                                        <p:attrNameLst>
                                          <p:attrName>ppt_x</p:attrName>
                                          <p:attrName>ppt_y</p:attrName>
                                        </p:attrNameLst>
                                      </p:cBhvr>
                                      <p:rCtr x="7135" y="-2477"/>
                                    </p:animMotion>
                                  </p:childTnLst>
                                </p:cTn>
                              </p:par>
                              <p:par>
                                <p:cTn id="51" presetID="10"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750"/>
                                        <p:tgtEl>
                                          <p:spTgt spid="32"/>
                                        </p:tgtEl>
                                      </p:cBhvr>
                                    </p:animEffect>
                                  </p:childTnLst>
                                </p:cTn>
                              </p:par>
                              <p:par>
                                <p:cTn id="54" presetID="42" presetClass="path" presetSubtype="0" accel="50000" decel="50000" fill="hold" nodeType="withEffect">
                                  <p:stCondLst>
                                    <p:cond delay="0"/>
                                  </p:stCondLst>
                                  <p:childTnLst>
                                    <p:animMotion origin="layout" path="M -0.16562 -0.10255 L -4.375E-6 1.85185E-6 " pathEditMode="relative" rAng="0" ptsTypes="AA">
                                      <p:cBhvr>
                                        <p:cTn id="55" dur="750" fill="hold"/>
                                        <p:tgtEl>
                                          <p:spTgt spid="32"/>
                                        </p:tgtEl>
                                        <p:attrNameLst>
                                          <p:attrName>ppt_x</p:attrName>
                                          <p:attrName>ppt_y</p:attrName>
                                        </p:attrNameLst>
                                      </p:cBhvr>
                                      <p:rCtr x="8281" y="5116"/>
                                    </p:animMotion>
                                  </p:childTnLst>
                                </p:cTn>
                              </p:par>
                              <p:par>
                                <p:cTn id="56" presetID="10"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750"/>
                                        <p:tgtEl>
                                          <p:spTgt spid="33"/>
                                        </p:tgtEl>
                                      </p:cBhvr>
                                    </p:animEffect>
                                  </p:childTnLst>
                                </p:cTn>
                              </p:par>
                              <p:par>
                                <p:cTn id="59" presetID="42" presetClass="path" presetSubtype="0" accel="50000" decel="50000" fill="hold" nodeType="withEffect">
                                  <p:stCondLst>
                                    <p:cond delay="0"/>
                                  </p:stCondLst>
                                  <p:childTnLst>
                                    <p:animMotion origin="layout" path="M -0.1487 -0.24398 L 2.08333E-6 0 " pathEditMode="relative" rAng="0" ptsTypes="AA">
                                      <p:cBhvr>
                                        <p:cTn id="60" dur="750" fill="hold"/>
                                        <p:tgtEl>
                                          <p:spTgt spid="33"/>
                                        </p:tgtEl>
                                        <p:attrNameLst>
                                          <p:attrName>ppt_x</p:attrName>
                                          <p:attrName>ppt_y</p:attrName>
                                        </p:attrNameLst>
                                      </p:cBhvr>
                                      <p:rCtr x="7435" y="12199"/>
                                    </p:animMotion>
                                  </p:childTnLst>
                                </p:cTn>
                              </p:par>
                            </p:childTnLst>
                          </p:cTn>
                        </p:par>
                        <p:par>
                          <p:cTn id="61" fill="hold">
                            <p:stCondLst>
                              <p:cond delay="3000"/>
                            </p:stCondLst>
                            <p:childTnLst>
                              <p:par>
                                <p:cTn id="62" presetID="12" presetClass="entr" presetSubtype="4"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 calcmode="lin" valueType="num">
                                      <p:cBhvr additive="base">
                                        <p:cTn id="64" dur="500"/>
                                        <p:tgtEl>
                                          <p:spTgt spid="41"/>
                                        </p:tgtEl>
                                        <p:attrNameLst>
                                          <p:attrName>ppt_y</p:attrName>
                                        </p:attrNameLst>
                                      </p:cBhvr>
                                      <p:tavLst>
                                        <p:tav tm="0">
                                          <p:val>
                                            <p:strVal val="#ppt_y+#ppt_h*1.125000"/>
                                          </p:val>
                                        </p:tav>
                                        <p:tav tm="100000">
                                          <p:val>
                                            <p:strVal val="#ppt_y"/>
                                          </p:val>
                                        </p:tav>
                                      </p:tavLst>
                                    </p:anim>
                                    <p:animEffect transition="in" filter="wipe(up)">
                                      <p:cBhvr>
                                        <p:cTn id="65" dur="500"/>
                                        <p:tgtEl>
                                          <p:spTgt spid="41"/>
                                        </p:tgtEl>
                                      </p:cBhvr>
                                    </p:animEffect>
                                  </p:childTnLst>
                                </p:cTn>
                              </p:par>
                            </p:childTnLst>
                          </p:cTn>
                        </p:par>
                        <p:par>
                          <p:cTn id="66" fill="hold">
                            <p:stCondLst>
                              <p:cond delay="3500"/>
                            </p:stCondLst>
                            <p:childTnLst>
                              <p:par>
                                <p:cTn id="67" presetID="12" presetClass="entr" presetSubtype="4" fill="hold" grpId="0" nodeType="afterEffect">
                                  <p:stCondLst>
                                    <p:cond delay="0"/>
                                  </p:stCondLst>
                                  <p:childTnLst>
                                    <p:set>
                                      <p:cBhvr>
                                        <p:cTn id="68" dur="1" fill="hold">
                                          <p:stCondLst>
                                            <p:cond delay="0"/>
                                          </p:stCondLst>
                                        </p:cTn>
                                        <p:tgtEl>
                                          <p:spTgt spid="5"/>
                                        </p:tgtEl>
                                        <p:attrNameLst>
                                          <p:attrName>style.visibility</p:attrName>
                                        </p:attrNameLst>
                                      </p:cBhvr>
                                      <p:to>
                                        <p:strVal val="visible"/>
                                      </p:to>
                                    </p:set>
                                    <p:anim calcmode="lin" valueType="num">
                                      <p:cBhvr additive="base">
                                        <p:cTn id="69" dur="500"/>
                                        <p:tgtEl>
                                          <p:spTgt spid="5"/>
                                        </p:tgtEl>
                                        <p:attrNameLst>
                                          <p:attrName>ppt_y</p:attrName>
                                        </p:attrNameLst>
                                      </p:cBhvr>
                                      <p:tavLst>
                                        <p:tav tm="0">
                                          <p:val>
                                            <p:strVal val="#ppt_y+#ppt_h*1.125000"/>
                                          </p:val>
                                        </p:tav>
                                        <p:tav tm="100000">
                                          <p:val>
                                            <p:strVal val="#ppt_y"/>
                                          </p:val>
                                        </p:tav>
                                      </p:tavLst>
                                    </p:anim>
                                    <p:animEffect transition="in" filter="wipe(up)">
                                      <p:cBhvr>
                                        <p:cTn id="70" dur="500"/>
                                        <p:tgtEl>
                                          <p:spTgt spid="5"/>
                                        </p:tgtEl>
                                      </p:cBhvr>
                                    </p:animEffect>
                                  </p:childTnLst>
                                </p:cTn>
                              </p:par>
                            </p:childTnLst>
                          </p:cTn>
                        </p:par>
                        <p:par>
                          <p:cTn id="71" fill="hold">
                            <p:stCondLst>
                              <p:cond delay="4000"/>
                            </p:stCondLst>
                            <p:childTnLst>
                              <p:par>
                                <p:cTn id="72" presetID="2" presetClass="entr" presetSubtype="8" fill="hold" nodeType="after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additive="base">
                                        <p:cTn id="74" dur="500" fill="hold"/>
                                        <p:tgtEl>
                                          <p:spTgt spid="35"/>
                                        </p:tgtEl>
                                        <p:attrNameLst>
                                          <p:attrName>ppt_x</p:attrName>
                                        </p:attrNameLst>
                                      </p:cBhvr>
                                      <p:tavLst>
                                        <p:tav tm="0">
                                          <p:val>
                                            <p:strVal val="0-#ppt_w/2"/>
                                          </p:val>
                                        </p:tav>
                                        <p:tav tm="100000">
                                          <p:val>
                                            <p:strVal val="#ppt_x"/>
                                          </p:val>
                                        </p:tav>
                                      </p:tavLst>
                                    </p:anim>
                                    <p:anim calcmode="lin" valueType="num">
                                      <p:cBhvr additive="base">
                                        <p:cTn id="75" dur="500" fill="hold"/>
                                        <p:tgtEl>
                                          <p:spTgt spid="35"/>
                                        </p:tgtEl>
                                        <p:attrNameLst>
                                          <p:attrName>ppt_y</p:attrName>
                                        </p:attrNameLst>
                                      </p:cBhvr>
                                      <p:tavLst>
                                        <p:tav tm="0">
                                          <p:val>
                                            <p:strVal val="#ppt_y"/>
                                          </p:val>
                                        </p:tav>
                                        <p:tav tm="100000">
                                          <p:val>
                                            <p:strVal val="#ppt_y"/>
                                          </p:val>
                                        </p:tav>
                                      </p:tavLst>
                                    </p:anim>
                                  </p:childTnLst>
                                </p:cTn>
                              </p:par>
                            </p:childTnLst>
                          </p:cTn>
                        </p:par>
                        <p:par>
                          <p:cTn id="76" fill="hold">
                            <p:stCondLst>
                              <p:cond delay="4500"/>
                            </p:stCondLst>
                            <p:childTnLst>
                              <p:par>
                                <p:cTn id="77" presetID="1" presetClass="entr" presetSubtype="0" fill="hold" nodeType="after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childTnLst>
                          </p:cTn>
                        </p:par>
                        <p:par>
                          <p:cTn id="79" fill="hold">
                            <p:stCondLst>
                              <p:cond delay="4500"/>
                            </p:stCondLst>
                            <p:childTnLst>
                              <p:par>
                                <p:cTn id="80" presetID="1" presetClass="entr" presetSubtype="0" fill="hold" nodeType="afterEffect">
                                  <p:stCondLst>
                                    <p:cond delay="0"/>
                                  </p:stCondLst>
                                  <p:childTnLst>
                                    <p:set>
                                      <p:cBhvr>
                                        <p:cTn id="81" dur="1" fill="hold">
                                          <p:stCondLst>
                                            <p:cond delay="0"/>
                                          </p:stCondLst>
                                        </p:cTn>
                                        <p:tgtEl>
                                          <p:spTgt spid="28"/>
                                        </p:tgtEl>
                                        <p:attrNameLst>
                                          <p:attrName>style.visibility</p:attrName>
                                        </p:attrNameLst>
                                      </p:cBhvr>
                                      <p:to>
                                        <p:strVal val="visible"/>
                                      </p:to>
                                    </p:set>
                                  </p:childTnLst>
                                </p:cTn>
                              </p:par>
                            </p:childTnLst>
                          </p:cTn>
                        </p:par>
                        <p:par>
                          <p:cTn id="82" fill="hold">
                            <p:stCondLst>
                              <p:cond delay="4500"/>
                            </p:stCondLst>
                            <p:childTnLst>
                              <p:par>
                                <p:cTn id="83" presetID="1" presetClass="entr" presetSubtype="0" fill="hold" nodeType="after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par>
                          <p:cTn id="85" fill="hold">
                            <p:stCondLst>
                              <p:cond delay="4500"/>
                            </p:stCondLst>
                            <p:childTnLst>
                              <p:par>
                                <p:cTn id="86" presetID="1" presetClass="entr" presetSubtype="0" fill="hold" nodeType="afterEffect">
                                  <p:stCondLst>
                                    <p:cond delay="0"/>
                                  </p:stCondLst>
                                  <p:childTnLst>
                                    <p:set>
                                      <p:cBhvr>
                                        <p:cTn id="87" dur="1" fill="hold">
                                          <p:stCondLst>
                                            <p:cond delay="0"/>
                                          </p:stCondLst>
                                        </p:cTn>
                                        <p:tgtEl>
                                          <p:spTgt spid="82"/>
                                        </p:tgtEl>
                                        <p:attrNameLst>
                                          <p:attrName>style.visibility</p:attrName>
                                        </p:attrNameLst>
                                      </p:cBhvr>
                                      <p:to>
                                        <p:strVal val="visible"/>
                                      </p:to>
                                    </p:set>
                                  </p:childTnLst>
                                </p:cTn>
                              </p:par>
                            </p:childTnLst>
                          </p:cTn>
                        </p:par>
                        <p:par>
                          <p:cTn id="88" fill="hold">
                            <p:stCondLst>
                              <p:cond delay="4500"/>
                            </p:stCondLst>
                            <p:childTnLst>
                              <p:par>
                                <p:cTn id="89" presetID="1" presetClass="entr" presetSubtype="0" fill="hold" nodeType="afterEffect">
                                  <p:stCondLst>
                                    <p:cond delay="0"/>
                                  </p:stCondLst>
                                  <p:childTnLst>
                                    <p:set>
                                      <p:cBhvr>
                                        <p:cTn id="90" dur="1" fill="hold">
                                          <p:stCondLst>
                                            <p:cond delay="0"/>
                                          </p:stCondLst>
                                        </p:cTn>
                                        <p:tgtEl>
                                          <p:spTgt spid="83"/>
                                        </p:tgtEl>
                                        <p:attrNameLst>
                                          <p:attrName>style.visibility</p:attrName>
                                        </p:attrNameLst>
                                      </p:cBhvr>
                                      <p:to>
                                        <p:strVal val="visible"/>
                                      </p:to>
                                    </p:set>
                                  </p:childTnLst>
                                </p:cTn>
                              </p:par>
                            </p:childTnLst>
                          </p:cTn>
                        </p:par>
                        <p:par>
                          <p:cTn id="91" fill="hold">
                            <p:stCondLst>
                              <p:cond delay="4500"/>
                            </p:stCondLst>
                            <p:childTnLst>
                              <p:par>
                                <p:cTn id="92" presetID="1" presetClass="entr" presetSubtype="0"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childTnLst>
                                </p:cTn>
                              </p:par>
                            </p:childTnLst>
                          </p:cTn>
                        </p:par>
                        <p:par>
                          <p:cTn id="94" fill="hold">
                            <p:stCondLst>
                              <p:cond delay="4500"/>
                            </p:stCondLst>
                            <p:childTnLst>
                              <p:par>
                                <p:cTn id="95" presetID="1" presetClass="entr" presetSubtype="0" fill="hold" nodeType="after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bldLvl="0" animBg="1"/>
      <p:bldP spid="41"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3434080" cy="583565"/>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国六封装技术方案</a:t>
            </a:r>
            <a:endParaRPr lang="en-US" altLang="zh-CN"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endParaRPr>
          </a:p>
        </p:txBody>
      </p:sp>
      <p:pic>
        <p:nvPicPr>
          <p:cNvPr id="62" name="图片 61" descr="635688408414499534"/>
          <p:cNvPicPr>
            <a:picLocks noChangeAspect="1"/>
          </p:cNvPicPr>
          <p:nvPr/>
        </p:nvPicPr>
        <p:blipFill>
          <a:blip r:embed="rId4">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grpSp>
        <p:nvGrpSpPr>
          <p:cNvPr id="24" name="组合 23"/>
          <p:cNvGrpSpPr/>
          <p:nvPr/>
        </p:nvGrpSpPr>
        <p:grpSpPr>
          <a:xfrm>
            <a:off x="1259205" y="1383665"/>
            <a:ext cx="2630170" cy="1694180"/>
            <a:chOff x="519" y="2371"/>
            <a:chExt cx="4142" cy="2668"/>
          </a:xfrm>
        </p:grpSpPr>
        <p:sp>
          <p:nvSpPr>
            <p:cNvPr id="127" name="矩形 126"/>
            <p:cNvSpPr/>
            <p:nvPr/>
          </p:nvSpPr>
          <p:spPr>
            <a:xfrm>
              <a:off x="614" y="2371"/>
              <a:ext cx="3881" cy="2669"/>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519" y="2722"/>
              <a:ext cx="4142" cy="2021"/>
              <a:chOff x="519" y="2722"/>
              <a:chExt cx="4142" cy="2021"/>
            </a:xfrm>
          </p:grpSpPr>
          <p:sp>
            <p:nvSpPr>
              <p:cNvPr id="10" name="文本框 9"/>
              <p:cNvSpPr txBox="1"/>
              <p:nvPr/>
            </p:nvSpPr>
            <p:spPr>
              <a:xfrm>
                <a:off x="519" y="2722"/>
                <a:ext cx="4143" cy="628"/>
              </a:xfrm>
              <a:prstGeom prst="rect">
                <a:avLst/>
              </a:prstGeom>
              <a:noFill/>
            </p:spPr>
            <p:txBody>
              <a:bodyPr wrap="square" rtlCol="0" anchor="t">
                <a:spAutoFit/>
              </a:bodyPr>
              <a:lstStyle/>
              <a:p>
                <a:r>
                  <a:rPr lang="en-US" altLang="zh-CN" sz="20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TWC</a:t>
                </a:r>
                <a:r>
                  <a:rPr lang="zh-CN" altLang="en-US" sz="20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于国六阶段的变化</a:t>
                </a:r>
              </a:p>
            </p:txBody>
          </p:sp>
          <p:sp>
            <p:nvSpPr>
              <p:cNvPr id="11" name="文本框 10"/>
              <p:cNvSpPr txBox="1"/>
              <p:nvPr/>
            </p:nvSpPr>
            <p:spPr>
              <a:xfrm>
                <a:off x="1917" y="3291"/>
                <a:ext cx="1368" cy="1452"/>
              </a:xfrm>
              <a:prstGeom prst="rect">
                <a:avLst/>
              </a:prstGeom>
              <a:noFill/>
            </p:spPr>
            <p:txBody>
              <a:bodyPr wrap="none" rtlCol="0">
                <a:spAutoFit/>
              </a:bodyPr>
              <a:lstStyle/>
              <a:p>
                <a:pPr algn="l"/>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小型化</a:t>
                </a:r>
              </a:p>
              <a:p>
                <a:pPr algn="l"/>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分段化</a:t>
                </a:r>
              </a:p>
              <a:p>
                <a:pPr algn="l"/>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薄壁化</a:t>
                </a:r>
                <a:endParaRPr lang="zh-CN" altLang="en-US"/>
              </a:p>
            </p:txBody>
          </p:sp>
        </p:grpSp>
      </p:grpSp>
      <p:grpSp>
        <p:nvGrpSpPr>
          <p:cNvPr id="23" name="组合 22"/>
          <p:cNvGrpSpPr/>
          <p:nvPr/>
        </p:nvGrpSpPr>
        <p:grpSpPr>
          <a:xfrm>
            <a:off x="1343660" y="3277235"/>
            <a:ext cx="2554605" cy="2287897"/>
            <a:chOff x="519" y="5041"/>
            <a:chExt cx="4023" cy="3527"/>
          </a:xfrm>
        </p:grpSpPr>
        <p:sp>
          <p:nvSpPr>
            <p:cNvPr id="22" name="矩形 21"/>
            <p:cNvSpPr/>
            <p:nvPr/>
          </p:nvSpPr>
          <p:spPr>
            <a:xfrm>
              <a:off x="519" y="5041"/>
              <a:ext cx="3881" cy="3527"/>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542" y="5199"/>
              <a:ext cx="4000" cy="3360"/>
              <a:chOff x="542" y="4719"/>
              <a:chExt cx="4000" cy="3112"/>
            </a:xfrm>
          </p:grpSpPr>
          <p:sp>
            <p:nvSpPr>
              <p:cNvPr id="9" name="文本框 8"/>
              <p:cNvSpPr txBox="1"/>
              <p:nvPr/>
            </p:nvSpPr>
            <p:spPr>
              <a:xfrm>
                <a:off x="542" y="5327"/>
                <a:ext cx="4000" cy="2504"/>
              </a:xfrm>
              <a:prstGeom prst="rect">
                <a:avLst/>
              </a:prstGeom>
              <a:noFill/>
            </p:spPr>
            <p:txBody>
              <a:bodyPr wrap="square" rtlCol="0" anchor="t">
                <a:spAutoFit/>
              </a:bodyPr>
              <a:lstStyle/>
              <a:p>
                <a:pPr algn="l"/>
                <a:r>
                  <a:rPr lang="en-US" altLang="zh-CN" dirty="0" smtClean="0">
                    <a:solidFill>
                      <a:schemeClr val="tx1">
                        <a:lumMod val="65000"/>
                        <a:lumOff val="35000"/>
                      </a:schemeClr>
                    </a:solidFill>
                    <a:latin typeface="微软雅黑" panose="020B0503020204020204" charset="-122"/>
                    <a:ea typeface="微软雅黑" panose="020B0503020204020204" charset="-122"/>
                    <a:sym typeface="+mn-ea"/>
                  </a:rPr>
                  <a:t>1.</a:t>
                </a:r>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对封装力变化更加敏感，</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algn="l"/>
                <a:r>
                  <a:rPr lang="en-US" altLang="zh-CN" dirty="0" smtClean="0">
                    <a:solidFill>
                      <a:schemeClr val="tx1">
                        <a:lumMod val="65000"/>
                        <a:lumOff val="35000"/>
                      </a:schemeClr>
                    </a:solidFill>
                    <a:latin typeface="微软雅黑" panose="020B0503020204020204" charset="-122"/>
                    <a:ea typeface="微软雅黑" panose="020B0503020204020204" charset="-122"/>
                    <a:sym typeface="+mn-ea"/>
                  </a:rPr>
                  <a:t>2.</a:t>
                </a:r>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对GBD数值一致性要求高，</a:t>
                </a:r>
              </a:p>
              <a:p>
                <a:pPr algn="l"/>
                <a:r>
                  <a:rPr lang="en-US" altLang="zh-CN" dirty="0" smtClean="0">
                    <a:solidFill>
                      <a:schemeClr val="tx1">
                        <a:lumMod val="65000"/>
                        <a:lumOff val="35000"/>
                      </a:schemeClr>
                    </a:solidFill>
                    <a:latin typeface="微软雅黑" panose="020B0503020204020204" charset="-122"/>
                    <a:ea typeface="微软雅黑" panose="020B0503020204020204" charset="-122"/>
                    <a:sym typeface="+mn-ea"/>
                  </a:rPr>
                  <a:t>3.</a:t>
                </a:r>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封装稳定性、耐久性要求更高。</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p:txBody>
          </p:sp>
          <p:sp>
            <p:nvSpPr>
              <p:cNvPr id="12" name="文本框 11"/>
              <p:cNvSpPr txBox="1"/>
              <p:nvPr/>
            </p:nvSpPr>
            <p:spPr>
              <a:xfrm>
                <a:off x="1293" y="4719"/>
                <a:ext cx="2688" cy="569"/>
              </a:xfrm>
              <a:prstGeom prst="rect">
                <a:avLst/>
              </a:prstGeom>
              <a:noFill/>
            </p:spPr>
            <p:txBody>
              <a:bodyPr wrap="square" rtlCol="0">
                <a:spAutoFit/>
              </a:bodyPr>
              <a:lstStyle/>
              <a:p>
                <a:pPr algn="l"/>
                <a:r>
                  <a:rPr lang="en-US" altLang="zh-CN" sz="2000"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载体封装特点</a:t>
                </a:r>
                <a:endParaRPr lang="zh-CN" altLang="en-US" sz="2000">
                  <a:latin typeface="微软雅黑" panose="020B0503020204020204" charset="-122"/>
                  <a:ea typeface="微软雅黑" panose="020B0503020204020204" charset="-122"/>
                </a:endParaRPr>
              </a:p>
            </p:txBody>
          </p:sp>
        </p:grpSp>
      </p:grpSp>
      <p:grpSp>
        <p:nvGrpSpPr>
          <p:cNvPr id="16" name="组合 15"/>
          <p:cNvGrpSpPr/>
          <p:nvPr/>
        </p:nvGrpSpPr>
        <p:grpSpPr>
          <a:xfrm>
            <a:off x="4019550" y="1809750"/>
            <a:ext cx="4755515" cy="398780"/>
            <a:chOff x="6384" y="8811"/>
            <a:chExt cx="7489" cy="628"/>
          </a:xfrm>
        </p:grpSpPr>
        <p:sp>
          <p:nvSpPr>
            <p:cNvPr id="14" name="文本框 13"/>
            <p:cNvSpPr txBox="1"/>
            <p:nvPr/>
          </p:nvSpPr>
          <p:spPr>
            <a:xfrm>
              <a:off x="6384" y="8835"/>
              <a:ext cx="3586" cy="580"/>
            </a:xfrm>
            <a:prstGeom prst="rect">
              <a:avLst/>
            </a:prstGeom>
            <a:noFill/>
          </p:spPr>
          <p:txBody>
            <a:bodyPr wrap="none" rtlCol="0">
              <a:spAutoFit/>
            </a:bodyPr>
            <a:lstStyle/>
            <a:p>
              <a:pPr algn="l"/>
              <a:r>
                <a:rPr lang="zh-CN" altLang="en-US" dirty="0" smtClean="0">
                  <a:solidFill>
                    <a:schemeClr val="tx1">
                      <a:lumMod val="65000"/>
                      <a:lumOff val="35000"/>
                    </a:schemeClr>
                  </a:solidFill>
                  <a:latin typeface="微软雅黑" panose="020B0503020204020204" charset="-122"/>
                  <a:ea typeface="微软雅黑" panose="020B0503020204020204" charset="-122"/>
                </a:rPr>
                <a:t>卡达克封装方式</a:t>
              </a:r>
              <a:r>
                <a:rPr lang="en-US" altLang="zh-CN" dirty="0" smtClean="0">
                  <a:solidFill>
                    <a:schemeClr val="tx1">
                      <a:lumMod val="65000"/>
                      <a:lumOff val="35000"/>
                    </a:schemeClr>
                  </a:solidFill>
                  <a:latin typeface="微软雅黑" panose="020B0503020204020204" charset="-122"/>
                  <a:ea typeface="微软雅黑" panose="020B0503020204020204" charset="-122"/>
                </a:rPr>
                <a:t>——</a:t>
              </a:r>
            </a:p>
          </p:txBody>
        </p:sp>
        <p:sp>
          <p:nvSpPr>
            <p:cNvPr id="15" name="文本框 14"/>
            <p:cNvSpPr txBox="1"/>
            <p:nvPr/>
          </p:nvSpPr>
          <p:spPr>
            <a:xfrm>
              <a:off x="9933" y="8811"/>
              <a:ext cx="3941" cy="628"/>
            </a:xfrm>
            <a:prstGeom prst="rect">
              <a:avLst/>
            </a:prstGeom>
            <a:noFill/>
          </p:spPr>
          <p:txBody>
            <a:bodyPr wrap="none" rtlCol="0">
              <a:spAutoFit/>
            </a:bodyPr>
            <a:lstStyle/>
            <a:p>
              <a:pPr algn="l"/>
              <a:r>
                <a:rPr lang="en-US" altLang="zh-CN" sz="2000"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GBD可控自动化封装</a:t>
              </a:r>
            </a:p>
          </p:txBody>
        </p:sp>
      </p:grpSp>
      <p:grpSp>
        <p:nvGrpSpPr>
          <p:cNvPr id="28" name="组合 27"/>
          <p:cNvGrpSpPr/>
          <p:nvPr/>
        </p:nvGrpSpPr>
        <p:grpSpPr>
          <a:xfrm>
            <a:off x="9117330" y="1383665"/>
            <a:ext cx="2766695" cy="4174490"/>
            <a:chOff x="14408" y="1700"/>
            <a:chExt cx="4357" cy="6574"/>
          </a:xfrm>
        </p:grpSpPr>
        <p:sp>
          <p:nvSpPr>
            <p:cNvPr id="21" name="矩形 20"/>
            <p:cNvSpPr/>
            <p:nvPr/>
          </p:nvSpPr>
          <p:spPr>
            <a:xfrm>
              <a:off x="14586" y="1700"/>
              <a:ext cx="4179" cy="6574"/>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4408" y="3067"/>
              <a:ext cx="4022" cy="3900"/>
            </a:xfrm>
            <a:prstGeom prst="rect">
              <a:avLst/>
            </a:prstGeom>
            <a:noFill/>
          </p:spPr>
          <p:txBody>
            <a:bodyPr wrap="square" rtlCol="0">
              <a:spAutoFit/>
            </a:bodyPr>
            <a:lstStyle/>
            <a:p>
              <a:pPr lvl="1" algn="just">
                <a:lnSpc>
                  <a:spcPct val="100000"/>
                </a:lnSpc>
                <a:spcBef>
                  <a:spcPct val="0"/>
                </a:spcBef>
                <a:spcAft>
                  <a:spcPct val="15000"/>
                </a:spcAft>
              </a:pPr>
              <a:r>
                <a:rPr lang="en-US" altLang="zh-CN" dirty="0" smtClean="0">
                  <a:solidFill>
                    <a:schemeClr val="tx1">
                      <a:lumMod val="65000"/>
                      <a:lumOff val="35000"/>
                    </a:schemeClr>
                  </a:solidFill>
                  <a:latin typeface="微软雅黑" panose="020B0503020204020204" charset="-122"/>
                  <a:ea typeface="微软雅黑" panose="020B0503020204020204" charset="-122"/>
                  <a:sym typeface="+mn-ea"/>
                </a:rPr>
                <a:t>1.</a:t>
              </a:r>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可控性</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lvl="1" algn="just">
                <a:lnSpc>
                  <a:spcPct val="100000"/>
                </a:lnSpc>
                <a:spcBef>
                  <a:spcPct val="0"/>
                </a:spcBef>
                <a:spcAft>
                  <a:spcPct val="15000"/>
                </a:spcAft>
              </a:pPr>
              <a:r>
                <a:rPr lang="en-US" altLang="zh-CN" dirty="0" smtClean="0">
                  <a:solidFill>
                    <a:schemeClr val="tx1">
                      <a:lumMod val="65000"/>
                      <a:lumOff val="35000"/>
                    </a:schemeClr>
                  </a:solidFill>
                  <a:latin typeface="微软雅黑" panose="020B0503020204020204" charset="-122"/>
                  <a:ea typeface="微软雅黑" panose="020B0503020204020204" charset="-122"/>
                  <a:sym typeface="+mn-ea"/>
                </a:rPr>
                <a:t>2.</a:t>
              </a:r>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对载体外径、垫层重量逐个测量，计算目标筒体内径，一对一封装</a:t>
              </a:r>
              <a:endParaRPr lang="zh-CN" altLang="en-US" dirty="0" smtClean="0">
                <a:solidFill>
                  <a:schemeClr val="tx1">
                    <a:lumMod val="65000"/>
                    <a:lumOff val="35000"/>
                  </a:schemeClr>
                </a:solidFill>
                <a:latin typeface="微软雅黑" panose="020B0503020204020204" charset="-122"/>
                <a:ea typeface="微软雅黑" panose="020B0503020204020204" charset="-122"/>
              </a:endParaRPr>
            </a:p>
            <a:p>
              <a:pPr lvl="1" algn="just">
                <a:lnSpc>
                  <a:spcPct val="100000"/>
                </a:lnSpc>
                <a:spcBef>
                  <a:spcPct val="0"/>
                </a:spcBef>
                <a:spcAft>
                  <a:spcPct val="15000"/>
                </a:spcAft>
              </a:pPr>
              <a:r>
                <a:rPr lang="en-US" altLang="zh-CN" dirty="0" smtClean="0">
                  <a:solidFill>
                    <a:schemeClr val="tx1">
                      <a:lumMod val="65000"/>
                      <a:lumOff val="35000"/>
                    </a:schemeClr>
                  </a:solidFill>
                  <a:latin typeface="微软雅黑" panose="020B0503020204020204" charset="-122"/>
                  <a:ea typeface="微软雅黑" panose="020B0503020204020204" charset="-122"/>
                  <a:sym typeface="+mn-ea"/>
                </a:rPr>
                <a:t>3.</a:t>
              </a:r>
              <a:r>
                <a:rPr lang="zh-CN" altLang="en-US" dirty="0" smtClean="0">
                  <a:solidFill>
                    <a:schemeClr val="tx1">
                      <a:lumMod val="65000"/>
                      <a:lumOff val="35000"/>
                    </a:schemeClr>
                  </a:solidFill>
                  <a:latin typeface="微软雅黑" panose="020B0503020204020204" charset="-122"/>
                  <a:ea typeface="微软雅黑" panose="020B0503020204020204" charset="-122"/>
                  <a:sym typeface="+mn-ea"/>
                </a:rPr>
                <a:t>GBD数值接近目标值，一致性高</a:t>
              </a:r>
              <a:endParaRPr lang="zh-CN" altLang="en-US" b="1" dirty="0">
                <a:solidFill>
                  <a:schemeClr val="dk1"/>
                </a:solidFill>
                <a:latin typeface="微软雅黑" panose="020B0503020204020204" charset="-122"/>
                <a:ea typeface="微软雅黑" panose="020B0503020204020204" charset="-122"/>
              </a:endParaRPr>
            </a:p>
            <a:p>
              <a:endParaRPr lang="zh-CN" altLang="en-US"/>
            </a:p>
          </p:txBody>
        </p:sp>
      </p:grpSp>
      <p:pic>
        <p:nvPicPr>
          <p:cNvPr id="8" name="IMG_0696">
            <a:hlinkClick r:id="" action="ppaction://media"/>
          </p:cNvPr>
          <p:cNvPicPr>
            <a:picLocks noGrp="1"/>
          </p:cNvPicPr>
          <p:nvPr>
            <p:ph idx="1"/>
            <a:videoFile r:link="rId2"/>
            <p:extLst>
              <p:ext uri="{DAA4B4D4-6D71-4841-9C94-3DE7FCFB9230}">
                <p14:media xmlns:p14="http://schemas.microsoft.com/office/powerpoint/2010/main" r:link="rId1"/>
              </p:ext>
            </p:extLst>
          </p:nvPr>
        </p:nvPicPr>
        <p:blipFill>
          <a:blip r:embed="rId5"/>
          <a:stretch>
            <a:fillRect/>
          </a:stretch>
        </p:blipFill>
        <p:spPr>
          <a:xfrm>
            <a:off x="3898265" y="2307590"/>
            <a:ext cx="4998085" cy="283273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1000" fill="hold"/>
                                        <p:tgtEl>
                                          <p:spTgt spid="24"/>
                                        </p:tgtEl>
                                        <p:attrNameLst>
                                          <p:attrName>ppt_x</p:attrName>
                                        </p:attrNameLst>
                                      </p:cBhvr>
                                      <p:tavLst>
                                        <p:tav tm="0">
                                          <p:val>
                                            <p:strVal val="0-#ppt_w/2"/>
                                          </p:val>
                                        </p:tav>
                                        <p:tav tm="100000">
                                          <p:val>
                                            <p:strVal val="#ppt_x"/>
                                          </p:val>
                                        </p:tav>
                                      </p:tavLst>
                                    </p:anim>
                                    <p:anim calcmode="lin" valueType="num">
                                      <p:cBhvr additive="base">
                                        <p:cTn id="14" dur="10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1000" fill="hold"/>
                                        <p:tgtEl>
                                          <p:spTgt spid="23"/>
                                        </p:tgtEl>
                                        <p:attrNameLst>
                                          <p:attrName>ppt_x</p:attrName>
                                        </p:attrNameLst>
                                      </p:cBhvr>
                                      <p:tavLst>
                                        <p:tav tm="0">
                                          <p:val>
                                            <p:strVal val="#ppt_x"/>
                                          </p:val>
                                        </p:tav>
                                        <p:tav tm="100000">
                                          <p:val>
                                            <p:strVal val="#ppt_x"/>
                                          </p:val>
                                        </p:tav>
                                      </p:tavLst>
                                    </p:anim>
                                    <p:anim calcmode="lin" valueType="num">
                                      <p:cBhvr additive="base">
                                        <p:cTn id="20"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2000" fill="hold"/>
                                        <p:tgtEl>
                                          <p:spTgt spid="16"/>
                                        </p:tgtEl>
                                        <p:attrNameLst>
                                          <p:attrName>ppt_x</p:attrName>
                                        </p:attrNameLst>
                                      </p:cBhvr>
                                      <p:tavLst>
                                        <p:tav tm="0">
                                          <p:val>
                                            <p:strVal val="#ppt_x"/>
                                          </p:val>
                                        </p:tav>
                                        <p:tav tm="100000">
                                          <p:val>
                                            <p:strVal val="#ppt_x"/>
                                          </p:val>
                                        </p:tav>
                                      </p:tavLst>
                                    </p:anim>
                                    <p:anim calcmode="lin" valueType="num">
                                      <p:cBhvr additive="base">
                                        <p:cTn id="26" dur="2000" fill="hold"/>
                                        <p:tgtEl>
                                          <p:spTgt spid="16"/>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1" presetClass="mediacall" presetSubtype="0" fill="hold" nodeType="afterEffect">
                                  <p:stCondLst>
                                    <p:cond delay="0"/>
                                  </p:stCondLst>
                                  <p:childTnLst>
                                    <p:cmd type="call" cmd="playFrom(0.0)">
                                      <p:cBhvr additive="base">
                                        <p:cTn id="29" dur="113520" fill="hold"/>
                                        <p:tgtEl>
                                          <p:spTgt spid="8"/>
                                        </p:tgtEl>
                                      </p:cBhvr>
                                    </p:cmd>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150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1000" fill="hold"/>
                                        <p:tgtEl>
                                          <p:spTgt spid="28"/>
                                        </p:tgtEl>
                                        <p:attrNameLst>
                                          <p:attrName>ppt_x</p:attrName>
                                        </p:attrNameLst>
                                      </p:cBhvr>
                                      <p:tavLst>
                                        <p:tav tm="0">
                                          <p:val>
                                            <p:strVal val="#ppt_x"/>
                                          </p:val>
                                        </p:tav>
                                        <p:tav tm="100000">
                                          <p:val>
                                            <p:strVal val="#ppt_x"/>
                                          </p:val>
                                        </p:tav>
                                      </p:tavLst>
                                    </p:anim>
                                    <p:anim calcmode="lin" valueType="num">
                                      <p:cBhvr additive="base">
                                        <p:cTn id="35" dur="10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fullScrn="1">
              <p:cMediaNode showWhenStopped="0">
                <p:cTn id="36" fill="hold" display="1">
                  <p:stCondLst>
                    <p:cond delay="indefinite"/>
                  </p:stCondLst>
                  <p:endCondLst>
                    <p:cond evt="onNext" delay="0">
                      <p:tgtEl>
                        <p:sldTgt/>
                      </p:tgtEl>
                    </p:cond>
                    <p:cond evt="onPrev" delay="0">
                      <p:tgtEl>
                        <p:sldTgt/>
                      </p:tgtEl>
                    </p:cond>
                  </p:endCondLst>
                </p:cTn>
                <p:tgtEl>
                  <p:spTgt spid="8"/>
                </p:tgtEl>
              </p:cMediaNode>
            </p:video>
            <p:seq concurrent="1" nextAc="seek">
              <p:cTn id="37" restart="whenNotActive" fill="hold" evtFilter="cancelBubble" nodeType="interactiveSeq">
                <p:stCondLst>
                  <p:cond evt="onClick" delay="0">
                    <p:tgtEl>
                      <p:spTgt spid="8"/>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additive="base">
                                        <p:cTn id="41" dur="1" fill="hold"/>
                                        <p:tgtEl>
                                          <p:spTgt spid="8"/>
                                        </p:tgtEl>
                                      </p:cBhvr>
                                    </p:cmd>
                                  </p:childTnLst>
                                </p:cTn>
                              </p:par>
                            </p:childTnLst>
                          </p:cTn>
                        </p:par>
                      </p:childTnLst>
                    </p:cTn>
                  </p:par>
                </p:childTnLst>
              </p:cTn>
              <p:nextCondLst>
                <p:cond evt="onClick" delay="0">
                  <p:tgtEl>
                    <p:spTgt spid="8"/>
                  </p:tgtEl>
                </p:cond>
              </p:nextCondLst>
            </p:seq>
          </p:childTnLst>
        </p:cTn>
      </p:par>
    </p:tnLst>
    <p:bldLst>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核心技术</a:t>
            </a:r>
          </a:p>
        </p:txBody>
      </p:sp>
      <p:grpSp>
        <p:nvGrpSpPr>
          <p:cNvPr id="2" name="组合 1"/>
          <p:cNvGrpSpPr/>
          <p:nvPr/>
        </p:nvGrpSpPr>
        <p:grpSpPr>
          <a:xfrm>
            <a:off x="4243778" y="1894395"/>
            <a:ext cx="3618999" cy="3617690"/>
            <a:chOff x="3603171" y="936171"/>
            <a:chExt cx="4985658" cy="4985658"/>
          </a:xfrm>
        </p:grpSpPr>
        <p:sp>
          <p:nvSpPr>
            <p:cNvPr id="3" name="椭圆 2"/>
            <p:cNvSpPr/>
            <p:nvPr/>
          </p:nvSpPr>
          <p:spPr>
            <a:xfrm>
              <a:off x="3852132" y="1185132"/>
              <a:ext cx="4487736" cy="4487736"/>
            </a:xfrm>
            <a:prstGeom prst="ellipse">
              <a:avLst/>
            </a:prstGeom>
            <a:noFill/>
            <a:ln w="25400" cap="flat" cmpd="sng" algn="ctr">
              <a:gradFill flip="none" rotWithShape="1">
                <a:gsLst>
                  <a:gs pos="0">
                    <a:sysClr val="window" lastClr="FFFFFF"/>
                  </a:gs>
                  <a:gs pos="100000">
                    <a:sysClr val="window" lastClr="FFFFFF">
                      <a:lumMod val="75000"/>
                    </a:sysClr>
                  </a:gs>
                </a:gsLst>
                <a:lin ang="2700000" scaled="1"/>
                <a:tileRect/>
              </a:gra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 name="任意多边形 3"/>
            <p:cNvSpPr/>
            <p:nvPr/>
          </p:nvSpPr>
          <p:spPr>
            <a:xfrm>
              <a:off x="3603171" y="936171"/>
              <a:ext cx="4985658" cy="4985658"/>
            </a:xfrm>
            <a:custGeom>
              <a:avLst/>
              <a:gdLst>
                <a:gd name="connsiteX0" fmla="*/ 2492829 w 4985658"/>
                <a:gd name="connsiteY0" fmla="*/ 248961 h 4985658"/>
                <a:gd name="connsiteX1" fmla="*/ 248961 w 4985658"/>
                <a:gd name="connsiteY1" fmla="*/ 2492829 h 4985658"/>
                <a:gd name="connsiteX2" fmla="*/ 2492829 w 4985658"/>
                <a:gd name="connsiteY2" fmla="*/ 4736697 h 4985658"/>
                <a:gd name="connsiteX3" fmla="*/ 4736697 w 4985658"/>
                <a:gd name="connsiteY3" fmla="*/ 2492829 h 4985658"/>
                <a:gd name="connsiteX4" fmla="*/ 2492829 w 4985658"/>
                <a:gd name="connsiteY4" fmla="*/ 248961 h 4985658"/>
                <a:gd name="connsiteX5" fmla="*/ 2492829 w 4985658"/>
                <a:gd name="connsiteY5" fmla="*/ 0 h 4985658"/>
                <a:gd name="connsiteX6" fmla="*/ 4985658 w 4985658"/>
                <a:gd name="connsiteY6" fmla="*/ 2492829 h 4985658"/>
                <a:gd name="connsiteX7" fmla="*/ 2492829 w 4985658"/>
                <a:gd name="connsiteY7" fmla="*/ 4985658 h 4985658"/>
                <a:gd name="connsiteX8" fmla="*/ 0 w 4985658"/>
                <a:gd name="connsiteY8" fmla="*/ 2492829 h 4985658"/>
                <a:gd name="connsiteX9" fmla="*/ 2492829 w 4985658"/>
                <a:gd name="connsiteY9" fmla="*/ 0 h 498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85658" h="4985658">
                  <a:moveTo>
                    <a:pt x="2492829" y="248961"/>
                  </a:moveTo>
                  <a:cubicBezTo>
                    <a:pt x="1253575" y="248961"/>
                    <a:pt x="248961" y="1253575"/>
                    <a:pt x="248961" y="2492829"/>
                  </a:cubicBezTo>
                  <a:cubicBezTo>
                    <a:pt x="248961" y="3732083"/>
                    <a:pt x="1253575" y="4736697"/>
                    <a:pt x="2492829" y="4736697"/>
                  </a:cubicBezTo>
                  <a:cubicBezTo>
                    <a:pt x="3732083" y="4736697"/>
                    <a:pt x="4736697" y="3732083"/>
                    <a:pt x="4736697" y="2492829"/>
                  </a:cubicBezTo>
                  <a:cubicBezTo>
                    <a:pt x="4736697" y="1253575"/>
                    <a:pt x="3732083" y="248961"/>
                    <a:pt x="2492829" y="248961"/>
                  </a:cubicBezTo>
                  <a:close/>
                  <a:moveTo>
                    <a:pt x="2492829" y="0"/>
                  </a:moveTo>
                  <a:cubicBezTo>
                    <a:pt x="3869580" y="0"/>
                    <a:pt x="4985658" y="1116078"/>
                    <a:pt x="4985658" y="2492829"/>
                  </a:cubicBezTo>
                  <a:cubicBezTo>
                    <a:pt x="4985658" y="3869580"/>
                    <a:pt x="3869580" y="4985658"/>
                    <a:pt x="2492829" y="4985658"/>
                  </a:cubicBezTo>
                  <a:cubicBezTo>
                    <a:pt x="1116078" y="4985658"/>
                    <a:pt x="0" y="3869580"/>
                    <a:pt x="0" y="2492829"/>
                  </a:cubicBezTo>
                  <a:cubicBezTo>
                    <a:pt x="0" y="1116078"/>
                    <a:pt x="1116078" y="0"/>
                    <a:pt x="2492829" y="0"/>
                  </a:cubicBezTo>
                  <a:close/>
                </a:path>
              </a:pathLst>
            </a:custGeom>
            <a:solidFill>
              <a:sysClr val="window" lastClr="FFFFFF">
                <a:lumMod val="95000"/>
              </a:sysClr>
            </a:solidFill>
            <a:ln w="25400" cap="flat" cmpd="sng" algn="ctr">
              <a:noFill/>
              <a:prstDash val="solid"/>
            </a:ln>
            <a:effectLst>
              <a:innerShdw blurRad="101600" dist="508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 name="椭圆 6"/>
            <p:cNvSpPr/>
            <p:nvPr/>
          </p:nvSpPr>
          <p:spPr>
            <a:xfrm>
              <a:off x="3603171" y="936171"/>
              <a:ext cx="4985658" cy="4985658"/>
            </a:xfrm>
            <a:prstGeom prst="ellipse">
              <a:avLst/>
            </a:prstGeom>
            <a:noFill/>
            <a:ln w="25400" cap="flat" cmpd="sng" algn="ctr">
              <a:gradFill flip="none" rotWithShape="1">
                <a:gsLst>
                  <a:gs pos="0">
                    <a:sysClr val="window" lastClr="FFFFFF">
                      <a:lumMod val="75000"/>
                    </a:sysClr>
                  </a:gs>
                  <a:gs pos="100000">
                    <a:sysClr val="window" lastClr="FFFFFF"/>
                  </a:gs>
                </a:gsLst>
                <a:lin ang="2700000" scaled="1"/>
                <a:tileRect/>
              </a:gra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8" name="组合 7"/>
          <p:cNvGrpSpPr/>
          <p:nvPr/>
        </p:nvGrpSpPr>
        <p:grpSpPr>
          <a:xfrm>
            <a:off x="4795299" y="2473646"/>
            <a:ext cx="2460076" cy="2459187"/>
            <a:chOff x="3860800" y="1193800"/>
            <a:chExt cx="4470400" cy="4470400"/>
          </a:xfrm>
        </p:grpSpPr>
        <p:sp>
          <p:nvSpPr>
            <p:cNvPr id="9" name="椭圆 8"/>
            <p:cNvSpPr/>
            <p:nvPr/>
          </p:nvSpPr>
          <p:spPr>
            <a:xfrm>
              <a:off x="3860800" y="1193800"/>
              <a:ext cx="4470400" cy="4470400"/>
            </a:xfrm>
            <a:prstGeom prst="ellipse">
              <a:avLst/>
            </a:prstGeom>
            <a:gradFill>
              <a:gsLst>
                <a:gs pos="100000">
                  <a:sysClr val="window" lastClr="FFFFFF">
                    <a:lumMod val="97000"/>
                  </a:sysClr>
                </a:gs>
                <a:gs pos="0">
                  <a:sysClr val="window" lastClr="FFFFFF">
                    <a:lumMod val="85000"/>
                  </a:sysClr>
                </a:gs>
              </a:gsLst>
              <a:lin ang="2700000" scaled="1"/>
            </a:gradFill>
            <a:ln w="254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92100" dist="114300" dir="2700000" algn="tl" rotWithShape="0">
                <a:prstClr val="black">
                  <a:alpha val="44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0" name="椭圆 9"/>
            <p:cNvSpPr/>
            <p:nvPr/>
          </p:nvSpPr>
          <p:spPr>
            <a:xfrm>
              <a:off x="4223657" y="1556657"/>
              <a:ext cx="3744686" cy="3744686"/>
            </a:xfrm>
            <a:prstGeom prst="ellipse">
              <a:avLst/>
            </a:prstGeom>
            <a:solidFill>
              <a:sysClr val="window" lastClr="FFFFFF">
                <a:lumMod val="95000"/>
              </a:sysClr>
            </a:solidFill>
            <a:ln w="25400" cap="flat" cmpd="sng" algn="ctr">
              <a:noFill/>
              <a:prstDash val="solid"/>
            </a:ln>
            <a:effectLst>
              <a:innerShdw blurRad="152400" dist="254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1" name="文本框 27"/>
            <p:cNvSpPr txBox="1"/>
            <p:nvPr/>
          </p:nvSpPr>
          <p:spPr>
            <a:xfrm>
              <a:off x="5684592" y="1756308"/>
              <a:ext cx="817556" cy="727335"/>
            </a:xfrm>
            <a:prstGeom prst="rect">
              <a:avLst/>
            </a:prstGeom>
            <a:noFill/>
          </p:spPr>
          <p:txBody>
            <a:bodyPr wrap="square" rtlCol="0">
              <a:spAutoFit/>
            </a:bodyPr>
            <a:lstStyle/>
            <a:p>
              <a:pPr algn="ctr"/>
              <a:r>
                <a:rPr lang="en-US" altLang="zh-CN" sz="2000" dirty="0">
                  <a:solidFill>
                    <a:prstClr val="black">
                      <a:lumMod val="75000"/>
                      <a:lumOff val="25000"/>
                    </a:prstClr>
                  </a:solidFill>
                  <a:latin typeface="Impact" panose="020B0806030902050204" pitchFamily="34" charset="0"/>
                </a:rPr>
                <a:t>12</a:t>
              </a:r>
              <a:endParaRPr lang="zh-CN" altLang="en-US" sz="2000" dirty="0">
                <a:solidFill>
                  <a:prstClr val="black">
                    <a:lumMod val="75000"/>
                    <a:lumOff val="25000"/>
                  </a:prstClr>
                </a:solidFill>
                <a:latin typeface="Impact" panose="020B0806030902050204" pitchFamily="34" charset="0"/>
              </a:endParaRPr>
            </a:p>
          </p:txBody>
        </p:sp>
        <p:sp>
          <p:nvSpPr>
            <p:cNvPr id="12" name="文本框 28"/>
            <p:cNvSpPr txBox="1"/>
            <p:nvPr/>
          </p:nvSpPr>
          <p:spPr>
            <a:xfrm>
              <a:off x="5788304" y="4454468"/>
              <a:ext cx="605484" cy="727335"/>
            </a:xfrm>
            <a:prstGeom prst="rect">
              <a:avLst/>
            </a:prstGeom>
            <a:noFill/>
          </p:spPr>
          <p:txBody>
            <a:bodyPr wrap="square" rtlCol="0">
              <a:spAutoFit/>
            </a:bodyPr>
            <a:lstStyle/>
            <a:p>
              <a:pPr algn="ctr"/>
              <a:r>
                <a:rPr lang="en-US" altLang="zh-CN" sz="2000" dirty="0">
                  <a:solidFill>
                    <a:prstClr val="black">
                      <a:lumMod val="75000"/>
                      <a:lumOff val="25000"/>
                    </a:prstClr>
                  </a:solidFill>
                  <a:latin typeface="Impact" panose="020B0806030902050204" pitchFamily="34" charset="0"/>
                </a:rPr>
                <a:t>6</a:t>
              </a:r>
              <a:endParaRPr lang="zh-CN" altLang="en-US" sz="2000" dirty="0">
                <a:solidFill>
                  <a:prstClr val="black">
                    <a:lumMod val="75000"/>
                    <a:lumOff val="25000"/>
                  </a:prstClr>
                </a:solidFill>
                <a:latin typeface="Impact" panose="020B0806030902050204" pitchFamily="34" charset="0"/>
              </a:endParaRPr>
            </a:p>
          </p:txBody>
        </p:sp>
        <p:sp>
          <p:nvSpPr>
            <p:cNvPr id="14" name="文本框 31"/>
            <p:cNvSpPr txBox="1"/>
            <p:nvPr/>
          </p:nvSpPr>
          <p:spPr>
            <a:xfrm>
              <a:off x="4416181" y="3084183"/>
              <a:ext cx="621999" cy="727335"/>
            </a:xfrm>
            <a:prstGeom prst="rect">
              <a:avLst/>
            </a:prstGeom>
            <a:noFill/>
          </p:spPr>
          <p:txBody>
            <a:bodyPr wrap="square" rtlCol="0">
              <a:spAutoFit/>
            </a:bodyPr>
            <a:lstStyle/>
            <a:p>
              <a:pPr algn="ctr"/>
              <a:r>
                <a:rPr lang="en-US" altLang="zh-CN" sz="2000" dirty="0">
                  <a:solidFill>
                    <a:prstClr val="black">
                      <a:lumMod val="75000"/>
                      <a:lumOff val="25000"/>
                    </a:prstClr>
                  </a:solidFill>
                  <a:latin typeface="Impact" panose="020B0806030902050204" pitchFamily="34" charset="0"/>
                </a:rPr>
                <a:t>9</a:t>
              </a:r>
              <a:endParaRPr lang="zh-CN" altLang="en-US" sz="2000" dirty="0">
                <a:solidFill>
                  <a:prstClr val="black">
                    <a:lumMod val="75000"/>
                    <a:lumOff val="25000"/>
                  </a:prstClr>
                </a:solidFill>
                <a:latin typeface="Impact" panose="020B0806030902050204" pitchFamily="34" charset="0"/>
              </a:endParaRPr>
            </a:p>
          </p:txBody>
        </p:sp>
        <p:sp>
          <p:nvSpPr>
            <p:cNvPr id="15" name="文本框 36"/>
            <p:cNvSpPr txBox="1"/>
            <p:nvPr/>
          </p:nvSpPr>
          <p:spPr>
            <a:xfrm>
              <a:off x="7218096" y="3097189"/>
              <a:ext cx="596771" cy="727335"/>
            </a:xfrm>
            <a:prstGeom prst="rect">
              <a:avLst/>
            </a:prstGeom>
            <a:noFill/>
          </p:spPr>
          <p:txBody>
            <a:bodyPr wrap="square" rtlCol="0">
              <a:spAutoFit/>
            </a:bodyPr>
            <a:lstStyle/>
            <a:p>
              <a:pPr algn="ctr"/>
              <a:r>
                <a:rPr lang="en-US" altLang="zh-CN" sz="2000" dirty="0">
                  <a:solidFill>
                    <a:prstClr val="black">
                      <a:lumMod val="75000"/>
                      <a:lumOff val="25000"/>
                    </a:prstClr>
                  </a:solidFill>
                  <a:latin typeface="Impact" panose="020B0806030902050204" pitchFamily="34" charset="0"/>
                </a:rPr>
                <a:t>3</a:t>
              </a:r>
              <a:endParaRPr lang="zh-CN" altLang="en-US" sz="2000" dirty="0">
                <a:solidFill>
                  <a:prstClr val="black">
                    <a:lumMod val="75000"/>
                    <a:lumOff val="25000"/>
                  </a:prstClr>
                </a:solidFill>
                <a:latin typeface="Impact" panose="020B0806030902050204" pitchFamily="34" charset="0"/>
              </a:endParaRPr>
            </a:p>
          </p:txBody>
        </p:sp>
        <p:sp>
          <p:nvSpPr>
            <p:cNvPr id="16" name="任意多边形 15"/>
            <p:cNvSpPr/>
            <p:nvPr/>
          </p:nvSpPr>
          <p:spPr>
            <a:xfrm rot="-900000">
              <a:off x="5915667" y="1984289"/>
              <a:ext cx="76000" cy="1862122"/>
            </a:xfrm>
            <a:custGeom>
              <a:avLst/>
              <a:gdLst>
                <a:gd name="connsiteX0" fmla="*/ 0 w 122399"/>
                <a:gd name="connsiteY0" fmla="*/ 2073869 h 2726332"/>
                <a:gd name="connsiteX1" fmla="*/ 4810 w 122399"/>
                <a:gd name="connsiteY1" fmla="*/ 1819901 h 2726332"/>
                <a:gd name="connsiteX2" fmla="*/ 8318 w 122399"/>
                <a:gd name="connsiteY2" fmla="*/ 1764433 h 2726332"/>
                <a:gd name="connsiteX3" fmla="*/ 61200 w 122399"/>
                <a:gd name="connsiteY3" fmla="*/ 0 h 2726332"/>
                <a:gd name="connsiteX4" fmla="*/ 114082 w 122399"/>
                <a:gd name="connsiteY4" fmla="*/ 1764436 h 2726332"/>
                <a:gd name="connsiteX5" fmla="*/ 117589 w 122399"/>
                <a:gd name="connsiteY5" fmla="*/ 1819901 h 2726332"/>
                <a:gd name="connsiteX6" fmla="*/ 122399 w 122399"/>
                <a:gd name="connsiteY6" fmla="*/ 2073869 h 2726332"/>
                <a:gd name="connsiteX7" fmla="*/ 61200 w 122399"/>
                <a:gd name="connsiteY7" fmla="*/ 2726332 h 2726332"/>
                <a:gd name="connsiteX8" fmla="*/ 0 w 122399"/>
                <a:gd name="connsiteY8" fmla="*/ 2073869 h 272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99" h="2726332">
                  <a:moveTo>
                    <a:pt x="0" y="2073869"/>
                  </a:moveTo>
                  <a:cubicBezTo>
                    <a:pt x="0" y="1983782"/>
                    <a:pt x="1713" y="1897960"/>
                    <a:pt x="4810" y="1819901"/>
                  </a:cubicBezTo>
                  <a:lnTo>
                    <a:pt x="8318" y="1764433"/>
                  </a:lnTo>
                  <a:lnTo>
                    <a:pt x="61200" y="0"/>
                  </a:lnTo>
                  <a:lnTo>
                    <a:pt x="114082" y="1764436"/>
                  </a:lnTo>
                  <a:lnTo>
                    <a:pt x="117589" y="1819901"/>
                  </a:lnTo>
                  <a:cubicBezTo>
                    <a:pt x="120686" y="1897960"/>
                    <a:pt x="122399" y="1983782"/>
                    <a:pt x="122399" y="2073869"/>
                  </a:cubicBezTo>
                  <a:cubicBezTo>
                    <a:pt x="122399" y="2434214"/>
                    <a:pt x="94999" y="2726332"/>
                    <a:pt x="61200" y="2726332"/>
                  </a:cubicBezTo>
                  <a:cubicBezTo>
                    <a:pt x="27401" y="2726332"/>
                    <a:pt x="0" y="2434214"/>
                    <a:pt x="0" y="2073869"/>
                  </a:cubicBezTo>
                  <a:close/>
                </a:path>
              </a:pathLst>
            </a:custGeom>
            <a:solidFill>
              <a:sysClr val="window" lastClr="FFFFFF"/>
            </a:solidFill>
            <a:ln w="25400" cap="flat" cmpd="sng" algn="ctr">
              <a:noFill/>
              <a:prstDash val="solid"/>
            </a:ln>
            <a:effectLst>
              <a:outerShdw blurRad="63500" dist="508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7" name="任意多边形 16"/>
            <p:cNvSpPr/>
            <p:nvPr/>
          </p:nvSpPr>
          <p:spPr>
            <a:xfrm rot="5400000">
              <a:off x="6297925" y="2729480"/>
              <a:ext cx="69091" cy="1399040"/>
            </a:xfrm>
            <a:custGeom>
              <a:avLst/>
              <a:gdLst>
                <a:gd name="connsiteX0" fmla="*/ 0 w 122399"/>
                <a:gd name="connsiteY0" fmla="*/ 2073869 h 2726332"/>
                <a:gd name="connsiteX1" fmla="*/ 4810 w 122399"/>
                <a:gd name="connsiteY1" fmla="*/ 1819901 h 2726332"/>
                <a:gd name="connsiteX2" fmla="*/ 8318 w 122399"/>
                <a:gd name="connsiteY2" fmla="*/ 1764433 h 2726332"/>
                <a:gd name="connsiteX3" fmla="*/ 61200 w 122399"/>
                <a:gd name="connsiteY3" fmla="*/ 0 h 2726332"/>
                <a:gd name="connsiteX4" fmla="*/ 114082 w 122399"/>
                <a:gd name="connsiteY4" fmla="*/ 1764436 h 2726332"/>
                <a:gd name="connsiteX5" fmla="*/ 117589 w 122399"/>
                <a:gd name="connsiteY5" fmla="*/ 1819901 h 2726332"/>
                <a:gd name="connsiteX6" fmla="*/ 122399 w 122399"/>
                <a:gd name="connsiteY6" fmla="*/ 2073869 h 2726332"/>
                <a:gd name="connsiteX7" fmla="*/ 61200 w 122399"/>
                <a:gd name="connsiteY7" fmla="*/ 2726332 h 2726332"/>
                <a:gd name="connsiteX8" fmla="*/ 0 w 122399"/>
                <a:gd name="connsiteY8" fmla="*/ 2073869 h 272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99" h="2726332">
                  <a:moveTo>
                    <a:pt x="0" y="2073869"/>
                  </a:moveTo>
                  <a:cubicBezTo>
                    <a:pt x="0" y="1983782"/>
                    <a:pt x="1713" y="1897960"/>
                    <a:pt x="4810" y="1819901"/>
                  </a:cubicBezTo>
                  <a:lnTo>
                    <a:pt x="8318" y="1764433"/>
                  </a:lnTo>
                  <a:lnTo>
                    <a:pt x="61200" y="0"/>
                  </a:lnTo>
                  <a:lnTo>
                    <a:pt x="114082" y="1764436"/>
                  </a:lnTo>
                  <a:lnTo>
                    <a:pt x="117589" y="1819901"/>
                  </a:lnTo>
                  <a:cubicBezTo>
                    <a:pt x="120686" y="1897960"/>
                    <a:pt x="122399" y="1983782"/>
                    <a:pt x="122399" y="2073869"/>
                  </a:cubicBezTo>
                  <a:cubicBezTo>
                    <a:pt x="122399" y="2434214"/>
                    <a:pt x="94999" y="2726332"/>
                    <a:pt x="61200" y="2726332"/>
                  </a:cubicBezTo>
                  <a:cubicBezTo>
                    <a:pt x="27401" y="2726332"/>
                    <a:pt x="0" y="2434214"/>
                    <a:pt x="0" y="2073869"/>
                  </a:cubicBezTo>
                  <a:close/>
                </a:path>
              </a:pathLst>
            </a:custGeom>
            <a:solidFill>
              <a:sysClr val="window" lastClr="FFFFFF"/>
            </a:solidFill>
            <a:ln w="25400" cap="flat" cmpd="sng" algn="ctr">
              <a:noFill/>
              <a:prstDash val="solid"/>
            </a:ln>
            <a:effectLst>
              <a:outerShdw blurRad="63500" dist="508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18" name="组合 17"/>
            <p:cNvGrpSpPr/>
            <p:nvPr/>
          </p:nvGrpSpPr>
          <p:grpSpPr>
            <a:xfrm>
              <a:off x="6029858" y="3362853"/>
              <a:ext cx="132297" cy="132297"/>
              <a:chOff x="8936533" y="2738955"/>
              <a:chExt cx="211667" cy="211667"/>
            </a:xfrm>
          </p:grpSpPr>
          <p:sp>
            <p:nvSpPr>
              <p:cNvPr id="19" name="椭圆 18"/>
              <p:cNvSpPr/>
              <p:nvPr/>
            </p:nvSpPr>
            <p:spPr>
              <a:xfrm>
                <a:off x="8936533" y="2738955"/>
                <a:ext cx="211667" cy="211667"/>
              </a:xfrm>
              <a:prstGeom prst="ellipse">
                <a:avLst/>
              </a:prstGeom>
              <a:solidFill>
                <a:srgbClr val="E45656"/>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0" name="椭圆 19"/>
              <p:cNvSpPr/>
              <p:nvPr/>
            </p:nvSpPr>
            <p:spPr>
              <a:xfrm>
                <a:off x="8982254" y="2786595"/>
                <a:ext cx="116410" cy="116410"/>
              </a:xfrm>
              <a:prstGeom prst="ellipse">
                <a:avLst/>
              </a:prstGeom>
              <a:solidFill>
                <a:sysClr val="window" lastClr="FFFFF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sp>
          <p:nvSpPr>
            <p:cNvPr id="21" name="椭圆 20"/>
            <p:cNvSpPr/>
            <p:nvPr/>
          </p:nvSpPr>
          <p:spPr>
            <a:xfrm rot="18000000">
              <a:off x="5335147" y="2993846"/>
              <a:ext cx="1991334" cy="16024"/>
            </a:xfrm>
            <a:prstGeom prst="ellipse">
              <a:avLst/>
            </a:prstGeom>
            <a:gradFill>
              <a:gsLst>
                <a:gs pos="0">
                  <a:srgbClr val="007BD3"/>
                </a:gs>
                <a:gs pos="100000">
                  <a:srgbClr val="034373"/>
                </a:gs>
              </a:gsLst>
              <a:path path="circle">
                <a:fillToRect l="50000" t="50000" r="50000" b="50000"/>
              </a:path>
              <a:tileRect/>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2" name="椭圆 21"/>
            <p:cNvSpPr/>
            <p:nvPr/>
          </p:nvSpPr>
          <p:spPr>
            <a:xfrm>
              <a:off x="4248028" y="1582051"/>
              <a:ext cx="3744343" cy="3751986"/>
            </a:xfrm>
            <a:prstGeom prst="ellipse">
              <a:avLst/>
            </a:prstGeom>
            <a:gradFill flip="none" rotWithShape="1">
              <a:gsLst>
                <a:gs pos="50000">
                  <a:sysClr val="windowText" lastClr="000000">
                    <a:alpha val="4000"/>
                  </a:sysClr>
                </a:gs>
                <a:gs pos="0">
                  <a:sysClr val="window" lastClr="FFFFFF">
                    <a:lumMod val="95000"/>
                    <a:alpha val="0"/>
                  </a:sysClr>
                </a:gs>
                <a:gs pos="100000">
                  <a:sysClr val="windowText" lastClr="000000">
                    <a:alpha val="15000"/>
                  </a:sysClr>
                </a:gs>
              </a:gsLst>
              <a:path path="circle">
                <a:fillToRect l="50000" t="50000" r="50000" b="50000"/>
              </a:path>
              <a:tileRect/>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3" name="任意多边形 22"/>
            <p:cNvSpPr/>
            <p:nvPr/>
          </p:nvSpPr>
          <p:spPr>
            <a:xfrm rot="19800000" flipH="1">
              <a:off x="4224759" y="1557843"/>
              <a:ext cx="3742484" cy="3742315"/>
            </a:xfrm>
            <a:custGeom>
              <a:avLst/>
              <a:gdLst>
                <a:gd name="connsiteX0" fmla="*/ 2728883 w 3742484"/>
                <a:gd name="connsiteY0" fmla="*/ 3343109 h 3742315"/>
                <a:gd name="connsiteX1" fmla="*/ 2717169 w 3742484"/>
                <a:gd name="connsiteY1" fmla="*/ 3349872 h 3742315"/>
                <a:gd name="connsiteX2" fmla="*/ 2710573 w 3742484"/>
                <a:gd name="connsiteY2" fmla="*/ 3374489 h 3742315"/>
                <a:gd name="connsiteX3" fmla="*/ 2785153 w 3742484"/>
                <a:gd name="connsiteY3" fmla="*/ 3503665 h 3742315"/>
                <a:gd name="connsiteX4" fmla="*/ 2807242 w 3742484"/>
                <a:gd name="connsiteY4" fmla="*/ 3492357 h 3742315"/>
                <a:gd name="connsiteX5" fmla="*/ 2828080 w 3742484"/>
                <a:gd name="connsiteY5" fmla="*/ 3478881 h 3742315"/>
                <a:gd name="connsiteX6" fmla="*/ 2753500 w 3742484"/>
                <a:gd name="connsiteY6" fmla="*/ 3349705 h 3742315"/>
                <a:gd name="connsiteX7" fmla="*/ 2728883 w 3742484"/>
                <a:gd name="connsiteY7" fmla="*/ 3343109 h 3742315"/>
                <a:gd name="connsiteX8" fmla="*/ 3360899 w 3742484"/>
                <a:gd name="connsiteY8" fmla="*/ 2708687 h 3742315"/>
                <a:gd name="connsiteX9" fmla="*/ 3349956 w 3742484"/>
                <a:gd name="connsiteY9" fmla="*/ 2717084 h 3742315"/>
                <a:gd name="connsiteX10" fmla="*/ 3343194 w 3742484"/>
                <a:gd name="connsiteY10" fmla="*/ 2728797 h 3742315"/>
                <a:gd name="connsiteX11" fmla="*/ 3349790 w 3742484"/>
                <a:gd name="connsiteY11" fmla="*/ 2753415 h 3742315"/>
                <a:gd name="connsiteX12" fmla="*/ 3479320 w 3742484"/>
                <a:gd name="connsiteY12" fmla="*/ 2828199 h 3742315"/>
                <a:gd name="connsiteX13" fmla="*/ 3503148 w 3742484"/>
                <a:gd name="connsiteY13" fmla="*/ 2784719 h 3742315"/>
                <a:gd name="connsiteX14" fmla="*/ 3374574 w 3742484"/>
                <a:gd name="connsiteY14" fmla="*/ 2710487 h 3742315"/>
                <a:gd name="connsiteX15" fmla="*/ 3360899 w 3742484"/>
                <a:gd name="connsiteY15" fmla="*/ 2708687 h 3742315"/>
                <a:gd name="connsiteX16" fmla="*/ 1851736 w 3742484"/>
                <a:gd name="connsiteY16" fmla="*/ 3580002 h 3742315"/>
                <a:gd name="connsiteX17" fmla="*/ 1846458 w 3742484"/>
                <a:gd name="connsiteY17" fmla="*/ 3592745 h 3742315"/>
                <a:gd name="connsiteX18" fmla="*/ 1846458 w 3742484"/>
                <a:gd name="connsiteY18" fmla="*/ 3741210 h 3742315"/>
                <a:gd name="connsiteX19" fmla="*/ 1896026 w 3742484"/>
                <a:gd name="connsiteY19" fmla="*/ 3742315 h 3742315"/>
                <a:gd name="connsiteX20" fmla="*/ 1896026 w 3742484"/>
                <a:gd name="connsiteY20" fmla="*/ 3592745 h 3742315"/>
                <a:gd name="connsiteX21" fmla="*/ 1878005 w 3742484"/>
                <a:gd name="connsiteY21" fmla="*/ 3574724 h 3742315"/>
                <a:gd name="connsiteX22" fmla="*/ 1864480 w 3742484"/>
                <a:gd name="connsiteY22" fmla="*/ 3574724 h 3742315"/>
                <a:gd name="connsiteX23" fmla="*/ 1851736 w 3742484"/>
                <a:gd name="connsiteY23" fmla="*/ 3580002 h 3742315"/>
                <a:gd name="connsiteX24" fmla="*/ 999927 w 3742484"/>
                <a:gd name="connsiteY24" fmla="*/ 3341307 h 3742315"/>
                <a:gd name="connsiteX25" fmla="*/ 988985 w 3742484"/>
                <a:gd name="connsiteY25" fmla="*/ 3349703 h 3742315"/>
                <a:gd name="connsiteX26" fmla="*/ 914158 w 3742484"/>
                <a:gd name="connsiteY26" fmla="*/ 3479308 h 3742315"/>
                <a:gd name="connsiteX27" fmla="*/ 957640 w 3742484"/>
                <a:gd name="connsiteY27" fmla="*/ 3503132 h 3742315"/>
                <a:gd name="connsiteX28" fmla="*/ 1031912 w 3742484"/>
                <a:gd name="connsiteY28" fmla="*/ 3374488 h 3742315"/>
                <a:gd name="connsiteX29" fmla="*/ 1025316 w 3742484"/>
                <a:gd name="connsiteY29" fmla="*/ 3349870 h 3742315"/>
                <a:gd name="connsiteX30" fmla="*/ 1013602 w 3742484"/>
                <a:gd name="connsiteY30" fmla="*/ 3343108 h 3742315"/>
                <a:gd name="connsiteX31" fmla="*/ 999927 w 3742484"/>
                <a:gd name="connsiteY31" fmla="*/ 3341307 h 3742315"/>
                <a:gd name="connsiteX32" fmla="*/ 3580087 w 3742484"/>
                <a:gd name="connsiteY32" fmla="*/ 1851651 h 3742315"/>
                <a:gd name="connsiteX33" fmla="*/ 3574809 w 3742484"/>
                <a:gd name="connsiteY33" fmla="*/ 1864394 h 3742315"/>
                <a:gd name="connsiteX34" fmla="*/ 3574809 w 3742484"/>
                <a:gd name="connsiteY34" fmla="*/ 1877920 h 3742315"/>
                <a:gd name="connsiteX35" fmla="*/ 3592830 w 3742484"/>
                <a:gd name="connsiteY35" fmla="*/ 1895941 h 3742315"/>
                <a:gd name="connsiteX36" fmla="*/ 3741375 w 3742484"/>
                <a:gd name="connsiteY36" fmla="*/ 1895941 h 3742315"/>
                <a:gd name="connsiteX37" fmla="*/ 3742484 w 3742484"/>
                <a:gd name="connsiteY37" fmla="*/ 1846373 h 3742315"/>
                <a:gd name="connsiteX38" fmla="*/ 3592830 w 3742484"/>
                <a:gd name="connsiteY38" fmla="*/ 1846373 h 3742315"/>
                <a:gd name="connsiteX39" fmla="*/ 3580087 w 3742484"/>
                <a:gd name="connsiteY39" fmla="*/ 1851651 h 3742315"/>
                <a:gd name="connsiteX40" fmla="*/ 3349789 w 3742484"/>
                <a:gd name="connsiteY40" fmla="*/ 988899 h 3742315"/>
                <a:gd name="connsiteX41" fmla="*/ 3343193 w 3742484"/>
                <a:gd name="connsiteY41" fmla="*/ 1013517 h 3742315"/>
                <a:gd name="connsiteX42" fmla="*/ 3349956 w 3742484"/>
                <a:gd name="connsiteY42" fmla="*/ 1025230 h 3742315"/>
                <a:gd name="connsiteX43" fmla="*/ 3374573 w 3742484"/>
                <a:gd name="connsiteY43" fmla="*/ 1031827 h 3742315"/>
                <a:gd name="connsiteX44" fmla="*/ 3503899 w 3742484"/>
                <a:gd name="connsiteY44" fmla="*/ 957161 h 3742315"/>
                <a:gd name="connsiteX45" fmla="*/ 3492591 w 3742484"/>
                <a:gd name="connsiteY45" fmla="*/ 935071 h 3742315"/>
                <a:gd name="connsiteX46" fmla="*/ 3479115 w 3742484"/>
                <a:gd name="connsiteY46" fmla="*/ 914233 h 3742315"/>
                <a:gd name="connsiteX47" fmla="*/ 367911 w 3742484"/>
                <a:gd name="connsiteY47" fmla="*/ 2710487 h 3742315"/>
                <a:gd name="connsiteX48" fmla="*/ 238585 w 3742484"/>
                <a:gd name="connsiteY48" fmla="*/ 2785154 h 3742315"/>
                <a:gd name="connsiteX49" fmla="*/ 249894 w 3742484"/>
                <a:gd name="connsiteY49" fmla="*/ 2807243 h 3742315"/>
                <a:gd name="connsiteX50" fmla="*/ 263369 w 3742484"/>
                <a:gd name="connsiteY50" fmla="*/ 2828081 h 3742315"/>
                <a:gd name="connsiteX51" fmla="*/ 392695 w 3742484"/>
                <a:gd name="connsiteY51" fmla="*/ 2753415 h 3742315"/>
                <a:gd name="connsiteX52" fmla="*/ 399292 w 3742484"/>
                <a:gd name="connsiteY52" fmla="*/ 2728797 h 3742315"/>
                <a:gd name="connsiteX53" fmla="*/ 392529 w 3742484"/>
                <a:gd name="connsiteY53" fmla="*/ 2717084 h 3742315"/>
                <a:gd name="connsiteX54" fmla="*/ 367911 w 3742484"/>
                <a:gd name="connsiteY54" fmla="*/ 2710487 h 3742315"/>
                <a:gd name="connsiteX55" fmla="*/ 2784845 w 3742484"/>
                <a:gd name="connsiteY55" fmla="*/ 239183 h 3742315"/>
                <a:gd name="connsiteX56" fmla="*/ 2710573 w 3742484"/>
                <a:gd name="connsiteY56" fmla="*/ 367826 h 3742315"/>
                <a:gd name="connsiteX57" fmla="*/ 2717169 w 3742484"/>
                <a:gd name="connsiteY57" fmla="*/ 392443 h 3742315"/>
                <a:gd name="connsiteX58" fmla="*/ 2728883 w 3742484"/>
                <a:gd name="connsiteY58" fmla="*/ 399207 h 3742315"/>
                <a:gd name="connsiteX59" fmla="*/ 2753500 w 3742484"/>
                <a:gd name="connsiteY59" fmla="*/ 392610 h 3742315"/>
                <a:gd name="connsiteX60" fmla="*/ 2828327 w 3742484"/>
                <a:gd name="connsiteY60" fmla="*/ 263006 h 3742315"/>
                <a:gd name="connsiteX61" fmla="*/ 1109 w 3742484"/>
                <a:gd name="connsiteY61" fmla="*/ 1846373 h 3742315"/>
                <a:gd name="connsiteX62" fmla="*/ 0 w 3742484"/>
                <a:gd name="connsiteY62" fmla="*/ 1895941 h 3742315"/>
                <a:gd name="connsiteX63" fmla="*/ 149655 w 3742484"/>
                <a:gd name="connsiteY63" fmla="*/ 1895941 h 3742315"/>
                <a:gd name="connsiteX64" fmla="*/ 167676 w 3742484"/>
                <a:gd name="connsiteY64" fmla="*/ 1877920 h 3742315"/>
                <a:gd name="connsiteX65" fmla="*/ 167676 w 3742484"/>
                <a:gd name="connsiteY65" fmla="*/ 1864394 h 3742315"/>
                <a:gd name="connsiteX66" fmla="*/ 149655 w 3742484"/>
                <a:gd name="connsiteY66" fmla="*/ 1846373 h 3742315"/>
                <a:gd name="connsiteX67" fmla="*/ 1846459 w 3742484"/>
                <a:gd name="connsiteY67" fmla="*/ 0 h 3742315"/>
                <a:gd name="connsiteX68" fmla="*/ 1846459 w 3742484"/>
                <a:gd name="connsiteY68" fmla="*/ 149569 h 3742315"/>
                <a:gd name="connsiteX69" fmla="*/ 1864480 w 3742484"/>
                <a:gd name="connsiteY69" fmla="*/ 167590 h 3742315"/>
                <a:gd name="connsiteX70" fmla="*/ 1878005 w 3742484"/>
                <a:gd name="connsiteY70" fmla="*/ 167590 h 3742315"/>
                <a:gd name="connsiteX71" fmla="*/ 1896027 w 3742484"/>
                <a:gd name="connsiteY71" fmla="*/ 149569 h 3742315"/>
                <a:gd name="connsiteX72" fmla="*/ 1896027 w 3742484"/>
                <a:gd name="connsiteY72" fmla="*/ 1105 h 3742315"/>
                <a:gd name="connsiteX73" fmla="*/ 263165 w 3742484"/>
                <a:gd name="connsiteY73" fmla="*/ 914115 h 3742315"/>
                <a:gd name="connsiteX74" fmla="*/ 239337 w 3742484"/>
                <a:gd name="connsiteY74" fmla="*/ 957595 h 3742315"/>
                <a:gd name="connsiteX75" fmla="*/ 367911 w 3742484"/>
                <a:gd name="connsiteY75" fmla="*/ 1031827 h 3742315"/>
                <a:gd name="connsiteX76" fmla="*/ 392529 w 3742484"/>
                <a:gd name="connsiteY76" fmla="*/ 1025230 h 3742315"/>
                <a:gd name="connsiteX77" fmla="*/ 399291 w 3742484"/>
                <a:gd name="connsiteY77" fmla="*/ 1013517 h 3742315"/>
                <a:gd name="connsiteX78" fmla="*/ 392695 w 3742484"/>
                <a:gd name="connsiteY78" fmla="*/ 988899 h 3742315"/>
                <a:gd name="connsiteX79" fmla="*/ 935242 w 3742484"/>
                <a:gd name="connsiteY79" fmla="*/ 249958 h 3742315"/>
                <a:gd name="connsiteX80" fmla="*/ 914404 w 3742484"/>
                <a:gd name="connsiteY80" fmla="*/ 263434 h 3742315"/>
                <a:gd name="connsiteX81" fmla="*/ 988985 w 3742484"/>
                <a:gd name="connsiteY81" fmla="*/ 392612 h 3742315"/>
                <a:gd name="connsiteX82" fmla="*/ 1013602 w 3742484"/>
                <a:gd name="connsiteY82" fmla="*/ 399208 h 3742315"/>
                <a:gd name="connsiteX83" fmla="*/ 1025316 w 3742484"/>
                <a:gd name="connsiteY83" fmla="*/ 392445 h 3742315"/>
                <a:gd name="connsiteX84" fmla="*/ 1031912 w 3742484"/>
                <a:gd name="connsiteY84" fmla="*/ 367828 h 3742315"/>
                <a:gd name="connsiteX85" fmla="*/ 957331 w 3742484"/>
                <a:gd name="connsiteY85" fmla="*/ 238650 h 374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742484" h="3742315">
                  <a:moveTo>
                    <a:pt x="2728883" y="3343109"/>
                  </a:moveTo>
                  <a:lnTo>
                    <a:pt x="2717169" y="3349872"/>
                  </a:lnTo>
                  <a:cubicBezTo>
                    <a:pt x="2708549" y="3354848"/>
                    <a:pt x="2705596" y="3365869"/>
                    <a:pt x="2710573" y="3374489"/>
                  </a:cubicBezTo>
                  <a:lnTo>
                    <a:pt x="2785153" y="3503665"/>
                  </a:lnTo>
                  <a:lnTo>
                    <a:pt x="2807242" y="3492357"/>
                  </a:lnTo>
                  <a:lnTo>
                    <a:pt x="2828080" y="3478881"/>
                  </a:lnTo>
                  <a:lnTo>
                    <a:pt x="2753500" y="3349705"/>
                  </a:lnTo>
                  <a:cubicBezTo>
                    <a:pt x="2748523" y="3341085"/>
                    <a:pt x="2737502" y="3338132"/>
                    <a:pt x="2728883" y="3343109"/>
                  </a:cubicBezTo>
                  <a:close/>
                  <a:moveTo>
                    <a:pt x="3360899" y="2708687"/>
                  </a:moveTo>
                  <a:cubicBezTo>
                    <a:pt x="3356444" y="2709881"/>
                    <a:pt x="3352445" y="2712774"/>
                    <a:pt x="3349956" y="2717084"/>
                  </a:cubicBezTo>
                  <a:lnTo>
                    <a:pt x="3343194" y="2728797"/>
                  </a:lnTo>
                  <a:cubicBezTo>
                    <a:pt x="3338217" y="2737417"/>
                    <a:pt x="3341170" y="2748438"/>
                    <a:pt x="3349790" y="2753415"/>
                  </a:cubicBezTo>
                  <a:lnTo>
                    <a:pt x="3479320" y="2828199"/>
                  </a:lnTo>
                  <a:lnTo>
                    <a:pt x="3503148" y="2784719"/>
                  </a:lnTo>
                  <a:lnTo>
                    <a:pt x="3374574" y="2710487"/>
                  </a:lnTo>
                  <a:cubicBezTo>
                    <a:pt x="3370264" y="2707999"/>
                    <a:pt x="3365354" y="2707493"/>
                    <a:pt x="3360899" y="2708687"/>
                  </a:cubicBezTo>
                  <a:close/>
                  <a:moveTo>
                    <a:pt x="1851736" y="3580002"/>
                  </a:moveTo>
                  <a:cubicBezTo>
                    <a:pt x="1848475" y="3583264"/>
                    <a:pt x="1846458" y="3587769"/>
                    <a:pt x="1846458" y="3592745"/>
                  </a:cubicBezTo>
                  <a:lnTo>
                    <a:pt x="1846458" y="3741210"/>
                  </a:lnTo>
                  <a:lnTo>
                    <a:pt x="1896026" y="3742315"/>
                  </a:lnTo>
                  <a:lnTo>
                    <a:pt x="1896026" y="3592745"/>
                  </a:lnTo>
                  <a:cubicBezTo>
                    <a:pt x="1896026" y="3582792"/>
                    <a:pt x="1887958" y="3574724"/>
                    <a:pt x="1878005" y="3574724"/>
                  </a:cubicBezTo>
                  <a:lnTo>
                    <a:pt x="1864480" y="3574724"/>
                  </a:lnTo>
                  <a:cubicBezTo>
                    <a:pt x="1859503" y="3574725"/>
                    <a:pt x="1854998" y="3576741"/>
                    <a:pt x="1851736" y="3580002"/>
                  </a:cubicBezTo>
                  <a:close/>
                  <a:moveTo>
                    <a:pt x="999927" y="3341307"/>
                  </a:moveTo>
                  <a:cubicBezTo>
                    <a:pt x="995473" y="3342501"/>
                    <a:pt x="991473" y="3345393"/>
                    <a:pt x="988985" y="3349703"/>
                  </a:cubicBezTo>
                  <a:lnTo>
                    <a:pt x="914158" y="3479308"/>
                  </a:lnTo>
                  <a:lnTo>
                    <a:pt x="957640" y="3503132"/>
                  </a:lnTo>
                  <a:lnTo>
                    <a:pt x="1031912" y="3374488"/>
                  </a:lnTo>
                  <a:cubicBezTo>
                    <a:pt x="1036889" y="3365868"/>
                    <a:pt x="1033935" y="3354847"/>
                    <a:pt x="1025316" y="3349870"/>
                  </a:cubicBezTo>
                  <a:lnTo>
                    <a:pt x="1013602" y="3343108"/>
                  </a:lnTo>
                  <a:cubicBezTo>
                    <a:pt x="1009292" y="3340620"/>
                    <a:pt x="1004382" y="3340113"/>
                    <a:pt x="999927" y="3341307"/>
                  </a:cubicBezTo>
                  <a:close/>
                  <a:moveTo>
                    <a:pt x="3580087" y="1851651"/>
                  </a:moveTo>
                  <a:cubicBezTo>
                    <a:pt x="3576826" y="1854912"/>
                    <a:pt x="3574809" y="1859417"/>
                    <a:pt x="3574809" y="1864394"/>
                  </a:cubicBezTo>
                  <a:lnTo>
                    <a:pt x="3574809" y="1877920"/>
                  </a:lnTo>
                  <a:cubicBezTo>
                    <a:pt x="3574809" y="1887873"/>
                    <a:pt x="3582877" y="1895941"/>
                    <a:pt x="3592830" y="1895941"/>
                  </a:cubicBezTo>
                  <a:lnTo>
                    <a:pt x="3741375" y="1895941"/>
                  </a:lnTo>
                  <a:lnTo>
                    <a:pt x="3742484" y="1846373"/>
                  </a:lnTo>
                  <a:lnTo>
                    <a:pt x="3592830" y="1846373"/>
                  </a:lnTo>
                  <a:cubicBezTo>
                    <a:pt x="3587854" y="1846373"/>
                    <a:pt x="3583348" y="1848390"/>
                    <a:pt x="3580087" y="1851651"/>
                  </a:cubicBezTo>
                  <a:close/>
                  <a:moveTo>
                    <a:pt x="3349789" y="988899"/>
                  </a:moveTo>
                  <a:cubicBezTo>
                    <a:pt x="3341170" y="993876"/>
                    <a:pt x="3338217" y="1004897"/>
                    <a:pt x="3343193" y="1013517"/>
                  </a:cubicBezTo>
                  <a:lnTo>
                    <a:pt x="3349956" y="1025230"/>
                  </a:lnTo>
                  <a:cubicBezTo>
                    <a:pt x="3354933" y="1033850"/>
                    <a:pt x="3365954" y="1036803"/>
                    <a:pt x="3374573" y="1031827"/>
                  </a:cubicBezTo>
                  <a:lnTo>
                    <a:pt x="3503899" y="957161"/>
                  </a:lnTo>
                  <a:lnTo>
                    <a:pt x="3492591" y="935071"/>
                  </a:lnTo>
                  <a:lnTo>
                    <a:pt x="3479115" y="914233"/>
                  </a:lnTo>
                  <a:close/>
                  <a:moveTo>
                    <a:pt x="367911" y="2710487"/>
                  </a:moveTo>
                  <a:lnTo>
                    <a:pt x="238585" y="2785154"/>
                  </a:lnTo>
                  <a:lnTo>
                    <a:pt x="249894" y="2807243"/>
                  </a:lnTo>
                  <a:lnTo>
                    <a:pt x="263369" y="2828081"/>
                  </a:lnTo>
                  <a:lnTo>
                    <a:pt x="392695" y="2753415"/>
                  </a:lnTo>
                  <a:cubicBezTo>
                    <a:pt x="401315" y="2748438"/>
                    <a:pt x="404268" y="2737417"/>
                    <a:pt x="399292" y="2728797"/>
                  </a:cubicBezTo>
                  <a:lnTo>
                    <a:pt x="392529" y="2717084"/>
                  </a:lnTo>
                  <a:cubicBezTo>
                    <a:pt x="387552" y="2708464"/>
                    <a:pt x="376531" y="2705511"/>
                    <a:pt x="367911" y="2710487"/>
                  </a:cubicBezTo>
                  <a:close/>
                  <a:moveTo>
                    <a:pt x="2784845" y="239183"/>
                  </a:moveTo>
                  <a:lnTo>
                    <a:pt x="2710573" y="367826"/>
                  </a:lnTo>
                  <a:cubicBezTo>
                    <a:pt x="2705596" y="376446"/>
                    <a:pt x="2708549" y="387467"/>
                    <a:pt x="2717169" y="392443"/>
                  </a:cubicBezTo>
                  <a:lnTo>
                    <a:pt x="2728883" y="399207"/>
                  </a:lnTo>
                  <a:cubicBezTo>
                    <a:pt x="2737502" y="404183"/>
                    <a:pt x="2748523" y="401230"/>
                    <a:pt x="2753500" y="392610"/>
                  </a:cubicBezTo>
                  <a:lnTo>
                    <a:pt x="2828327" y="263006"/>
                  </a:lnTo>
                  <a:close/>
                  <a:moveTo>
                    <a:pt x="1109" y="1846373"/>
                  </a:moveTo>
                  <a:lnTo>
                    <a:pt x="0" y="1895941"/>
                  </a:lnTo>
                  <a:lnTo>
                    <a:pt x="149655" y="1895941"/>
                  </a:lnTo>
                  <a:cubicBezTo>
                    <a:pt x="159608" y="1895941"/>
                    <a:pt x="167676" y="1887873"/>
                    <a:pt x="167676" y="1877920"/>
                  </a:cubicBezTo>
                  <a:lnTo>
                    <a:pt x="167676" y="1864394"/>
                  </a:lnTo>
                  <a:cubicBezTo>
                    <a:pt x="167676" y="1854441"/>
                    <a:pt x="159608" y="1846373"/>
                    <a:pt x="149655" y="1846373"/>
                  </a:cubicBezTo>
                  <a:close/>
                  <a:moveTo>
                    <a:pt x="1846459" y="0"/>
                  </a:moveTo>
                  <a:lnTo>
                    <a:pt x="1846459" y="149569"/>
                  </a:lnTo>
                  <a:cubicBezTo>
                    <a:pt x="1846459" y="159522"/>
                    <a:pt x="1854527" y="167590"/>
                    <a:pt x="1864480" y="167590"/>
                  </a:cubicBezTo>
                  <a:lnTo>
                    <a:pt x="1878005" y="167590"/>
                  </a:lnTo>
                  <a:cubicBezTo>
                    <a:pt x="1887958" y="167590"/>
                    <a:pt x="1896027" y="159522"/>
                    <a:pt x="1896027" y="149569"/>
                  </a:cubicBezTo>
                  <a:lnTo>
                    <a:pt x="1896027" y="1105"/>
                  </a:lnTo>
                  <a:close/>
                  <a:moveTo>
                    <a:pt x="263165" y="914115"/>
                  </a:moveTo>
                  <a:lnTo>
                    <a:pt x="239337" y="957595"/>
                  </a:lnTo>
                  <a:lnTo>
                    <a:pt x="367911" y="1031827"/>
                  </a:lnTo>
                  <a:cubicBezTo>
                    <a:pt x="376531" y="1036803"/>
                    <a:pt x="387552" y="1033850"/>
                    <a:pt x="392529" y="1025230"/>
                  </a:cubicBezTo>
                  <a:lnTo>
                    <a:pt x="399291" y="1013517"/>
                  </a:lnTo>
                  <a:cubicBezTo>
                    <a:pt x="404268" y="1004897"/>
                    <a:pt x="401315" y="993876"/>
                    <a:pt x="392695" y="988899"/>
                  </a:cubicBezTo>
                  <a:close/>
                  <a:moveTo>
                    <a:pt x="935242" y="249958"/>
                  </a:moveTo>
                  <a:lnTo>
                    <a:pt x="914404" y="263434"/>
                  </a:lnTo>
                  <a:lnTo>
                    <a:pt x="988985" y="392612"/>
                  </a:lnTo>
                  <a:cubicBezTo>
                    <a:pt x="993961" y="401230"/>
                    <a:pt x="1004983" y="404184"/>
                    <a:pt x="1013602" y="399208"/>
                  </a:cubicBezTo>
                  <a:lnTo>
                    <a:pt x="1025316" y="392445"/>
                  </a:lnTo>
                  <a:cubicBezTo>
                    <a:pt x="1033936" y="387468"/>
                    <a:pt x="1036888" y="376446"/>
                    <a:pt x="1031912" y="367828"/>
                  </a:cubicBezTo>
                  <a:lnTo>
                    <a:pt x="957331" y="238650"/>
                  </a:lnTo>
                  <a:close/>
                </a:path>
              </a:pathLst>
            </a:custGeom>
            <a:solidFill>
              <a:sysClr val="windowText" lastClr="000000">
                <a:lumMod val="75000"/>
                <a:lumOff val="25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black">
                    <a:lumMod val="75000"/>
                    <a:lumOff val="25000"/>
                  </a:prstClr>
                </a:solidFill>
              </a:endParaRPr>
            </a:p>
          </p:txBody>
        </p:sp>
      </p:grpSp>
      <p:grpSp>
        <p:nvGrpSpPr>
          <p:cNvPr id="77" name="组合 76"/>
          <p:cNvGrpSpPr/>
          <p:nvPr/>
        </p:nvGrpSpPr>
        <p:grpSpPr>
          <a:xfrm>
            <a:off x="5762256" y="1483935"/>
            <a:ext cx="784855" cy="993367"/>
            <a:chOff x="5685315" y="1260706"/>
            <a:chExt cx="784753" cy="993597"/>
          </a:xfrm>
        </p:grpSpPr>
        <p:grpSp>
          <p:nvGrpSpPr>
            <p:cNvPr id="24" name="组合 23"/>
            <p:cNvGrpSpPr/>
            <p:nvPr/>
          </p:nvGrpSpPr>
          <p:grpSpPr>
            <a:xfrm>
              <a:off x="5685315" y="1260706"/>
              <a:ext cx="784753" cy="993597"/>
              <a:chOff x="4390176" y="890801"/>
              <a:chExt cx="1081244" cy="1368991"/>
            </a:xfrm>
          </p:grpSpPr>
          <p:grpSp>
            <p:nvGrpSpPr>
              <p:cNvPr id="28" name="组合 27"/>
              <p:cNvGrpSpPr/>
              <p:nvPr/>
            </p:nvGrpSpPr>
            <p:grpSpPr>
              <a:xfrm>
                <a:off x="4390176" y="890801"/>
                <a:ext cx="1081244" cy="1368991"/>
                <a:chOff x="4627786" y="1796539"/>
                <a:chExt cx="2675679" cy="3387753"/>
              </a:xfrm>
            </p:grpSpPr>
            <p:sp>
              <p:nvSpPr>
                <p:cNvPr id="29" name="圆角矩形 28"/>
                <p:cNvSpPr/>
                <p:nvPr/>
              </p:nvSpPr>
              <p:spPr>
                <a:xfrm rot="2760000">
                  <a:off x="4423176" y="2304004"/>
                  <a:ext cx="3387753" cy="2372824"/>
                </a:xfrm>
                <a:prstGeom prst="roundRect">
                  <a:avLst>
                    <a:gd name="adj" fmla="val 50000"/>
                  </a:avLst>
                </a:prstGeom>
                <a:gradFill>
                  <a:gsLst>
                    <a:gs pos="47000">
                      <a:sysClr val="windowText" lastClr="000000">
                        <a:alpha val="19000"/>
                      </a:sysClr>
                    </a:gs>
                    <a:gs pos="76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889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0" name="椭圆 29"/>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304800" dist="1270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31" name="组合 30"/>
              <p:cNvGrpSpPr/>
              <p:nvPr/>
            </p:nvGrpSpPr>
            <p:grpSpPr>
              <a:xfrm>
                <a:off x="4489652" y="976692"/>
                <a:ext cx="873070" cy="1203161"/>
                <a:chOff x="4627786" y="1715908"/>
                <a:chExt cx="2875230" cy="3962302"/>
              </a:xfrm>
            </p:grpSpPr>
            <p:sp>
              <p:nvSpPr>
                <p:cNvPr id="32" name="圆角矩形 31"/>
                <p:cNvSpPr/>
                <p:nvPr/>
              </p:nvSpPr>
              <p:spPr>
                <a:xfrm rot="2760000">
                  <a:off x="4335454" y="2510647"/>
                  <a:ext cx="3962302" cy="2372823"/>
                </a:xfrm>
                <a:prstGeom prst="roundRect">
                  <a:avLst>
                    <a:gd name="adj" fmla="val 50000"/>
                  </a:avLst>
                </a:prstGeom>
                <a:gradFill>
                  <a:gsLst>
                    <a:gs pos="32000">
                      <a:sysClr val="windowText" lastClr="000000">
                        <a:alpha val="13000"/>
                      </a:sysClr>
                    </a:gs>
                    <a:gs pos="68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3" name="椭圆 32"/>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54000" dist="1143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101" name="Group 8"/>
            <p:cNvGrpSpPr>
              <a:grpSpLocks noChangeAspect="1"/>
            </p:cNvGrpSpPr>
            <p:nvPr/>
          </p:nvGrpSpPr>
          <p:grpSpPr bwMode="auto">
            <a:xfrm>
              <a:off x="5858420" y="1462384"/>
              <a:ext cx="226065" cy="247705"/>
              <a:chOff x="3437" y="2282"/>
              <a:chExt cx="679" cy="744"/>
            </a:xfrm>
            <a:solidFill>
              <a:srgbClr val="FFB850"/>
            </a:solidFill>
          </p:grpSpPr>
          <p:sp>
            <p:nvSpPr>
              <p:cNvPr id="102" name="Freeform 9"/>
              <p:cNvSpPr/>
              <p:nvPr/>
            </p:nvSpPr>
            <p:spPr bwMode="auto">
              <a:xfrm>
                <a:off x="3595" y="2282"/>
                <a:ext cx="364" cy="379"/>
              </a:xfrm>
              <a:custGeom>
                <a:avLst/>
                <a:gdLst>
                  <a:gd name="T0" fmla="*/ 50 w 152"/>
                  <a:gd name="T1" fmla="*/ 147 h 159"/>
                  <a:gd name="T2" fmla="*/ 39 w 152"/>
                  <a:gd name="T3" fmla="*/ 147 h 159"/>
                  <a:gd name="T4" fmla="*/ 76 w 152"/>
                  <a:gd name="T5" fmla="*/ 159 h 159"/>
                  <a:gd name="T6" fmla="*/ 114 w 152"/>
                  <a:gd name="T7" fmla="*/ 147 h 159"/>
                  <a:gd name="T8" fmla="*/ 103 w 152"/>
                  <a:gd name="T9" fmla="*/ 147 h 159"/>
                  <a:gd name="T10" fmla="*/ 152 w 152"/>
                  <a:gd name="T11" fmla="*/ 76 h 159"/>
                  <a:gd name="T12" fmla="*/ 76 w 152"/>
                  <a:gd name="T13" fmla="*/ 0 h 159"/>
                  <a:gd name="T14" fmla="*/ 0 w 152"/>
                  <a:gd name="T15" fmla="*/ 76 h 159"/>
                  <a:gd name="T16" fmla="*/ 50 w 152"/>
                  <a:gd name="T17" fmla="*/ 14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159">
                    <a:moveTo>
                      <a:pt x="50" y="147"/>
                    </a:moveTo>
                    <a:cubicBezTo>
                      <a:pt x="39" y="147"/>
                      <a:pt x="39" y="147"/>
                      <a:pt x="39" y="147"/>
                    </a:cubicBezTo>
                    <a:cubicBezTo>
                      <a:pt x="39" y="152"/>
                      <a:pt x="53" y="159"/>
                      <a:pt x="76" y="159"/>
                    </a:cubicBezTo>
                    <a:cubicBezTo>
                      <a:pt x="99" y="159"/>
                      <a:pt x="113" y="152"/>
                      <a:pt x="114" y="147"/>
                    </a:cubicBezTo>
                    <a:cubicBezTo>
                      <a:pt x="103" y="147"/>
                      <a:pt x="103" y="147"/>
                      <a:pt x="103" y="147"/>
                    </a:cubicBezTo>
                    <a:cubicBezTo>
                      <a:pt x="131" y="136"/>
                      <a:pt x="152" y="108"/>
                      <a:pt x="152" y="76"/>
                    </a:cubicBezTo>
                    <a:cubicBezTo>
                      <a:pt x="152" y="34"/>
                      <a:pt x="118" y="0"/>
                      <a:pt x="76" y="0"/>
                    </a:cubicBezTo>
                    <a:cubicBezTo>
                      <a:pt x="34" y="0"/>
                      <a:pt x="0" y="34"/>
                      <a:pt x="0" y="76"/>
                    </a:cubicBezTo>
                    <a:cubicBezTo>
                      <a:pt x="0" y="108"/>
                      <a:pt x="21" y="136"/>
                      <a:pt x="50" y="147"/>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3" name="Freeform 10"/>
              <p:cNvSpPr/>
              <p:nvPr/>
            </p:nvSpPr>
            <p:spPr bwMode="auto">
              <a:xfrm>
                <a:off x="3437" y="2633"/>
                <a:ext cx="679" cy="393"/>
              </a:xfrm>
              <a:custGeom>
                <a:avLst/>
                <a:gdLst>
                  <a:gd name="T0" fmla="*/ 222 w 284"/>
                  <a:gd name="T1" fmla="*/ 0 h 165"/>
                  <a:gd name="T2" fmla="*/ 188 w 284"/>
                  <a:gd name="T3" fmla="*/ 0 h 165"/>
                  <a:gd name="T4" fmla="*/ 154 w 284"/>
                  <a:gd name="T5" fmla="*/ 19 h 165"/>
                  <a:gd name="T6" fmla="*/ 154 w 284"/>
                  <a:gd name="T7" fmla="*/ 134 h 165"/>
                  <a:gd name="T8" fmla="*/ 143 w 284"/>
                  <a:gd name="T9" fmla="*/ 146 h 165"/>
                  <a:gd name="T10" fmla="*/ 131 w 284"/>
                  <a:gd name="T11" fmla="*/ 134 h 165"/>
                  <a:gd name="T12" fmla="*/ 131 w 284"/>
                  <a:gd name="T13" fmla="*/ 19 h 165"/>
                  <a:gd name="T14" fmla="*/ 97 w 284"/>
                  <a:gd name="T15" fmla="*/ 0 h 165"/>
                  <a:gd name="T16" fmla="*/ 63 w 284"/>
                  <a:gd name="T17" fmla="*/ 0 h 165"/>
                  <a:gd name="T18" fmla="*/ 0 w 284"/>
                  <a:gd name="T19" fmla="*/ 86 h 165"/>
                  <a:gd name="T20" fmla="*/ 0 w 284"/>
                  <a:gd name="T21" fmla="*/ 165 h 165"/>
                  <a:gd name="T22" fmla="*/ 284 w 284"/>
                  <a:gd name="T23" fmla="*/ 165 h 165"/>
                  <a:gd name="T24" fmla="*/ 284 w 284"/>
                  <a:gd name="T25" fmla="*/ 86 h 165"/>
                  <a:gd name="T26" fmla="*/ 222 w 284"/>
                  <a:gd name="T2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4" h="165">
                    <a:moveTo>
                      <a:pt x="222" y="0"/>
                    </a:moveTo>
                    <a:cubicBezTo>
                      <a:pt x="188" y="0"/>
                      <a:pt x="188" y="0"/>
                      <a:pt x="188" y="0"/>
                    </a:cubicBezTo>
                    <a:cubicBezTo>
                      <a:pt x="188" y="10"/>
                      <a:pt x="172" y="17"/>
                      <a:pt x="154" y="19"/>
                    </a:cubicBezTo>
                    <a:cubicBezTo>
                      <a:pt x="154" y="134"/>
                      <a:pt x="154" y="134"/>
                      <a:pt x="154" y="134"/>
                    </a:cubicBezTo>
                    <a:cubicBezTo>
                      <a:pt x="154" y="140"/>
                      <a:pt x="149" y="146"/>
                      <a:pt x="143" y="146"/>
                    </a:cubicBezTo>
                    <a:cubicBezTo>
                      <a:pt x="136" y="146"/>
                      <a:pt x="131" y="140"/>
                      <a:pt x="131" y="134"/>
                    </a:cubicBezTo>
                    <a:cubicBezTo>
                      <a:pt x="131" y="19"/>
                      <a:pt x="131" y="19"/>
                      <a:pt x="131" y="19"/>
                    </a:cubicBezTo>
                    <a:cubicBezTo>
                      <a:pt x="113" y="17"/>
                      <a:pt x="97" y="11"/>
                      <a:pt x="97" y="0"/>
                    </a:cubicBezTo>
                    <a:cubicBezTo>
                      <a:pt x="63" y="0"/>
                      <a:pt x="63" y="0"/>
                      <a:pt x="63" y="0"/>
                    </a:cubicBezTo>
                    <a:cubicBezTo>
                      <a:pt x="28" y="0"/>
                      <a:pt x="0" y="39"/>
                      <a:pt x="0" y="86"/>
                    </a:cubicBezTo>
                    <a:cubicBezTo>
                      <a:pt x="0" y="165"/>
                      <a:pt x="0" y="165"/>
                      <a:pt x="0" y="165"/>
                    </a:cubicBezTo>
                    <a:cubicBezTo>
                      <a:pt x="284" y="165"/>
                      <a:pt x="284" y="165"/>
                      <a:pt x="284" y="165"/>
                    </a:cubicBezTo>
                    <a:cubicBezTo>
                      <a:pt x="284" y="86"/>
                      <a:pt x="284" y="86"/>
                      <a:pt x="284" y="86"/>
                    </a:cubicBezTo>
                    <a:cubicBezTo>
                      <a:pt x="284" y="39"/>
                      <a:pt x="256" y="0"/>
                      <a:pt x="222"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79" name="组合 78"/>
          <p:cNvGrpSpPr/>
          <p:nvPr/>
        </p:nvGrpSpPr>
        <p:grpSpPr>
          <a:xfrm>
            <a:off x="7050866" y="2033441"/>
            <a:ext cx="784855" cy="993367"/>
            <a:chOff x="6969313" y="1792555"/>
            <a:chExt cx="784753" cy="993597"/>
          </a:xfrm>
        </p:grpSpPr>
        <p:grpSp>
          <p:nvGrpSpPr>
            <p:cNvPr id="34" name="组合 33"/>
            <p:cNvGrpSpPr/>
            <p:nvPr/>
          </p:nvGrpSpPr>
          <p:grpSpPr>
            <a:xfrm>
              <a:off x="6969313" y="1792555"/>
              <a:ext cx="784753" cy="993597"/>
              <a:chOff x="4390176" y="890801"/>
              <a:chExt cx="1081244" cy="1368991"/>
            </a:xfrm>
          </p:grpSpPr>
          <p:grpSp>
            <p:nvGrpSpPr>
              <p:cNvPr id="35" name="组合 34"/>
              <p:cNvGrpSpPr/>
              <p:nvPr/>
            </p:nvGrpSpPr>
            <p:grpSpPr>
              <a:xfrm>
                <a:off x="4390176" y="890801"/>
                <a:ext cx="1081244" cy="1368991"/>
                <a:chOff x="4627786" y="1796539"/>
                <a:chExt cx="2675679" cy="3387753"/>
              </a:xfrm>
            </p:grpSpPr>
            <p:sp>
              <p:nvSpPr>
                <p:cNvPr id="36" name="圆角矩形 35"/>
                <p:cNvSpPr/>
                <p:nvPr/>
              </p:nvSpPr>
              <p:spPr>
                <a:xfrm rot="2760000">
                  <a:off x="4423176" y="2304004"/>
                  <a:ext cx="3387753" cy="2372824"/>
                </a:xfrm>
                <a:prstGeom prst="roundRect">
                  <a:avLst>
                    <a:gd name="adj" fmla="val 50000"/>
                  </a:avLst>
                </a:prstGeom>
                <a:gradFill>
                  <a:gsLst>
                    <a:gs pos="47000">
                      <a:sysClr val="windowText" lastClr="000000">
                        <a:alpha val="19000"/>
                      </a:sysClr>
                    </a:gs>
                    <a:gs pos="76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889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7" name="椭圆 36"/>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304800" dist="1270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38" name="组合 37"/>
              <p:cNvGrpSpPr/>
              <p:nvPr/>
            </p:nvGrpSpPr>
            <p:grpSpPr>
              <a:xfrm>
                <a:off x="4489652" y="976692"/>
                <a:ext cx="873070" cy="1203161"/>
                <a:chOff x="4627786" y="1715908"/>
                <a:chExt cx="2875230" cy="3962302"/>
              </a:xfrm>
            </p:grpSpPr>
            <p:sp>
              <p:nvSpPr>
                <p:cNvPr id="39" name="圆角矩形 38"/>
                <p:cNvSpPr/>
                <p:nvPr/>
              </p:nvSpPr>
              <p:spPr>
                <a:xfrm rot="2760000">
                  <a:off x="4335454" y="2510647"/>
                  <a:ext cx="3962302" cy="2372823"/>
                </a:xfrm>
                <a:prstGeom prst="roundRect">
                  <a:avLst>
                    <a:gd name="adj" fmla="val 50000"/>
                  </a:avLst>
                </a:prstGeom>
                <a:gradFill>
                  <a:gsLst>
                    <a:gs pos="32000">
                      <a:sysClr val="windowText" lastClr="000000">
                        <a:alpha val="13000"/>
                      </a:sysClr>
                    </a:gs>
                    <a:gs pos="68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0" name="椭圆 39"/>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54000" dist="1143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104" name="Group 13"/>
            <p:cNvGrpSpPr>
              <a:grpSpLocks noChangeAspect="1"/>
            </p:cNvGrpSpPr>
            <p:nvPr/>
          </p:nvGrpSpPr>
          <p:grpSpPr bwMode="auto">
            <a:xfrm>
              <a:off x="7132238" y="1994555"/>
              <a:ext cx="247896" cy="250823"/>
              <a:chOff x="2426" y="2781"/>
              <a:chExt cx="593" cy="600"/>
            </a:xfrm>
            <a:solidFill>
              <a:srgbClr val="01ACBE"/>
            </a:solidFill>
          </p:grpSpPr>
          <p:sp>
            <p:nvSpPr>
              <p:cNvPr id="105"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6"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80" name="组合 79"/>
          <p:cNvGrpSpPr/>
          <p:nvPr/>
        </p:nvGrpSpPr>
        <p:grpSpPr>
          <a:xfrm>
            <a:off x="7578339" y="3317141"/>
            <a:ext cx="784855" cy="993367"/>
            <a:chOff x="7501162" y="3076553"/>
            <a:chExt cx="784753" cy="993597"/>
          </a:xfrm>
        </p:grpSpPr>
        <p:grpSp>
          <p:nvGrpSpPr>
            <p:cNvPr id="41" name="组合 40"/>
            <p:cNvGrpSpPr/>
            <p:nvPr/>
          </p:nvGrpSpPr>
          <p:grpSpPr>
            <a:xfrm>
              <a:off x="7501162" y="3076553"/>
              <a:ext cx="784753" cy="993597"/>
              <a:chOff x="4390176" y="890801"/>
              <a:chExt cx="1081244" cy="1368991"/>
            </a:xfrm>
          </p:grpSpPr>
          <p:grpSp>
            <p:nvGrpSpPr>
              <p:cNvPr id="42" name="组合 41"/>
              <p:cNvGrpSpPr/>
              <p:nvPr/>
            </p:nvGrpSpPr>
            <p:grpSpPr>
              <a:xfrm>
                <a:off x="4390176" y="890801"/>
                <a:ext cx="1081244" cy="1368991"/>
                <a:chOff x="4627786" y="1796539"/>
                <a:chExt cx="2675679" cy="3387753"/>
              </a:xfrm>
            </p:grpSpPr>
            <p:sp>
              <p:nvSpPr>
                <p:cNvPr id="43" name="圆角矩形 42"/>
                <p:cNvSpPr/>
                <p:nvPr/>
              </p:nvSpPr>
              <p:spPr>
                <a:xfrm rot="2760000">
                  <a:off x="4423176" y="2304004"/>
                  <a:ext cx="3387753" cy="2372824"/>
                </a:xfrm>
                <a:prstGeom prst="roundRect">
                  <a:avLst>
                    <a:gd name="adj" fmla="val 50000"/>
                  </a:avLst>
                </a:prstGeom>
                <a:gradFill>
                  <a:gsLst>
                    <a:gs pos="47000">
                      <a:sysClr val="windowText" lastClr="000000">
                        <a:alpha val="19000"/>
                      </a:sysClr>
                    </a:gs>
                    <a:gs pos="76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889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4" name="椭圆 43"/>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304800" dist="1270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45" name="组合 44"/>
              <p:cNvGrpSpPr/>
              <p:nvPr/>
            </p:nvGrpSpPr>
            <p:grpSpPr>
              <a:xfrm>
                <a:off x="4489652" y="976692"/>
                <a:ext cx="873070" cy="1203161"/>
                <a:chOff x="4627786" y="1715908"/>
                <a:chExt cx="2875230" cy="3962302"/>
              </a:xfrm>
            </p:grpSpPr>
            <p:sp>
              <p:nvSpPr>
                <p:cNvPr id="46" name="圆角矩形 45"/>
                <p:cNvSpPr/>
                <p:nvPr/>
              </p:nvSpPr>
              <p:spPr>
                <a:xfrm rot="2760000">
                  <a:off x="4335454" y="2510647"/>
                  <a:ext cx="3962302" cy="2372823"/>
                </a:xfrm>
                <a:prstGeom prst="roundRect">
                  <a:avLst>
                    <a:gd name="adj" fmla="val 50000"/>
                  </a:avLst>
                </a:prstGeom>
                <a:gradFill>
                  <a:gsLst>
                    <a:gs pos="32000">
                      <a:sysClr val="windowText" lastClr="000000">
                        <a:alpha val="13000"/>
                      </a:sysClr>
                    </a:gs>
                    <a:gs pos="68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7" name="椭圆 46"/>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54000" dist="1143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107" name="Group 18"/>
            <p:cNvGrpSpPr>
              <a:grpSpLocks noChangeAspect="1"/>
            </p:cNvGrpSpPr>
            <p:nvPr/>
          </p:nvGrpSpPr>
          <p:grpSpPr bwMode="auto">
            <a:xfrm>
              <a:off x="7662694" y="3283623"/>
              <a:ext cx="257512" cy="239954"/>
              <a:chOff x="3802" y="2858"/>
              <a:chExt cx="616" cy="574"/>
            </a:xfrm>
            <a:solidFill>
              <a:srgbClr val="E87071"/>
            </a:solidFill>
          </p:grpSpPr>
          <p:sp>
            <p:nvSpPr>
              <p:cNvPr id="108" name="Rectangle 19"/>
              <p:cNvSpPr>
                <a:spLocks noChangeArrowheads="1"/>
              </p:cNvSpPr>
              <p:nvPr/>
            </p:nvSpPr>
            <p:spPr bwMode="auto">
              <a:xfrm>
                <a:off x="3802" y="3205"/>
                <a:ext cx="129" cy="227"/>
              </a:xfrm>
              <a:prstGeom prst="rect">
                <a:avLst/>
              </a:pr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09" name="Rectangle 20"/>
              <p:cNvSpPr>
                <a:spLocks noChangeArrowheads="1"/>
              </p:cNvSpPr>
              <p:nvPr/>
            </p:nvSpPr>
            <p:spPr bwMode="auto">
              <a:xfrm>
                <a:off x="3964" y="3174"/>
                <a:ext cx="129" cy="258"/>
              </a:xfrm>
              <a:prstGeom prst="rect">
                <a:avLst/>
              </a:pr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0" name="Rectangle 21"/>
              <p:cNvSpPr>
                <a:spLocks noChangeArrowheads="1"/>
              </p:cNvSpPr>
              <p:nvPr/>
            </p:nvSpPr>
            <p:spPr bwMode="auto">
              <a:xfrm>
                <a:off x="4129" y="3131"/>
                <a:ext cx="129" cy="301"/>
              </a:xfrm>
              <a:prstGeom prst="rect">
                <a:avLst/>
              </a:pr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1" name="Rectangle 22"/>
              <p:cNvSpPr>
                <a:spLocks noChangeArrowheads="1"/>
              </p:cNvSpPr>
              <p:nvPr/>
            </p:nvSpPr>
            <p:spPr bwMode="auto">
              <a:xfrm>
                <a:off x="4289" y="3078"/>
                <a:ext cx="129" cy="354"/>
              </a:xfrm>
              <a:prstGeom prst="rect">
                <a:avLst/>
              </a:pr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2"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82" name="组合 81"/>
          <p:cNvGrpSpPr/>
          <p:nvPr/>
        </p:nvGrpSpPr>
        <p:grpSpPr>
          <a:xfrm>
            <a:off x="7021656" y="4591317"/>
            <a:ext cx="786760" cy="993367"/>
            <a:chOff x="6969313" y="4360551"/>
            <a:chExt cx="786658" cy="993597"/>
          </a:xfrm>
        </p:grpSpPr>
        <p:grpSp>
          <p:nvGrpSpPr>
            <p:cNvPr id="48" name="组合 47"/>
            <p:cNvGrpSpPr/>
            <p:nvPr/>
          </p:nvGrpSpPr>
          <p:grpSpPr>
            <a:xfrm>
              <a:off x="6969313" y="4360551"/>
              <a:ext cx="786658" cy="993597"/>
              <a:chOff x="4390176" y="890801"/>
              <a:chExt cx="1083868" cy="1368991"/>
            </a:xfrm>
          </p:grpSpPr>
          <p:grpSp>
            <p:nvGrpSpPr>
              <p:cNvPr id="49" name="组合 48"/>
              <p:cNvGrpSpPr/>
              <p:nvPr/>
            </p:nvGrpSpPr>
            <p:grpSpPr>
              <a:xfrm>
                <a:off x="4390176" y="890801"/>
                <a:ext cx="1083868" cy="1368991"/>
                <a:chOff x="4627786" y="1796540"/>
                <a:chExt cx="2682173" cy="3387753"/>
              </a:xfrm>
            </p:grpSpPr>
            <p:sp>
              <p:nvSpPr>
                <p:cNvPr id="50" name="圆角矩形 49"/>
                <p:cNvSpPr/>
                <p:nvPr/>
              </p:nvSpPr>
              <p:spPr>
                <a:xfrm rot="2760000">
                  <a:off x="4429670" y="2304004"/>
                  <a:ext cx="3387753" cy="2372824"/>
                </a:xfrm>
                <a:prstGeom prst="roundRect">
                  <a:avLst>
                    <a:gd name="adj" fmla="val 50000"/>
                  </a:avLst>
                </a:prstGeom>
                <a:gradFill>
                  <a:gsLst>
                    <a:gs pos="47000">
                      <a:sysClr val="windowText" lastClr="000000">
                        <a:alpha val="19000"/>
                      </a:sysClr>
                    </a:gs>
                    <a:gs pos="76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889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1" name="椭圆 50"/>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304800" dist="1270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52" name="组合 51"/>
              <p:cNvGrpSpPr/>
              <p:nvPr/>
            </p:nvGrpSpPr>
            <p:grpSpPr>
              <a:xfrm>
                <a:off x="4489652" y="976692"/>
                <a:ext cx="873070" cy="1203161"/>
                <a:chOff x="4627786" y="1715908"/>
                <a:chExt cx="2875230" cy="3962302"/>
              </a:xfrm>
            </p:grpSpPr>
            <p:sp>
              <p:nvSpPr>
                <p:cNvPr id="53" name="圆角矩形 52"/>
                <p:cNvSpPr/>
                <p:nvPr/>
              </p:nvSpPr>
              <p:spPr>
                <a:xfrm rot="2760000">
                  <a:off x="4335454" y="2510647"/>
                  <a:ext cx="3962302" cy="2372823"/>
                </a:xfrm>
                <a:prstGeom prst="roundRect">
                  <a:avLst>
                    <a:gd name="adj" fmla="val 50000"/>
                  </a:avLst>
                </a:prstGeom>
                <a:gradFill>
                  <a:gsLst>
                    <a:gs pos="32000">
                      <a:sysClr val="windowText" lastClr="000000">
                        <a:alpha val="13000"/>
                      </a:sysClr>
                    </a:gs>
                    <a:gs pos="68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4" name="椭圆 53"/>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54000" dist="1143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113" name="Group 26"/>
            <p:cNvGrpSpPr>
              <a:grpSpLocks noChangeAspect="1"/>
            </p:cNvGrpSpPr>
            <p:nvPr/>
          </p:nvGrpSpPr>
          <p:grpSpPr bwMode="auto">
            <a:xfrm>
              <a:off x="7091432" y="4610048"/>
              <a:ext cx="333237" cy="165205"/>
              <a:chOff x="5676" y="2597"/>
              <a:chExt cx="1061" cy="526"/>
            </a:xfrm>
            <a:solidFill>
              <a:srgbClr val="00AF92"/>
            </a:solidFill>
          </p:grpSpPr>
          <p:sp>
            <p:nvSpPr>
              <p:cNvPr id="114" name="Freeform 27"/>
              <p:cNvSpPr/>
              <p:nvPr/>
            </p:nvSpPr>
            <p:spPr bwMode="auto">
              <a:xfrm>
                <a:off x="5747" y="2597"/>
                <a:ext cx="181" cy="115"/>
              </a:xfrm>
              <a:custGeom>
                <a:avLst/>
                <a:gdLst>
                  <a:gd name="T0" fmla="*/ 25 w 76"/>
                  <a:gd name="T1" fmla="*/ 48 h 48"/>
                  <a:gd name="T2" fmla="*/ 64 w 76"/>
                  <a:gd name="T3" fmla="*/ 44 h 48"/>
                  <a:gd name="T4" fmla="*/ 76 w 76"/>
                  <a:gd name="T5" fmla="*/ 13 h 48"/>
                  <a:gd name="T6" fmla="*/ 39 w 76"/>
                  <a:gd name="T7" fmla="*/ 15 h 48"/>
                  <a:gd name="T8" fmla="*/ 23 w 76"/>
                  <a:gd name="T9" fmla="*/ 10 h 48"/>
                  <a:gd name="T10" fmla="*/ 7 w 76"/>
                  <a:gd name="T11" fmla="*/ 20 h 48"/>
                  <a:gd name="T12" fmla="*/ 25 w 76"/>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76" h="48">
                    <a:moveTo>
                      <a:pt x="25" y="48"/>
                    </a:moveTo>
                    <a:cubicBezTo>
                      <a:pt x="64" y="44"/>
                      <a:pt x="64" y="44"/>
                      <a:pt x="64" y="44"/>
                    </a:cubicBezTo>
                    <a:cubicBezTo>
                      <a:pt x="66" y="36"/>
                      <a:pt x="69" y="26"/>
                      <a:pt x="76" y="13"/>
                    </a:cubicBezTo>
                    <a:cubicBezTo>
                      <a:pt x="76" y="13"/>
                      <a:pt x="70" y="0"/>
                      <a:pt x="39" y="15"/>
                    </a:cubicBezTo>
                    <a:cubicBezTo>
                      <a:pt x="39" y="15"/>
                      <a:pt x="32" y="14"/>
                      <a:pt x="23" y="10"/>
                    </a:cubicBezTo>
                    <a:cubicBezTo>
                      <a:pt x="23" y="10"/>
                      <a:pt x="0" y="4"/>
                      <a:pt x="7" y="20"/>
                    </a:cubicBezTo>
                    <a:lnTo>
                      <a:pt x="25" y="48"/>
                    </a:ln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6" name="Freeform 29"/>
              <p:cNvSpPr/>
              <p:nvPr/>
            </p:nvSpPr>
            <p:spPr bwMode="auto">
              <a:xfrm>
                <a:off x="5795" y="2709"/>
                <a:ext cx="119" cy="43"/>
              </a:xfrm>
              <a:custGeom>
                <a:avLst/>
                <a:gdLst>
                  <a:gd name="T0" fmla="*/ 41 w 50"/>
                  <a:gd name="T1" fmla="*/ 0 h 18"/>
                  <a:gd name="T2" fmla="*/ 7 w 50"/>
                  <a:gd name="T3" fmla="*/ 4 h 18"/>
                  <a:gd name="T4" fmla="*/ 1 w 50"/>
                  <a:gd name="T5" fmla="*/ 12 h 18"/>
                  <a:gd name="T6" fmla="*/ 8 w 50"/>
                  <a:gd name="T7" fmla="*/ 17 h 18"/>
                  <a:gd name="T8" fmla="*/ 43 w 50"/>
                  <a:gd name="T9" fmla="*/ 14 h 18"/>
                  <a:gd name="T10" fmla="*/ 49 w 50"/>
                  <a:gd name="T11" fmla="*/ 6 h 18"/>
                  <a:gd name="T12" fmla="*/ 41 w 5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50" h="18">
                    <a:moveTo>
                      <a:pt x="41" y="0"/>
                    </a:moveTo>
                    <a:cubicBezTo>
                      <a:pt x="7" y="4"/>
                      <a:pt x="7" y="4"/>
                      <a:pt x="7" y="4"/>
                    </a:cubicBezTo>
                    <a:cubicBezTo>
                      <a:pt x="3" y="5"/>
                      <a:pt x="0" y="8"/>
                      <a:pt x="1" y="12"/>
                    </a:cubicBezTo>
                    <a:cubicBezTo>
                      <a:pt x="1" y="15"/>
                      <a:pt x="5" y="18"/>
                      <a:pt x="8" y="17"/>
                    </a:cubicBezTo>
                    <a:cubicBezTo>
                      <a:pt x="43" y="14"/>
                      <a:pt x="43" y="14"/>
                      <a:pt x="43" y="14"/>
                    </a:cubicBezTo>
                    <a:cubicBezTo>
                      <a:pt x="47" y="13"/>
                      <a:pt x="50" y="10"/>
                      <a:pt x="49" y="6"/>
                    </a:cubicBezTo>
                    <a:cubicBezTo>
                      <a:pt x="49" y="3"/>
                      <a:pt x="45" y="0"/>
                      <a:pt x="41"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8" name="Freeform 31"/>
              <p:cNvSpPr>
                <a:spLocks noEditPoints="1"/>
              </p:cNvSpPr>
              <p:nvPr/>
            </p:nvSpPr>
            <p:spPr bwMode="auto">
              <a:xfrm>
                <a:off x="5676" y="2752"/>
                <a:ext cx="424" cy="371"/>
              </a:xfrm>
              <a:custGeom>
                <a:avLst/>
                <a:gdLst>
                  <a:gd name="T0" fmla="*/ 153 w 178"/>
                  <a:gd name="T1" fmla="*/ 137 h 155"/>
                  <a:gd name="T2" fmla="*/ 157 w 178"/>
                  <a:gd name="T3" fmla="*/ 137 h 155"/>
                  <a:gd name="T4" fmla="*/ 165 w 178"/>
                  <a:gd name="T5" fmla="*/ 138 h 155"/>
                  <a:gd name="T6" fmla="*/ 168 w 178"/>
                  <a:gd name="T7" fmla="*/ 139 h 155"/>
                  <a:gd name="T8" fmla="*/ 176 w 178"/>
                  <a:gd name="T9" fmla="*/ 135 h 155"/>
                  <a:gd name="T10" fmla="*/ 172 w 178"/>
                  <a:gd name="T11" fmla="*/ 128 h 155"/>
                  <a:gd name="T12" fmla="*/ 166 w 178"/>
                  <a:gd name="T13" fmla="*/ 105 h 155"/>
                  <a:gd name="T14" fmla="*/ 134 w 178"/>
                  <a:gd name="T15" fmla="*/ 34 h 155"/>
                  <a:gd name="T16" fmla="*/ 95 w 178"/>
                  <a:gd name="T17" fmla="*/ 2 h 155"/>
                  <a:gd name="T18" fmla="*/ 94 w 178"/>
                  <a:gd name="T19" fmla="*/ 0 h 155"/>
                  <a:gd name="T20" fmla="*/ 58 w 178"/>
                  <a:gd name="T21" fmla="*/ 4 h 155"/>
                  <a:gd name="T22" fmla="*/ 35 w 178"/>
                  <a:gd name="T23" fmla="*/ 37 h 155"/>
                  <a:gd name="T24" fmla="*/ 21 w 178"/>
                  <a:gd name="T25" fmla="*/ 133 h 155"/>
                  <a:gd name="T26" fmla="*/ 15 w 178"/>
                  <a:gd name="T27" fmla="*/ 148 h 155"/>
                  <a:gd name="T28" fmla="*/ 15 w 178"/>
                  <a:gd name="T29" fmla="*/ 153 h 155"/>
                  <a:gd name="T30" fmla="*/ 24 w 178"/>
                  <a:gd name="T31" fmla="*/ 153 h 155"/>
                  <a:gd name="T32" fmla="*/ 36 w 178"/>
                  <a:gd name="T33" fmla="*/ 150 h 155"/>
                  <a:gd name="T34" fmla="*/ 36 w 178"/>
                  <a:gd name="T35" fmla="*/ 150 h 155"/>
                  <a:gd name="T36" fmla="*/ 36 w 178"/>
                  <a:gd name="T37" fmla="*/ 150 h 155"/>
                  <a:gd name="T38" fmla="*/ 68 w 178"/>
                  <a:gd name="T39" fmla="*/ 153 h 155"/>
                  <a:gd name="T40" fmla="*/ 153 w 178"/>
                  <a:gd name="T41" fmla="*/ 137 h 155"/>
                  <a:gd name="T42" fmla="*/ 67 w 178"/>
                  <a:gd name="T43" fmla="*/ 57 h 155"/>
                  <a:gd name="T44" fmla="*/ 81 w 178"/>
                  <a:gd name="T45" fmla="*/ 50 h 155"/>
                  <a:gd name="T46" fmla="*/ 80 w 178"/>
                  <a:gd name="T47" fmla="*/ 42 h 155"/>
                  <a:gd name="T48" fmla="*/ 86 w 178"/>
                  <a:gd name="T49" fmla="*/ 41 h 155"/>
                  <a:gd name="T50" fmla="*/ 88 w 178"/>
                  <a:gd name="T51" fmla="*/ 49 h 155"/>
                  <a:gd name="T52" fmla="*/ 102 w 178"/>
                  <a:gd name="T53" fmla="*/ 50 h 155"/>
                  <a:gd name="T54" fmla="*/ 100 w 178"/>
                  <a:gd name="T55" fmla="*/ 55 h 155"/>
                  <a:gd name="T56" fmla="*/ 75 w 178"/>
                  <a:gd name="T57" fmla="*/ 62 h 155"/>
                  <a:gd name="T58" fmla="*/ 92 w 178"/>
                  <a:gd name="T59" fmla="*/ 70 h 155"/>
                  <a:gd name="T60" fmla="*/ 106 w 178"/>
                  <a:gd name="T61" fmla="*/ 92 h 155"/>
                  <a:gd name="T62" fmla="*/ 93 w 178"/>
                  <a:gd name="T63" fmla="*/ 98 h 155"/>
                  <a:gd name="T64" fmla="*/ 94 w 178"/>
                  <a:gd name="T65" fmla="*/ 106 h 155"/>
                  <a:gd name="T66" fmla="*/ 87 w 178"/>
                  <a:gd name="T67" fmla="*/ 107 h 155"/>
                  <a:gd name="T68" fmla="*/ 86 w 178"/>
                  <a:gd name="T69" fmla="*/ 99 h 155"/>
                  <a:gd name="T70" fmla="*/ 69 w 178"/>
                  <a:gd name="T71" fmla="*/ 97 h 155"/>
                  <a:gd name="T72" fmla="*/ 70 w 178"/>
                  <a:gd name="T73" fmla="*/ 92 h 155"/>
                  <a:gd name="T74" fmla="*/ 97 w 178"/>
                  <a:gd name="T75" fmla="*/ 90 h 155"/>
                  <a:gd name="T76" fmla="*/ 93 w 178"/>
                  <a:gd name="T77" fmla="*/ 78 h 155"/>
                  <a:gd name="T78" fmla="*/ 78 w 178"/>
                  <a:gd name="T79" fmla="*/ 74 h 155"/>
                  <a:gd name="T80" fmla="*/ 67 w 178"/>
                  <a:gd name="T81" fmla="*/ 5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8" h="155">
                    <a:moveTo>
                      <a:pt x="153" y="137"/>
                    </a:moveTo>
                    <a:cubicBezTo>
                      <a:pt x="153" y="137"/>
                      <a:pt x="154" y="137"/>
                      <a:pt x="157" y="137"/>
                    </a:cubicBezTo>
                    <a:cubicBezTo>
                      <a:pt x="160" y="137"/>
                      <a:pt x="162" y="137"/>
                      <a:pt x="165" y="138"/>
                    </a:cubicBezTo>
                    <a:cubicBezTo>
                      <a:pt x="165" y="138"/>
                      <a:pt x="166" y="139"/>
                      <a:pt x="168" y="139"/>
                    </a:cubicBezTo>
                    <a:cubicBezTo>
                      <a:pt x="172" y="139"/>
                      <a:pt x="174" y="137"/>
                      <a:pt x="176" y="135"/>
                    </a:cubicBezTo>
                    <a:cubicBezTo>
                      <a:pt x="176" y="135"/>
                      <a:pt x="178" y="132"/>
                      <a:pt x="172" y="128"/>
                    </a:cubicBezTo>
                    <a:cubicBezTo>
                      <a:pt x="172" y="128"/>
                      <a:pt x="162" y="123"/>
                      <a:pt x="166" y="105"/>
                    </a:cubicBezTo>
                    <a:cubicBezTo>
                      <a:pt x="166" y="105"/>
                      <a:pt x="171" y="57"/>
                      <a:pt x="134" y="34"/>
                    </a:cubicBezTo>
                    <a:cubicBezTo>
                      <a:pt x="133" y="33"/>
                      <a:pt x="96" y="10"/>
                      <a:pt x="95" y="2"/>
                    </a:cubicBezTo>
                    <a:cubicBezTo>
                      <a:pt x="95" y="2"/>
                      <a:pt x="95" y="1"/>
                      <a:pt x="94" y="0"/>
                    </a:cubicBezTo>
                    <a:cubicBezTo>
                      <a:pt x="58" y="4"/>
                      <a:pt x="58" y="4"/>
                      <a:pt x="58" y="4"/>
                    </a:cubicBezTo>
                    <a:cubicBezTo>
                      <a:pt x="54" y="12"/>
                      <a:pt x="46" y="24"/>
                      <a:pt x="35" y="37"/>
                    </a:cubicBezTo>
                    <a:cubicBezTo>
                      <a:pt x="35" y="37"/>
                      <a:pt x="0" y="78"/>
                      <a:pt x="21" y="133"/>
                    </a:cubicBezTo>
                    <a:cubicBezTo>
                      <a:pt x="21" y="134"/>
                      <a:pt x="22" y="137"/>
                      <a:pt x="15" y="148"/>
                    </a:cubicBezTo>
                    <a:cubicBezTo>
                      <a:pt x="15" y="148"/>
                      <a:pt x="14" y="151"/>
                      <a:pt x="15" y="153"/>
                    </a:cubicBezTo>
                    <a:cubicBezTo>
                      <a:pt x="16" y="155"/>
                      <a:pt x="19" y="155"/>
                      <a:pt x="24" y="153"/>
                    </a:cubicBezTo>
                    <a:cubicBezTo>
                      <a:pt x="24" y="153"/>
                      <a:pt x="28" y="151"/>
                      <a:pt x="36" y="150"/>
                    </a:cubicBezTo>
                    <a:cubicBezTo>
                      <a:pt x="36" y="150"/>
                      <a:pt x="36" y="150"/>
                      <a:pt x="36" y="150"/>
                    </a:cubicBezTo>
                    <a:cubicBezTo>
                      <a:pt x="36" y="150"/>
                      <a:pt x="36" y="150"/>
                      <a:pt x="36" y="150"/>
                    </a:cubicBezTo>
                    <a:cubicBezTo>
                      <a:pt x="36" y="150"/>
                      <a:pt x="49" y="153"/>
                      <a:pt x="68" y="153"/>
                    </a:cubicBezTo>
                    <a:cubicBezTo>
                      <a:pt x="88" y="153"/>
                      <a:pt x="119" y="150"/>
                      <a:pt x="153" y="137"/>
                    </a:cubicBezTo>
                    <a:close/>
                    <a:moveTo>
                      <a:pt x="67" y="57"/>
                    </a:moveTo>
                    <a:cubicBezTo>
                      <a:pt x="67" y="57"/>
                      <a:pt x="69" y="52"/>
                      <a:pt x="81" y="50"/>
                    </a:cubicBezTo>
                    <a:cubicBezTo>
                      <a:pt x="80" y="42"/>
                      <a:pt x="80" y="42"/>
                      <a:pt x="80" y="42"/>
                    </a:cubicBezTo>
                    <a:cubicBezTo>
                      <a:pt x="86" y="41"/>
                      <a:pt x="86" y="41"/>
                      <a:pt x="86" y="41"/>
                    </a:cubicBezTo>
                    <a:cubicBezTo>
                      <a:pt x="88" y="49"/>
                      <a:pt x="88" y="49"/>
                      <a:pt x="88" y="49"/>
                    </a:cubicBezTo>
                    <a:cubicBezTo>
                      <a:pt x="88" y="49"/>
                      <a:pt x="96" y="48"/>
                      <a:pt x="102" y="50"/>
                    </a:cubicBezTo>
                    <a:cubicBezTo>
                      <a:pt x="100" y="55"/>
                      <a:pt x="100" y="55"/>
                      <a:pt x="100" y="55"/>
                    </a:cubicBezTo>
                    <a:cubicBezTo>
                      <a:pt x="100" y="55"/>
                      <a:pt x="78" y="52"/>
                      <a:pt x="75" y="62"/>
                    </a:cubicBezTo>
                    <a:cubicBezTo>
                      <a:pt x="75" y="62"/>
                      <a:pt x="73" y="69"/>
                      <a:pt x="92" y="70"/>
                    </a:cubicBezTo>
                    <a:cubicBezTo>
                      <a:pt x="92" y="70"/>
                      <a:pt x="119" y="73"/>
                      <a:pt x="106" y="92"/>
                    </a:cubicBezTo>
                    <a:cubicBezTo>
                      <a:pt x="106" y="92"/>
                      <a:pt x="102" y="97"/>
                      <a:pt x="93" y="98"/>
                    </a:cubicBezTo>
                    <a:cubicBezTo>
                      <a:pt x="94" y="106"/>
                      <a:pt x="94" y="106"/>
                      <a:pt x="94" y="106"/>
                    </a:cubicBezTo>
                    <a:cubicBezTo>
                      <a:pt x="87" y="107"/>
                      <a:pt x="87" y="107"/>
                      <a:pt x="87" y="107"/>
                    </a:cubicBezTo>
                    <a:cubicBezTo>
                      <a:pt x="86" y="99"/>
                      <a:pt x="86" y="99"/>
                      <a:pt x="86" y="99"/>
                    </a:cubicBezTo>
                    <a:cubicBezTo>
                      <a:pt x="86" y="99"/>
                      <a:pt x="75" y="100"/>
                      <a:pt x="69" y="97"/>
                    </a:cubicBezTo>
                    <a:cubicBezTo>
                      <a:pt x="70" y="92"/>
                      <a:pt x="70" y="92"/>
                      <a:pt x="70" y="92"/>
                    </a:cubicBezTo>
                    <a:cubicBezTo>
                      <a:pt x="70" y="92"/>
                      <a:pt x="84" y="98"/>
                      <a:pt x="97" y="90"/>
                    </a:cubicBezTo>
                    <a:cubicBezTo>
                      <a:pt x="97" y="90"/>
                      <a:pt x="108" y="82"/>
                      <a:pt x="93" y="78"/>
                    </a:cubicBezTo>
                    <a:cubicBezTo>
                      <a:pt x="93" y="78"/>
                      <a:pt x="85" y="76"/>
                      <a:pt x="78" y="74"/>
                    </a:cubicBezTo>
                    <a:cubicBezTo>
                      <a:pt x="78" y="74"/>
                      <a:pt x="60" y="70"/>
                      <a:pt x="67" y="57"/>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19" name="Freeform 32"/>
              <p:cNvSpPr/>
              <p:nvPr/>
            </p:nvSpPr>
            <p:spPr bwMode="auto">
              <a:xfrm>
                <a:off x="6430" y="2603"/>
                <a:ext cx="176" cy="108"/>
              </a:xfrm>
              <a:custGeom>
                <a:avLst/>
                <a:gdLst>
                  <a:gd name="T0" fmla="*/ 21 w 74"/>
                  <a:gd name="T1" fmla="*/ 45 h 45"/>
                  <a:gd name="T2" fmla="*/ 60 w 74"/>
                  <a:gd name="T3" fmla="*/ 44 h 45"/>
                  <a:gd name="T4" fmla="*/ 74 w 74"/>
                  <a:gd name="T5" fmla="*/ 15 h 45"/>
                  <a:gd name="T6" fmla="*/ 38 w 74"/>
                  <a:gd name="T7" fmla="*/ 14 h 45"/>
                  <a:gd name="T8" fmla="*/ 23 w 74"/>
                  <a:gd name="T9" fmla="*/ 8 h 45"/>
                  <a:gd name="T10" fmla="*/ 6 w 74"/>
                  <a:gd name="T11" fmla="*/ 17 h 45"/>
                  <a:gd name="T12" fmla="*/ 21 w 74"/>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4" h="45">
                    <a:moveTo>
                      <a:pt x="21" y="45"/>
                    </a:moveTo>
                    <a:cubicBezTo>
                      <a:pt x="60" y="44"/>
                      <a:pt x="60" y="44"/>
                      <a:pt x="60" y="44"/>
                    </a:cubicBezTo>
                    <a:cubicBezTo>
                      <a:pt x="62" y="37"/>
                      <a:pt x="66" y="27"/>
                      <a:pt x="74" y="15"/>
                    </a:cubicBezTo>
                    <a:cubicBezTo>
                      <a:pt x="74" y="15"/>
                      <a:pt x="69" y="2"/>
                      <a:pt x="38" y="14"/>
                    </a:cubicBezTo>
                    <a:cubicBezTo>
                      <a:pt x="38" y="14"/>
                      <a:pt x="31" y="13"/>
                      <a:pt x="23" y="8"/>
                    </a:cubicBezTo>
                    <a:cubicBezTo>
                      <a:pt x="23" y="8"/>
                      <a:pt x="0" y="0"/>
                      <a:pt x="6" y="17"/>
                    </a:cubicBezTo>
                    <a:lnTo>
                      <a:pt x="21" y="45"/>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34"/>
              <p:cNvSpPr/>
              <p:nvPr/>
            </p:nvSpPr>
            <p:spPr bwMode="auto">
              <a:xfrm>
                <a:off x="6471" y="2721"/>
                <a:ext cx="114" cy="34"/>
              </a:xfrm>
              <a:custGeom>
                <a:avLst/>
                <a:gdLst>
                  <a:gd name="T0" fmla="*/ 40 w 48"/>
                  <a:gd name="T1" fmla="*/ 0 h 14"/>
                  <a:gd name="T2" fmla="*/ 6 w 48"/>
                  <a:gd name="T3" fmla="*/ 1 h 14"/>
                  <a:gd name="T4" fmla="*/ 0 w 48"/>
                  <a:gd name="T5" fmla="*/ 7 h 14"/>
                  <a:gd name="T6" fmla="*/ 7 w 48"/>
                  <a:gd name="T7" fmla="*/ 14 h 14"/>
                  <a:gd name="T8" fmla="*/ 41 w 48"/>
                  <a:gd name="T9" fmla="*/ 13 h 14"/>
                  <a:gd name="T10" fmla="*/ 48 w 48"/>
                  <a:gd name="T11" fmla="*/ 6 h 14"/>
                  <a:gd name="T12" fmla="*/ 40 w 48"/>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8" h="14">
                    <a:moveTo>
                      <a:pt x="40" y="0"/>
                    </a:moveTo>
                    <a:cubicBezTo>
                      <a:pt x="6" y="1"/>
                      <a:pt x="6" y="1"/>
                      <a:pt x="6" y="1"/>
                    </a:cubicBezTo>
                    <a:cubicBezTo>
                      <a:pt x="3" y="1"/>
                      <a:pt x="0" y="4"/>
                      <a:pt x="0" y="7"/>
                    </a:cubicBezTo>
                    <a:cubicBezTo>
                      <a:pt x="0" y="11"/>
                      <a:pt x="3" y="14"/>
                      <a:pt x="7" y="14"/>
                    </a:cubicBezTo>
                    <a:cubicBezTo>
                      <a:pt x="41" y="13"/>
                      <a:pt x="41" y="13"/>
                      <a:pt x="41" y="13"/>
                    </a:cubicBezTo>
                    <a:cubicBezTo>
                      <a:pt x="45" y="12"/>
                      <a:pt x="48" y="10"/>
                      <a:pt x="48" y="6"/>
                    </a:cubicBezTo>
                    <a:cubicBezTo>
                      <a:pt x="47" y="2"/>
                      <a:pt x="44" y="0"/>
                      <a:pt x="40"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36"/>
              <p:cNvSpPr>
                <a:spLocks noEditPoints="1"/>
              </p:cNvSpPr>
              <p:nvPr/>
            </p:nvSpPr>
            <p:spPr bwMode="auto">
              <a:xfrm>
                <a:off x="6335" y="2762"/>
                <a:ext cx="402" cy="354"/>
              </a:xfrm>
              <a:custGeom>
                <a:avLst/>
                <a:gdLst>
                  <a:gd name="T0" fmla="*/ 163 w 169"/>
                  <a:gd name="T1" fmla="*/ 131 h 148"/>
                  <a:gd name="T2" fmla="*/ 159 w 169"/>
                  <a:gd name="T3" fmla="*/ 108 h 148"/>
                  <a:gd name="T4" fmla="*/ 135 w 169"/>
                  <a:gd name="T5" fmla="*/ 36 h 148"/>
                  <a:gd name="T6" fmla="*/ 99 w 169"/>
                  <a:gd name="T7" fmla="*/ 2 h 148"/>
                  <a:gd name="T8" fmla="*/ 99 w 169"/>
                  <a:gd name="T9" fmla="*/ 0 h 148"/>
                  <a:gd name="T10" fmla="*/ 63 w 169"/>
                  <a:gd name="T11" fmla="*/ 1 h 148"/>
                  <a:gd name="T12" fmla="*/ 38 w 169"/>
                  <a:gd name="T13" fmla="*/ 31 h 148"/>
                  <a:gd name="T14" fmla="*/ 15 w 169"/>
                  <a:gd name="T15" fmla="*/ 124 h 148"/>
                  <a:gd name="T16" fmla="*/ 8 w 169"/>
                  <a:gd name="T17" fmla="*/ 139 h 148"/>
                  <a:gd name="T18" fmla="*/ 8 w 169"/>
                  <a:gd name="T19" fmla="*/ 139 h 148"/>
                  <a:gd name="T20" fmla="*/ 7 w 169"/>
                  <a:gd name="T21" fmla="*/ 143 h 148"/>
                  <a:gd name="T22" fmla="*/ 16 w 169"/>
                  <a:gd name="T23" fmla="*/ 144 h 148"/>
                  <a:gd name="T24" fmla="*/ 28 w 169"/>
                  <a:gd name="T25" fmla="*/ 142 h 148"/>
                  <a:gd name="T26" fmla="*/ 28 w 169"/>
                  <a:gd name="T27" fmla="*/ 142 h 148"/>
                  <a:gd name="T28" fmla="*/ 29 w 169"/>
                  <a:gd name="T29" fmla="*/ 142 h 148"/>
                  <a:gd name="T30" fmla="*/ 78 w 169"/>
                  <a:gd name="T31" fmla="*/ 148 h 148"/>
                  <a:gd name="T32" fmla="*/ 143 w 169"/>
                  <a:gd name="T33" fmla="*/ 139 h 148"/>
                  <a:gd name="T34" fmla="*/ 155 w 169"/>
                  <a:gd name="T35" fmla="*/ 141 h 148"/>
                  <a:gd name="T36" fmla="*/ 159 w 169"/>
                  <a:gd name="T37" fmla="*/ 142 h 148"/>
                  <a:gd name="T38" fmla="*/ 167 w 169"/>
                  <a:gd name="T39" fmla="*/ 138 h 148"/>
                  <a:gd name="T40" fmla="*/ 163 w 169"/>
                  <a:gd name="T41" fmla="*/ 131 h 148"/>
                  <a:gd name="T42" fmla="*/ 107 w 169"/>
                  <a:gd name="T43" fmla="*/ 101 h 148"/>
                  <a:gd name="T44" fmla="*/ 56 w 169"/>
                  <a:gd name="T45" fmla="*/ 100 h 148"/>
                  <a:gd name="T46" fmla="*/ 56 w 169"/>
                  <a:gd name="T47" fmla="*/ 96 h 148"/>
                  <a:gd name="T48" fmla="*/ 70 w 169"/>
                  <a:gd name="T49" fmla="*/ 79 h 148"/>
                  <a:gd name="T50" fmla="*/ 70 w 169"/>
                  <a:gd name="T51" fmla="*/ 73 h 148"/>
                  <a:gd name="T52" fmla="*/ 57 w 169"/>
                  <a:gd name="T53" fmla="*/ 73 h 148"/>
                  <a:gd name="T54" fmla="*/ 57 w 169"/>
                  <a:gd name="T55" fmla="*/ 67 h 148"/>
                  <a:gd name="T56" fmla="*/ 68 w 169"/>
                  <a:gd name="T57" fmla="*/ 67 h 148"/>
                  <a:gd name="T58" fmla="*/ 67 w 169"/>
                  <a:gd name="T59" fmla="*/ 57 h 148"/>
                  <a:gd name="T60" fmla="*/ 91 w 169"/>
                  <a:gd name="T61" fmla="*/ 39 h 148"/>
                  <a:gd name="T62" fmla="*/ 104 w 169"/>
                  <a:gd name="T63" fmla="*/ 41 h 148"/>
                  <a:gd name="T64" fmla="*/ 102 w 169"/>
                  <a:gd name="T65" fmla="*/ 47 h 148"/>
                  <a:gd name="T66" fmla="*/ 91 w 169"/>
                  <a:gd name="T67" fmla="*/ 45 h 148"/>
                  <a:gd name="T68" fmla="*/ 77 w 169"/>
                  <a:gd name="T69" fmla="*/ 57 h 148"/>
                  <a:gd name="T70" fmla="*/ 79 w 169"/>
                  <a:gd name="T71" fmla="*/ 67 h 148"/>
                  <a:gd name="T72" fmla="*/ 97 w 169"/>
                  <a:gd name="T73" fmla="*/ 67 h 148"/>
                  <a:gd name="T74" fmla="*/ 96 w 169"/>
                  <a:gd name="T75" fmla="*/ 73 h 148"/>
                  <a:gd name="T76" fmla="*/ 80 w 169"/>
                  <a:gd name="T77" fmla="*/ 73 h 148"/>
                  <a:gd name="T78" fmla="*/ 79 w 169"/>
                  <a:gd name="T79" fmla="*/ 83 h 148"/>
                  <a:gd name="T80" fmla="*/ 71 w 169"/>
                  <a:gd name="T81" fmla="*/ 93 h 148"/>
                  <a:gd name="T82" fmla="*/ 71 w 169"/>
                  <a:gd name="T83" fmla="*/ 94 h 148"/>
                  <a:gd name="T84" fmla="*/ 107 w 169"/>
                  <a:gd name="T85" fmla="*/ 94 h 148"/>
                  <a:gd name="T86" fmla="*/ 107 w 169"/>
                  <a:gd name="T87" fmla="*/ 10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8">
                    <a:moveTo>
                      <a:pt x="163" y="131"/>
                    </a:moveTo>
                    <a:cubicBezTo>
                      <a:pt x="163" y="131"/>
                      <a:pt x="154" y="125"/>
                      <a:pt x="159" y="108"/>
                    </a:cubicBezTo>
                    <a:cubicBezTo>
                      <a:pt x="159" y="108"/>
                      <a:pt x="168" y="62"/>
                      <a:pt x="135" y="36"/>
                    </a:cubicBezTo>
                    <a:cubicBezTo>
                      <a:pt x="133" y="35"/>
                      <a:pt x="100" y="10"/>
                      <a:pt x="99" y="2"/>
                    </a:cubicBezTo>
                    <a:cubicBezTo>
                      <a:pt x="99" y="2"/>
                      <a:pt x="99" y="1"/>
                      <a:pt x="99" y="0"/>
                    </a:cubicBezTo>
                    <a:cubicBezTo>
                      <a:pt x="63" y="1"/>
                      <a:pt x="63" y="1"/>
                      <a:pt x="63" y="1"/>
                    </a:cubicBezTo>
                    <a:cubicBezTo>
                      <a:pt x="58" y="9"/>
                      <a:pt x="50" y="19"/>
                      <a:pt x="38" y="31"/>
                    </a:cubicBezTo>
                    <a:cubicBezTo>
                      <a:pt x="37" y="32"/>
                      <a:pt x="0" y="69"/>
                      <a:pt x="15" y="124"/>
                    </a:cubicBezTo>
                    <a:cubicBezTo>
                      <a:pt x="15" y="125"/>
                      <a:pt x="16" y="128"/>
                      <a:pt x="8" y="139"/>
                    </a:cubicBezTo>
                    <a:cubicBezTo>
                      <a:pt x="8" y="139"/>
                      <a:pt x="8" y="139"/>
                      <a:pt x="8" y="139"/>
                    </a:cubicBezTo>
                    <a:cubicBezTo>
                      <a:pt x="8" y="139"/>
                      <a:pt x="6" y="142"/>
                      <a:pt x="7" y="143"/>
                    </a:cubicBezTo>
                    <a:cubicBezTo>
                      <a:pt x="9" y="145"/>
                      <a:pt x="12" y="145"/>
                      <a:pt x="16" y="144"/>
                    </a:cubicBezTo>
                    <a:cubicBezTo>
                      <a:pt x="16" y="144"/>
                      <a:pt x="21" y="143"/>
                      <a:pt x="28" y="142"/>
                    </a:cubicBezTo>
                    <a:cubicBezTo>
                      <a:pt x="28" y="142"/>
                      <a:pt x="28" y="142"/>
                      <a:pt x="28" y="142"/>
                    </a:cubicBezTo>
                    <a:cubicBezTo>
                      <a:pt x="29" y="142"/>
                      <a:pt x="29" y="142"/>
                      <a:pt x="29" y="142"/>
                    </a:cubicBezTo>
                    <a:cubicBezTo>
                      <a:pt x="29" y="142"/>
                      <a:pt x="48" y="148"/>
                      <a:pt x="78" y="148"/>
                    </a:cubicBezTo>
                    <a:cubicBezTo>
                      <a:pt x="100" y="148"/>
                      <a:pt x="122" y="145"/>
                      <a:pt x="143" y="139"/>
                    </a:cubicBezTo>
                    <a:cubicBezTo>
                      <a:pt x="143" y="139"/>
                      <a:pt x="149" y="138"/>
                      <a:pt x="155" y="141"/>
                    </a:cubicBezTo>
                    <a:cubicBezTo>
                      <a:pt x="155" y="141"/>
                      <a:pt x="157" y="142"/>
                      <a:pt x="159" y="142"/>
                    </a:cubicBezTo>
                    <a:cubicBezTo>
                      <a:pt x="162" y="142"/>
                      <a:pt x="165" y="140"/>
                      <a:pt x="167" y="138"/>
                    </a:cubicBezTo>
                    <a:cubicBezTo>
                      <a:pt x="167" y="138"/>
                      <a:pt x="169" y="135"/>
                      <a:pt x="163" y="131"/>
                    </a:cubicBezTo>
                    <a:close/>
                    <a:moveTo>
                      <a:pt x="107" y="101"/>
                    </a:moveTo>
                    <a:cubicBezTo>
                      <a:pt x="56" y="100"/>
                      <a:pt x="56" y="100"/>
                      <a:pt x="56" y="100"/>
                    </a:cubicBezTo>
                    <a:cubicBezTo>
                      <a:pt x="56" y="96"/>
                      <a:pt x="56" y="96"/>
                      <a:pt x="56" y="96"/>
                    </a:cubicBezTo>
                    <a:cubicBezTo>
                      <a:pt x="64" y="93"/>
                      <a:pt x="70" y="86"/>
                      <a:pt x="70" y="79"/>
                    </a:cubicBezTo>
                    <a:cubicBezTo>
                      <a:pt x="70" y="77"/>
                      <a:pt x="70" y="75"/>
                      <a:pt x="70" y="73"/>
                    </a:cubicBezTo>
                    <a:cubicBezTo>
                      <a:pt x="57" y="73"/>
                      <a:pt x="57" y="73"/>
                      <a:pt x="57" y="73"/>
                    </a:cubicBezTo>
                    <a:cubicBezTo>
                      <a:pt x="57" y="67"/>
                      <a:pt x="57" y="67"/>
                      <a:pt x="57" y="67"/>
                    </a:cubicBezTo>
                    <a:cubicBezTo>
                      <a:pt x="68" y="67"/>
                      <a:pt x="68" y="67"/>
                      <a:pt x="68" y="67"/>
                    </a:cubicBezTo>
                    <a:cubicBezTo>
                      <a:pt x="68" y="64"/>
                      <a:pt x="67" y="61"/>
                      <a:pt x="67" y="57"/>
                    </a:cubicBezTo>
                    <a:cubicBezTo>
                      <a:pt x="67" y="46"/>
                      <a:pt x="77" y="39"/>
                      <a:pt x="91" y="39"/>
                    </a:cubicBezTo>
                    <a:cubicBezTo>
                      <a:pt x="97" y="39"/>
                      <a:pt x="102" y="40"/>
                      <a:pt x="104" y="41"/>
                    </a:cubicBezTo>
                    <a:cubicBezTo>
                      <a:pt x="102" y="47"/>
                      <a:pt x="102" y="47"/>
                      <a:pt x="102" y="47"/>
                    </a:cubicBezTo>
                    <a:cubicBezTo>
                      <a:pt x="100" y="46"/>
                      <a:pt x="96" y="45"/>
                      <a:pt x="91" y="45"/>
                    </a:cubicBezTo>
                    <a:cubicBezTo>
                      <a:pt x="81" y="45"/>
                      <a:pt x="77" y="50"/>
                      <a:pt x="77" y="57"/>
                    </a:cubicBezTo>
                    <a:cubicBezTo>
                      <a:pt x="77" y="61"/>
                      <a:pt x="78" y="64"/>
                      <a:pt x="79" y="67"/>
                    </a:cubicBezTo>
                    <a:cubicBezTo>
                      <a:pt x="97" y="67"/>
                      <a:pt x="97" y="67"/>
                      <a:pt x="97" y="67"/>
                    </a:cubicBezTo>
                    <a:cubicBezTo>
                      <a:pt x="96" y="73"/>
                      <a:pt x="96" y="73"/>
                      <a:pt x="96" y="73"/>
                    </a:cubicBezTo>
                    <a:cubicBezTo>
                      <a:pt x="80" y="73"/>
                      <a:pt x="80" y="73"/>
                      <a:pt x="80" y="73"/>
                    </a:cubicBezTo>
                    <a:cubicBezTo>
                      <a:pt x="80" y="76"/>
                      <a:pt x="80" y="80"/>
                      <a:pt x="79" y="83"/>
                    </a:cubicBezTo>
                    <a:cubicBezTo>
                      <a:pt x="78" y="87"/>
                      <a:pt x="75" y="91"/>
                      <a:pt x="71" y="93"/>
                    </a:cubicBezTo>
                    <a:cubicBezTo>
                      <a:pt x="71" y="94"/>
                      <a:pt x="71" y="94"/>
                      <a:pt x="71" y="94"/>
                    </a:cubicBezTo>
                    <a:cubicBezTo>
                      <a:pt x="107" y="94"/>
                      <a:pt x="107" y="94"/>
                      <a:pt x="107" y="94"/>
                    </a:cubicBezTo>
                    <a:lnTo>
                      <a:pt x="107" y="101"/>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37"/>
              <p:cNvSpPr/>
              <p:nvPr/>
            </p:nvSpPr>
            <p:spPr bwMode="auto">
              <a:xfrm>
                <a:off x="6147" y="2639"/>
                <a:ext cx="129" cy="81"/>
              </a:xfrm>
              <a:custGeom>
                <a:avLst/>
                <a:gdLst>
                  <a:gd name="T0" fmla="*/ 14 w 54"/>
                  <a:gd name="T1" fmla="*/ 34 h 34"/>
                  <a:gd name="T2" fmla="*/ 43 w 54"/>
                  <a:gd name="T3" fmla="*/ 34 h 34"/>
                  <a:gd name="T4" fmla="*/ 54 w 54"/>
                  <a:gd name="T5" fmla="*/ 13 h 34"/>
                  <a:gd name="T6" fmla="*/ 28 w 54"/>
                  <a:gd name="T7" fmla="*/ 12 h 34"/>
                  <a:gd name="T8" fmla="*/ 16 w 54"/>
                  <a:gd name="T9" fmla="*/ 6 h 34"/>
                  <a:gd name="T10" fmla="*/ 4 w 54"/>
                  <a:gd name="T11" fmla="*/ 13 h 34"/>
                  <a:gd name="T12" fmla="*/ 14 w 5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54" h="34">
                    <a:moveTo>
                      <a:pt x="14" y="34"/>
                    </a:moveTo>
                    <a:cubicBezTo>
                      <a:pt x="43" y="34"/>
                      <a:pt x="43" y="34"/>
                      <a:pt x="43" y="34"/>
                    </a:cubicBezTo>
                    <a:cubicBezTo>
                      <a:pt x="45" y="29"/>
                      <a:pt x="48" y="22"/>
                      <a:pt x="54" y="13"/>
                    </a:cubicBezTo>
                    <a:cubicBezTo>
                      <a:pt x="54" y="13"/>
                      <a:pt x="51" y="3"/>
                      <a:pt x="28" y="12"/>
                    </a:cubicBezTo>
                    <a:cubicBezTo>
                      <a:pt x="28" y="12"/>
                      <a:pt x="22" y="11"/>
                      <a:pt x="16" y="6"/>
                    </a:cubicBezTo>
                    <a:cubicBezTo>
                      <a:pt x="16" y="6"/>
                      <a:pt x="0" y="0"/>
                      <a:pt x="4" y="13"/>
                    </a:cubicBezTo>
                    <a:lnTo>
                      <a:pt x="14" y="34"/>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39"/>
              <p:cNvSpPr/>
              <p:nvPr/>
            </p:nvSpPr>
            <p:spPr bwMode="auto">
              <a:xfrm>
                <a:off x="6171" y="2721"/>
                <a:ext cx="86" cy="24"/>
              </a:xfrm>
              <a:custGeom>
                <a:avLst/>
                <a:gdLst>
                  <a:gd name="T0" fmla="*/ 31 w 36"/>
                  <a:gd name="T1" fmla="*/ 0 h 10"/>
                  <a:gd name="T2" fmla="*/ 5 w 36"/>
                  <a:gd name="T3" fmla="*/ 0 h 10"/>
                  <a:gd name="T4" fmla="*/ 0 w 36"/>
                  <a:gd name="T5" fmla="*/ 5 h 10"/>
                  <a:gd name="T6" fmla="*/ 5 w 36"/>
                  <a:gd name="T7" fmla="*/ 10 h 10"/>
                  <a:gd name="T8" fmla="*/ 31 w 36"/>
                  <a:gd name="T9" fmla="*/ 10 h 10"/>
                  <a:gd name="T10" fmla="*/ 36 w 36"/>
                  <a:gd name="T11" fmla="*/ 5 h 10"/>
                  <a:gd name="T12" fmla="*/ 31 w 3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1" y="0"/>
                    </a:moveTo>
                    <a:cubicBezTo>
                      <a:pt x="5" y="0"/>
                      <a:pt x="5" y="0"/>
                      <a:pt x="5" y="0"/>
                    </a:cubicBezTo>
                    <a:cubicBezTo>
                      <a:pt x="2" y="0"/>
                      <a:pt x="0" y="2"/>
                      <a:pt x="0" y="5"/>
                    </a:cubicBezTo>
                    <a:cubicBezTo>
                      <a:pt x="0" y="7"/>
                      <a:pt x="2" y="10"/>
                      <a:pt x="5" y="10"/>
                    </a:cubicBezTo>
                    <a:cubicBezTo>
                      <a:pt x="31" y="10"/>
                      <a:pt x="31" y="10"/>
                      <a:pt x="31" y="10"/>
                    </a:cubicBezTo>
                    <a:cubicBezTo>
                      <a:pt x="34" y="10"/>
                      <a:pt x="36" y="7"/>
                      <a:pt x="36" y="5"/>
                    </a:cubicBezTo>
                    <a:cubicBezTo>
                      <a:pt x="36" y="2"/>
                      <a:pt x="34" y="0"/>
                      <a:pt x="31" y="0"/>
                    </a:cubicBez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8" name="Freeform 41"/>
              <p:cNvSpPr>
                <a:spLocks noEditPoints="1"/>
              </p:cNvSpPr>
              <p:nvPr/>
            </p:nvSpPr>
            <p:spPr bwMode="auto">
              <a:xfrm>
                <a:off x="6066" y="2750"/>
                <a:ext cx="300" cy="264"/>
              </a:xfrm>
              <a:custGeom>
                <a:avLst/>
                <a:gdLst>
                  <a:gd name="T0" fmla="*/ 120 w 126"/>
                  <a:gd name="T1" fmla="*/ 99 h 110"/>
                  <a:gd name="T2" fmla="*/ 118 w 126"/>
                  <a:gd name="T3" fmla="*/ 82 h 110"/>
                  <a:gd name="T4" fmla="*/ 101 w 126"/>
                  <a:gd name="T5" fmla="*/ 28 h 110"/>
                  <a:gd name="T6" fmla="*/ 76 w 126"/>
                  <a:gd name="T7" fmla="*/ 2 h 110"/>
                  <a:gd name="T8" fmla="*/ 75 w 126"/>
                  <a:gd name="T9" fmla="*/ 0 h 110"/>
                  <a:gd name="T10" fmla="*/ 48 w 126"/>
                  <a:gd name="T11" fmla="*/ 0 h 110"/>
                  <a:gd name="T12" fmla="*/ 29 w 126"/>
                  <a:gd name="T13" fmla="*/ 22 h 110"/>
                  <a:gd name="T14" fmla="*/ 10 w 126"/>
                  <a:gd name="T15" fmla="*/ 91 h 110"/>
                  <a:gd name="T16" fmla="*/ 4 w 126"/>
                  <a:gd name="T17" fmla="*/ 102 h 110"/>
                  <a:gd name="T18" fmla="*/ 4 w 126"/>
                  <a:gd name="T19" fmla="*/ 105 h 110"/>
                  <a:gd name="T20" fmla="*/ 10 w 126"/>
                  <a:gd name="T21" fmla="*/ 106 h 110"/>
                  <a:gd name="T22" fmla="*/ 19 w 126"/>
                  <a:gd name="T23" fmla="*/ 105 h 110"/>
                  <a:gd name="T24" fmla="*/ 19 w 126"/>
                  <a:gd name="T25" fmla="*/ 105 h 110"/>
                  <a:gd name="T26" fmla="*/ 20 w 126"/>
                  <a:gd name="T27" fmla="*/ 105 h 110"/>
                  <a:gd name="T28" fmla="*/ 61 w 126"/>
                  <a:gd name="T29" fmla="*/ 110 h 110"/>
                  <a:gd name="T30" fmla="*/ 105 w 126"/>
                  <a:gd name="T31" fmla="*/ 104 h 110"/>
                  <a:gd name="T32" fmla="*/ 107 w 126"/>
                  <a:gd name="T33" fmla="*/ 104 h 110"/>
                  <a:gd name="T34" fmla="*/ 114 w 126"/>
                  <a:gd name="T35" fmla="*/ 106 h 110"/>
                  <a:gd name="T36" fmla="*/ 118 w 126"/>
                  <a:gd name="T37" fmla="*/ 107 h 110"/>
                  <a:gd name="T38" fmla="*/ 123 w 126"/>
                  <a:gd name="T39" fmla="*/ 104 h 110"/>
                  <a:gd name="T40" fmla="*/ 120 w 126"/>
                  <a:gd name="T41" fmla="*/ 99 h 110"/>
                  <a:gd name="T42" fmla="*/ 81 w 126"/>
                  <a:gd name="T43" fmla="*/ 55 h 110"/>
                  <a:gd name="T44" fmla="*/ 81 w 126"/>
                  <a:gd name="T45" fmla="*/ 58 h 110"/>
                  <a:gd name="T46" fmla="*/ 53 w 126"/>
                  <a:gd name="T47" fmla="*/ 57 h 110"/>
                  <a:gd name="T48" fmla="*/ 53 w 126"/>
                  <a:gd name="T49" fmla="*/ 62 h 110"/>
                  <a:gd name="T50" fmla="*/ 81 w 126"/>
                  <a:gd name="T51" fmla="*/ 62 h 110"/>
                  <a:gd name="T52" fmla="*/ 81 w 126"/>
                  <a:gd name="T53" fmla="*/ 66 h 110"/>
                  <a:gd name="T54" fmla="*/ 53 w 126"/>
                  <a:gd name="T55" fmla="*/ 65 h 110"/>
                  <a:gd name="T56" fmla="*/ 67 w 126"/>
                  <a:gd name="T57" fmla="*/ 80 h 110"/>
                  <a:gd name="T58" fmla="*/ 83 w 126"/>
                  <a:gd name="T59" fmla="*/ 78 h 110"/>
                  <a:gd name="T60" fmla="*/ 85 w 126"/>
                  <a:gd name="T61" fmla="*/ 83 h 110"/>
                  <a:gd name="T62" fmla="*/ 54 w 126"/>
                  <a:gd name="T63" fmla="*/ 81 h 110"/>
                  <a:gd name="T64" fmla="*/ 45 w 126"/>
                  <a:gd name="T65" fmla="*/ 65 h 110"/>
                  <a:gd name="T66" fmla="*/ 38 w 126"/>
                  <a:gd name="T67" fmla="*/ 65 h 110"/>
                  <a:gd name="T68" fmla="*/ 39 w 126"/>
                  <a:gd name="T69" fmla="*/ 61 h 110"/>
                  <a:gd name="T70" fmla="*/ 44 w 126"/>
                  <a:gd name="T71" fmla="*/ 61 h 110"/>
                  <a:gd name="T72" fmla="*/ 45 w 126"/>
                  <a:gd name="T73" fmla="*/ 58 h 110"/>
                  <a:gd name="T74" fmla="*/ 39 w 126"/>
                  <a:gd name="T75" fmla="*/ 57 h 110"/>
                  <a:gd name="T76" fmla="*/ 39 w 126"/>
                  <a:gd name="T77" fmla="*/ 53 h 110"/>
                  <a:gd name="T78" fmla="*/ 45 w 126"/>
                  <a:gd name="T79" fmla="*/ 53 h 110"/>
                  <a:gd name="T80" fmla="*/ 67 w 126"/>
                  <a:gd name="T81" fmla="*/ 35 h 110"/>
                  <a:gd name="T82" fmla="*/ 86 w 126"/>
                  <a:gd name="T83" fmla="*/ 38 h 110"/>
                  <a:gd name="T84" fmla="*/ 83 w 126"/>
                  <a:gd name="T85" fmla="*/ 43 h 110"/>
                  <a:gd name="T86" fmla="*/ 54 w 126"/>
                  <a:gd name="T87" fmla="*/ 54 h 110"/>
                  <a:gd name="T88" fmla="*/ 81 w 126"/>
                  <a:gd name="T89"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6" h="110">
                    <a:moveTo>
                      <a:pt x="120" y="99"/>
                    </a:moveTo>
                    <a:cubicBezTo>
                      <a:pt x="120" y="99"/>
                      <a:pt x="114" y="94"/>
                      <a:pt x="118" y="82"/>
                    </a:cubicBezTo>
                    <a:cubicBezTo>
                      <a:pt x="118" y="82"/>
                      <a:pt x="126" y="48"/>
                      <a:pt x="101" y="28"/>
                    </a:cubicBezTo>
                    <a:cubicBezTo>
                      <a:pt x="99" y="26"/>
                      <a:pt x="76" y="7"/>
                      <a:pt x="76" y="2"/>
                    </a:cubicBezTo>
                    <a:cubicBezTo>
                      <a:pt x="76" y="1"/>
                      <a:pt x="75" y="1"/>
                      <a:pt x="75" y="0"/>
                    </a:cubicBezTo>
                    <a:cubicBezTo>
                      <a:pt x="48" y="0"/>
                      <a:pt x="48" y="0"/>
                      <a:pt x="48" y="0"/>
                    </a:cubicBezTo>
                    <a:cubicBezTo>
                      <a:pt x="45" y="6"/>
                      <a:pt x="38" y="13"/>
                      <a:pt x="29" y="22"/>
                    </a:cubicBezTo>
                    <a:cubicBezTo>
                      <a:pt x="29" y="22"/>
                      <a:pt x="0" y="49"/>
                      <a:pt x="10" y="91"/>
                    </a:cubicBezTo>
                    <a:cubicBezTo>
                      <a:pt x="10" y="92"/>
                      <a:pt x="10" y="94"/>
                      <a:pt x="4" y="102"/>
                    </a:cubicBezTo>
                    <a:cubicBezTo>
                      <a:pt x="4" y="102"/>
                      <a:pt x="3" y="104"/>
                      <a:pt x="4" y="105"/>
                    </a:cubicBezTo>
                    <a:cubicBezTo>
                      <a:pt x="5" y="106"/>
                      <a:pt x="7" y="107"/>
                      <a:pt x="10" y="106"/>
                    </a:cubicBezTo>
                    <a:cubicBezTo>
                      <a:pt x="10" y="106"/>
                      <a:pt x="14" y="105"/>
                      <a:pt x="19" y="105"/>
                    </a:cubicBezTo>
                    <a:cubicBezTo>
                      <a:pt x="19" y="105"/>
                      <a:pt x="19" y="105"/>
                      <a:pt x="19" y="105"/>
                    </a:cubicBezTo>
                    <a:cubicBezTo>
                      <a:pt x="20" y="105"/>
                      <a:pt x="20" y="105"/>
                      <a:pt x="20" y="105"/>
                    </a:cubicBezTo>
                    <a:cubicBezTo>
                      <a:pt x="20" y="105"/>
                      <a:pt x="36" y="110"/>
                      <a:pt x="61" y="110"/>
                    </a:cubicBezTo>
                    <a:cubicBezTo>
                      <a:pt x="76" y="110"/>
                      <a:pt x="91" y="108"/>
                      <a:pt x="105" y="104"/>
                    </a:cubicBezTo>
                    <a:cubicBezTo>
                      <a:pt x="105" y="104"/>
                      <a:pt x="106" y="104"/>
                      <a:pt x="107" y="104"/>
                    </a:cubicBezTo>
                    <a:cubicBezTo>
                      <a:pt x="109" y="104"/>
                      <a:pt x="112" y="105"/>
                      <a:pt x="114" y="106"/>
                    </a:cubicBezTo>
                    <a:cubicBezTo>
                      <a:pt x="114" y="106"/>
                      <a:pt x="116" y="107"/>
                      <a:pt x="118" y="107"/>
                    </a:cubicBezTo>
                    <a:cubicBezTo>
                      <a:pt x="119" y="107"/>
                      <a:pt x="121" y="106"/>
                      <a:pt x="123" y="104"/>
                    </a:cubicBezTo>
                    <a:cubicBezTo>
                      <a:pt x="123" y="104"/>
                      <a:pt x="125" y="102"/>
                      <a:pt x="120" y="99"/>
                    </a:cubicBezTo>
                    <a:close/>
                    <a:moveTo>
                      <a:pt x="81" y="55"/>
                    </a:moveTo>
                    <a:cubicBezTo>
                      <a:pt x="81" y="58"/>
                      <a:pt x="81" y="58"/>
                      <a:pt x="81" y="58"/>
                    </a:cubicBezTo>
                    <a:cubicBezTo>
                      <a:pt x="53" y="57"/>
                      <a:pt x="53" y="57"/>
                      <a:pt x="53" y="57"/>
                    </a:cubicBezTo>
                    <a:cubicBezTo>
                      <a:pt x="53" y="57"/>
                      <a:pt x="52" y="61"/>
                      <a:pt x="53" y="62"/>
                    </a:cubicBezTo>
                    <a:cubicBezTo>
                      <a:pt x="81" y="62"/>
                      <a:pt x="81" y="62"/>
                      <a:pt x="81" y="62"/>
                    </a:cubicBezTo>
                    <a:cubicBezTo>
                      <a:pt x="81" y="66"/>
                      <a:pt x="81" y="66"/>
                      <a:pt x="81" y="66"/>
                    </a:cubicBezTo>
                    <a:cubicBezTo>
                      <a:pt x="53" y="65"/>
                      <a:pt x="53" y="65"/>
                      <a:pt x="53" y="65"/>
                    </a:cubicBezTo>
                    <a:cubicBezTo>
                      <a:pt x="53" y="65"/>
                      <a:pt x="54" y="78"/>
                      <a:pt x="67" y="80"/>
                    </a:cubicBezTo>
                    <a:cubicBezTo>
                      <a:pt x="67" y="80"/>
                      <a:pt x="76" y="82"/>
                      <a:pt x="83" y="78"/>
                    </a:cubicBezTo>
                    <a:cubicBezTo>
                      <a:pt x="85" y="83"/>
                      <a:pt x="85" y="83"/>
                      <a:pt x="85" y="83"/>
                    </a:cubicBezTo>
                    <a:cubicBezTo>
                      <a:pt x="85" y="83"/>
                      <a:pt x="71" y="91"/>
                      <a:pt x="54" y="81"/>
                    </a:cubicBezTo>
                    <a:cubicBezTo>
                      <a:pt x="54" y="81"/>
                      <a:pt x="46" y="76"/>
                      <a:pt x="45" y="65"/>
                    </a:cubicBezTo>
                    <a:cubicBezTo>
                      <a:pt x="38" y="65"/>
                      <a:pt x="38" y="65"/>
                      <a:pt x="38" y="65"/>
                    </a:cubicBezTo>
                    <a:cubicBezTo>
                      <a:pt x="39" y="61"/>
                      <a:pt x="39" y="61"/>
                      <a:pt x="39" y="61"/>
                    </a:cubicBezTo>
                    <a:cubicBezTo>
                      <a:pt x="44" y="61"/>
                      <a:pt x="44" y="61"/>
                      <a:pt x="44" y="61"/>
                    </a:cubicBezTo>
                    <a:cubicBezTo>
                      <a:pt x="44" y="61"/>
                      <a:pt x="44" y="60"/>
                      <a:pt x="45" y="58"/>
                    </a:cubicBezTo>
                    <a:cubicBezTo>
                      <a:pt x="39" y="57"/>
                      <a:pt x="39" y="57"/>
                      <a:pt x="39" y="57"/>
                    </a:cubicBezTo>
                    <a:cubicBezTo>
                      <a:pt x="39" y="53"/>
                      <a:pt x="39" y="53"/>
                      <a:pt x="39" y="53"/>
                    </a:cubicBezTo>
                    <a:cubicBezTo>
                      <a:pt x="45" y="53"/>
                      <a:pt x="45" y="53"/>
                      <a:pt x="45" y="53"/>
                    </a:cubicBezTo>
                    <a:cubicBezTo>
                      <a:pt x="45" y="53"/>
                      <a:pt x="48" y="37"/>
                      <a:pt x="67" y="35"/>
                    </a:cubicBezTo>
                    <a:cubicBezTo>
                      <a:pt x="67" y="35"/>
                      <a:pt x="81" y="33"/>
                      <a:pt x="86" y="38"/>
                    </a:cubicBezTo>
                    <a:cubicBezTo>
                      <a:pt x="83" y="43"/>
                      <a:pt x="83" y="43"/>
                      <a:pt x="83" y="43"/>
                    </a:cubicBezTo>
                    <a:cubicBezTo>
                      <a:pt x="83" y="43"/>
                      <a:pt x="61" y="33"/>
                      <a:pt x="54" y="54"/>
                    </a:cubicBezTo>
                    <a:lnTo>
                      <a:pt x="81" y="55"/>
                    </a:ln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83" name="组合 82"/>
          <p:cNvGrpSpPr/>
          <p:nvPr/>
        </p:nvGrpSpPr>
        <p:grpSpPr>
          <a:xfrm>
            <a:off x="5762256" y="5132569"/>
            <a:ext cx="784855" cy="993367"/>
            <a:chOff x="5685315" y="4892401"/>
            <a:chExt cx="784753" cy="993597"/>
          </a:xfrm>
        </p:grpSpPr>
        <p:grpSp>
          <p:nvGrpSpPr>
            <p:cNvPr id="55" name="组合 54"/>
            <p:cNvGrpSpPr/>
            <p:nvPr/>
          </p:nvGrpSpPr>
          <p:grpSpPr>
            <a:xfrm>
              <a:off x="5685315" y="4892401"/>
              <a:ext cx="784753" cy="993597"/>
              <a:chOff x="4390176" y="890801"/>
              <a:chExt cx="1081244" cy="1368991"/>
            </a:xfrm>
          </p:grpSpPr>
          <p:grpSp>
            <p:nvGrpSpPr>
              <p:cNvPr id="56" name="组合 55"/>
              <p:cNvGrpSpPr/>
              <p:nvPr/>
            </p:nvGrpSpPr>
            <p:grpSpPr>
              <a:xfrm>
                <a:off x="4390176" y="890801"/>
                <a:ext cx="1081244" cy="1368991"/>
                <a:chOff x="4627786" y="1796539"/>
                <a:chExt cx="2675679" cy="3387753"/>
              </a:xfrm>
            </p:grpSpPr>
            <p:sp>
              <p:nvSpPr>
                <p:cNvPr id="57" name="圆角矩形 56"/>
                <p:cNvSpPr/>
                <p:nvPr/>
              </p:nvSpPr>
              <p:spPr>
                <a:xfrm rot="2760000">
                  <a:off x="4423176" y="2304004"/>
                  <a:ext cx="3387753" cy="2372824"/>
                </a:xfrm>
                <a:prstGeom prst="roundRect">
                  <a:avLst>
                    <a:gd name="adj" fmla="val 50000"/>
                  </a:avLst>
                </a:prstGeom>
                <a:gradFill>
                  <a:gsLst>
                    <a:gs pos="47000">
                      <a:sysClr val="windowText" lastClr="000000">
                        <a:alpha val="19000"/>
                      </a:sysClr>
                    </a:gs>
                    <a:gs pos="76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889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8" name="椭圆 57"/>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304800" dist="1270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59" name="组合 58"/>
              <p:cNvGrpSpPr/>
              <p:nvPr/>
            </p:nvGrpSpPr>
            <p:grpSpPr>
              <a:xfrm>
                <a:off x="4489652" y="976692"/>
                <a:ext cx="873070" cy="1203161"/>
                <a:chOff x="4627786" y="1715908"/>
                <a:chExt cx="2875230" cy="3962302"/>
              </a:xfrm>
            </p:grpSpPr>
            <p:sp>
              <p:nvSpPr>
                <p:cNvPr id="60" name="圆角矩形 59"/>
                <p:cNvSpPr/>
                <p:nvPr/>
              </p:nvSpPr>
              <p:spPr>
                <a:xfrm rot="2760000">
                  <a:off x="4335454" y="2510647"/>
                  <a:ext cx="3962302" cy="2372823"/>
                </a:xfrm>
                <a:prstGeom prst="roundRect">
                  <a:avLst>
                    <a:gd name="adj" fmla="val 50000"/>
                  </a:avLst>
                </a:prstGeom>
                <a:gradFill>
                  <a:gsLst>
                    <a:gs pos="32000">
                      <a:sysClr val="windowText" lastClr="000000">
                        <a:alpha val="13000"/>
                      </a:sysClr>
                    </a:gs>
                    <a:gs pos="68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1" name="椭圆 60"/>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54000" dist="1143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sp>
          <p:nvSpPr>
            <p:cNvPr id="129" name="Freeform 108"/>
            <p:cNvSpPr>
              <a:spLocks noEditPoints="1"/>
            </p:cNvSpPr>
            <p:nvPr/>
          </p:nvSpPr>
          <p:spPr bwMode="auto">
            <a:xfrm>
              <a:off x="5838421" y="5086977"/>
              <a:ext cx="276466" cy="277460"/>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gradFill>
              <a:gsLst>
                <a:gs pos="0">
                  <a:srgbClr val="007BD3"/>
                </a:gs>
                <a:gs pos="100000">
                  <a:srgbClr val="034373"/>
                </a:gs>
              </a:gsLst>
              <a:lin ang="2700000" scaled="0"/>
            </a:gradFill>
            <a:ln>
              <a:noFill/>
            </a:ln>
          </p:spPr>
          <p:txBody>
            <a:bodyPr vert="horz" wrap="square" lIns="91440" tIns="45720" rIns="91440" bIns="45720" numCol="1" anchor="t" anchorCtr="0" compatLnSpc="1"/>
            <a:lstStyle/>
            <a:p>
              <a:endParaRPr lang="zh-CN" altLang="en-US">
                <a:solidFill>
                  <a:prstClr val="black"/>
                </a:solidFill>
              </a:endParaRPr>
            </a:p>
          </p:txBody>
        </p:sp>
      </p:grpSp>
      <p:grpSp>
        <p:nvGrpSpPr>
          <p:cNvPr id="85" name="组合 84"/>
          <p:cNvGrpSpPr/>
          <p:nvPr/>
        </p:nvGrpSpPr>
        <p:grpSpPr>
          <a:xfrm>
            <a:off x="4478090" y="4600842"/>
            <a:ext cx="784855" cy="993367"/>
            <a:chOff x="4401316" y="4360551"/>
            <a:chExt cx="784753" cy="993597"/>
          </a:xfrm>
        </p:grpSpPr>
        <p:grpSp>
          <p:nvGrpSpPr>
            <p:cNvPr id="62" name="组合 61"/>
            <p:cNvGrpSpPr/>
            <p:nvPr/>
          </p:nvGrpSpPr>
          <p:grpSpPr>
            <a:xfrm>
              <a:off x="4401316" y="4360551"/>
              <a:ext cx="784753" cy="993597"/>
              <a:chOff x="4390176" y="890801"/>
              <a:chExt cx="1081244" cy="1368991"/>
            </a:xfrm>
          </p:grpSpPr>
          <p:grpSp>
            <p:nvGrpSpPr>
              <p:cNvPr id="63" name="组合 62"/>
              <p:cNvGrpSpPr/>
              <p:nvPr/>
            </p:nvGrpSpPr>
            <p:grpSpPr>
              <a:xfrm>
                <a:off x="4390176" y="890801"/>
                <a:ext cx="1081244" cy="1368991"/>
                <a:chOff x="4627786" y="1796539"/>
                <a:chExt cx="2675679" cy="3387753"/>
              </a:xfrm>
            </p:grpSpPr>
            <p:sp>
              <p:nvSpPr>
                <p:cNvPr id="64" name="圆角矩形 63"/>
                <p:cNvSpPr/>
                <p:nvPr/>
              </p:nvSpPr>
              <p:spPr>
                <a:xfrm rot="2760000">
                  <a:off x="4423176" y="2304004"/>
                  <a:ext cx="3387753" cy="2372824"/>
                </a:xfrm>
                <a:prstGeom prst="roundRect">
                  <a:avLst>
                    <a:gd name="adj" fmla="val 50000"/>
                  </a:avLst>
                </a:prstGeom>
                <a:gradFill>
                  <a:gsLst>
                    <a:gs pos="47000">
                      <a:sysClr val="windowText" lastClr="000000">
                        <a:alpha val="19000"/>
                      </a:sysClr>
                    </a:gs>
                    <a:gs pos="76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889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5" name="椭圆 64"/>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304800" dist="1270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66" name="组合 65"/>
              <p:cNvGrpSpPr/>
              <p:nvPr/>
            </p:nvGrpSpPr>
            <p:grpSpPr>
              <a:xfrm>
                <a:off x="4489652" y="976692"/>
                <a:ext cx="873070" cy="1203161"/>
                <a:chOff x="4627786" y="1715908"/>
                <a:chExt cx="2875230" cy="3962302"/>
              </a:xfrm>
            </p:grpSpPr>
            <p:sp>
              <p:nvSpPr>
                <p:cNvPr id="67" name="圆角矩形 66"/>
                <p:cNvSpPr/>
                <p:nvPr/>
              </p:nvSpPr>
              <p:spPr>
                <a:xfrm rot="2760000">
                  <a:off x="4335454" y="2510647"/>
                  <a:ext cx="3962302" cy="2372823"/>
                </a:xfrm>
                <a:prstGeom prst="roundRect">
                  <a:avLst>
                    <a:gd name="adj" fmla="val 50000"/>
                  </a:avLst>
                </a:prstGeom>
                <a:gradFill>
                  <a:gsLst>
                    <a:gs pos="32000">
                      <a:sysClr val="windowText" lastClr="000000">
                        <a:alpha val="13000"/>
                      </a:sysClr>
                    </a:gs>
                    <a:gs pos="68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8" name="椭圆 67"/>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54000" dist="1143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130" name="组合 129"/>
            <p:cNvGrpSpPr/>
            <p:nvPr/>
          </p:nvGrpSpPr>
          <p:grpSpPr>
            <a:xfrm>
              <a:off x="4578170" y="4573688"/>
              <a:ext cx="235385" cy="256153"/>
              <a:chOff x="4873626" y="1965325"/>
              <a:chExt cx="269876" cy="293688"/>
            </a:xfrm>
            <a:solidFill>
              <a:srgbClr val="C65885"/>
            </a:solidFill>
          </p:grpSpPr>
          <p:sp>
            <p:nvSpPr>
              <p:cNvPr id="131" name="Freeform 502"/>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2" name="Freeform 503"/>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3" name="Freeform 504"/>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4"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86" name="组合 85"/>
          <p:cNvGrpSpPr/>
          <p:nvPr/>
        </p:nvGrpSpPr>
        <p:grpSpPr>
          <a:xfrm>
            <a:off x="3946171" y="3317141"/>
            <a:ext cx="784855" cy="993367"/>
            <a:chOff x="3869467" y="3076553"/>
            <a:chExt cx="784753" cy="993597"/>
          </a:xfrm>
        </p:grpSpPr>
        <p:grpSp>
          <p:nvGrpSpPr>
            <p:cNvPr id="69" name="组合 68"/>
            <p:cNvGrpSpPr/>
            <p:nvPr/>
          </p:nvGrpSpPr>
          <p:grpSpPr>
            <a:xfrm>
              <a:off x="3869467" y="3076553"/>
              <a:ext cx="784753" cy="993597"/>
              <a:chOff x="4390176" y="890801"/>
              <a:chExt cx="1081244" cy="1368991"/>
            </a:xfrm>
          </p:grpSpPr>
          <p:grpSp>
            <p:nvGrpSpPr>
              <p:cNvPr id="70" name="组合 69"/>
              <p:cNvGrpSpPr/>
              <p:nvPr/>
            </p:nvGrpSpPr>
            <p:grpSpPr>
              <a:xfrm>
                <a:off x="4390176" y="890801"/>
                <a:ext cx="1081244" cy="1368991"/>
                <a:chOff x="4627786" y="1796539"/>
                <a:chExt cx="2675679" cy="3387753"/>
              </a:xfrm>
            </p:grpSpPr>
            <p:sp>
              <p:nvSpPr>
                <p:cNvPr id="71" name="圆角矩形 70"/>
                <p:cNvSpPr/>
                <p:nvPr/>
              </p:nvSpPr>
              <p:spPr>
                <a:xfrm rot="2760000">
                  <a:off x="4423176" y="2304004"/>
                  <a:ext cx="3387753" cy="2372824"/>
                </a:xfrm>
                <a:prstGeom prst="roundRect">
                  <a:avLst>
                    <a:gd name="adj" fmla="val 50000"/>
                  </a:avLst>
                </a:prstGeom>
                <a:gradFill>
                  <a:gsLst>
                    <a:gs pos="47000">
                      <a:sysClr val="windowText" lastClr="000000">
                        <a:alpha val="19000"/>
                      </a:sysClr>
                    </a:gs>
                    <a:gs pos="76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889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2" name="椭圆 71"/>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304800" dist="1270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73" name="组合 72"/>
              <p:cNvGrpSpPr/>
              <p:nvPr/>
            </p:nvGrpSpPr>
            <p:grpSpPr>
              <a:xfrm>
                <a:off x="4489652" y="976692"/>
                <a:ext cx="873070" cy="1203161"/>
                <a:chOff x="4627786" y="1715908"/>
                <a:chExt cx="2875230" cy="3962302"/>
              </a:xfrm>
            </p:grpSpPr>
            <p:sp>
              <p:nvSpPr>
                <p:cNvPr id="74" name="圆角矩形 73"/>
                <p:cNvSpPr/>
                <p:nvPr/>
              </p:nvSpPr>
              <p:spPr>
                <a:xfrm rot="2760000">
                  <a:off x="4335454" y="2510647"/>
                  <a:ext cx="3962302" cy="2372823"/>
                </a:xfrm>
                <a:prstGeom prst="roundRect">
                  <a:avLst>
                    <a:gd name="adj" fmla="val 50000"/>
                  </a:avLst>
                </a:prstGeom>
                <a:gradFill>
                  <a:gsLst>
                    <a:gs pos="32000">
                      <a:sysClr val="windowText" lastClr="000000">
                        <a:alpha val="13000"/>
                      </a:sysClr>
                    </a:gs>
                    <a:gs pos="68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5" name="椭圆 74"/>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54000" dist="1143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135" name="Group 17"/>
            <p:cNvGrpSpPr>
              <a:grpSpLocks noChangeAspect="1"/>
            </p:cNvGrpSpPr>
            <p:nvPr/>
          </p:nvGrpSpPr>
          <p:grpSpPr bwMode="auto">
            <a:xfrm>
              <a:off x="4052888" y="3285349"/>
              <a:ext cx="222715" cy="239071"/>
              <a:chOff x="231" y="1205"/>
              <a:chExt cx="640" cy="687"/>
            </a:xfrm>
            <a:solidFill>
              <a:srgbClr val="FBAE75"/>
            </a:solidFill>
            <a:effectLst/>
          </p:grpSpPr>
          <p:sp>
            <p:nvSpPr>
              <p:cNvPr id="13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BAE75"/>
                  </a:solidFill>
                </a:endParaRPr>
              </a:p>
            </p:txBody>
          </p:sp>
          <p:sp>
            <p:nvSpPr>
              <p:cNvPr id="13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adFill>
                <a:gsLst>
                  <a:gs pos="0">
                    <a:srgbClr val="007BD3"/>
                  </a:gs>
                  <a:gs pos="100000">
                    <a:srgbClr val="034373"/>
                  </a:gs>
                </a:gsLst>
                <a:lin ang="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FBAE75"/>
                  </a:solidFill>
                </a:endParaRPr>
              </a:p>
            </p:txBody>
          </p:sp>
        </p:grpSp>
      </p:grpSp>
      <p:grpSp>
        <p:nvGrpSpPr>
          <p:cNvPr id="88" name="组合 87"/>
          <p:cNvGrpSpPr/>
          <p:nvPr/>
        </p:nvGrpSpPr>
        <p:grpSpPr>
          <a:xfrm>
            <a:off x="4478090" y="2033441"/>
            <a:ext cx="784855" cy="993367"/>
            <a:chOff x="4401316" y="1792555"/>
            <a:chExt cx="784753" cy="993597"/>
          </a:xfrm>
        </p:grpSpPr>
        <p:grpSp>
          <p:nvGrpSpPr>
            <p:cNvPr id="76" name="组合 75"/>
            <p:cNvGrpSpPr/>
            <p:nvPr/>
          </p:nvGrpSpPr>
          <p:grpSpPr>
            <a:xfrm>
              <a:off x="4401316" y="1792555"/>
              <a:ext cx="784753" cy="993597"/>
              <a:chOff x="4390176" y="890801"/>
              <a:chExt cx="1081244" cy="1368991"/>
            </a:xfrm>
          </p:grpSpPr>
          <p:grpSp>
            <p:nvGrpSpPr>
              <p:cNvPr id="89" name="组合 88"/>
              <p:cNvGrpSpPr/>
              <p:nvPr/>
            </p:nvGrpSpPr>
            <p:grpSpPr>
              <a:xfrm>
                <a:off x="4390176" y="890801"/>
                <a:ext cx="1081244" cy="1368991"/>
                <a:chOff x="4627786" y="1796539"/>
                <a:chExt cx="2675679" cy="3387753"/>
              </a:xfrm>
            </p:grpSpPr>
            <p:sp>
              <p:nvSpPr>
                <p:cNvPr id="91" name="圆角矩形 90"/>
                <p:cNvSpPr/>
                <p:nvPr/>
              </p:nvSpPr>
              <p:spPr>
                <a:xfrm rot="2760000">
                  <a:off x="4423176" y="2304004"/>
                  <a:ext cx="3387753" cy="2372824"/>
                </a:xfrm>
                <a:prstGeom prst="roundRect">
                  <a:avLst>
                    <a:gd name="adj" fmla="val 50000"/>
                  </a:avLst>
                </a:prstGeom>
                <a:gradFill>
                  <a:gsLst>
                    <a:gs pos="47000">
                      <a:sysClr val="windowText" lastClr="000000">
                        <a:alpha val="19000"/>
                      </a:sysClr>
                    </a:gs>
                    <a:gs pos="76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889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2" name="椭圆 91"/>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304800" dist="1270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94" name="组合 93"/>
              <p:cNvGrpSpPr/>
              <p:nvPr/>
            </p:nvGrpSpPr>
            <p:grpSpPr>
              <a:xfrm>
                <a:off x="4489652" y="976692"/>
                <a:ext cx="873070" cy="1203161"/>
                <a:chOff x="4627786" y="1715908"/>
                <a:chExt cx="2875230" cy="3962302"/>
              </a:xfrm>
            </p:grpSpPr>
            <p:sp>
              <p:nvSpPr>
                <p:cNvPr id="95" name="圆角矩形 94"/>
                <p:cNvSpPr/>
                <p:nvPr/>
              </p:nvSpPr>
              <p:spPr>
                <a:xfrm rot="2760000">
                  <a:off x="4335454" y="2510647"/>
                  <a:ext cx="3962302" cy="2372823"/>
                </a:xfrm>
                <a:prstGeom prst="roundRect">
                  <a:avLst>
                    <a:gd name="adj" fmla="val 50000"/>
                  </a:avLst>
                </a:prstGeom>
                <a:gradFill>
                  <a:gsLst>
                    <a:gs pos="32000">
                      <a:sysClr val="windowText" lastClr="000000">
                        <a:alpha val="13000"/>
                      </a:sysClr>
                    </a:gs>
                    <a:gs pos="68000">
                      <a:srgbClr val="6C6C6C">
                        <a:alpha val="10000"/>
                      </a:srgbClr>
                    </a:gs>
                    <a:gs pos="0">
                      <a:sysClr val="windowText" lastClr="000000">
                        <a:alpha val="61000"/>
                      </a:sysClr>
                    </a:gs>
                    <a:gs pos="100000">
                      <a:srgbClr val="D8D8D8">
                        <a:alpha val="0"/>
                      </a:srgbClr>
                    </a:gs>
                  </a:gsLst>
                  <a:lin ang="0" scaled="0"/>
                </a:gradFill>
                <a:ln w="25400" cap="flat" cmpd="sng" algn="ctr">
                  <a:noFill/>
                  <a:prstDash val="solid"/>
                </a:ln>
                <a:effectLst>
                  <a:softEdge rad="635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7" name="椭圆 96"/>
                <p:cNvSpPr/>
                <p:nvPr/>
              </p:nvSpPr>
              <p:spPr>
                <a:xfrm>
                  <a:off x="4627786" y="1946965"/>
                  <a:ext cx="1963514" cy="1963514"/>
                </a:xfrm>
                <a:prstGeom prst="ellipse">
                  <a:avLst/>
                </a:prstGeom>
                <a:gradFill>
                  <a:gsLst>
                    <a:gs pos="0">
                      <a:srgbClr val="D3D3D3"/>
                    </a:gs>
                    <a:gs pos="100000">
                      <a:srgbClr val="F7F7F7"/>
                    </a:gs>
                  </a:gsLst>
                  <a:lin ang="2700000" scaled="1"/>
                </a:gradFill>
                <a:ln w="1905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54000" dist="114300" dir="2700000" algn="tl" rotWithShape="0">
                    <a:prstClr val="black">
                      <a:alpha val="22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138" name="组合 137"/>
            <p:cNvGrpSpPr/>
            <p:nvPr/>
          </p:nvGrpSpPr>
          <p:grpSpPr>
            <a:xfrm>
              <a:off x="4577339" y="1995690"/>
              <a:ext cx="224532" cy="253393"/>
              <a:chOff x="10815638" y="1174750"/>
              <a:chExt cx="728663" cy="822325"/>
            </a:xfrm>
            <a:solidFill>
              <a:sysClr val="window" lastClr="FFFFFF">
                <a:lumMod val="50000"/>
              </a:sysClr>
            </a:solidFill>
          </p:grpSpPr>
          <p:sp>
            <p:nvSpPr>
              <p:cNvPr id="139" name="Freeform 33"/>
              <p:cNvSpPr>
                <a:spLocks noEditPoints="1"/>
              </p:cNvSpPr>
              <p:nvPr/>
            </p:nvSpPr>
            <p:spPr bwMode="auto">
              <a:xfrm>
                <a:off x="10815638" y="1174750"/>
                <a:ext cx="728663" cy="822325"/>
              </a:xfrm>
              <a:custGeom>
                <a:avLst/>
                <a:gdLst>
                  <a:gd name="T0" fmla="*/ 103 w 194"/>
                  <a:gd name="T1" fmla="*/ 26 h 219"/>
                  <a:gd name="T2" fmla="*/ 103 w 194"/>
                  <a:gd name="T3" fmla="*/ 18 h 219"/>
                  <a:gd name="T4" fmla="*/ 120 w 194"/>
                  <a:gd name="T5" fmla="*/ 18 h 219"/>
                  <a:gd name="T6" fmla="*/ 120 w 194"/>
                  <a:gd name="T7" fmla="*/ 0 h 219"/>
                  <a:gd name="T8" fmla="*/ 74 w 194"/>
                  <a:gd name="T9" fmla="*/ 0 h 219"/>
                  <a:gd name="T10" fmla="*/ 74 w 194"/>
                  <a:gd name="T11" fmla="*/ 18 h 219"/>
                  <a:gd name="T12" fmla="*/ 91 w 194"/>
                  <a:gd name="T13" fmla="*/ 18 h 219"/>
                  <a:gd name="T14" fmla="*/ 91 w 194"/>
                  <a:gd name="T15" fmla="*/ 26 h 219"/>
                  <a:gd name="T16" fmla="*/ 0 w 194"/>
                  <a:gd name="T17" fmla="*/ 122 h 219"/>
                  <a:gd name="T18" fmla="*/ 97 w 194"/>
                  <a:gd name="T19" fmla="*/ 219 h 219"/>
                  <a:gd name="T20" fmla="*/ 194 w 194"/>
                  <a:gd name="T21" fmla="*/ 122 h 219"/>
                  <a:gd name="T22" fmla="*/ 103 w 194"/>
                  <a:gd name="T23" fmla="*/ 26 h 219"/>
                  <a:gd name="T24" fmla="*/ 158 w 194"/>
                  <a:gd name="T25" fmla="*/ 180 h 219"/>
                  <a:gd name="T26" fmla="*/ 145 w 194"/>
                  <a:gd name="T27" fmla="*/ 167 h 219"/>
                  <a:gd name="T28" fmla="*/ 142 w 194"/>
                  <a:gd name="T29" fmla="*/ 171 h 219"/>
                  <a:gd name="T30" fmla="*/ 154 w 194"/>
                  <a:gd name="T31" fmla="*/ 183 h 219"/>
                  <a:gd name="T32" fmla="*/ 100 w 194"/>
                  <a:gd name="T33" fmla="*/ 206 h 219"/>
                  <a:gd name="T34" fmla="*/ 100 w 194"/>
                  <a:gd name="T35" fmla="*/ 188 h 219"/>
                  <a:gd name="T36" fmla="*/ 95 w 194"/>
                  <a:gd name="T37" fmla="*/ 188 h 219"/>
                  <a:gd name="T38" fmla="*/ 95 w 194"/>
                  <a:gd name="T39" fmla="*/ 206 h 219"/>
                  <a:gd name="T40" fmla="*/ 40 w 194"/>
                  <a:gd name="T41" fmla="*/ 183 h 219"/>
                  <a:gd name="T42" fmla="*/ 52 w 194"/>
                  <a:gd name="T43" fmla="*/ 171 h 219"/>
                  <a:gd name="T44" fmla="*/ 49 w 194"/>
                  <a:gd name="T45" fmla="*/ 167 h 219"/>
                  <a:gd name="T46" fmla="*/ 36 w 194"/>
                  <a:gd name="T47" fmla="*/ 180 h 219"/>
                  <a:gd name="T48" fmla="*/ 14 w 194"/>
                  <a:gd name="T49" fmla="*/ 125 h 219"/>
                  <a:gd name="T50" fmla="*/ 31 w 194"/>
                  <a:gd name="T51" fmla="*/ 125 h 219"/>
                  <a:gd name="T52" fmla="*/ 31 w 194"/>
                  <a:gd name="T53" fmla="*/ 120 h 219"/>
                  <a:gd name="T54" fmla="*/ 14 w 194"/>
                  <a:gd name="T55" fmla="*/ 120 h 219"/>
                  <a:gd name="T56" fmla="*/ 36 w 194"/>
                  <a:gd name="T57" fmla="*/ 65 h 219"/>
                  <a:gd name="T58" fmla="*/ 49 w 194"/>
                  <a:gd name="T59" fmla="*/ 78 h 219"/>
                  <a:gd name="T60" fmla="*/ 52 w 194"/>
                  <a:gd name="T61" fmla="*/ 74 h 219"/>
                  <a:gd name="T62" fmla="*/ 40 w 194"/>
                  <a:gd name="T63" fmla="*/ 62 h 219"/>
                  <a:gd name="T64" fmla="*/ 95 w 194"/>
                  <a:gd name="T65" fmla="*/ 39 h 219"/>
                  <a:gd name="T66" fmla="*/ 95 w 194"/>
                  <a:gd name="T67" fmla="*/ 56 h 219"/>
                  <a:gd name="T68" fmla="*/ 100 w 194"/>
                  <a:gd name="T69" fmla="*/ 56 h 219"/>
                  <a:gd name="T70" fmla="*/ 100 w 194"/>
                  <a:gd name="T71" fmla="*/ 39 h 219"/>
                  <a:gd name="T72" fmla="*/ 154 w 194"/>
                  <a:gd name="T73" fmla="*/ 62 h 219"/>
                  <a:gd name="T74" fmla="*/ 142 w 194"/>
                  <a:gd name="T75" fmla="*/ 74 h 219"/>
                  <a:gd name="T76" fmla="*/ 145 w 194"/>
                  <a:gd name="T77" fmla="*/ 78 h 219"/>
                  <a:gd name="T78" fmla="*/ 158 w 194"/>
                  <a:gd name="T79" fmla="*/ 65 h 219"/>
                  <a:gd name="T80" fmla="*/ 180 w 194"/>
                  <a:gd name="T81" fmla="*/ 120 h 219"/>
                  <a:gd name="T82" fmla="*/ 163 w 194"/>
                  <a:gd name="T83" fmla="*/ 120 h 219"/>
                  <a:gd name="T84" fmla="*/ 163 w 194"/>
                  <a:gd name="T85" fmla="*/ 125 h 219"/>
                  <a:gd name="T86" fmla="*/ 180 w 194"/>
                  <a:gd name="T87" fmla="*/ 125 h 219"/>
                  <a:gd name="T88" fmla="*/ 158 w 194"/>
                  <a:gd name="T89" fmla="*/ 18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4" h="219">
                    <a:moveTo>
                      <a:pt x="103" y="26"/>
                    </a:moveTo>
                    <a:cubicBezTo>
                      <a:pt x="103" y="18"/>
                      <a:pt x="103" y="18"/>
                      <a:pt x="103" y="18"/>
                    </a:cubicBezTo>
                    <a:cubicBezTo>
                      <a:pt x="120" y="18"/>
                      <a:pt x="120" y="18"/>
                      <a:pt x="120" y="18"/>
                    </a:cubicBezTo>
                    <a:cubicBezTo>
                      <a:pt x="120" y="0"/>
                      <a:pt x="120" y="0"/>
                      <a:pt x="120" y="0"/>
                    </a:cubicBezTo>
                    <a:cubicBezTo>
                      <a:pt x="74" y="0"/>
                      <a:pt x="74" y="0"/>
                      <a:pt x="74" y="0"/>
                    </a:cubicBezTo>
                    <a:cubicBezTo>
                      <a:pt x="74" y="18"/>
                      <a:pt x="74" y="18"/>
                      <a:pt x="74" y="18"/>
                    </a:cubicBezTo>
                    <a:cubicBezTo>
                      <a:pt x="91" y="18"/>
                      <a:pt x="91" y="18"/>
                      <a:pt x="91" y="18"/>
                    </a:cubicBezTo>
                    <a:cubicBezTo>
                      <a:pt x="91" y="26"/>
                      <a:pt x="91" y="26"/>
                      <a:pt x="91" y="26"/>
                    </a:cubicBezTo>
                    <a:cubicBezTo>
                      <a:pt x="41" y="29"/>
                      <a:pt x="0" y="71"/>
                      <a:pt x="0" y="122"/>
                    </a:cubicBezTo>
                    <a:cubicBezTo>
                      <a:pt x="0" y="176"/>
                      <a:pt x="44" y="219"/>
                      <a:pt x="97" y="219"/>
                    </a:cubicBezTo>
                    <a:cubicBezTo>
                      <a:pt x="150" y="219"/>
                      <a:pt x="194" y="176"/>
                      <a:pt x="194" y="122"/>
                    </a:cubicBezTo>
                    <a:cubicBezTo>
                      <a:pt x="194" y="71"/>
                      <a:pt x="154" y="29"/>
                      <a:pt x="103" y="26"/>
                    </a:cubicBezTo>
                    <a:close/>
                    <a:moveTo>
                      <a:pt x="158" y="180"/>
                    </a:moveTo>
                    <a:cubicBezTo>
                      <a:pt x="145" y="167"/>
                      <a:pt x="145" y="167"/>
                      <a:pt x="145" y="167"/>
                    </a:cubicBezTo>
                    <a:cubicBezTo>
                      <a:pt x="142" y="171"/>
                      <a:pt x="142" y="171"/>
                      <a:pt x="142" y="171"/>
                    </a:cubicBezTo>
                    <a:cubicBezTo>
                      <a:pt x="154" y="183"/>
                      <a:pt x="154" y="183"/>
                      <a:pt x="154" y="183"/>
                    </a:cubicBezTo>
                    <a:cubicBezTo>
                      <a:pt x="140" y="197"/>
                      <a:pt x="121" y="205"/>
                      <a:pt x="100" y="206"/>
                    </a:cubicBezTo>
                    <a:cubicBezTo>
                      <a:pt x="100" y="188"/>
                      <a:pt x="100" y="188"/>
                      <a:pt x="100" y="188"/>
                    </a:cubicBezTo>
                    <a:cubicBezTo>
                      <a:pt x="95" y="188"/>
                      <a:pt x="95" y="188"/>
                      <a:pt x="95" y="188"/>
                    </a:cubicBezTo>
                    <a:cubicBezTo>
                      <a:pt x="95" y="206"/>
                      <a:pt x="95" y="206"/>
                      <a:pt x="95" y="206"/>
                    </a:cubicBezTo>
                    <a:cubicBezTo>
                      <a:pt x="73" y="205"/>
                      <a:pt x="54" y="197"/>
                      <a:pt x="40" y="183"/>
                    </a:cubicBezTo>
                    <a:cubicBezTo>
                      <a:pt x="52" y="171"/>
                      <a:pt x="52" y="171"/>
                      <a:pt x="52" y="171"/>
                    </a:cubicBezTo>
                    <a:cubicBezTo>
                      <a:pt x="49" y="167"/>
                      <a:pt x="49" y="167"/>
                      <a:pt x="49" y="167"/>
                    </a:cubicBezTo>
                    <a:cubicBezTo>
                      <a:pt x="36" y="180"/>
                      <a:pt x="36" y="180"/>
                      <a:pt x="36" y="180"/>
                    </a:cubicBezTo>
                    <a:cubicBezTo>
                      <a:pt x="23" y="165"/>
                      <a:pt x="14" y="146"/>
                      <a:pt x="14" y="125"/>
                    </a:cubicBezTo>
                    <a:cubicBezTo>
                      <a:pt x="31" y="125"/>
                      <a:pt x="31" y="125"/>
                      <a:pt x="31" y="125"/>
                    </a:cubicBezTo>
                    <a:cubicBezTo>
                      <a:pt x="31" y="120"/>
                      <a:pt x="31" y="120"/>
                      <a:pt x="31" y="120"/>
                    </a:cubicBezTo>
                    <a:cubicBezTo>
                      <a:pt x="14" y="120"/>
                      <a:pt x="14" y="120"/>
                      <a:pt x="14" y="120"/>
                    </a:cubicBezTo>
                    <a:cubicBezTo>
                      <a:pt x="14" y="99"/>
                      <a:pt x="23" y="80"/>
                      <a:pt x="36" y="65"/>
                    </a:cubicBezTo>
                    <a:cubicBezTo>
                      <a:pt x="49" y="78"/>
                      <a:pt x="49" y="78"/>
                      <a:pt x="49" y="78"/>
                    </a:cubicBezTo>
                    <a:cubicBezTo>
                      <a:pt x="52" y="74"/>
                      <a:pt x="52" y="74"/>
                      <a:pt x="52" y="74"/>
                    </a:cubicBezTo>
                    <a:cubicBezTo>
                      <a:pt x="40" y="62"/>
                      <a:pt x="40" y="62"/>
                      <a:pt x="40" y="62"/>
                    </a:cubicBezTo>
                    <a:cubicBezTo>
                      <a:pt x="54" y="48"/>
                      <a:pt x="73" y="40"/>
                      <a:pt x="95" y="39"/>
                    </a:cubicBezTo>
                    <a:cubicBezTo>
                      <a:pt x="95" y="56"/>
                      <a:pt x="95" y="56"/>
                      <a:pt x="95" y="56"/>
                    </a:cubicBezTo>
                    <a:cubicBezTo>
                      <a:pt x="100" y="56"/>
                      <a:pt x="100" y="56"/>
                      <a:pt x="100" y="56"/>
                    </a:cubicBezTo>
                    <a:cubicBezTo>
                      <a:pt x="100" y="39"/>
                      <a:pt x="100" y="39"/>
                      <a:pt x="100" y="39"/>
                    </a:cubicBezTo>
                    <a:cubicBezTo>
                      <a:pt x="121" y="40"/>
                      <a:pt x="140" y="48"/>
                      <a:pt x="154" y="62"/>
                    </a:cubicBezTo>
                    <a:cubicBezTo>
                      <a:pt x="142" y="74"/>
                      <a:pt x="142" y="74"/>
                      <a:pt x="142" y="74"/>
                    </a:cubicBezTo>
                    <a:cubicBezTo>
                      <a:pt x="145" y="78"/>
                      <a:pt x="145" y="78"/>
                      <a:pt x="145" y="78"/>
                    </a:cubicBezTo>
                    <a:cubicBezTo>
                      <a:pt x="158" y="65"/>
                      <a:pt x="158" y="65"/>
                      <a:pt x="158" y="65"/>
                    </a:cubicBezTo>
                    <a:cubicBezTo>
                      <a:pt x="171" y="80"/>
                      <a:pt x="180" y="99"/>
                      <a:pt x="180" y="120"/>
                    </a:cubicBezTo>
                    <a:cubicBezTo>
                      <a:pt x="163" y="120"/>
                      <a:pt x="163" y="120"/>
                      <a:pt x="163" y="120"/>
                    </a:cubicBezTo>
                    <a:cubicBezTo>
                      <a:pt x="163" y="125"/>
                      <a:pt x="163" y="125"/>
                      <a:pt x="163" y="125"/>
                    </a:cubicBezTo>
                    <a:cubicBezTo>
                      <a:pt x="180" y="125"/>
                      <a:pt x="180" y="125"/>
                      <a:pt x="180" y="125"/>
                    </a:cubicBezTo>
                    <a:cubicBezTo>
                      <a:pt x="180" y="146"/>
                      <a:pt x="171" y="165"/>
                      <a:pt x="158" y="180"/>
                    </a:cubicBez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0" name="Freeform 34"/>
              <p:cNvSpPr/>
              <p:nvPr/>
            </p:nvSpPr>
            <p:spPr bwMode="auto">
              <a:xfrm>
                <a:off x="11153775" y="1404937"/>
                <a:ext cx="160338" cy="273050"/>
              </a:xfrm>
              <a:custGeom>
                <a:avLst/>
                <a:gdLst>
                  <a:gd name="T0" fmla="*/ 101 w 101"/>
                  <a:gd name="T1" fmla="*/ 66 h 172"/>
                  <a:gd name="T2" fmla="*/ 94 w 101"/>
                  <a:gd name="T3" fmla="*/ 59 h 172"/>
                  <a:gd name="T4" fmla="*/ 21 w 101"/>
                  <a:gd name="T5" fmla="*/ 132 h 172"/>
                  <a:gd name="T6" fmla="*/ 21 w 101"/>
                  <a:gd name="T7" fmla="*/ 0 h 172"/>
                  <a:gd name="T8" fmla="*/ 11 w 101"/>
                  <a:gd name="T9" fmla="*/ 0 h 172"/>
                  <a:gd name="T10" fmla="*/ 11 w 101"/>
                  <a:gd name="T11" fmla="*/ 141 h 172"/>
                  <a:gd name="T12" fmla="*/ 0 w 101"/>
                  <a:gd name="T13" fmla="*/ 153 h 172"/>
                  <a:gd name="T14" fmla="*/ 7 w 101"/>
                  <a:gd name="T15" fmla="*/ 163 h 172"/>
                  <a:gd name="T16" fmla="*/ 11 w 101"/>
                  <a:gd name="T17" fmla="*/ 158 h 172"/>
                  <a:gd name="T18" fmla="*/ 11 w 101"/>
                  <a:gd name="T19" fmla="*/ 172 h 172"/>
                  <a:gd name="T20" fmla="*/ 21 w 101"/>
                  <a:gd name="T21" fmla="*/ 172 h 172"/>
                  <a:gd name="T22" fmla="*/ 21 w 101"/>
                  <a:gd name="T23" fmla="*/ 146 h 172"/>
                  <a:gd name="T24" fmla="*/ 101 w 101"/>
                  <a:gd name="T25" fmla="*/ 66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72">
                    <a:moveTo>
                      <a:pt x="101" y="66"/>
                    </a:moveTo>
                    <a:lnTo>
                      <a:pt x="94" y="59"/>
                    </a:lnTo>
                    <a:lnTo>
                      <a:pt x="21" y="132"/>
                    </a:lnTo>
                    <a:lnTo>
                      <a:pt x="21" y="0"/>
                    </a:lnTo>
                    <a:lnTo>
                      <a:pt x="11" y="0"/>
                    </a:lnTo>
                    <a:lnTo>
                      <a:pt x="11" y="141"/>
                    </a:lnTo>
                    <a:lnTo>
                      <a:pt x="0" y="153"/>
                    </a:lnTo>
                    <a:lnTo>
                      <a:pt x="7" y="163"/>
                    </a:lnTo>
                    <a:lnTo>
                      <a:pt x="11" y="158"/>
                    </a:lnTo>
                    <a:lnTo>
                      <a:pt x="11" y="172"/>
                    </a:lnTo>
                    <a:lnTo>
                      <a:pt x="21" y="172"/>
                    </a:lnTo>
                    <a:lnTo>
                      <a:pt x="21" y="146"/>
                    </a:lnTo>
                    <a:lnTo>
                      <a:pt x="101" y="66"/>
                    </a:lnTo>
                    <a:close/>
                  </a:path>
                </a:pathLst>
              </a:custGeom>
              <a:gradFill>
                <a:gsLst>
                  <a:gs pos="0">
                    <a:srgbClr val="007BD3"/>
                  </a:gs>
                  <a:gs pos="100000">
                    <a:srgbClr val="034373"/>
                  </a:gs>
                </a:gsLst>
                <a:lin ang="27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E30000"/>
                      </a:gs>
                      <a:gs pos="100000">
                        <a:srgbClr val="760303"/>
                      </a:gs>
                    </a:gsLst>
                    <a:path path="circle">
                      <a:fillToRect t="100000" r="100000"/>
                    </a:path>
                    <a:tileRect l="-100000" b="-100000"/>
                  </a:gradFill>
                </a:endParaRPr>
              </a:p>
            </p:txBody>
          </p:sp>
        </p:grpSp>
      </p:grpSp>
      <p:pic>
        <p:nvPicPr>
          <p:cNvPr id="98" name="图片 97"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grpSp>
        <p:nvGrpSpPr>
          <p:cNvPr id="153" name="组合 152"/>
          <p:cNvGrpSpPr/>
          <p:nvPr/>
        </p:nvGrpSpPr>
        <p:grpSpPr>
          <a:xfrm>
            <a:off x="8249920" y="756920"/>
            <a:ext cx="3660775" cy="5634990"/>
            <a:chOff x="12992" y="1192"/>
            <a:chExt cx="5765" cy="8874"/>
          </a:xfrm>
        </p:grpSpPr>
        <p:sp>
          <p:nvSpPr>
            <p:cNvPr id="150" name="矩形 149"/>
            <p:cNvSpPr/>
            <p:nvPr/>
          </p:nvSpPr>
          <p:spPr>
            <a:xfrm>
              <a:off x="12992" y="1192"/>
              <a:ext cx="5558" cy="8875"/>
            </a:xfrm>
            <a:prstGeom prst="rect">
              <a:avLst/>
            </a:prstGeom>
            <a:solidFill>
              <a:schemeClr val="bg1">
                <a:lumMod val="95000"/>
              </a:schemeClr>
            </a:solidFill>
            <a:ln>
              <a:noFill/>
            </a:ln>
            <a:effectLst>
              <a:outerShdw dist="38100" dir="2700000" algn="tl" rotWithShape="0">
                <a:prstClr val="black">
                  <a:alpha val="37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nvGrpSpPr>
          <p:grpSpPr>
            <a:xfrm>
              <a:off x="13028" y="5324"/>
              <a:ext cx="5504" cy="1319"/>
              <a:chOff x="7346" y="8907"/>
              <a:chExt cx="4443" cy="1319"/>
            </a:xfrm>
          </p:grpSpPr>
          <p:sp>
            <p:nvSpPr>
              <p:cNvPr id="78" name="文本框 235"/>
              <p:cNvSpPr txBox="1"/>
              <p:nvPr/>
            </p:nvSpPr>
            <p:spPr>
              <a:xfrm>
                <a:off x="7346" y="8907"/>
                <a:ext cx="4004" cy="528"/>
              </a:xfrm>
              <a:prstGeom prst="rect">
                <a:avLst/>
              </a:prstGeom>
              <a:noFill/>
            </p:spPr>
            <p:txBody>
              <a:bodyPr wrap="square" rtlCol="0">
                <a:spAutoFit/>
              </a:bodyPr>
              <a:lstStyle/>
              <a:p>
                <a:pPr algn="l"/>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催化器快速老化和机械性能测试</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42" name="文本框 129"/>
              <p:cNvSpPr txBox="1"/>
              <p:nvPr/>
            </p:nvSpPr>
            <p:spPr>
              <a:xfrm>
                <a:off x="7360" y="9345"/>
                <a:ext cx="4429" cy="881"/>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通过排气分析仪、底盘测功机、催化转化器老化及性能评价试验台等一流进口检测设备对催化器进行快速老化和机械性能测试</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122" name="组合 121"/>
            <p:cNvGrpSpPr/>
            <p:nvPr/>
          </p:nvGrpSpPr>
          <p:grpSpPr>
            <a:xfrm>
              <a:off x="13028" y="8085"/>
              <a:ext cx="5521" cy="1044"/>
              <a:chOff x="3745" y="5068"/>
              <a:chExt cx="4196" cy="1044"/>
            </a:xfrm>
          </p:grpSpPr>
          <p:sp>
            <p:nvSpPr>
              <p:cNvPr id="81" name="文本框 238"/>
              <p:cNvSpPr txBox="1"/>
              <p:nvPr/>
            </p:nvSpPr>
            <p:spPr>
              <a:xfrm>
                <a:off x="3745" y="5068"/>
                <a:ext cx="2584" cy="528"/>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Times New Roman" panose="02020603050405020304" pitchFamily="18" charset="0"/>
                  </a:rPr>
                  <a:t>进排气歧管优化设计</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44" name="文本框 129"/>
              <p:cNvSpPr txBox="1"/>
              <p:nvPr/>
            </p:nvSpPr>
            <p:spPr>
              <a:xfrm>
                <a:off x="3745" y="5471"/>
                <a:ext cx="4196" cy="641"/>
              </a:xfrm>
              <a:prstGeom prst="rect">
                <a:avLst/>
              </a:prstGeom>
              <a:noFill/>
            </p:spPr>
            <p:txBody>
              <a:bodyPr wrap="square" rtlCol="0">
                <a:spAutoFit/>
              </a:bodyPr>
              <a:lstStyle/>
              <a:p>
                <a:pPr algn="l" fontAlgn="auto">
                  <a:lnSpc>
                    <a:spcPct val="100000"/>
                  </a:lnSpc>
                </a:pPr>
                <a:r>
                  <a:rPr lang="zh-CN" altLang="en-US"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一维数值仿真计算</a:t>
                </a:r>
                <a:r>
                  <a:rPr lang="en-US" altLang="zh-CN"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进排气系统的CAD模型构建</a:t>
                </a:r>
                <a:r>
                  <a:rPr lang="en-US" altLang="zh-CN"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三维流场分析</a:t>
                </a:r>
                <a:r>
                  <a:rPr lang="en-US" altLang="zh-CN"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振动应力分析</a:t>
                </a:r>
                <a:r>
                  <a:rPr lang="en-US" altLang="zh-CN"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排气歧管热应力分析</a:t>
                </a:r>
                <a:r>
                  <a:rPr lang="en-US" altLang="zh-CN" sz="1000" dirty="0">
                    <a:solidFill>
                      <a:prstClr val="black">
                        <a:lumMod val="50000"/>
                        <a:lumOff val="50000"/>
                      </a:prstClr>
                    </a:solidFill>
                    <a:latin typeface="微软雅黑" panose="020B0503020204020204" charset="-122"/>
                    <a:ea typeface="微软雅黑" panose="020B0503020204020204" charset="-122"/>
                    <a:sym typeface="Times New Roman" panose="02020603050405020304" pitchFamily="18" charset="0"/>
                  </a:rPr>
                  <a:t>.</a:t>
                </a:r>
              </a:p>
            </p:txBody>
          </p:sp>
        </p:grpSp>
        <p:grpSp>
          <p:nvGrpSpPr>
            <p:cNvPr id="120" name="组合 119"/>
            <p:cNvGrpSpPr/>
            <p:nvPr/>
          </p:nvGrpSpPr>
          <p:grpSpPr>
            <a:xfrm>
              <a:off x="13031" y="6671"/>
              <a:ext cx="5727" cy="1357"/>
              <a:chOff x="1462" y="8132"/>
              <a:chExt cx="5727" cy="1357"/>
            </a:xfrm>
          </p:grpSpPr>
          <p:sp>
            <p:nvSpPr>
              <p:cNvPr id="96" name="文本框 259"/>
              <p:cNvSpPr txBox="1"/>
              <p:nvPr/>
            </p:nvSpPr>
            <p:spPr>
              <a:xfrm>
                <a:off x="1462" y="8132"/>
                <a:ext cx="2573" cy="528"/>
              </a:xfrm>
              <a:prstGeom prst="rect">
                <a:avLst/>
              </a:prstGeom>
              <a:noFill/>
            </p:spPr>
            <p:txBody>
              <a:bodyPr wrap="square" rtlCol="0">
                <a:spAutoFit/>
              </a:bodyPr>
              <a:lstStyle/>
              <a:p>
                <a:pPr lvl="0" eaLnBrk="1" hangingPunct="1"/>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消声器性能试验</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45" name="文本框 129"/>
              <p:cNvSpPr txBox="1"/>
              <p:nvPr/>
            </p:nvSpPr>
            <p:spPr>
              <a:xfrm>
                <a:off x="1490" y="8608"/>
                <a:ext cx="5699" cy="881"/>
              </a:xfrm>
              <a:prstGeom prst="rect">
                <a:avLst/>
              </a:prstGeom>
              <a:noFill/>
            </p:spPr>
            <p:txBody>
              <a:bodyPr wrap="square" rtlCol="0">
                <a:spAutoFit/>
              </a:bodyPr>
              <a:lstStyle/>
              <a:p>
                <a:pPr lvl="0" algn="just">
                  <a:lnSpc>
                    <a:spcPct val="100000"/>
                  </a:lnSpc>
                  <a:buNone/>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外观检查     密封性试验    耐压强度试验和内压耐久性试验 </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a:p>
                <a:pPr lvl="0" algn="just">
                  <a:lnSpc>
                    <a:spcPct val="100000"/>
                  </a:lnSpc>
                  <a:buNone/>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振动试验       台架试验（功率损失、插补损失、排气背压）</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a:p>
                <a:pPr lvl="0" algn="just">
                  <a:lnSpc>
                    <a:spcPct val="100000"/>
                  </a:lnSpc>
                  <a:buNone/>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整车试验       加速行驶车外噪声、定置噪声</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100" name="组合 99"/>
            <p:cNvGrpSpPr/>
            <p:nvPr/>
          </p:nvGrpSpPr>
          <p:grpSpPr>
            <a:xfrm>
              <a:off x="13058" y="1567"/>
              <a:ext cx="5491" cy="1715"/>
              <a:chOff x="12531" y="2368"/>
              <a:chExt cx="4199" cy="1715"/>
            </a:xfrm>
          </p:grpSpPr>
          <p:sp>
            <p:nvSpPr>
              <p:cNvPr id="93" name="文本框 256"/>
              <p:cNvSpPr txBox="1"/>
              <p:nvPr/>
            </p:nvSpPr>
            <p:spPr>
              <a:xfrm>
                <a:off x="12531" y="2368"/>
                <a:ext cx="3387" cy="528"/>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后处理系统匹配标定</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46" name="文本框 129"/>
              <p:cNvSpPr txBox="1"/>
              <p:nvPr/>
            </p:nvSpPr>
            <p:spPr>
              <a:xfrm>
                <a:off x="12534" y="2751"/>
                <a:ext cx="4196" cy="1332"/>
              </a:xfrm>
              <a:prstGeom prst="rect">
                <a:avLst/>
              </a:prstGeom>
              <a:noFill/>
            </p:spPr>
            <p:txBody>
              <a:bodyPr wrap="square" rtlCol="0">
                <a:spAutoFit/>
              </a:bodyPr>
              <a:lstStyle/>
              <a:p>
                <a:pPr lvl="0" indent="0">
                  <a:lnSpc>
                    <a:spcPct val="115000"/>
                  </a:lnSpc>
                  <a:spcBef>
                    <a:spcPct val="20000"/>
                  </a:spcBef>
                  <a:buClr>
                    <a:schemeClr val="hlink"/>
                  </a:buClr>
                  <a:buFont typeface="Wingdings" panose="05000000000000000000" pitchFamily="2" charset="2"/>
                  <a:buNone/>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催化剂及催化器特性参数设计；催化剂小样评价及老化试验；催化器台架特性及老化试验；后处理系统布置优化及试验。</a:t>
                </a:r>
                <a:endParaRPr lang="zh-CN" altLang="en-US" sz="1000" dirty="0">
                  <a:solidFill>
                    <a:srgbClr val="000000"/>
                  </a:solidFill>
                  <a:latin typeface="Verdana" panose="020B0604030504040204" pitchFamily="34" charset="0"/>
                  <a:ea typeface="微软雅黑" panose="020B0503020204020204" charset="-122"/>
                </a:endParaRPr>
              </a:p>
              <a:p>
                <a:pPr>
                  <a:lnSpc>
                    <a:spcPct val="150000"/>
                  </a:lnSpc>
                </a:pP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6" name="组合 5"/>
            <p:cNvGrpSpPr/>
            <p:nvPr/>
          </p:nvGrpSpPr>
          <p:grpSpPr>
            <a:xfrm>
              <a:off x="13045" y="2996"/>
              <a:ext cx="5452" cy="1155"/>
              <a:chOff x="13221" y="4908"/>
              <a:chExt cx="4196" cy="1155"/>
            </a:xfrm>
          </p:grpSpPr>
          <p:sp>
            <p:nvSpPr>
              <p:cNvPr id="90" name="文本框 250"/>
              <p:cNvSpPr txBox="1"/>
              <p:nvPr/>
            </p:nvSpPr>
            <p:spPr>
              <a:xfrm>
                <a:off x="13236" y="4908"/>
                <a:ext cx="2721" cy="528"/>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催化器封装性能试验</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47" name="文本框 129"/>
              <p:cNvSpPr txBox="1"/>
              <p:nvPr/>
            </p:nvSpPr>
            <p:spPr>
              <a:xfrm>
                <a:off x="13221" y="5343"/>
                <a:ext cx="4196" cy="720"/>
              </a:xfrm>
              <a:prstGeom prst="rect">
                <a:avLst/>
              </a:prstGeom>
              <a:noFill/>
            </p:spPr>
            <p:txBody>
              <a:bodyPr wrap="square" rtlCol="0">
                <a:spAutoFit/>
              </a:bodyPr>
              <a:lstStyle/>
              <a:p>
                <a:pPr marL="609600" lvl="0" indent="-609600" algn="l">
                  <a:lnSpc>
                    <a:spcPct val="120000"/>
                  </a:lnSpc>
                  <a:buNone/>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外观检查    密封性试验    机械性能试验</a:t>
                </a:r>
                <a:r>
                  <a:rPr lang="en-US" altLang="zh-CN" sz="1000" dirty="0">
                    <a:solidFill>
                      <a:prstClr val="black">
                        <a:lumMod val="50000"/>
                        <a:lumOff val="50000"/>
                      </a:prstClr>
                    </a:solidFill>
                    <a:latin typeface="微软雅黑" panose="020B0503020204020204" charset="-122"/>
                    <a:ea typeface="微软雅黑" panose="020B0503020204020204" charset="-122"/>
                    <a:sym typeface="+mn-ea"/>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轴向推力试验</a:t>
                </a:r>
                <a:r>
                  <a:rPr lang="en-US" altLang="zh-CN" sz="1000" dirty="0">
                    <a:solidFill>
                      <a:prstClr val="black">
                        <a:lumMod val="50000"/>
                        <a:lumOff val="50000"/>
                      </a:prstClr>
                    </a:solidFill>
                    <a:latin typeface="微软雅黑" panose="020B0503020204020204" charset="-122"/>
                    <a:ea typeface="微软雅黑" panose="020B0503020204020204" charset="-122"/>
                    <a:sym typeface="+mn-ea"/>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热</a:t>
                </a:r>
              </a:p>
              <a:p>
                <a:pPr marL="609600" lvl="0" indent="-609600" algn="l">
                  <a:lnSpc>
                    <a:spcPct val="120000"/>
                  </a:lnSpc>
                  <a:buNone/>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寿命和水急冷试验</a:t>
                </a:r>
                <a:r>
                  <a:rPr lang="en-US" altLang="zh-CN" sz="1000" dirty="0">
                    <a:solidFill>
                      <a:prstClr val="black">
                        <a:lumMod val="50000"/>
                        <a:lumOff val="50000"/>
                      </a:prstClr>
                    </a:solidFill>
                    <a:latin typeface="微软雅黑" panose="020B0503020204020204" charset="-122"/>
                    <a:ea typeface="微软雅黑" panose="020B0503020204020204" charset="-122"/>
                    <a:sym typeface="+mn-ea"/>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纵置热振动试验</a:t>
                </a:r>
                <a:r>
                  <a:rPr lang="en-US" altLang="zh-CN" sz="1000" dirty="0">
                    <a:solidFill>
                      <a:prstClr val="black">
                        <a:lumMod val="50000"/>
                        <a:lumOff val="50000"/>
                      </a:prstClr>
                    </a:solidFill>
                    <a:latin typeface="微软雅黑" panose="020B0503020204020204" charset="-122"/>
                    <a:ea typeface="微软雅黑" panose="020B0503020204020204" charset="-122"/>
                    <a:sym typeface="+mn-ea"/>
                  </a:rPr>
                  <a:t>.</a:t>
                </a:r>
              </a:p>
            </p:txBody>
          </p:sp>
        </p:grpSp>
        <p:grpSp>
          <p:nvGrpSpPr>
            <p:cNvPr id="5" name="组合 4"/>
            <p:cNvGrpSpPr/>
            <p:nvPr/>
          </p:nvGrpSpPr>
          <p:grpSpPr>
            <a:xfrm>
              <a:off x="13079" y="4226"/>
              <a:ext cx="5367" cy="1043"/>
              <a:chOff x="12669" y="7860"/>
              <a:chExt cx="4196" cy="1043"/>
            </a:xfrm>
          </p:grpSpPr>
          <p:sp>
            <p:nvSpPr>
              <p:cNvPr id="99" name="文本框 262"/>
              <p:cNvSpPr txBox="1"/>
              <p:nvPr/>
            </p:nvSpPr>
            <p:spPr>
              <a:xfrm>
                <a:off x="12685" y="7860"/>
                <a:ext cx="2360" cy="528"/>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排气系统开发</a:t>
                </a:r>
              </a:p>
            </p:txBody>
          </p:sp>
          <p:sp>
            <p:nvSpPr>
              <p:cNvPr id="148" name="文本框 129"/>
              <p:cNvSpPr txBox="1"/>
              <p:nvPr/>
            </p:nvSpPr>
            <p:spPr>
              <a:xfrm>
                <a:off x="12669" y="8262"/>
                <a:ext cx="4196" cy="641"/>
              </a:xfrm>
              <a:prstGeom prst="rect">
                <a:avLst/>
              </a:prstGeom>
              <a:noFill/>
            </p:spPr>
            <p:txBody>
              <a:bodyPr wrap="square" rtlCol="0">
                <a:spAutoFit/>
              </a:bodyPr>
              <a:lstStyle/>
              <a:p>
                <a:pPr algn="just"/>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催化器初步开发</a:t>
                </a:r>
                <a:r>
                  <a:rPr lang="en-US" altLang="zh-CN" sz="1000" dirty="0">
                    <a:solidFill>
                      <a:prstClr val="black">
                        <a:lumMod val="50000"/>
                        <a:lumOff val="50000"/>
                      </a:prstClr>
                    </a:solidFill>
                    <a:latin typeface="微软雅黑" panose="020B0503020204020204" charset="-122"/>
                    <a:ea typeface="微软雅黑" panose="020B0503020204020204" charset="-122"/>
                    <a:sym typeface="+mn-ea"/>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排气系统初步设计</a:t>
                </a:r>
                <a:r>
                  <a:rPr lang="en-US" altLang="zh-CN" sz="1000" dirty="0">
                    <a:solidFill>
                      <a:prstClr val="black">
                        <a:lumMod val="50000"/>
                        <a:lumOff val="50000"/>
                      </a:prstClr>
                    </a:solidFill>
                    <a:latin typeface="微软雅黑" panose="020B0503020204020204" charset="-122"/>
                    <a:ea typeface="微软雅黑" panose="020B0503020204020204" charset="-122"/>
                    <a:sym typeface="+mn-ea"/>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催化系统仿真计算系统设计</a:t>
                </a:r>
                <a:r>
                  <a:rPr lang="en-US" altLang="zh-CN" sz="1000" dirty="0">
                    <a:solidFill>
                      <a:prstClr val="black">
                        <a:lumMod val="50000"/>
                        <a:lumOff val="50000"/>
                      </a:prstClr>
                    </a:solidFill>
                    <a:latin typeface="微软雅黑" panose="020B0503020204020204" charset="-122"/>
                    <a:ea typeface="微软雅黑" panose="020B0503020204020204" charset="-122"/>
                    <a:sym typeface="+mn-ea"/>
                  </a:rPr>
                  <a:t>;</a:t>
                </a: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匹配方案评估</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grpSp>
        <p:sp>
          <p:nvSpPr>
            <p:cNvPr id="151" name="文本框 150"/>
            <p:cNvSpPr txBox="1"/>
            <p:nvPr/>
          </p:nvSpPr>
          <p:spPr>
            <a:xfrm>
              <a:off x="14344" y="9323"/>
              <a:ext cx="3168" cy="606"/>
            </a:xfrm>
            <a:prstGeom prst="rect">
              <a:avLst/>
            </a:prstGeom>
            <a:noFill/>
          </p:spPr>
          <p:txBody>
            <a:bodyPr wrap="none" rtlCol="0">
              <a:spAutoFit/>
            </a:bodyPr>
            <a:lstStyle/>
            <a:p>
              <a:r>
                <a:rPr lang="zh-CN" altLang="zh-CN" b="1">
                  <a:ln>
                    <a:solidFill>
                      <a:srgbClr val="0263AA"/>
                    </a:solidFill>
                  </a:ln>
                  <a:solidFill>
                    <a:schemeClr val="bg1"/>
                  </a:solidFill>
                  <a:latin typeface="微软雅黑" panose="020B0503020204020204" charset="-122"/>
                  <a:ea typeface="微软雅黑" panose="020B0503020204020204" charset="-122"/>
                </a:rPr>
                <a:t>关联企业支持技术</a:t>
              </a:r>
            </a:p>
          </p:txBody>
        </p:sp>
      </p:grpSp>
      <p:grpSp>
        <p:nvGrpSpPr>
          <p:cNvPr id="157" name="组合 156"/>
          <p:cNvGrpSpPr/>
          <p:nvPr/>
        </p:nvGrpSpPr>
        <p:grpSpPr>
          <a:xfrm>
            <a:off x="973455" y="1680845"/>
            <a:ext cx="2896235" cy="4104640"/>
            <a:chOff x="1677" y="3535"/>
            <a:chExt cx="4561" cy="6464"/>
          </a:xfrm>
        </p:grpSpPr>
        <p:grpSp>
          <p:nvGrpSpPr>
            <p:cNvPr id="152" name="组合 151"/>
            <p:cNvGrpSpPr/>
            <p:nvPr/>
          </p:nvGrpSpPr>
          <p:grpSpPr>
            <a:xfrm>
              <a:off x="1677" y="3535"/>
              <a:ext cx="4561" cy="6464"/>
              <a:chOff x="1677" y="4327"/>
              <a:chExt cx="4561" cy="6464"/>
            </a:xfrm>
          </p:grpSpPr>
          <p:sp>
            <p:nvSpPr>
              <p:cNvPr id="127" name="矩形 126"/>
              <p:cNvSpPr/>
              <p:nvPr/>
            </p:nvSpPr>
            <p:spPr>
              <a:xfrm>
                <a:off x="1677" y="4327"/>
                <a:ext cx="4561" cy="6464"/>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5" name="组合 114"/>
              <p:cNvGrpSpPr/>
              <p:nvPr/>
            </p:nvGrpSpPr>
            <p:grpSpPr>
              <a:xfrm>
                <a:off x="1789" y="4798"/>
                <a:ext cx="4038" cy="1232"/>
                <a:chOff x="7939" y="1959"/>
                <a:chExt cx="3139" cy="1232"/>
              </a:xfrm>
            </p:grpSpPr>
            <p:sp>
              <p:nvSpPr>
                <p:cNvPr id="87" name="文本框 244"/>
                <p:cNvSpPr txBox="1"/>
                <p:nvPr/>
              </p:nvSpPr>
              <p:spPr>
                <a:xfrm>
                  <a:off x="7939" y="1959"/>
                  <a:ext cx="2341" cy="528"/>
                </a:xfrm>
                <a:prstGeom prst="rect">
                  <a:avLst/>
                </a:prstGeom>
                <a:noFill/>
              </p:spPr>
              <p:txBody>
                <a:bodyPr wrap="square" rtlCol="0">
                  <a:spAutoFit/>
                </a:bodyPr>
                <a:lstStyle/>
                <a:p>
                  <a:pPr algn="l"/>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专利产品</a:t>
                  </a:r>
                </a:p>
              </p:txBody>
            </p:sp>
            <p:sp>
              <p:nvSpPr>
                <p:cNvPr id="141" name="文本框 129"/>
                <p:cNvSpPr txBox="1"/>
                <p:nvPr/>
              </p:nvSpPr>
              <p:spPr>
                <a:xfrm>
                  <a:off x="7953" y="2471"/>
                  <a:ext cx="3125" cy="720"/>
                </a:xfrm>
                <a:prstGeom prst="rect">
                  <a:avLst/>
                </a:prstGeom>
                <a:noFill/>
              </p:spPr>
              <p:txBody>
                <a:bodyPr wrap="square" rtlCol="0">
                  <a:spAutoFit/>
                </a:bodyPr>
                <a:lstStyle/>
                <a:p>
                  <a:pPr algn="just">
                    <a:lnSpc>
                      <a:spcPct val="120000"/>
                    </a:lnSpc>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经过10余年的努力，卡达克共开发出二百余种产品，申请专利49项，其中授权22项。</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125" name="组合 124"/>
              <p:cNvGrpSpPr/>
              <p:nvPr/>
            </p:nvGrpSpPr>
            <p:grpSpPr>
              <a:xfrm>
                <a:off x="1789" y="6073"/>
                <a:ext cx="4440" cy="2820"/>
                <a:chOff x="2746" y="3152"/>
                <a:chExt cx="4440" cy="2820"/>
              </a:xfrm>
            </p:grpSpPr>
            <p:sp>
              <p:nvSpPr>
                <p:cNvPr id="84" name="文本框 241"/>
                <p:cNvSpPr txBox="1"/>
                <p:nvPr/>
              </p:nvSpPr>
              <p:spPr>
                <a:xfrm>
                  <a:off x="2746" y="3152"/>
                  <a:ext cx="4440" cy="919"/>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完整的排气系统CAE分析及正向开发能力</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43" name="文本框 129"/>
                <p:cNvSpPr txBox="1"/>
                <p:nvPr/>
              </p:nvSpPr>
              <p:spPr>
                <a:xfrm>
                  <a:off x="2769" y="4071"/>
                  <a:ext cx="4413" cy="1901"/>
                </a:xfrm>
                <a:prstGeom prst="rect">
                  <a:avLst/>
                </a:prstGeom>
                <a:noFill/>
              </p:spPr>
              <p:txBody>
                <a:bodyPr wrap="square" rtlCol="0">
                  <a:spAutoFit/>
                </a:bodyPr>
                <a:lstStyle/>
                <a:p>
                  <a:pPr marL="0" marR="0" lvl="0" indent="0" algn="l" defTabSz="914400" rtl="0" eaLnBrk="1" fontAlgn="base" latinLnBrk="0" hangingPunct="1">
                    <a:lnSpc>
                      <a:spcPct val="70000"/>
                    </a:lnSpc>
                    <a:spcBef>
                      <a:spcPct val="50000"/>
                    </a:spcBef>
                    <a:spcAft>
                      <a:spcPct val="0"/>
                    </a:spcAft>
                    <a:buClr>
                      <a:schemeClr val="hlink"/>
                    </a:buClr>
                    <a:buSzTx/>
                    <a:buFont typeface="Wingdings" panose="05000000000000000000" pitchFamily="2" charset="2"/>
                    <a:buNone/>
                    <a:defRPr/>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排气系统辐射噪声分析与优化</a:t>
                  </a:r>
                  <a:endParaRPr kumimoji="0" lang="zh-CN" altLang="en-US" sz="1000" b="0" i="0" u="none" strike="noStrike" kern="1200" cap="none" spc="0" normalizeH="0" baseline="0" dirty="0">
                    <a:solidFill>
                      <a:prstClr val="black">
                        <a:lumMod val="50000"/>
                        <a:lumOff val="50000"/>
                      </a:prstClr>
                    </a:solidFill>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70000"/>
                    </a:lnSpc>
                    <a:spcBef>
                      <a:spcPct val="50000"/>
                    </a:spcBef>
                    <a:spcAft>
                      <a:spcPct val="0"/>
                    </a:spcAft>
                    <a:buClr>
                      <a:schemeClr val="hlink"/>
                    </a:buClr>
                    <a:buSzTx/>
                    <a:buFont typeface="Wingdings" panose="05000000000000000000" pitchFamily="2" charset="2"/>
                    <a:buNone/>
                    <a:defRPr/>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排气系统振动响应模拟分析与优化</a:t>
                  </a:r>
                  <a:endParaRPr kumimoji="0" lang="zh-CN" altLang="en-US" sz="1000" b="0" i="0" u="none" strike="noStrike" kern="1200" cap="none" spc="0" normalizeH="0" baseline="0" dirty="0">
                    <a:solidFill>
                      <a:prstClr val="black">
                        <a:lumMod val="50000"/>
                        <a:lumOff val="50000"/>
                      </a:prstClr>
                    </a:solidFill>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70000"/>
                    </a:lnSpc>
                    <a:spcBef>
                      <a:spcPct val="50000"/>
                    </a:spcBef>
                    <a:spcAft>
                      <a:spcPct val="0"/>
                    </a:spcAft>
                    <a:buClr>
                      <a:schemeClr val="hlink"/>
                    </a:buClr>
                    <a:buSzTx/>
                    <a:buFont typeface="Wingdings" panose="05000000000000000000" pitchFamily="2" charset="2"/>
                    <a:buNone/>
                    <a:defRPr/>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排气系统内部流场分析</a:t>
                  </a:r>
                  <a:endParaRPr kumimoji="0" lang="zh-CN" altLang="en-US" sz="1000" b="0" i="0" u="none" strike="noStrike" kern="1200" cap="none" spc="0" normalizeH="0" baseline="0" dirty="0">
                    <a:solidFill>
                      <a:prstClr val="black">
                        <a:lumMod val="50000"/>
                        <a:lumOff val="50000"/>
                      </a:prstClr>
                    </a:solidFill>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70000"/>
                    </a:lnSpc>
                    <a:spcBef>
                      <a:spcPct val="50000"/>
                    </a:spcBef>
                    <a:spcAft>
                      <a:spcPct val="0"/>
                    </a:spcAft>
                    <a:buClr>
                      <a:schemeClr val="hlink"/>
                    </a:buClr>
                    <a:buSzTx/>
                    <a:buFont typeface="Wingdings" panose="05000000000000000000" pitchFamily="2" charset="2"/>
                    <a:buNone/>
                    <a:defRPr/>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排气系统疲劳分析与试验</a:t>
                  </a:r>
                  <a:endParaRPr kumimoji="0" lang="zh-CN" altLang="en-US" sz="1000" b="0" i="0" u="none" strike="noStrike" kern="1200" cap="none" spc="0" normalizeH="0" baseline="0" dirty="0">
                    <a:solidFill>
                      <a:prstClr val="black">
                        <a:lumMod val="50000"/>
                        <a:lumOff val="50000"/>
                      </a:prstClr>
                    </a:solidFill>
                    <a:latin typeface="微软雅黑" panose="020B0503020204020204" charset="-122"/>
                    <a:ea typeface="微软雅黑" panose="020B0503020204020204" charset="-122"/>
                    <a:cs typeface="+mn-cs"/>
                  </a:endParaRPr>
                </a:p>
                <a:p>
                  <a:pPr marL="0" marR="0" lvl="0" indent="0" algn="l" defTabSz="914400" rtl="0" eaLnBrk="1" fontAlgn="base" latinLnBrk="0" hangingPunct="1">
                    <a:lnSpc>
                      <a:spcPct val="70000"/>
                    </a:lnSpc>
                    <a:spcBef>
                      <a:spcPct val="50000"/>
                    </a:spcBef>
                    <a:spcAft>
                      <a:spcPct val="0"/>
                    </a:spcAft>
                    <a:buClr>
                      <a:schemeClr val="hlink"/>
                    </a:buClr>
                    <a:buSzTx/>
                    <a:buFont typeface="Wingdings" panose="05000000000000000000" pitchFamily="2" charset="2"/>
                    <a:buNone/>
                    <a:defRPr/>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催化器选型设计、温度场、流场、浓度场分析</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a:p>
                  <a:pPr algn="r">
                    <a:lnSpc>
                      <a:spcPct val="150000"/>
                    </a:lnSpc>
                  </a:pP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grpSp>
          <p:sp>
            <p:nvSpPr>
              <p:cNvPr id="149" name="文本框 148"/>
              <p:cNvSpPr txBox="1"/>
              <p:nvPr/>
            </p:nvSpPr>
            <p:spPr>
              <a:xfrm>
                <a:off x="2580" y="10083"/>
                <a:ext cx="2448" cy="606"/>
              </a:xfrm>
              <a:prstGeom prst="rect">
                <a:avLst/>
              </a:prstGeom>
              <a:noFill/>
            </p:spPr>
            <p:txBody>
              <a:bodyPr wrap="none" rtlCol="0">
                <a:spAutoFit/>
              </a:bodyPr>
              <a:lstStyle/>
              <a:p>
                <a:r>
                  <a:rPr lang="zh-CN" altLang="zh-CN" b="1">
                    <a:ln>
                      <a:solidFill>
                        <a:srgbClr val="0263AA"/>
                      </a:solidFill>
                    </a:ln>
                    <a:solidFill>
                      <a:schemeClr val="bg1"/>
                    </a:solidFill>
                    <a:latin typeface="微软雅黑" panose="020B0503020204020204" charset="-122"/>
                    <a:ea typeface="微软雅黑" panose="020B0503020204020204" charset="-122"/>
                  </a:rPr>
                  <a:t>完全自主技术</a:t>
                </a:r>
              </a:p>
            </p:txBody>
          </p:sp>
        </p:grpSp>
        <p:sp>
          <p:nvSpPr>
            <p:cNvPr id="154" name="文本框 244"/>
            <p:cNvSpPr txBox="1"/>
            <p:nvPr/>
          </p:nvSpPr>
          <p:spPr>
            <a:xfrm>
              <a:off x="1828" y="7770"/>
              <a:ext cx="4137" cy="531"/>
            </a:xfrm>
            <a:prstGeom prst="rect">
              <a:avLst/>
            </a:prstGeom>
            <a:noFill/>
          </p:spPr>
          <p:txBody>
            <a:bodyPr wrap="square" rtlCol="0">
              <a:spAutoFit/>
            </a:bodyPr>
            <a:lstStyle/>
            <a:p>
              <a:pPr algn="l"/>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后处理系统匹配标定能力</a:t>
              </a:r>
              <a:endPar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55" name="文本框 244"/>
            <p:cNvSpPr txBox="1"/>
            <p:nvPr/>
          </p:nvSpPr>
          <p:spPr>
            <a:xfrm>
              <a:off x="1860" y="8234"/>
              <a:ext cx="4137" cy="919"/>
            </a:xfrm>
            <a:prstGeom prst="rect">
              <a:avLst/>
            </a:prstGeom>
            <a:noFill/>
          </p:spPr>
          <p:txBody>
            <a:bodyPr wrap="square" rtlCol="0">
              <a:spAutoFit/>
            </a:bodyPr>
            <a:lstStyle/>
            <a:p>
              <a:pPr algn="l"/>
              <a:r>
                <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完善的工艺设计加工能力及快速提交原型样件能力</a:t>
              </a:r>
              <a:endParaRPr lang="zh-CN" altLang="zh-CN"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1"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1000"/>
                                        <p:tgtEl>
                                          <p:spTgt spid="2"/>
                                        </p:tgtEl>
                                      </p:cBhvr>
                                    </p:animEffect>
                                  </p:childTnLst>
                                </p:cTn>
                              </p:par>
                            </p:childTnLst>
                          </p:cTn>
                        </p:par>
                        <p:par>
                          <p:cTn id="14" fill="hold">
                            <p:stCondLst>
                              <p:cond delay="1500"/>
                            </p:stCondLst>
                            <p:childTnLst>
                              <p:par>
                                <p:cTn id="15" presetID="21"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heel(1)">
                                      <p:cBhvr>
                                        <p:cTn id="17" dur="1000"/>
                                        <p:tgtEl>
                                          <p:spTgt spid="8"/>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250"/>
                                        <p:tgtEl>
                                          <p:spTgt spid="88"/>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250"/>
                                        <p:tgtEl>
                                          <p:spTgt spid="77"/>
                                        </p:tgtEl>
                                      </p:cBhvr>
                                    </p:animEffect>
                                  </p:childTnLst>
                                </p:cTn>
                              </p:par>
                            </p:childTnLst>
                          </p:cTn>
                        </p:par>
                        <p:par>
                          <p:cTn id="26" fill="hold">
                            <p:stCondLst>
                              <p:cond delay="3500"/>
                            </p:stCondLst>
                            <p:childTnLst>
                              <p:par>
                                <p:cTn id="27" presetID="10" presetClass="entr" presetSubtype="0" fill="hold" nodeType="after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250"/>
                                        <p:tgtEl>
                                          <p:spTgt spid="79"/>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250"/>
                                        <p:tgtEl>
                                          <p:spTgt spid="86"/>
                                        </p:tgtEl>
                                      </p:cBhvr>
                                    </p:animEffect>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250"/>
                                        <p:tgtEl>
                                          <p:spTgt spid="80"/>
                                        </p:tgtEl>
                                      </p:cBhvr>
                                    </p:animEffect>
                                  </p:childTnLst>
                                </p:cTn>
                              </p:par>
                            </p:childTnLst>
                          </p:cTn>
                        </p:par>
                        <p:par>
                          <p:cTn id="38" fill="hold">
                            <p:stCondLst>
                              <p:cond delay="5000"/>
                            </p:stCondLst>
                            <p:childTnLst>
                              <p:par>
                                <p:cTn id="39" presetID="10" presetClass="entr" presetSubtype="0" fill="hold" nodeType="after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fade">
                                      <p:cBhvr>
                                        <p:cTn id="41" dur="250"/>
                                        <p:tgtEl>
                                          <p:spTgt spid="85"/>
                                        </p:tgtEl>
                                      </p:cBhvr>
                                    </p:animEffect>
                                  </p:childTnLst>
                                </p:cTn>
                              </p:par>
                            </p:childTnLst>
                          </p:cTn>
                        </p:par>
                        <p:par>
                          <p:cTn id="42" fill="hold">
                            <p:stCondLst>
                              <p:cond delay="5500"/>
                            </p:stCondLst>
                            <p:childTnLst>
                              <p:par>
                                <p:cTn id="43" presetID="10" presetClass="entr" presetSubtype="0" fill="hold"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fade">
                                      <p:cBhvr>
                                        <p:cTn id="45" dur="250"/>
                                        <p:tgtEl>
                                          <p:spTgt spid="83"/>
                                        </p:tgtEl>
                                      </p:cBhvr>
                                    </p:animEffect>
                                  </p:childTnLst>
                                </p:cTn>
                              </p:par>
                            </p:childTnLst>
                          </p:cTn>
                        </p:par>
                        <p:par>
                          <p:cTn id="46" fill="hold">
                            <p:stCondLst>
                              <p:cond delay="6000"/>
                            </p:stCondLst>
                            <p:childTnLst>
                              <p:par>
                                <p:cTn id="47" presetID="10" presetClass="entr" presetSubtype="0" fill="hold" nodeType="after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250"/>
                                        <p:tgtEl>
                                          <p:spTgt spid="82"/>
                                        </p:tgtEl>
                                      </p:cBhvr>
                                    </p:animEffect>
                                  </p:childTnLst>
                                </p:cTn>
                              </p:par>
                            </p:childTnLst>
                          </p:cTn>
                        </p:par>
                        <p:par>
                          <p:cTn id="50" fill="hold">
                            <p:stCondLst>
                              <p:cond delay="6500"/>
                            </p:stCondLst>
                            <p:childTnLst>
                              <p:par>
                                <p:cTn id="51" presetID="2" presetClass="entr" presetSubtype="8" fill="hold" nodeType="afterEffect">
                                  <p:stCondLst>
                                    <p:cond delay="0"/>
                                  </p:stCondLst>
                                  <p:childTnLst>
                                    <p:set>
                                      <p:cBhvr>
                                        <p:cTn id="52" dur="1" fill="hold">
                                          <p:stCondLst>
                                            <p:cond delay="0"/>
                                          </p:stCondLst>
                                        </p:cTn>
                                        <p:tgtEl>
                                          <p:spTgt spid="157"/>
                                        </p:tgtEl>
                                        <p:attrNameLst>
                                          <p:attrName>style.visibility</p:attrName>
                                        </p:attrNameLst>
                                      </p:cBhvr>
                                      <p:to>
                                        <p:strVal val="visible"/>
                                      </p:to>
                                    </p:set>
                                    <p:anim calcmode="lin" valueType="num">
                                      <p:cBhvr additive="base">
                                        <p:cTn id="53" dur="1000" fill="hold"/>
                                        <p:tgtEl>
                                          <p:spTgt spid="157"/>
                                        </p:tgtEl>
                                        <p:attrNameLst>
                                          <p:attrName>ppt_x</p:attrName>
                                        </p:attrNameLst>
                                      </p:cBhvr>
                                      <p:tavLst>
                                        <p:tav tm="0">
                                          <p:val>
                                            <p:strVal val="0-#ppt_w/2"/>
                                          </p:val>
                                        </p:tav>
                                        <p:tav tm="100000">
                                          <p:val>
                                            <p:strVal val="#ppt_x"/>
                                          </p:val>
                                        </p:tav>
                                      </p:tavLst>
                                    </p:anim>
                                    <p:anim calcmode="lin" valueType="num">
                                      <p:cBhvr additive="base">
                                        <p:cTn id="54" dur="1000" fill="hold"/>
                                        <p:tgtEl>
                                          <p:spTgt spid="157"/>
                                        </p:tgtEl>
                                        <p:attrNameLst>
                                          <p:attrName>ppt_y</p:attrName>
                                        </p:attrNameLst>
                                      </p:cBhvr>
                                      <p:tavLst>
                                        <p:tav tm="0">
                                          <p:val>
                                            <p:strVal val="#ppt_y"/>
                                          </p:val>
                                        </p:tav>
                                        <p:tav tm="100000">
                                          <p:val>
                                            <p:strVal val="#ppt_y"/>
                                          </p:val>
                                        </p:tav>
                                      </p:tavLst>
                                    </p:anim>
                                  </p:childTnLst>
                                </p:cTn>
                              </p:par>
                            </p:childTnLst>
                          </p:cTn>
                        </p:par>
                        <p:par>
                          <p:cTn id="55" fill="hold">
                            <p:stCondLst>
                              <p:cond delay="7500"/>
                            </p:stCondLst>
                            <p:childTnLst>
                              <p:par>
                                <p:cTn id="56" presetID="2" presetClass="entr" presetSubtype="2" fill="hold" nodeType="afterEffect">
                                  <p:stCondLst>
                                    <p:cond delay="0"/>
                                  </p:stCondLst>
                                  <p:childTnLst>
                                    <p:set>
                                      <p:cBhvr>
                                        <p:cTn id="57" dur="1" fill="hold">
                                          <p:stCondLst>
                                            <p:cond delay="0"/>
                                          </p:stCondLst>
                                        </p:cTn>
                                        <p:tgtEl>
                                          <p:spTgt spid="153"/>
                                        </p:tgtEl>
                                        <p:attrNameLst>
                                          <p:attrName>style.visibility</p:attrName>
                                        </p:attrNameLst>
                                      </p:cBhvr>
                                      <p:to>
                                        <p:strVal val="visible"/>
                                      </p:to>
                                    </p:set>
                                    <p:anim calcmode="lin" valueType="num">
                                      <p:cBhvr additive="base">
                                        <p:cTn id="58" dur="1000" fill="hold"/>
                                        <p:tgtEl>
                                          <p:spTgt spid="153"/>
                                        </p:tgtEl>
                                        <p:attrNameLst>
                                          <p:attrName>ppt_x</p:attrName>
                                        </p:attrNameLst>
                                      </p:cBhvr>
                                      <p:tavLst>
                                        <p:tav tm="0">
                                          <p:val>
                                            <p:strVal val="1+#ppt_w/2"/>
                                          </p:val>
                                        </p:tav>
                                        <p:tav tm="100000">
                                          <p:val>
                                            <p:strVal val="#ppt_x"/>
                                          </p:val>
                                        </p:tav>
                                      </p:tavLst>
                                    </p:anim>
                                    <p:anim calcmode="lin" valueType="num">
                                      <p:cBhvr additive="base">
                                        <p:cTn id="59" dur="1000" fill="hold"/>
                                        <p:tgtEl>
                                          <p:spTgt spid="1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583565"/>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质量管控</a:t>
            </a:r>
          </a:p>
        </p:txBody>
      </p:sp>
      <p:pic>
        <p:nvPicPr>
          <p:cNvPr id="98" name="图片 97"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grpSp>
        <p:nvGrpSpPr>
          <p:cNvPr id="161" name="组合 160"/>
          <p:cNvGrpSpPr/>
          <p:nvPr/>
        </p:nvGrpSpPr>
        <p:grpSpPr>
          <a:xfrm>
            <a:off x="602330" y="3987717"/>
            <a:ext cx="3347779" cy="2362283"/>
            <a:chOff x="6893" y="1654"/>
            <a:chExt cx="4912" cy="3466"/>
          </a:xfrm>
        </p:grpSpPr>
        <p:pic>
          <p:nvPicPr>
            <p:cNvPr id="158" name="图片 157"/>
            <p:cNvPicPr>
              <a:picLocks noChangeAspect="1"/>
            </p:cNvPicPr>
            <p:nvPr/>
          </p:nvPicPr>
          <p:blipFill>
            <a:blip r:embed="rId4"/>
            <a:stretch>
              <a:fillRect/>
            </a:stretch>
          </p:blipFill>
          <p:spPr>
            <a:xfrm>
              <a:off x="7474" y="2173"/>
              <a:ext cx="3913" cy="2947"/>
            </a:xfrm>
            <a:prstGeom prst="roundRect">
              <a:avLst/>
            </a:prstGeom>
            <a:noFill/>
            <a:ln w="9525">
              <a:solidFill>
                <a:schemeClr val="accent1">
                  <a:lumMod val="75000"/>
                </a:schemeClr>
              </a:solidFill>
            </a:ln>
            <a:effectLst>
              <a:outerShdw blurRad="50800" dist="38100" dir="2700000" algn="tl" rotWithShape="0">
                <a:prstClr val="black">
                  <a:alpha val="40000"/>
                </a:prstClr>
              </a:outerShdw>
            </a:effectLst>
          </p:spPr>
        </p:pic>
        <p:sp>
          <p:nvSpPr>
            <p:cNvPr id="159" name="文本框 262"/>
            <p:cNvSpPr txBox="1"/>
            <p:nvPr/>
          </p:nvSpPr>
          <p:spPr>
            <a:xfrm>
              <a:off x="7740" y="1654"/>
              <a:ext cx="4065" cy="495"/>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Niton手持式荧光分析仪</a:t>
              </a:r>
            </a:p>
          </p:txBody>
        </p:sp>
        <p:sp>
          <p:nvSpPr>
            <p:cNvPr id="160" name="文本框 159"/>
            <p:cNvSpPr txBox="1"/>
            <p:nvPr/>
          </p:nvSpPr>
          <p:spPr>
            <a:xfrm>
              <a:off x="6893" y="2971"/>
              <a:ext cx="629" cy="1424"/>
            </a:xfrm>
            <a:prstGeom prst="rect">
              <a:avLst/>
            </a:prstGeom>
            <a:noFill/>
          </p:spPr>
          <p:txBody>
            <a:bodyPr vert="eaVert" wrap="square" rtlCol="0">
              <a:spAutoFit/>
            </a:bodyPr>
            <a:lstStyle/>
            <a:p>
              <a:pPr algn="l"/>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材质分析</a:t>
              </a:r>
              <a:endParaRPr lang="en-US" altLang="zh-CN"/>
            </a:p>
          </p:txBody>
        </p:sp>
      </p:grpSp>
      <p:grpSp>
        <p:nvGrpSpPr>
          <p:cNvPr id="190" name="组合 189"/>
          <p:cNvGrpSpPr/>
          <p:nvPr/>
        </p:nvGrpSpPr>
        <p:grpSpPr>
          <a:xfrm>
            <a:off x="4213225" y="1343660"/>
            <a:ext cx="3119755" cy="2373630"/>
            <a:chOff x="7918" y="5301"/>
            <a:chExt cx="4913" cy="3738"/>
          </a:xfrm>
        </p:grpSpPr>
        <p:pic>
          <p:nvPicPr>
            <p:cNvPr id="164" name="图片 163"/>
            <p:cNvPicPr>
              <a:picLocks noChangeAspect="1"/>
            </p:cNvPicPr>
            <p:nvPr/>
          </p:nvPicPr>
          <p:blipFill>
            <a:blip r:embed="rId5"/>
            <a:stretch>
              <a:fillRect/>
            </a:stretch>
          </p:blipFill>
          <p:spPr>
            <a:xfrm>
              <a:off x="7918" y="5876"/>
              <a:ext cx="4214" cy="3163"/>
            </a:xfrm>
            <a:prstGeom prst="roundRect">
              <a:avLst/>
            </a:prstGeom>
            <a:noFill/>
            <a:ln w="9525">
              <a:solidFill>
                <a:schemeClr val="accent1">
                  <a:lumMod val="75000"/>
                </a:schemeClr>
              </a:solidFill>
            </a:ln>
            <a:effectLst>
              <a:outerShdw blurRad="50800" dist="38100" dir="2700000" algn="tl" rotWithShape="0">
                <a:prstClr val="black">
                  <a:alpha val="40000"/>
                </a:prstClr>
              </a:outerShdw>
            </a:effectLst>
          </p:spPr>
        </p:pic>
        <p:sp>
          <p:nvSpPr>
            <p:cNvPr id="165" name="文本框 262"/>
            <p:cNvSpPr txBox="1"/>
            <p:nvPr/>
          </p:nvSpPr>
          <p:spPr>
            <a:xfrm>
              <a:off x="9131" y="5301"/>
              <a:ext cx="2779" cy="531"/>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盐雾试验箱</a:t>
              </a:r>
            </a:p>
          </p:txBody>
        </p:sp>
        <p:sp>
          <p:nvSpPr>
            <p:cNvPr id="166" name="文本框 165"/>
            <p:cNvSpPr txBox="1"/>
            <p:nvPr/>
          </p:nvSpPr>
          <p:spPr>
            <a:xfrm>
              <a:off x="12156" y="6380"/>
              <a:ext cx="675" cy="1424"/>
            </a:xfrm>
            <a:prstGeom prst="rect">
              <a:avLst/>
            </a:prstGeom>
            <a:noFill/>
          </p:spPr>
          <p:txBody>
            <a:bodyPr vert="eaVert" wrap="none" rtlCol="0">
              <a:spAutoFit/>
            </a:bodyPr>
            <a:lstStyle/>
            <a:p>
              <a:pPr algn="l"/>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盐雾试验</a:t>
              </a:r>
            </a:p>
          </p:txBody>
        </p:sp>
      </p:grpSp>
      <p:grpSp>
        <p:nvGrpSpPr>
          <p:cNvPr id="189" name="组合 188"/>
          <p:cNvGrpSpPr/>
          <p:nvPr/>
        </p:nvGrpSpPr>
        <p:grpSpPr>
          <a:xfrm>
            <a:off x="562610" y="1283335"/>
            <a:ext cx="3101975" cy="2389505"/>
            <a:chOff x="1222" y="2021"/>
            <a:chExt cx="4885" cy="3763"/>
          </a:xfrm>
        </p:grpSpPr>
        <p:pic>
          <p:nvPicPr>
            <p:cNvPr id="169" name="图片 168"/>
            <p:cNvPicPr>
              <a:picLocks noChangeAspect="1"/>
            </p:cNvPicPr>
            <p:nvPr/>
          </p:nvPicPr>
          <p:blipFill>
            <a:blip r:embed="rId6"/>
            <a:stretch>
              <a:fillRect/>
            </a:stretch>
          </p:blipFill>
          <p:spPr>
            <a:xfrm>
              <a:off x="1897" y="2619"/>
              <a:ext cx="4211" cy="3165"/>
            </a:xfrm>
            <a:prstGeom prst="roundRect">
              <a:avLst/>
            </a:prstGeom>
            <a:noFill/>
            <a:ln w="9525">
              <a:solidFill>
                <a:schemeClr val="accent1">
                  <a:lumMod val="75000"/>
                </a:schemeClr>
              </a:solidFill>
            </a:ln>
            <a:effectLst>
              <a:outerShdw blurRad="50800" dist="38100" dir="2700000" algn="tl" rotWithShape="0">
                <a:prstClr val="black">
                  <a:alpha val="40000"/>
                </a:prstClr>
              </a:outerShdw>
            </a:effectLst>
          </p:spPr>
        </p:pic>
        <p:sp>
          <p:nvSpPr>
            <p:cNvPr id="170" name="文本框 262"/>
            <p:cNvSpPr txBox="1"/>
            <p:nvPr/>
          </p:nvSpPr>
          <p:spPr>
            <a:xfrm>
              <a:off x="2971" y="2021"/>
              <a:ext cx="2779" cy="531"/>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立体显微镜</a:t>
              </a:r>
            </a:p>
          </p:txBody>
        </p:sp>
        <p:sp>
          <p:nvSpPr>
            <p:cNvPr id="171" name="文本框 170"/>
            <p:cNvSpPr txBox="1"/>
            <p:nvPr/>
          </p:nvSpPr>
          <p:spPr>
            <a:xfrm>
              <a:off x="1222" y="2760"/>
              <a:ext cx="675" cy="3024"/>
            </a:xfrm>
            <a:prstGeom prst="rect">
              <a:avLst/>
            </a:prstGeom>
            <a:noFill/>
          </p:spPr>
          <p:txBody>
            <a:bodyPr vert="eaVert" wrap="none" rtlCol="0">
              <a:spAutoFit/>
            </a:bodyPr>
            <a:lstStyle/>
            <a:p>
              <a:pPr algn="l"/>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焊缝熔深观察及</a:t>
              </a:r>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测量</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grpSp>
      <p:grpSp>
        <p:nvGrpSpPr>
          <p:cNvPr id="194" name="组合 193"/>
          <p:cNvGrpSpPr/>
          <p:nvPr/>
        </p:nvGrpSpPr>
        <p:grpSpPr>
          <a:xfrm>
            <a:off x="7479030" y="1343660"/>
            <a:ext cx="4050665" cy="2741930"/>
            <a:chOff x="11778" y="2116"/>
            <a:chExt cx="6379" cy="4318"/>
          </a:xfrm>
        </p:grpSpPr>
        <p:grpSp>
          <p:nvGrpSpPr>
            <p:cNvPr id="193" name="组合 192"/>
            <p:cNvGrpSpPr/>
            <p:nvPr/>
          </p:nvGrpSpPr>
          <p:grpSpPr>
            <a:xfrm>
              <a:off x="12453" y="2116"/>
              <a:ext cx="5705" cy="4318"/>
              <a:chOff x="12789" y="2116"/>
              <a:chExt cx="5705" cy="4318"/>
            </a:xfrm>
          </p:grpSpPr>
          <p:pic>
            <p:nvPicPr>
              <p:cNvPr id="172" name="图片 171"/>
              <p:cNvPicPr>
                <a:picLocks noChangeAspect="1"/>
              </p:cNvPicPr>
              <p:nvPr/>
            </p:nvPicPr>
            <p:blipFill>
              <a:blip r:embed="rId7"/>
              <a:stretch>
                <a:fillRect/>
              </a:stretch>
            </p:blipFill>
            <p:spPr>
              <a:xfrm>
                <a:off x="15610" y="2685"/>
                <a:ext cx="2198" cy="3233"/>
              </a:xfrm>
              <a:prstGeom prst="roundRect">
                <a:avLst/>
              </a:prstGeom>
              <a:noFill/>
              <a:ln w="9525">
                <a:solidFill>
                  <a:schemeClr val="accent1">
                    <a:lumMod val="75000"/>
                  </a:schemeClr>
                </a:solidFill>
              </a:ln>
              <a:effectLst>
                <a:outerShdw blurRad="50800" dist="38100" dir="2700000" algn="tl" rotWithShape="0">
                  <a:prstClr val="black">
                    <a:alpha val="40000"/>
                  </a:prstClr>
                </a:outerShdw>
              </a:effectLst>
            </p:spPr>
          </p:pic>
          <p:sp>
            <p:nvSpPr>
              <p:cNvPr id="173" name="文本框 262"/>
              <p:cNvSpPr txBox="1"/>
              <p:nvPr/>
            </p:nvSpPr>
            <p:spPr>
              <a:xfrm>
                <a:off x="15442" y="2116"/>
                <a:ext cx="2779" cy="531"/>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金相试样镶嵌机</a:t>
                </a:r>
              </a:p>
            </p:txBody>
          </p:sp>
          <p:sp>
            <p:nvSpPr>
              <p:cNvPr id="175" name="文本框 174"/>
              <p:cNvSpPr txBox="1"/>
              <p:nvPr/>
            </p:nvSpPr>
            <p:spPr>
              <a:xfrm>
                <a:off x="17819" y="3131"/>
                <a:ext cx="675" cy="1744"/>
              </a:xfrm>
              <a:prstGeom prst="rect">
                <a:avLst/>
              </a:prstGeom>
              <a:noFill/>
            </p:spPr>
            <p:txBody>
              <a:bodyPr vert="eaVert" wrap="none" rtlCol="0">
                <a:spAutoFit/>
              </a:bodyPr>
              <a:lstStyle/>
              <a:p>
                <a:pPr algn="l"/>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样块的镶嵌</a:t>
                </a:r>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178" name="文本框 177"/>
              <p:cNvSpPr txBox="1"/>
              <p:nvPr/>
            </p:nvSpPr>
            <p:spPr>
              <a:xfrm>
                <a:off x="15665" y="5854"/>
                <a:ext cx="2088" cy="580"/>
              </a:xfrm>
              <a:prstGeom prst="rect">
                <a:avLst/>
              </a:prstGeom>
              <a:noFill/>
            </p:spPr>
            <p:txBody>
              <a:bodyPr wrap="none" rtlCol="0">
                <a:spAutoFit/>
              </a:bodyPr>
              <a:lstStyle/>
              <a:p>
                <a:pPr algn="l"/>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（∅30mm）</a:t>
                </a:r>
                <a:endParaRPr lang="zh-CN" altLang="en-US"/>
              </a:p>
            </p:txBody>
          </p:sp>
          <p:pic>
            <p:nvPicPr>
              <p:cNvPr id="180" name="图片 179"/>
              <p:cNvPicPr>
                <a:picLocks noChangeAspect="1"/>
              </p:cNvPicPr>
              <p:nvPr/>
            </p:nvPicPr>
            <p:blipFill>
              <a:blip r:embed="rId8"/>
              <a:stretch>
                <a:fillRect/>
              </a:stretch>
            </p:blipFill>
            <p:spPr>
              <a:xfrm>
                <a:off x="12818" y="2676"/>
                <a:ext cx="2432" cy="3242"/>
              </a:xfrm>
              <a:prstGeom prst="roundRect">
                <a:avLst/>
              </a:prstGeom>
              <a:noFill/>
              <a:ln w="9525">
                <a:solidFill>
                  <a:schemeClr val="accent1">
                    <a:lumMod val="75000"/>
                  </a:schemeClr>
                </a:solidFill>
              </a:ln>
              <a:effectLst>
                <a:outerShdw blurRad="50800" dist="38100" dir="2700000" algn="tl" rotWithShape="0">
                  <a:prstClr val="black">
                    <a:alpha val="40000"/>
                  </a:prstClr>
                </a:outerShdw>
              </a:effectLst>
            </p:spPr>
          </p:pic>
          <p:sp>
            <p:nvSpPr>
              <p:cNvPr id="181" name="文本框 262"/>
              <p:cNvSpPr txBox="1"/>
              <p:nvPr/>
            </p:nvSpPr>
            <p:spPr>
              <a:xfrm>
                <a:off x="12789" y="2116"/>
                <a:ext cx="2779" cy="531"/>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金相自动磨抛机</a:t>
                </a:r>
              </a:p>
            </p:txBody>
          </p:sp>
        </p:grpSp>
        <p:sp>
          <p:nvSpPr>
            <p:cNvPr id="182" name="文本框 181"/>
            <p:cNvSpPr txBox="1"/>
            <p:nvPr/>
          </p:nvSpPr>
          <p:spPr>
            <a:xfrm>
              <a:off x="11778" y="3109"/>
              <a:ext cx="675" cy="1744"/>
            </a:xfrm>
            <a:prstGeom prst="rect">
              <a:avLst/>
            </a:prstGeom>
            <a:noFill/>
          </p:spPr>
          <p:txBody>
            <a:bodyPr vert="eaVert" wrap="none" rtlCol="0">
              <a:spAutoFit/>
            </a:bodyPr>
            <a:lstStyle/>
            <a:p>
              <a:pPr algn="l"/>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样块的磨抛</a:t>
              </a:r>
            </a:p>
          </p:txBody>
        </p:sp>
      </p:grpSp>
      <p:grpSp>
        <p:nvGrpSpPr>
          <p:cNvPr id="191" name="组合 190"/>
          <p:cNvGrpSpPr/>
          <p:nvPr/>
        </p:nvGrpSpPr>
        <p:grpSpPr>
          <a:xfrm>
            <a:off x="7926070" y="3995420"/>
            <a:ext cx="3660140" cy="2381885"/>
            <a:chOff x="6971" y="6232"/>
            <a:chExt cx="5764" cy="3751"/>
          </a:xfrm>
        </p:grpSpPr>
        <p:pic>
          <p:nvPicPr>
            <p:cNvPr id="183" name="图片 182"/>
            <p:cNvPicPr>
              <a:picLocks noChangeAspect="1"/>
            </p:cNvPicPr>
            <p:nvPr/>
          </p:nvPicPr>
          <p:blipFill>
            <a:blip r:embed="rId9"/>
            <a:stretch>
              <a:fillRect/>
            </a:stretch>
          </p:blipFill>
          <p:spPr>
            <a:xfrm>
              <a:off x="6971" y="6811"/>
              <a:ext cx="5091" cy="3172"/>
            </a:xfrm>
            <a:prstGeom prst="roundRect">
              <a:avLst/>
            </a:prstGeom>
            <a:noFill/>
            <a:ln w="9525">
              <a:solidFill>
                <a:schemeClr val="accent1">
                  <a:lumMod val="75000"/>
                </a:schemeClr>
              </a:solidFill>
            </a:ln>
            <a:effectLst>
              <a:outerShdw blurRad="50800" dist="38100" dir="2700000" algn="tl" rotWithShape="0">
                <a:prstClr val="black">
                  <a:alpha val="40000"/>
                </a:prstClr>
              </a:outerShdw>
            </a:effectLst>
          </p:spPr>
        </p:pic>
        <p:sp>
          <p:nvSpPr>
            <p:cNvPr id="184" name="文本框 262"/>
            <p:cNvSpPr txBox="1"/>
            <p:nvPr/>
          </p:nvSpPr>
          <p:spPr>
            <a:xfrm>
              <a:off x="8438" y="6232"/>
              <a:ext cx="1507" cy="531"/>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切割机</a:t>
              </a:r>
            </a:p>
          </p:txBody>
        </p:sp>
        <p:sp>
          <p:nvSpPr>
            <p:cNvPr id="185" name="文本框 184"/>
            <p:cNvSpPr txBox="1"/>
            <p:nvPr/>
          </p:nvSpPr>
          <p:spPr>
            <a:xfrm>
              <a:off x="12060" y="7378"/>
              <a:ext cx="675" cy="1744"/>
            </a:xfrm>
            <a:prstGeom prst="rect">
              <a:avLst/>
            </a:prstGeom>
            <a:noFill/>
          </p:spPr>
          <p:txBody>
            <a:bodyPr vert="eaVert" wrap="none" rtlCol="0">
              <a:spAutoFit/>
            </a:bodyPr>
            <a:lstStyle/>
            <a:p>
              <a:pPr algn="l"/>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样块的切割</a:t>
              </a:r>
            </a:p>
          </p:txBody>
        </p:sp>
      </p:grpSp>
      <p:grpSp>
        <p:nvGrpSpPr>
          <p:cNvPr id="192" name="组合 191"/>
          <p:cNvGrpSpPr/>
          <p:nvPr/>
        </p:nvGrpSpPr>
        <p:grpSpPr>
          <a:xfrm>
            <a:off x="4213225" y="3987800"/>
            <a:ext cx="3104515" cy="2362200"/>
            <a:chOff x="12653" y="6280"/>
            <a:chExt cx="4889" cy="3720"/>
          </a:xfrm>
        </p:grpSpPr>
        <p:pic>
          <p:nvPicPr>
            <p:cNvPr id="186" name="图片 185"/>
            <p:cNvPicPr>
              <a:picLocks noChangeAspect="1"/>
            </p:cNvPicPr>
            <p:nvPr/>
          </p:nvPicPr>
          <p:blipFill>
            <a:blip r:embed="rId10"/>
            <a:stretch>
              <a:fillRect/>
            </a:stretch>
          </p:blipFill>
          <p:spPr>
            <a:xfrm>
              <a:off x="12653" y="6854"/>
              <a:ext cx="4203" cy="3146"/>
            </a:xfrm>
            <a:prstGeom prst="roundRect">
              <a:avLst/>
            </a:prstGeom>
            <a:noFill/>
            <a:ln w="9525">
              <a:solidFill>
                <a:schemeClr val="accent1">
                  <a:lumMod val="75000"/>
                </a:schemeClr>
              </a:solidFill>
            </a:ln>
            <a:effectLst>
              <a:outerShdw blurRad="50800" dist="38100" dir="2700000" algn="tl" rotWithShape="0">
                <a:prstClr val="black">
                  <a:alpha val="40000"/>
                </a:prstClr>
              </a:outerShdw>
            </a:effectLst>
          </p:spPr>
        </p:pic>
        <p:sp>
          <p:nvSpPr>
            <p:cNvPr id="187" name="文本框 262"/>
            <p:cNvSpPr txBox="1"/>
            <p:nvPr/>
          </p:nvSpPr>
          <p:spPr>
            <a:xfrm>
              <a:off x="13893" y="6280"/>
              <a:ext cx="2779" cy="531"/>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直读光谱仪</a:t>
              </a:r>
            </a:p>
          </p:txBody>
        </p:sp>
        <p:sp>
          <p:nvSpPr>
            <p:cNvPr id="188" name="文本框 187"/>
            <p:cNvSpPr txBox="1"/>
            <p:nvPr/>
          </p:nvSpPr>
          <p:spPr>
            <a:xfrm>
              <a:off x="16867" y="7707"/>
              <a:ext cx="675" cy="1424"/>
            </a:xfrm>
            <a:prstGeom prst="rect">
              <a:avLst/>
            </a:prstGeom>
            <a:noFill/>
          </p:spPr>
          <p:txBody>
            <a:bodyPr vert="eaVert" wrap="none" rtlCol="0">
              <a:spAutoFit/>
            </a:bodyPr>
            <a:lstStyle/>
            <a:p>
              <a:pPr algn="l"/>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材质分析</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111"/>
          <p:cNvSpPr txBox="1"/>
          <p:nvPr/>
        </p:nvSpPr>
        <p:spPr>
          <a:xfrm>
            <a:off x="994410" y="4702810"/>
            <a:ext cx="1973580"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当前市场分析</a:t>
            </a:r>
          </a:p>
        </p:txBody>
      </p:sp>
      <p:sp>
        <p:nvSpPr>
          <p:cNvPr id="7" name="TextBox 111"/>
          <p:cNvSpPr txBox="1"/>
          <p:nvPr/>
        </p:nvSpPr>
        <p:spPr>
          <a:xfrm>
            <a:off x="3752850" y="4702810"/>
            <a:ext cx="2004060"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客户需求分析</a:t>
            </a:r>
          </a:p>
        </p:txBody>
      </p:sp>
      <p:sp>
        <p:nvSpPr>
          <p:cNvPr id="8" name="TextBox 111"/>
          <p:cNvSpPr txBox="1"/>
          <p:nvPr/>
        </p:nvSpPr>
        <p:spPr>
          <a:xfrm>
            <a:off x="9330690" y="4702810"/>
            <a:ext cx="1958340" cy="417830"/>
          </a:xfrm>
          <a:prstGeom prst="rect">
            <a:avLst/>
          </a:prstGeom>
          <a:noFill/>
        </p:spPr>
        <p:txBody>
          <a:bodyPr wrap="square" rtlCol="0">
            <a:spAutoFit/>
          </a:bodyPr>
          <a:lstStyle/>
          <a:p>
            <a:pPr algn="ctr"/>
            <a:r>
              <a:rPr lang="zh-CN" altLang="zh-CN" sz="2000" b="1" dirty="0">
                <a:solidFill>
                  <a:sysClr val="windowText" lastClr="000000">
                    <a:lumMod val="65000"/>
                    <a:lumOff val="35000"/>
                  </a:sysClr>
                </a:solidFill>
                <a:latin typeface="微软雅黑" panose="020B0503020204020204" charset="-122"/>
                <a:ea typeface="微软雅黑" panose="020B0503020204020204" charset="-122"/>
              </a:rPr>
              <a:t>商务合作品牌</a:t>
            </a:r>
          </a:p>
        </p:txBody>
      </p:sp>
      <p:sp>
        <p:nvSpPr>
          <p:cNvPr id="9" name="文本框 8"/>
          <p:cNvSpPr txBox="1"/>
          <p:nvPr/>
        </p:nvSpPr>
        <p:spPr>
          <a:xfrm>
            <a:off x="4800600" y="3644900"/>
            <a:ext cx="2621280" cy="874395"/>
          </a:xfrm>
          <a:prstGeom prst="rect">
            <a:avLst/>
          </a:prstGeom>
          <a:noFill/>
        </p:spPr>
        <p:txBody>
          <a:bodyPr wrap="none" rtlCol="0" anchor="t">
            <a:spAutoFit/>
          </a:bodyPr>
          <a:lstStyle/>
          <a:p>
            <a:r>
              <a:rPr lang="zh-CN" altLang="en-US" sz="48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市场分析</a:t>
            </a:r>
          </a:p>
        </p:txBody>
      </p:sp>
      <p:grpSp>
        <p:nvGrpSpPr>
          <p:cNvPr id="216" name="组合 215"/>
          <p:cNvGrpSpPr/>
          <p:nvPr/>
        </p:nvGrpSpPr>
        <p:grpSpPr>
          <a:xfrm>
            <a:off x="4811570" y="1071420"/>
            <a:ext cx="2419200" cy="2419200"/>
            <a:chOff x="5512610" y="4547410"/>
            <a:chExt cx="1166781" cy="1166781"/>
          </a:xfrm>
        </p:grpSpPr>
        <p:grpSp>
          <p:nvGrpSpPr>
            <p:cNvPr id="217" name="组合 216"/>
            <p:cNvGrpSpPr/>
            <p:nvPr/>
          </p:nvGrpSpPr>
          <p:grpSpPr>
            <a:xfrm>
              <a:off x="5512610" y="4547410"/>
              <a:ext cx="1166781" cy="1166781"/>
              <a:chOff x="4881965" y="2278250"/>
              <a:chExt cx="2169764" cy="2169764"/>
            </a:xfrm>
          </p:grpSpPr>
          <p:sp>
            <p:nvSpPr>
              <p:cNvPr id="218" name="椭圆 217"/>
              <p:cNvSpPr/>
              <p:nvPr/>
            </p:nvSpPr>
            <p:spPr>
              <a:xfrm>
                <a:off x="4881965" y="2278250"/>
                <a:ext cx="2169764" cy="2169764"/>
              </a:xfrm>
              <a:prstGeom prst="ellipse">
                <a:avLst/>
              </a:prstGeom>
              <a:gradFill>
                <a:gsLst>
                  <a:gs pos="0">
                    <a:sysClr val="window" lastClr="FFFFFF"/>
                  </a:gs>
                  <a:gs pos="100000">
                    <a:sysClr val="window" lastClr="FFFFFF">
                      <a:lumMod val="70000"/>
                    </a:sysClr>
                  </a:gs>
                </a:gsLst>
                <a:lin ang="2700000" scaled="1"/>
              </a:gradFill>
              <a:ln w="25400" cap="flat" cmpd="sng" algn="ctr">
                <a:noFill/>
                <a:prstDash val="solid"/>
              </a:ln>
              <a:effectLst>
                <a:outerShdw blurRad="203200" dist="101600" dir="2700000" algn="tl" rotWithShape="0">
                  <a:prstClr val="black">
                    <a:alpha val="3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19" name="椭圆 218"/>
              <p:cNvSpPr/>
              <p:nvPr/>
            </p:nvSpPr>
            <p:spPr>
              <a:xfrm>
                <a:off x="5129454" y="2525739"/>
                <a:ext cx="1674786" cy="1674786"/>
              </a:xfrm>
              <a:prstGeom prst="ellipse">
                <a:avLst/>
              </a:prstGeom>
              <a:gradFill>
                <a:gsLst>
                  <a:gs pos="100000">
                    <a:sysClr val="window" lastClr="FFFFFF">
                      <a:lumMod val="97000"/>
                    </a:sysClr>
                  </a:gs>
                  <a:gs pos="0">
                    <a:sysClr val="window" lastClr="FFFFFF">
                      <a:lumMod val="65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20" name="椭圆 219"/>
              <p:cNvSpPr/>
              <p:nvPr/>
            </p:nvSpPr>
            <p:spPr>
              <a:xfrm>
                <a:off x="5279713" y="2675998"/>
                <a:ext cx="1374270" cy="1374270"/>
              </a:xfrm>
              <a:prstGeom prst="ellipse">
                <a:avLst/>
              </a:prstGeom>
              <a:gradFill>
                <a:gsLst>
                  <a:gs pos="0">
                    <a:srgbClr val="007BD3"/>
                  </a:gs>
                  <a:gs pos="100000">
                    <a:srgbClr val="034373"/>
                  </a:gs>
                </a:gsLst>
                <a:lin ang="0" scaled="0"/>
              </a:gradFill>
              <a:ln w="19050" cap="flat" cmpd="sng" algn="ctr">
                <a:gradFill flip="none" rotWithShape="1">
                  <a:gsLst>
                    <a:gs pos="0">
                      <a:sysClr val="window" lastClr="FFFFFF">
                        <a:lumMod val="60000"/>
                      </a:sysClr>
                    </a:gs>
                    <a:gs pos="100000">
                      <a:sysClr val="window" lastClr="FFFFFF"/>
                    </a:gs>
                  </a:gsLst>
                  <a:lin ang="2700000" scaled="1"/>
                  <a:tileRect/>
                </a:gradFill>
                <a:prstDash val="solid"/>
              </a:ln>
              <a:effectLst>
                <a:innerShdw blurRad="127000" dist="635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221" name="组合 220"/>
            <p:cNvGrpSpPr/>
            <p:nvPr/>
          </p:nvGrpSpPr>
          <p:grpSpPr>
            <a:xfrm>
              <a:off x="5930425" y="4950620"/>
              <a:ext cx="331151" cy="360360"/>
              <a:chOff x="4873620" y="1965325"/>
              <a:chExt cx="269882" cy="293688"/>
            </a:xfrm>
            <a:solidFill>
              <a:sysClr val="window" lastClr="FFFFFF"/>
            </a:solidFill>
            <a:effectLst/>
          </p:grpSpPr>
          <p:sp>
            <p:nvSpPr>
              <p:cNvPr id="222"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3"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4"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5"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2" name="TextBox 111"/>
          <p:cNvSpPr txBox="1"/>
          <p:nvPr/>
        </p:nvSpPr>
        <p:spPr>
          <a:xfrm>
            <a:off x="6541770" y="4702810"/>
            <a:ext cx="2004060"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sym typeface="+mn-ea"/>
              </a:rPr>
              <a:t>经营优势分析</a:t>
            </a:r>
            <a:endParaRPr lang="zh-CN" altLang="en-US" sz="2000" b="1" dirty="0">
              <a:solidFill>
                <a:sysClr val="windowText" lastClr="000000">
                  <a:lumMod val="65000"/>
                  <a:lumOff val="35000"/>
                </a:sysClr>
              </a:solidFill>
              <a:latin typeface="微软雅黑" panose="020B0503020204020204" charset="-122"/>
              <a:ea typeface="微软雅黑" panose="020B050302020402020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16"/>
                                        </p:tgtEl>
                                        <p:attrNameLst>
                                          <p:attrName>style.visibility</p:attrName>
                                        </p:attrNameLst>
                                      </p:cBhvr>
                                      <p:to>
                                        <p:strVal val="visible"/>
                                      </p:to>
                                    </p:set>
                                    <p:anim calcmode="lin" valueType="num">
                                      <p:cBhvr>
                                        <p:cTn id="7" dur="1000" fill="hold"/>
                                        <p:tgtEl>
                                          <p:spTgt spid="216"/>
                                        </p:tgtEl>
                                        <p:attrNameLst>
                                          <p:attrName>ppt_w</p:attrName>
                                        </p:attrNameLst>
                                      </p:cBhvr>
                                      <p:tavLst>
                                        <p:tav tm="0">
                                          <p:val>
                                            <p:fltVal val="0"/>
                                          </p:val>
                                        </p:tav>
                                        <p:tav tm="100000">
                                          <p:val>
                                            <p:strVal val="#ppt_w"/>
                                          </p:val>
                                        </p:tav>
                                      </p:tavLst>
                                    </p:anim>
                                    <p:anim calcmode="lin" valueType="num">
                                      <p:cBhvr>
                                        <p:cTn id="8" dur="1000" fill="hold"/>
                                        <p:tgtEl>
                                          <p:spTgt spid="216"/>
                                        </p:tgtEl>
                                        <p:attrNameLst>
                                          <p:attrName>ppt_h</p:attrName>
                                        </p:attrNameLst>
                                      </p:cBhvr>
                                      <p:tavLst>
                                        <p:tav tm="0">
                                          <p:val>
                                            <p:fltVal val="0"/>
                                          </p:val>
                                        </p:tav>
                                        <p:tav tm="100000">
                                          <p:val>
                                            <p:strVal val="#ppt_h"/>
                                          </p:val>
                                        </p:tav>
                                      </p:tavLst>
                                    </p:anim>
                                    <p:anim calcmode="lin" valueType="num">
                                      <p:cBhvr>
                                        <p:cTn id="9" dur="1000" fill="hold"/>
                                        <p:tgtEl>
                                          <p:spTgt spid="216"/>
                                        </p:tgtEl>
                                        <p:attrNameLst>
                                          <p:attrName>style.rotation</p:attrName>
                                        </p:attrNameLst>
                                      </p:cBhvr>
                                      <p:tavLst>
                                        <p:tav tm="0">
                                          <p:val>
                                            <p:fltVal val="90"/>
                                          </p:val>
                                        </p:tav>
                                        <p:tav tm="100000">
                                          <p:val>
                                            <p:fltVal val="0"/>
                                          </p:val>
                                        </p:tav>
                                      </p:tavLst>
                                    </p:anim>
                                    <p:animEffect transition="in" filter="fade">
                                      <p:cBhvr>
                                        <p:cTn id="10" dur="1000"/>
                                        <p:tgtEl>
                                          <p:spTgt spid="216"/>
                                        </p:tgtEl>
                                      </p:cBhvr>
                                    </p:animEffect>
                                  </p:childTnLst>
                                </p:cTn>
                              </p:par>
                            </p:childTnLst>
                          </p:cTn>
                        </p:par>
                        <p:par>
                          <p:cTn id="11" fill="hold">
                            <p:stCondLst>
                              <p:cond delay="1000"/>
                            </p:stCondLst>
                            <p:childTnLst>
                              <p:par>
                                <p:cTn id="12" presetID="26" presetClass="emph" presetSubtype="0" fill="hold" nodeType="afterEffect">
                                  <p:stCondLst>
                                    <p:cond delay="0"/>
                                  </p:stCondLst>
                                  <p:childTnLst>
                                    <p:animEffect transition="out" filter="fade">
                                      <p:cBhvr>
                                        <p:cTn id="13" dur="500" tmFilter="0, 0; .2, .5; .8, .5; 1, 0"/>
                                        <p:tgtEl>
                                          <p:spTgt spid="216"/>
                                        </p:tgtEl>
                                      </p:cBhvr>
                                    </p:animEffect>
                                    <p:animScale>
                                      <p:cBhvr>
                                        <p:cTn id="14" dur="250" autoRev="1" fill="hold"/>
                                        <p:tgtEl>
                                          <p:spTgt spid="216"/>
                                        </p:tgtEl>
                                      </p:cBhvr>
                                      <p:by x="105000" y="105000"/>
                                    </p:animScale>
                                  </p:childTnLst>
                                </p:cTn>
                              </p:par>
                            </p:childTnLst>
                          </p:cTn>
                        </p:par>
                        <p:par>
                          <p:cTn id="15" fill="hold">
                            <p:stCondLst>
                              <p:cond delay="1500"/>
                            </p:stCondLst>
                            <p:childTnLst>
                              <p:par>
                                <p:cTn id="16" presetID="41" presetClass="entr" presetSubtype="0" fill="hold" nodeType="afterEffect">
                                  <p:stCondLst>
                                    <p:cond delay="0"/>
                                  </p:stCondLst>
                                  <p:iterate type="lt">
                                    <p:tmPct val="10000"/>
                                  </p:iterate>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p:cTn id="18"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0"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9">
                                            <p:txEl>
                                              <p:pRg st="0" end="0"/>
                                            </p:txEl>
                                          </p:spTgt>
                                        </p:tgtEl>
                                      </p:cBhvr>
                                    </p:animEffect>
                                  </p:childTnLst>
                                </p:cTn>
                              </p:par>
                            </p:childTnLst>
                          </p:cTn>
                        </p:par>
                        <p:par>
                          <p:cTn id="23" fill="hold">
                            <p:stCondLst>
                              <p:cond delay="2150"/>
                            </p:stCondLst>
                            <p:childTnLst>
                              <p:par>
                                <p:cTn id="24" presetID="12" presetClass="entr" presetSubtype="4" fill="hold" grpId="1" nodeType="afterEffect">
                                  <p:stCondLst>
                                    <p:cond delay="0"/>
                                  </p:stCondLst>
                                  <p:childTnLst>
                                    <p:set>
                                      <p:cBhvr>
                                        <p:cTn id="25" dur="1" fill="hold">
                                          <p:stCondLst>
                                            <p:cond delay="0"/>
                                          </p:stCondLst>
                                        </p:cTn>
                                        <p:tgtEl>
                                          <p:spTgt spid="85"/>
                                        </p:tgtEl>
                                        <p:attrNameLst>
                                          <p:attrName>style.visibility</p:attrName>
                                        </p:attrNameLst>
                                      </p:cBhvr>
                                      <p:to>
                                        <p:strVal val="visible"/>
                                      </p:to>
                                    </p:set>
                                    <p:anim calcmode="lin" valueType="num">
                                      <p:cBhvr additive="base">
                                        <p:cTn id="26" dur="500"/>
                                        <p:tgtEl>
                                          <p:spTgt spid="85"/>
                                        </p:tgtEl>
                                        <p:attrNameLst>
                                          <p:attrName>ppt_y</p:attrName>
                                        </p:attrNameLst>
                                      </p:cBhvr>
                                      <p:tavLst>
                                        <p:tav tm="0">
                                          <p:val>
                                            <p:strVal val="#ppt_y+#ppt_h*1.125000"/>
                                          </p:val>
                                        </p:tav>
                                        <p:tav tm="100000">
                                          <p:val>
                                            <p:strVal val="#ppt_y"/>
                                          </p:val>
                                        </p:tav>
                                      </p:tavLst>
                                    </p:anim>
                                    <p:animEffect transition="in" filter="wipe(up)">
                                      <p:cBhvr>
                                        <p:cTn id="27" dur="500"/>
                                        <p:tgtEl>
                                          <p:spTgt spid="85"/>
                                        </p:tgtEl>
                                      </p:cBhvr>
                                    </p:animEffect>
                                  </p:childTnLst>
                                </p:cTn>
                              </p:par>
                              <p:par>
                                <p:cTn id="28" presetID="12" presetClass="entr" presetSubtype="4" fill="hold" grpId="1"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ppt_y</p:attrName>
                                        </p:attrNameLst>
                                      </p:cBhvr>
                                      <p:tavLst>
                                        <p:tav tm="0">
                                          <p:val>
                                            <p:strVal val="#ppt_y+#ppt_h*1.125000"/>
                                          </p:val>
                                        </p:tav>
                                        <p:tav tm="100000">
                                          <p:val>
                                            <p:strVal val="#ppt_y"/>
                                          </p:val>
                                        </p:tav>
                                      </p:tavLst>
                                    </p:anim>
                                    <p:animEffect transition="in" filter="wipe(up)">
                                      <p:cBhvr>
                                        <p:cTn id="31" dur="500"/>
                                        <p:tgtEl>
                                          <p:spTgt spid="7"/>
                                        </p:tgtEl>
                                      </p:cBhvr>
                                    </p:animEffect>
                                  </p:childTnLst>
                                </p:cTn>
                              </p:par>
                              <p:par>
                                <p:cTn id="32" presetID="12" presetClass="entr" presetSubtype="4" fill="hold" grpId="1"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p:tgtEl>
                                          <p:spTgt spid="8"/>
                                        </p:tgtEl>
                                        <p:attrNameLst>
                                          <p:attrName>ppt_y</p:attrName>
                                        </p:attrNameLst>
                                      </p:cBhvr>
                                      <p:tavLst>
                                        <p:tav tm="0">
                                          <p:val>
                                            <p:strVal val="#ppt_y+#ppt_h*1.125000"/>
                                          </p:val>
                                        </p:tav>
                                        <p:tav tm="100000">
                                          <p:val>
                                            <p:strVal val="#ppt_y"/>
                                          </p:val>
                                        </p:tav>
                                      </p:tavLst>
                                    </p:anim>
                                    <p:animEffect transition="in" filter="wipe(up)">
                                      <p:cBhvr>
                                        <p:cTn id="35" dur="500"/>
                                        <p:tgtEl>
                                          <p:spTgt spid="8"/>
                                        </p:tgtEl>
                                      </p:cBhvr>
                                    </p:animEffect>
                                  </p:childTnLst>
                                </p:cTn>
                              </p:par>
                              <p:par>
                                <p:cTn id="36" presetID="12" presetClass="entr" presetSubtype="4" fill="hold" grpId="1" nodeType="with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p:tgtEl>
                                          <p:spTgt spid="2"/>
                                        </p:tgtEl>
                                        <p:attrNameLst>
                                          <p:attrName>ppt_y</p:attrName>
                                        </p:attrNameLst>
                                      </p:cBhvr>
                                      <p:tavLst>
                                        <p:tav tm="0">
                                          <p:val>
                                            <p:strVal val="#ppt_y+#ppt_h*1.125000"/>
                                          </p:val>
                                        </p:tav>
                                        <p:tav tm="100000">
                                          <p:val>
                                            <p:strVal val="#ppt_y"/>
                                          </p:val>
                                        </p:tav>
                                      </p:tavLst>
                                    </p:anim>
                                    <p:animEffect transition="in" filter="wipe(up)">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7" grpId="0"/>
      <p:bldP spid="7" grpId="1"/>
      <p:bldP spid="8" grpId="0"/>
      <p:bldP spid="8" grpId="1"/>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26212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当前市场分析</a:t>
            </a:r>
          </a:p>
        </p:txBody>
      </p:sp>
      <p:grpSp>
        <p:nvGrpSpPr>
          <p:cNvPr id="78" name="组合 77"/>
          <p:cNvGrpSpPr/>
          <p:nvPr/>
        </p:nvGrpSpPr>
        <p:grpSpPr>
          <a:xfrm>
            <a:off x="1746156" y="4068262"/>
            <a:ext cx="1898607" cy="2191685"/>
            <a:chOff x="1745929" y="3901525"/>
            <a:chExt cx="1898360" cy="2192192"/>
          </a:xfrm>
        </p:grpSpPr>
        <p:grpSp>
          <p:nvGrpSpPr>
            <p:cNvPr id="16" name="组合 15"/>
            <p:cNvGrpSpPr/>
            <p:nvPr/>
          </p:nvGrpSpPr>
          <p:grpSpPr>
            <a:xfrm>
              <a:off x="1745929" y="3901525"/>
              <a:ext cx="1718114" cy="2164666"/>
              <a:chOff x="3957953" y="3354388"/>
              <a:chExt cx="1882461" cy="2371727"/>
            </a:xfrm>
            <a:effectLst>
              <a:outerShdw blurRad="50800" dist="25400" dir="5400000" algn="t" rotWithShape="0">
                <a:prstClr val="black">
                  <a:alpha val="50000"/>
                </a:prstClr>
              </a:outerShdw>
            </a:effectLst>
          </p:grpSpPr>
          <p:grpSp>
            <p:nvGrpSpPr>
              <p:cNvPr id="17" name="组合 16"/>
              <p:cNvGrpSpPr/>
              <p:nvPr/>
            </p:nvGrpSpPr>
            <p:grpSpPr>
              <a:xfrm>
                <a:off x="3961130" y="3354388"/>
                <a:ext cx="1879284" cy="2371727"/>
                <a:chOff x="1337945" y="3488055"/>
                <a:chExt cx="1879284" cy="2371727"/>
              </a:xfrm>
            </p:grpSpPr>
            <p:sp>
              <p:nvSpPr>
                <p:cNvPr id="20" name="任意多边形 19"/>
                <p:cNvSpPr/>
                <p:nvPr/>
              </p:nvSpPr>
              <p:spPr>
                <a:xfrm rot="16200000" flipH="1">
                  <a:off x="623887" y="4205287"/>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1" fmla="*/ 0 w 2371726"/>
                    <a:gd name="connsiteY0-2" fmla="*/ 937261 h 937261"/>
                    <a:gd name="connsiteX1-3" fmla="*/ 576261 w 2371726"/>
                    <a:gd name="connsiteY1-4" fmla="*/ 937261 h 937261"/>
                    <a:gd name="connsiteX2-5" fmla="*/ 576261 w 2371726"/>
                    <a:gd name="connsiteY2-6" fmla="*/ 937261 h 937261"/>
                    <a:gd name="connsiteX3-7" fmla="*/ 2371726 w 2371726"/>
                    <a:gd name="connsiteY3-8" fmla="*/ 937261 h 937261"/>
                    <a:gd name="connsiteX4-9" fmla="*/ 2151128 w 2371726"/>
                    <a:gd name="connsiteY4-10" fmla="*/ 4 h 937261"/>
                    <a:gd name="connsiteX5-11" fmla="*/ 609600 w 2371726"/>
                    <a:gd name="connsiteY5-12" fmla="*/ 1 h 937261"/>
                    <a:gd name="connsiteX6-13" fmla="*/ 609600 w 2371726"/>
                    <a:gd name="connsiteY6-14" fmla="*/ 0 h 937261"/>
                    <a:gd name="connsiteX7-15" fmla="*/ 33339 w 2371726"/>
                    <a:gd name="connsiteY7-16" fmla="*/ 0 h 937261"/>
                    <a:gd name="connsiteX8" fmla="*/ 0 w 2371726"/>
                    <a:gd name="connsiteY8" fmla="*/ 937261 h 9372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0">
                      <a:srgbClr val="F6FAFD"/>
                    </a:gs>
                    <a:gs pos="100000">
                      <a:srgbClr val="FCFEFD"/>
                    </a:gs>
                  </a:gsLst>
                  <a:lin ang="54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1" name="任意多边形 20"/>
                <p:cNvSpPr/>
                <p:nvPr/>
              </p:nvSpPr>
              <p:spPr>
                <a:xfrm rot="5400000">
                  <a:off x="1561147" y="4205288"/>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1" fmla="*/ 0 w 2371726"/>
                    <a:gd name="connsiteY0-2" fmla="*/ 937261 h 937261"/>
                    <a:gd name="connsiteX1-3" fmla="*/ 576261 w 2371726"/>
                    <a:gd name="connsiteY1-4" fmla="*/ 937261 h 937261"/>
                    <a:gd name="connsiteX2-5" fmla="*/ 576261 w 2371726"/>
                    <a:gd name="connsiteY2-6" fmla="*/ 937261 h 937261"/>
                    <a:gd name="connsiteX3-7" fmla="*/ 2371726 w 2371726"/>
                    <a:gd name="connsiteY3-8" fmla="*/ 937261 h 937261"/>
                    <a:gd name="connsiteX4-9" fmla="*/ 2151128 w 2371726"/>
                    <a:gd name="connsiteY4-10" fmla="*/ 4 h 937261"/>
                    <a:gd name="connsiteX5-11" fmla="*/ 609600 w 2371726"/>
                    <a:gd name="connsiteY5-12" fmla="*/ 1 h 937261"/>
                    <a:gd name="connsiteX6-13" fmla="*/ 609600 w 2371726"/>
                    <a:gd name="connsiteY6-14" fmla="*/ 0 h 937261"/>
                    <a:gd name="connsiteX7-15" fmla="*/ 33339 w 2371726"/>
                    <a:gd name="connsiteY7-16" fmla="*/ 0 h 937261"/>
                    <a:gd name="connsiteX8" fmla="*/ 0 w 2371726"/>
                    <a:gd name="connsiteY8" fmla="*/ 937261 h 9372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100000">
                      <a:srgbClr val="D4DAD8"/>
                    </a:gs>
                    <a:gs pos="0">
                      <a:srgbClr val="F3F6F9"/>
                    </a:gs>
                  </a:gsLst>
                  <a:lin ang="54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2" name="平行四边形 8"/>
                <p:cNvSpPr/>
                <p:nvPr/>
              </p:nvSpPr>
              <p:spPr>
                <a:xfrm rot="16200000" flipH="1">
                  <a:off x="1363563"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flip="none">
                  <a:gsLst>
                    <a:gs pos="0">
                      <a:srgbClr val="007BD3"/>
                    </a:gs>
                    <a:gs pos="100000">
                      <a:srgbClr val="034373"/>
                    </a:gs>
                  </a:gsLst>
                  <a:lin ang="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3" name="平行四边形 8"/>
                <p:cNvSpPr/>
                <p:nvPr/>
              </p:nvSpPr>
              <p:spPr>
                <a:xfrm rot="5400000">
                  <a:off x="2302411"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sp>
            <p:nvSpPr>
              <p:cNvPr id="18" name="任意多边形 17"/>
              <p:cNvSpPr/>
              <p:nvPr/>
            </p:nvSpPr>
            <p:spPr>
              <a:xfrm rot="5400000">
                <a:off x="5201026"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9" name="任意多边形 18"/>
              <p:cNvSpPr/>
              <p:nvPr/>
            </p:nvSpPr>
            <p:spPr>
              <a:xfrm rot="16200000" flipH="1">
                <a:off x="4259002"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sp>
          <p:nvSpPr>
            <p:cNvPr id="24" name="任意多边形 23"/>
            <p:cNvSpPr/>
            <p:nvPr/>
          </p:nvSpPr>
          <p:spPr>
            <a:xfrm rot="5400000">
              <a:off x="2400475" y="4825634"/>
              <a:ext cx="2007271"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ysClr val="windowText" lastClr="000000">
                    <a:alpha val="52000"/>
                  </a:sysClr>
                </a:gs>
                <a:gs pos="100000">
                  <a:srgbClr val="EFF2F5">
                    <a:alpha val="0"/>
                  </a:srgbClr>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wrap="square" rtlCol="0" anchor="ctr">
              <a:noAutofit/>
            </a:bodyPr>
            <a:lstStyle/>
            <a:p>
              <a:pPr algn="ctr"/>
              <a:endParaRPr lang="zh-CN" altLang="en-US">
                <a:solidFill>
                  <a:prstClr val="white"/>
                </a:solidFill>
              </a:endParaRPr>
            </a:p>
          </p:txBody>
        </p:sp>
        <p:sp>
          <p:nvSpPr>
            <p:cNvPr id="50" name="任意多边形 49"/>
            <p:cNvSpPr/>
            <p:nvPr/>
          </p:nvSpPr>
          <p:spPr>
            <a:xfrm>
              <a:off x="2601078" y="5566316"/>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1" fmla="*/ 0 w 962526"/>
                <a:gd name="connsiteY0-2" fmla="*/ 533400 h 533400"/>
                <a:gd name="connsiteX1-3" fmla="*/ 962526 w 962526"/>
                <a:gd name="connsiteY1-4" fmla="*/ 304800 h 533400"/>
                <a:gd name="connsiteX2-5" fmla="*/ 12700 w 962526"/>
                <a:gd name="connsiteY2-6" fmla="*/ 0 h 533400"/>
                <a:gd name="connsiteX3-7" fmla="*/ 0 w 962526"/>
                <a:gd name="connsiteY3-8" fmla="*/ 533400 h 533400"/>
              </a:gdLst>
              <a:ahLst/>
              <a:cxnLst>
                <a:cxn ang="0">
                  <a:pos x="connsiteX0-1" y="connsiteY0-2"/>
                </a:cxn>
                <a:cxn ang="0">
                  <a:pos x="connsiteX1-3" y="connsiteY1-4"/>
                </a:cxn>
                <a:cxn ang="0">
                  <a:pos x="connsiteX2-5" y="connsiteY2-6"/>
                </a:cxn>
                <a:cxn ang="0">
                  <a:pos x="connsiteX3-7" y="connsiteY3-8"/>
                </a:cxn>
              </a:cxnLst>
              <a:rect l="l" t="t" r="r" b="b"/>
              <a:pathLst>
                <a:path w="962526" h="533400">
                  <a:moveTo>
                    <a:pt x="0" y="533400"/>
                  </a:moveTo>
                  <a:lnTo>
                    <a:pt x="962526" y="304800"/>
                  </a:lnTo>
                  <a:lnTo>
                    <a:pt x="12700" y="0"/>
                  </a:lnTo>
                  <a:lnTo>
                    <a:pt x="0" y="533400"/>
                  </a:lnTo>
                  <a:close/>
                </a:path>
              </a:pathLst>
            </a:custGeom>
            <a:gradFill>
              <a:gsLst>
                <a:gs pos="100000">
                  <a:sysClr val="window" lastClr="FFFFFF">
                    <a:lumMod val="50000"/>
                    <a:alpha val="36000"/>
                  </a:sysClr>
                </a:gs>
                <a:gs pos="0">
                  <a:sysClr val="window" lastClr="FFFFFF">
                    <a:lumMod val="50000"/>
                    <a:alpha val="0"/>
                  </a:sysClr>
                </a:gs>
              </a:gsLst>
              <a:lin ang="0" scaled="0"/>
            </a:gradFill>
            <a:ln w="25400" cap="flat" cmpd="sng" algn="ctr">
              <a:noFill/>
              <a:prstDash val="solid"/>
            </a:ln>
            <a:effectLst>
              <a:softEdge rad="381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8" name="Freeform 983"/>
            <p:cNvSpPr>
              <a:spLocks noEditPoints="1"/>
            </p:cNvSpPr>
            <p:nvPr/>
          </p:nvSpPr>
          <p:spPr bwMode="auto">
            <a:xfrm>
              <a:off x="1877006" y="4952649"/>
              <a:ext cx="542895" cy="557018"/>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ysClr val="windowText" lastClr="000000">
                <a:lumMod val="50000"/>
                <a:lumOff val="50000"/>
              </a:sysClr>
            </a:solidFill>
            <a:ln>
              <a:noFill/>
            </a:ln>
            <a:effectLst>
              <a:reflection blurRad="25400" stA="52000" endPos="51000" dir="5400000" sy="-100000" algn="bl" rotWithShape="0"/>
            </a:effectLst>
          </p:spPr>
          <p:txBody>
            <a:bodyPr vert="horz" wrap="square" lIns="91440" tIns="45720" rIns="91440" bIns="45720" numCol="1" anchor="t" anchorCtr="0" compatLnSpc="1"/>
            <a:lstStyle/>
            <a:p>
              <a:endParaRPr lang="zh-CN" altLang="en-US">
                <a:solidFill>
                  <a:prstClr val="black"/>
                </a:solidFill>
              </a:endParaRPr>
            </a:p>
          </p:txBody>
        </p:sp>
        <p:grpSp>
          <p:nvGrpSpPr>
            <p:cNvPr id="62" name="组合 61"/>
            <p:cNvGrpSpPr/>
            <p:nvPr/>
          </p:nvGrpSpPr>
          <p:grpSpPr>
            <a:xfrm>
              <a:off x="2638981" y="4805091"/>
              <a:ext cx="794802" cy="826275"/>
              <a:chOff x="2391028" y="4677759"/>
              <a:chExt cx="870829" cy="905312"/>
            </a:xfrm>
            <a:scene3d>
              <a:camera prst="orthographicFront">
                <a:rot lat="20820000" lon="1800000" rev="0"/>
              </a:camera>
              <a:lightRig rig="threePt" dir="t"/>
            </a:scene3d>
          </p:grpSpPr>
          <p:sp>
            <p:nvSpPr>
              <p:cNvPr id="63" name="文本框 2"/>
              <p:cNvSpPr txBox="1"/>
              <p:nvPr/>
            </p:nvSpPr>
            <p:spPr>
              <a:xfrm>
                <a:off x="2587311" y="4807293"/>
                <a:ext cx="529317" cy="775778"/>
              </a:xfrm>
              <a:prstGeom prst="rect">
                <a:avLst/>
              </a:prstGeom>
              <a:noFill/>
            </p:spPr>
            <p:txBody>
              <a:bodyPr wrap="square" rtlCol="0">
                <a:spAutoFit/>
              </a:bodyPr>
              <a:lstStyle/>
              <a:p>
                <a:pPr algn="ctr"/>
                <a:r>
                  <a:rPr lang="en-US" altLang="zh-CN" sz="4000" dirty="0">
                    <a:gradFill>
                      <a:gsLst>
                        <a:gs pos="0">
                          <a:srgbClr val="007BD3"/>
                        </a:gs>
                        <a:gs pos="100000">
                          <a:srgbClr val="034373"/>
                        </a:gs>
                      </a:gsLst>
                      <a:path path="circle">
                        <a:fillToRect t="100000" r="100000"/>
                      </a:path>
                      <a:tileRect l="-100000" b="-100000"/>
                    </a:gradFill>
                    <a:latin typeface="Hiragino Sans GB W6" panose="020B0600000000000000" pitchFamily="34" charset="-122"/>
                    <a:ea typeface="Hiragino Sans GB W6" panose="020B0600000000000000" pitchFamily="34" charset="-122"/>
                  </a:rPr>
                  <a:t>A</a:t>
                </a:r>
              </a:p>
            </p:txBody>
          </p:sp>
          <p:sp>
            <p:nvSpPr>
              <p:cNvPr id="64" name="文本框 62"/>
              <p:cNvSpPr txBox="1"/>
              <p:nvPr/>
            </p:nvSpPr>
            <p:spPr>
              <a:xfrm>
                <a:off x="2391028" y="4677759"/>
                <a:ext cx="870829" cy="286700"/>
              </a:xfrm>
              <a:prstGeom prst="rect">
                <a:avLst/>
              </a:prstGeom>
              <a:noFill/>
            </p:spPr>
            <p:txBody>
              <a:bodyPr wrap="square" rtlCol="0">
                <a:spAutoFit/>
              </a:bodyPr>
              <a:lstStyle/>
              <a:p>
                <a:pPr algn="ctr"/>
                <a:r>
                  <a:rPr lang="en-US" altLang="zh-CN" sz="1100" dirty="0">
                    <a:solidFill>
                      <a:schemeClr val="tx1"/>
                    </a:solidFill>
                    <a:latin typeface="Hiragino Sans GB W6" panose="020B0600000000000000" pitchFamily="34" charset="-122"/>
                    <a:ea typeface="Hiragino Sans GB W6" panose="020B0600000000000000" pitchFamily="34" charset="-122"/>
                  </a:rPr>
                  <a:t>OPTION</a:t>
                </a:r>
              </a:p>
            </p:txBody>
          </p:sp>
        </p:grpSp>
      </p:grpSp>
      <p:grpSp>
        <p:nvGrpSpPr>
          <p:cNvPr id="80" name="组合 79"/>
          <p:cNvGrpSpPr/>
          <p:nvPr/>
        </p:nvGrpSpPr>
        <p:grpSpPr>
          <a:xfrm>
            <a:off x="3471329" y="3125938"/>
            <a:ext cx="1902665" cy="3165123"/>
            <a:chOff x="3455639" y="2927861"/>
            <a:chExt cx="1902417" cy="3165856"/>
          </a:xfrm>
        </p:grpSpPr>
        <p:grpSp>
          <p:nvGrpSpPr>
            <p:cNvPr id="33" name="组合 32"/>
            <p:cNvGrpSpPr/>
            <p:nvPr/>
          </p:nvGrpSpPr>
          <p:grpSpPr>
            <a:xfrm>
              <a:off x="3455639" y="2927861"/>
              <a:ext cx="1719563" cy="3138330"/>
              <a:chOff x="3897789" y="2001838"/>
              <a:chExt cx="1884048" cy="3438527"/>
            </a:xfrm>
            <a:effectLst>
              <a:outerShdw blurRad="50800" dist="25400" dir="5400000" algn="t" rotWithShape="0">
                <a:prstClr val="black">
                  <a:alpha val="40000"/>
                </a:prstClr>
              </a:outerShdw>
            </a:effectLst>
          </p:grpSpPr>
          <p:sp>
            <p:nvSpPr>
              <p:cNvPr id="34" name="任意多边形 33"/>
              <p:cNvSpPr/>
              <p:nvPr/>
            </p:nvSpPr>
            <p:spPr>
              <a:xfrm rot="16200000" flipH="1">
                <a:off x="2655095" y="3252470"/>
                <a:ext cx="3438526" cy="937261"/>
              </a:xfrm>
              <a:custGeom>
                <a:avLst/>
                <a:gdLst>
                  <a:gd name="connsiteX0" fmla="*/ 0 w 3438526"/>
                  <a:gd name="connsiteY0" fmla="*/ 937261 h 937261"/>
                  <a:gd name="connsiteX1" fmla="*/ 576261 w 3438526"/>
                  <a:gd name="connsiteY1" fmla="*/ 937261 h 937261"/>
                  <a:gd name="connsiteX2" fmla="*/ 1066800 w 3438526"/>
                  <a:gd name="connsiteY2" fmla="*/ 937261 h 937261"/>
                  <a:gd name="connsiteX3" fmla="*/ 1643061 w 3438526"/>
                  <a:gd name="connsiteY3" fmla="*/ 937261 h 937261"/>
                  <a:gd name="connsiteX4" fmla="*/ 2371726 w 3438526"/>
                  <a:gd name="connsiteY4" fmla="*/ 937261 h 937261"/>
                  <a:gd name="connsiteX5" fmla="*/ 3438526 w 3438526"/>
                  <a:gd name="connsiteY5" fmla="*/ 937261 h 937261"/>
                  <a:gd name="connsiteX6" fmla="*/ 3217928 w 3438526"/>
                  <a:gd name="connsiteY6" fmla="*/ 4 h 937261"/>
                  <a:gd name="connsiteX7" fmla="*/ 1676400 w 3438526"/>
                  <a:gd name="connsiteY7" fmla="*/ 1 h 937261"/>
                  <a:gd name="connsiteX8" fmla="*/ 1676400 w 3438526"/>
                  <a:gd name="connsiteY8" fmla="*/ 0 h 937261"/>
                  <a:gd name="connsiteX9" fmla="*/ 1100139 w 3438526"/>
                  <a:gd name="connsiteY9" fmla="*/ 0 h 937261"/>
                  <a:gd name="connsiteX10" fmla="*/ 1100139 w 3438526"/>
                  <a:gd name="connsiteY10" fmla="*/ 2 h 937261"/>
                  <a:gd name="connsiteX11" fmla="*/ 609600 w 3438526"/>
                  <a:gd name="connsiteY11" fmla="*/ 1 h 937261"/>
                  <a:gd name="connsiteX12" fmla="*/ 609600 w 3438526"/>
                  <a:gd name="connsiteY12" fmla="*/ 0 h 937261"/>
                  <a:gd name="connsiteX13" fmla="*/ 33339 w 3438526"/>
                  <a:gd name="connsiteY13" fmla="*/ 0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576261" y="937261"/>
                    </a:lnTo>
                    <a:lnTo>
                      <a:pt x="1066800" y="937261"/>
                    </a:lnTo>
                    <a:lnTo>
                      <a:pt x="1643061" y="937261"/>
                    </a:lnTo>
                    <a:lnTo>
                      <a:pt x="2371726" y="937261"/>
                    </a:lnTo>
                    <a:lnTo>
                      <a:pt x="3438526" y="937261"/>
                    </a:lnTo>
                    <a:lnTo>
                      <a:pt x="3217928" y="4"/>
                    </a:lnTo>
                    <a:lnTo>
                      <a:pt x="1676400" y="1"/>
                    </a:lnTo>
                    <a:lnTo>
                      <a:pt x="1676400" y="0"/>
                    </a:lnTo>
                    <a:lnTo>
                      <a:pt x="1100139" y="0"/>
                    </a:lnTo>
                    <a:lnTo>
                      <a:pt x="1100139" y="2"/>
                    </a:lnTo>
                    <a:lnTo>
                      <a:pt x="609600" y="1"/>
                    </a:lnTo>
                    <a:lnTo>
                      <a:pt x="609600" y="0"/>
                    </a:lnTo>
                    <a:lnTo>
                      <a:pt x="33339" y="0"/>
                    </a:lnTo>
                    <a:close/>
                  </a:path>
                </a:pathLst>
              </a:custGeom>
              <a:gradFill>
                <a:gsLst>
                  <a:gs pos="0">
                    <a:srgbClr val="F6FAFD"/>
                  </a:gs>
                  <a:gs pos="100000">
                    <a:srgbClr val="FCFEFD"/>
                  </a:gs>
                </a:gsLst>
                <a:lin ang="54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5" name="任意多边形 34"/>
              <p:cNvSpPr/>
              <p:nvPr/>
            </p:nvSpPr>
            <p:spPr>
              <a:xfrm rot="5400000">
                <a:off x="3592355" y="3252471"/>
                <a:ext cx="3438526" cy="937261"/>
              </a:xfrm>
              <a:custGeom>
                <a:avLst/>
                <a:gdLst>
                  <a:gd name="connsiteX0" fmla="*/ 0 w 3438526"/>
                  <a:gd name="connsiteY0" fmla="*/ 937261 h 937261"/>
                  <a:gd name="connsiteX1" fmla="*/ 33339 w 3438526"/>
                  <a:gd name="connsiteY1" fmla="*/ 0 h 937261"/>
                  <a:gd name="connsiteX2" fmla="*/ 609600 w 3438526"/>
                  <a:gd name="connsiteY2" fmla="*/ 0 h 937261"/>
                  <a:gd name="connsiteX3" fmla="*/ 609600 w 3438526"/>
                  <a:gd name="connsiteY3" fmla="*/ 1 h 937261"/>
                  <a:gd name="connsiteX4" fmla="*/ 1100139 w 3438526"/>
                  <a:gd name="connsiteY4" fmla="*/ 2 h 937261"/>
                  <a:gd name="connsiteX5" fmla="*/ 1100139 w 3438526"/>
                  <a:gd name="connsiteY5" fmla="*/ 0 h 937261"/>
                  <a:gd name="connsiteX6" fmla="*/ 1676400 w 3438526"/>
                  <a:gd name="connsiteY6" fmla="*/ 0 h 937261"/>
                  <a:gd name="connsiteX7" fmla="*/ 1676400 w 3438526"/>
                  <a:gd name="connsiteY7" fmla="*/ 1 h 937261"/>
                  <a:gd name="connsiteX8" fmla="*/ 3217928 w 3438526"/>
                  <a:gd name="connsiteY8" fmla="*/ 4 h 937261"/>
                  <a:gd name="connsiteX9" fmla="*/ 3438526 w 3438526"/>
                  <a:gd name="connsiteY9" fmla="*/ 937261 h 937261"/>
                  <a:gd name="connsiteX10" fmla="*/ 2371726 w 3438526"/>
                  <a:gd name="connsiteY10" fmla="*/ 937261 h 937261"/>
                  <a:gd name="connsiteX11" fmla="*/ 1643061 w 3438526"/>
                  <a:gd name="connsiteY11" fmla="*/ 937261 h 937261"/>
                  <a:gd name="connsiteX12" fmla="*/ 1066800 w 3438526"/>
                  <a:gd name="connsiteY12" fmla="*/ 937261 h 937261"/>
                  <a:gd name="connsiteX13" fmla="*/ 576261 w 3438526"/>
                  <a:gd name="connsiteY13"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33339" y="0"/>
                    </a:lnTo>
                    <a:lnTo>
                      <a:pt x="609600" y="0"/>
                    </a:lnTo>
                    <a:lnTo>
                      <a:pt x="609600" y="1"/>
                    </a:lnTo>
                    <a:lnTo>
                      <a:pt x="1100139" y="2"/>
                    </a:lnTo>
                    <a:lnTo>
                      <a:pt x="1100139" y="0"/>
                    </a:lnTo>
                    <a:lnTo>
                      <a:pt x="1676400" y="0"/>
                    </a:lnTo>
                    <a:lnTo>
                      <a:pt x="1676400" y="1"/>
                    </a:lnTo>
                    <a:lnTo>
                      <a:pt x="3217928" y="4"/>
                    </a:lnTo>
                    <a:lnTo>
                      <a:pt x="3438526" y="937261"/>
                    </a:lnTo>
                    <a:lnTo>
                      <a:pt x="2371726" y="937261"/>
                    </a:lnTo>
                    <a:lnTo>
                      <a:pt x="1643061" y="937261"/>
                    </a:lnTo>
                    <a:lnTo>
                      <a:pt x="1066800" y="937261"/>
                    </a:lnTo>
                    <a:lnTo>
                      <a:pt x="576261" y="937261"/>
                    </a:lnTo>
                    <a:close/>
                  </a:path>
                </a:pathLst>
              </a:custGeom>
              <a:gradFill>
                <a:gsLst>
                  <a:gs pos="100000">
                    <a:srgbClr val="D4DAD8"/>
                  </a:gs>
                  <a:gs pos="0">
                    <a:srgbClr val="F3F6F9"/>
                  </a:gs>
                </a:gsLst>
                <a:lin ang="54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6" name="平行四边形 8"/>
              <p:cNvSpPr/>
              <p:nvPr/>
            </p:nvSpPr>
            <p:spPr>
              <a:xfrm rot="16200000" flipH="1">
                <a:off x="3928171"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7" name="平行四边形 8"/>
              <p:cNvSpPr/>
              <p:nvPr/>
            </p:nvSpPr>
            <p:spPr>
              <a:xfrm rot="5400000">
                <a:off x="4867019"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38" name="组合 37"/>
              <p:cNvGrpSpPr/>
              <p:nvPr/>
            </p:nvGrpSpPr>
            <p:grpSpPr>
              <a:xfrm>
                <a:off x="3897789" y="2552700"/>
                <a:ext cx="1882460" cy="338338"/>
                <a:chOff x="3899376" y="3619501"/>
                <a:chExt cx="1882460" cy="338338"/>
              </a:xfrm>
            </p:grpSpPr>
            <p:sp>
              <p:nvSpPr>
                <p:cNvPr id="39" name="任意多边形 38"/>
                <p:cNvSpPr/>
                <p:nvPr/>
              </p:nvSpPr>
              <p:spPr>
                <a:xfrm rot="5400000">
                  <a:off x="5142449"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0" name="任意多边形 39"/>
                <p:cNvSpPr/>
                <p:nvPr/>
              </p:nvSpPr>
              <p:spPr>
                <a:xfrm rot="16200000" flipH="1">
                  <a:off x="4200425"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sp>
          <p:nvSpPr>
            <p:cNvPr id="41" name="任意多边形 40"/>
            <p:cNvSpPr/>
            <p:nvPr/>
          </p:nvSpPr>
          <p:spPr>
            <a:xfrm rot="5400000">
              <a:off x="3591805" y="4348771"/>
              <a:ext cx="3017096"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ysClr val="windowText" lastClr="000000">
                    <a:alpha val="52000"/>
                  </a:sysClr>
                </a:gs>
                <a:gs pos="100000">
                  <a:srgbClr val="EFF2F5">
                    <a:alpha val="0"/>
                  </a:srgbClr>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wrap="square" rtlCol="0" anchor="ctr">
              <a:noAutofit/>
            </a:bodyPr>
            <a:lstStyle/>
            <a:p>
              <a:pPr algn="ctr"/>
              <a:endParaRPr lang="zh-CN" altLang="en-US">
                <a:solidFill>
                  <a:prstClr val="white"/>
                </a:solidFill>
              </a:endParaRPr>
            </a:p>
          </p:txBody>
        </p:sp>
        <p:sp>
          <p:nvSpPr>
            <p:cNvPr id="51" name="任意多边形 50"/>
            <p:cNvSpPr/>
            <p:nvPr/>
          </p:nvSpPr>
          <p:spPr>
            <a:xfrm>
              <a:off x="4314845" y="5566316"/>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1" fmla="*/ 0 w 962526"/>
                <a:gd name="connsiteY0-2" fmla="*/ 533400 h 533400"/>
                <a:gd name="connsiteX1-3" fmla="*/ 962526 w 962526"/>
                <a:gd name="connsiteY1-4" fmla="*/ 304800 h 533400"/>
                <a:gd name="connsiteX2-5" fmla="*/ 12700 w 962526"/>
                <a:gd name="connsiteY2-6" fmla="*/ 0 h 533400"/>
                <a:gd name="connsiteX3-7" fmla="*/ 0 w 962526"/>
                <a:gd name="connsiteY3-8" fmla="*/ 533400 h 533400"/>
              </a:gdLst>
              <a:ahLst/>
              <a:cxnLst>
                <a:cxn ang="0">
                  <a:pos x="connsiteX0-1" y="connsiteY0-2"/>
                </a:cxn>
                <a:cxn ang="0">
                  <a:pos x="connsiteX1-3" y="connsiteY1-4"/>
                </a:cxn>
                <a:cxn ang="0">
                  <a:pos x="connsiteX2-5" y="connsiteY2-6"/>
                </a:cxn>
                <a:cxn ang="0">
                  <a:pos x="connsiteX3-7" y="connsiteY3-8"/>
                </a:cxn>
              </a:cxnLst>
              <a:rect l="l" t="t" r="r" b="b"/>
              <a:pathLst>
                <a:path w="962526" h="533400">
                  <a:moveTo>
                    <a:pt x="0" y="533400"/>
                  </a:moveTo>
                  <a:lnTo>
                    <a:pt x="962526" y="304800"/>
                  </a:lnTo>
                  <a:lnTo>
                    <a:pt x="12700" y="0"/>
                  </a:lnTo>
                  <a:lnTo>
                    <a:pt x="0" y="533400"/>
                  </a:lnTo>
                  <a:close/>
                </a:path>
              </a:pathLst>
            </a:custGeom>
            <a:gradFill>
              <a:gsLst>
                <a:gs pos="100000">
                  <a:sysClr val="window" lastClr="FFFFFF">
                    <a:lumMod val="50000"/>
                    <a:alpha val="36000"/>
                  </a:sysClr>
                </a:gs>
                <a:gs pos="0">
                  <a:sysClr val="window" lastClr="FFFFFF">
                    <a:lumMod val="50000"/>
                    <a:alpha val="0"/>
                  </a:sysClr>
                </a:gs>
              </a:gsLst>
              <a:lin ang="0" scaled="0"/>
            </a:gradFill>
            <a:ln w="25400" cap="flat" cmpd="sng" algn="ctr">
              <a:noFill/>
              <a:prstDash val="solid"/>
            </a:ln>
            <a:effectLst>
              <a:softEdge rad="381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5" name="Freeform 987"/>
            <p:cNvSpPr>
              <a:spLocks noEditPoints="1"/>
            </p:cNvSpPr>
            <p:nvPr/>
          </p:nvSpPr>
          <p:spPr bwMode="auto">
            <a:xfrm>
              <a:off x="3666319" y="4509647"/>
              <a:ext cx="448564" cy="721541"/>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ysClr val="windowText" lastClr="000000">
                <a:lumMod val="50000"/>
                <a:lumOff val="50000"/>
              </a:sysClr>
            </a:solidFill>
            <a:ln>
              <a:noFill/>
            </a:ln>
            <a:effectLst>
              <a:reflection blurRad="25400" stA="52000" endPos="51000" dir="5400000" sy="-100000" algn="bl" rotWithShape="0"/>
            </a:effectLst>
          </p:spPr>
          <p:txBody>
            <a:bodyPr vert="horz" wrap="square" lIns="91440" tIns="45720" rIns="91440" bIns="45720" numCol="1" anchor="t" anchorCtr="0" compatLnSpc="1"/>
            <a:lstStyle/>
            <a:p>
              <a:endParaRPr lang="zh-CN" altLang="en-US">
                <a:solidFill>
                  <a:prstClr val="black"/>
                </a:solidFill>
              </a:endParaRPr>
            </a:p>
          </p:txBody>
        </p:sp>
        <p:grpSp>
          <p:nvGrpSpPr>
            <p:cNvPr id="65" name="组合 64"/>
            <p:cNvGrpSpPr/>
            <p:nvPr/>
          </p:nvGrpSpPr>
          <p:grpSpPr>
            <a:xfrm>
              <a:off x="4353162" y="3879303"/>
              <a:ext cx="794802" cy="826275"/>
              <a:chOff x="2391028" y="4677759"/>
              <a:chExt cx="870829" cy="905312"/>
            </a:xfrm>
            <a:scene3d>
              <a:camera prst="orthographicFront">
                <a:rot lat="20820000" lon="1800000" rev="0"/>
              </a:camera>
              <a:lightRig rig="threePt" dir="t"/>
            </a:scene3d>
          </p:grpSpPr>
          <p:sp>
            <p:nvSpPr>
              <p:cNvPr id="66" name="文本框 69"/>
              <p:cNvSpPr txBox="1"/>
              <p:nvPr/>
            </p:nvSpPr>
            <p:spPr>
              <a:xfrm>
                <a:off x="2587311" y="4807293"/>
                <a:ext cx="529317" cy="775778"/>
              </a:xfrm>
              <a:prstGeom prst="rect">
                <a:avLst/>
              </a:prstGeom>
              <a:noFill/>
            </p:spPr>
            <p:txBody>
              <a:bodyPr wrap="square" rtlCol="0">
                <a:spAutoFit/>
              </a:bodyPr>
              <a:lstStyle/>
              <a:p>
                <a:pPr algn="ctr"/>
                <a:r>
                  <a:rPr lang="en-US" altLang="zh-CN" sz="4000" dirty="0">
                    <a:gradFill>
                      <a:gsLst>
                        <a:gs pos="0">
                          <a:srgbClr val="007BD3"/>
                        </a:gs>
                        <a:gs pos="100000">
                          <a:srgbClr val="034373"/>
                        </a:gs>
                      </a:gsLst>
                      <a:path path="circle">
                        <a:fillToRect t="100000" r="100000"/>
                      </a:path>
                      <a:tileRect l="-100000" b="-100000"/>
                    </a:gradFill>
                    <a:latin typeface="Hiragino Sans GB W6" panose="020B0600000000000000" pitchFamily="34" charset="-122"/>
                    <a:ea typeface="Hiragino Sans GB W6" panose="020B0600000000000000" pitchFamily="34" charset="-122"/>
                  </a:rPr>
                  <a:t>B</a:t>
                </a:r>
              </a:p>
            </p:txBody>
          </p:sp>
          <p:sp>
            <p:nvSpPr>
              <p:cNvPr id="67" name="文本框 70"/>
              <p:cNvSpPr txBox="1"/>
              <p:nvPr/>
            </p:nvSpPr>
            <p:spPr>
              <a:xfrm>
                <a:off x="2391028" y="4677759"/>
                <a:ext cx="870829" cy="286700"/>
              </a:xfrm>
              <a:prstGeom prst="rect">
                <a:avLst/>
              </a:prstGeom>
              <a:noFill/>
            </p:spPr>
            <p:txBody>
              <a:bodyPr wrap="square" rtlCol="0">
                <a:spAutoFit/>
              </a:bodyPr>
              <a:lstStyle/>
              <a:p>
                <a:pPr algn="ctr"/>
                <a:r>
                  <a:rPr lang="en-US" altLang="zh-CN" sz="1100" dirty="0">
                    <a:solidFill>
                      <a:schemeClr val="tx1"/>
                    </a:solidFill>
                    <a:latin typeface="Hiragino Sans GB W6" panose="020B0600000000000000" pitchFamily="34" charset="-122"/>
                    <a:ea typeface="Hiragino Sans GB W6" panose="020B0600000000000000" pitchFamily="34" charset="-122"/>
                  </a:rPr>
                  <a:t>OPTION</a:t>
                </a:r>
              </a:p>
            </p:txBody>
          </p:sp>
        </p:grpSp>
      </p:grpSp>
      <p:grpSp>
        <p:nvGrpSpPr>
          <p:cNvPr id="82" name="组合 81"/>
          <p:cNvGrpSpPr/>
          <p:nvPr/>
        </p:nvGrpSpPr>
        <p:grpSpPr>
          <a:xfrm>
            <a:off x="5172909" y="2044206"/>
            <a:ext cx="1907583" cy="4230981"/>
            <a:chOff x="5156362" y="1861756"/>
            <a:chExt cx="1907335" cy="4231961"/>
          </a:xfrm>
        </p:grpSpPr>
        <p:sp>
          <p:nvSpPr>
            <p:cNvPr id="42" name="任意多边形 41"/>
            <p:cNvSpPr/>
            <p:nvPr/>
          </p:nvSpPr>
          <p:spPr>
            <a:xfrm rot="16200000" flipH="1">
              <a:off x="5446150" y="4364012"/>
              <a:ext cx="3017096"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ysClr val="windowText" lastClr="000000">
                    <a:alpha val="52000"/>
                  </a:sysClr>
                </a:gs>
                <a:gs pos="100000">
                  <a:srgbClr val="EFF2F5">
                    <a:alpha val="0"/>
                  </a:srgbClr>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wrap="square" rtlCol="0" anchor="ctr">
              <a:noAutofit/>
            </a:bodyPr>
            <a:lstStyle/>
            <a:p>
              <a:pPr algn="ctr"/>
              <a:endParaRPr lang="zh-CN" altLang="en-US">
                <a:solidFill>
                  <a:prstClr val="white"/>
                </a:solidFill>
              </a:endParaRPr>
            </a:p>
          </p:txBody>
        </p:sp>
        <p:sp>
          <p:nvSpPr>
            <p:cNvPr id="43" name="任意多边形 42"/>
            <p:cNvSpPr/>
            <p:nvPr/>
          </p:nvSpPr>
          <p:spPr>
            <a:xfrm rot="16200000" flipH="1">
              <a:off x="3492297" y="3543210"/>
              <a:ext cx="4204433" cy="855435"/>
            </a:xfrm>
            <a:custGeom>
              <a:avLst/>
              <a:gdLst>
                <a:gd name="connsiteX0" fmla="*/ 0 w 4606609"/>
                <a:gd name="connsiteY0" fmla="*/ 937262 h 937262"/>
                <a:gd name="connsiteX1" fmla="*/ 576261 w 4606609"/>
                <a:gd name="connsiteY1" fmla="*/ 937262 h 937262"/>
                <a:gd name="connsiteX2" fmla="*/ 1066800 w 4606609"/>
                <a:gd name="connsiteY2" fmla="*/ 937262 h 937262"/>
                <a:gd name="connsiteX3" fmla="*/ 1643061 w 4606609"/>
                <a:gd name="connsiteY3" fmla="*/ 937262 h 937262"/>
                <a:gd name="connsiteX4" fmla="*/ 2371726 w 4606609"/>
                <a:gd name="connsiteY4" fmla="*/ 937262 h 937262"/>
                <a:gd name="connsiteX5" fmla="*/ 3438526 w 4606609"/>
                <a:gd name="connsiteY5" fmla="*/ 937262 h 937262"/>
                <a:gd name="connsiteX6" fmla="*/ 3438526 w 4606609"/>
                <a:gd name="connsiteY6" fmla="*/ 937261 h 937262"/>
                <a:gd name="connsiteX7" fmla="*/ 3539809 w 4606609"/>
                <a:gd name="connsiteY7" fmla="*/ 937261 h 937262"/>
                <a:gd name="connsiteX8" fmla="*/ 4606609 w 4606609"/>
                <a:gd name="connsiteY8" fmla="*/ 937261 h 937262"/>
                <a:gd name="connsiteX9" fmla="*/ 4386011 w 4606609"/>
                <a:gd name="connsiteY9" fmla="*/ 4 h 937262"/>
                <a:gd name="connsiteX10" fmla="*/ 2844483 w 4606609"/>
                <a:gd name="connsiteY10" fmla="*/ 1 h 937262"/>
                <a:gd name="connsiteX11" fmla="*/ 2844483 w 4606609"/>
                <a:gd name="connsiteY11" fmla="*/ 0 h 937262"/>
                <a:gd name="connsiteX12" fmla="*/ 2268222 w 4606609"/>
                <a:gd name="connsiteY12" fmla="*/ 0 h 937262"/>
                <a:gd name="connsiteX13" fmla="*/ 2268222 w 4606609"/>
                <a:gd name="connsiteY13" fmla="*/ 2 h 937262"/>
                <a:gd name="connsiteX14" fmla="*/ 1777683 w 4606609"/>
                <a:gd name="connsiteY14" fmla="*/ 1 h 937262"/>
                <a:gd name="connsiteX15" fmla="*/ 1777683 w 4606609"/>
                <a:gd name="connsiteY15" fmla="*/ 0 h 937262"/>
                <a:gd name="connsiteX16" fmla="*/ 1201422 w 4606609"/>
                <a:gd name="connsiteY16" fmla="*/ 0 h 937262"/>
                <a:gd name="connsiteX17" fmla="*/ 1201422 w 4606609"/>
                <a:gd name="connsiteY17" fmla="*/ 1 h 937262"/>
                <a:gd name="connsiteX18" fmla="*/ 1100139 w 4606609"/>
                <a:gd name="connsiteY18" fmla="*/ 1 h 937262"/>
                <a:gd name="connsiteX19" fmla="*/ 1100139 w 4606609"/>
                <a:gd name="connsiteY19" fmla="*/ 3 h 937262"/>
                <a:gd name="connsiteX20" fmla="*/ 609600 w 4606609"/>
                <a:gd name="connsiteY20" fmla="*/ 2 h 937262"/>
                <a:gd name="connsiteX21" fmla="*/ 609600 w 4606609"/>
                <a:gd name="connsiteY21" fmla="*/ 1 h 937262"/>
                <a:gd name="connsiteX22" fmla="*/ 33339 w 4606609"/>
                <a:gd name="connsiteY22" fmla="*/ 1 h 9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6609" h="937262">
                  <a:moveTo>
                    <a:pt x="0" y="937262"/>
                  </a:moveTo>
                  <a:lnTo>
                    <a:pt x="576261" y="937262"/>
                  </a:lnTo>
                  <a:lnTo>
                    <a:pt x="1066800" y="937262"/>
                  </a:lnTo>
                  <a:lnTo>
                    <a:pt x="1643061" y="937262"/>
                  </a:lnTo>
                  <a:lnTo>
                    <a:pt x="2371726" y="937262"/>
                  </a:lnTo>
                  <a:lnTo>
                    <a:pt x="3438526" y="937262"/>
                  </a:lnTo>
                  <a:lnTo>
                    <a:pt x="3438526" y="937261"/>
                  </a:lnTo>
                  <a:lnTo>
                    <a:pt x="3539809" y="937261"/>
                  </a:lnTo>
                  <a:lnTo>
                    <a:pt x="4606609" y="937261"/>
                  </a:lnTo>
                  <a:lnTo>
                    <a:pt x="4386011" y="4"/>
                  </a:lnTo>
                  <a:lnTo>
                    <a:pt x="2844483" y="1"/>
                  </a:lnTo>
                  <a:lnTo>
                    <a:pt x="2844483" y="0"/>
                  </a:lnTo>
                  <a:lnTo>
                    <a:pt x="2268222" y="0"/>
                  </a:lnTo>
                  <a:lnTo>
                    <a:pt x="2268222" y="2"/>
                  </a:lnTo>
                  <a:lnTo>
                    <a:pt x="1777683" y="1"/>
                  </a:lnTo>
                  <a:lnTo>
                    <a:pt x="1777683" y="0"/>
                  </a:lnTo>
                  <a:lnTo>
                    <a:pt x="1201422" y="0"/>
                  </a:lnTo>
                  <a:lnTo>
                    <a:pt x="1201422" y="1"/>
                  </a:lnTo>
                  <a:lnTo>
                    <a:pt x="1100139" y="1"/>
                  </a:lnTo>
                  <a:lnTo>
                    <a:pt x="1100139" y="3"/>
                  </a:lnTo>
                  <a:lnTo>
                    <a:pt x="609600" y="2"/>
                  </a:lnTo>
                  <a:lnTo>
                    <a:pt x="609600" y="1"/>
                  </a:lnTo>
                  <a:lnTo>
                    <a:pt x="33339" y="1"/>
                  </a:lnTo>
                  <a:close/>
                </a:path>
              </a:pathLst>
            </a:custGeom>
            <a:gradFill>
              <a:gsLst>
                <a:gs pos="0">
                  <a:srgbClr val="F6FAFD"/>
                </a:gs>
                <a:gs pos="100000">
                  <a:srgbClr val="FCFEFD"/>
                </a:gs>
              </a:gsLst>
              <a:lin ang="5400000" scaled="1"/>
            </a:gradFill>
            <a:ln w="25400" cap="flat" cmpd="sng" algn="ctr">
              <a:noFill/>
              <a:prstDash val="solid"/>
            </a:ln>
            <a:effectLst>
              <a:outerShdw blurRad="50800" dist="25400" dir="5400000" algn="t"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4" name="任意多边形 43"/>
            <p:cNvSpPr/>
            <p:nvPr/>
          </p:nvSpPr>
          <p:spPr>
            <a:xfrm rot="5400000">
              <a:off x="4347731" y="3536255"/>
              <a:ext cx="4204433" cy="855435"/>
            </a:xfrm>
            <a:custGeom>
              <a:avLst/>
              <a:gdLst>
                <a:gd name="connsiteX0" fmla="*/ 0 w 4606609"/>
                <a:gd name="connsiteY0" fmla="*/ 937261 h 937262"/>
                <a:gd name="connsiteX1" fmla="*/ 33339 w 4606609"/>
                <a:gd name="connsiteY1" fmla="*/ 0 h 937262"/>
                <a:gd name="connsiteX2" fmla="*/ 609600 w 4606609"/>
                <a:gd name="connsiteY2" fmla="*/ 0 h 937262"/>
                <a:gd name="connsiteX3" fmla="*/ 609600 w 4606609"/>
                <a:gd name="connsiteY3" fmla="*/ 1 h 937262"/>
                <a:gd name="connsiteX4" fmla="*/ 1100139 w 4606609"/>
                <a:gd name="connsiteY4" fmla="*/ 2 h 937262"/>
                <a:gd name="connsiteX5" fmla="*/ 1100139 w 4606609"/>
                <a:gd name="connsiteY5" fmla="*/ 0 h 937262"/>
                <a:gd name="connsiteX6" fmla="*/ 1676400 w 4606609"/>
                <a:gd name="connsiteY6" fmla="*/ 0 h 937262"/>
                <a:gd name="connsiteX7" fmla="*/ 1676400 w 4606609"/>
                <a:gd name="connsiteY7" fmla="*/ 1 h 937262"/>
                <a:gd name="connsiteX8" fmla="*/ 1777683 w 4606609"/>
                <a:gd name="connsiteY8" fmla="*/ 1 h 937262"/>
                <a:gd name="connsiteX9" fmla="*/ 1777683 w 4606609"/>
                <a:gd name="connsiteY9" fmla="*/ 1 h 937262"/>
                <a:gd name="connsiteX10" fmla="*/ 2268222 w 4606609"/>
                <a:gd name="connsiteY10" fmla="*/ 2 h 937262"/>
                <a:gd name="connsiteX11" fmla="*/ 2268222 w 4606609"/>
                <a:gd name="connsiteY11" fmla="*/ 1 h 937262"/>
                <a:gd name="connsiteX12" fmla="*/ 2844483 w 4606609"/>
                <a:gd name="connsiteY12" fmla="*/ 1 h 937262"/>
                <a:gd name="connsiteX13" fmla="*/ 2844483 w 4606609"/>
                <a:gd name="connsiteY13" fmla="*/ 2 h 937262"/>
                <a:gd name="connsiteX14" fmla="*/ 4386011 w 4606609"/>
                <a:gd name="connsiteY14" fmla="*/ 5 h 937262"/>
                <a:gd name="connsiteX15" fmla="*/ 4606609 w 4606609"/>
                <a:gd name="connsiteY15" fmla="*/ 937262 h 937262"/>
                <a:gd name="connsiteX16" fmla="*/ 3539809 w 4606609"/>
                <a:gd name="connsiteY16" fmla="*/ 937262 h 937262"/>
                <a:gd name="connsiteX17" fmla="*/ 2811144 w 4606609"/>
                <a:gd name="connsiteY17" fmla="*/ 937262 h 937262"/>
                <a:gd name="connsiteX18" fmla="*/ 2234883 w 4606609"/>
                <a:gd name="connsiteY18" fmla="*/ 937262 h 937262"/>
                <a:gd name="connsiteX19" fmla="*/ 1744344 w 4606609"/>
                <a:gd name="connsiteY19" fmla="*/ 937262 h 937262"/>
                <a:gd name="connsiteX20" fmla="*/ 1168083 w 4606609"/>
                <a:gd name="connsiteY20" fmla="*/ 937262 h 937262"/>
                <a:gd name="connsiteX21" fmla="*/ 1168083 w 4606609"/>
                <a:gd name="connsiteY21" fmla="*/ 937261 h 937262"/>
                <a:gd name="connsiteX22" fmla="*/ 1066800 w 4606609"/>
                <a:gd name="connsiteY22" fmla="*/ 937261 h 937262"/>
                <a:gd name="connsiteX23" fmla="*/ 576261 w 4606609"/>
                <a:gd name="connsiteY23" fmla="*/ 937261 h 9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06609" h="937262">
                  <a:moveTo>
                    <a:pt x="0" y="937261"/>
                  </a:moveTo>
                  <a:lnTo>
                    <a:pt x="33339" y="0"/>
                  </a:lnTo>
                  <a:lnTo>
                    <a:pt x="609600" y="0"/>
                  </a:lnTo>
                  <a:lnTo>
                    <a:pt x="609600" y="1"/>
                  </a:lnTo>
                  <a:lnTo>
                    <a:pt x="1100139" y="2"/>
                  </a:lnTo>
                  <a:lnTo>
                    <a:pt x="1100139" y="0"/>
                  </a:lnTo>
                  <a:lnTo>
                    <a:pt x="1676400" y="0"/>
                  </a:lnTo>
                  <a:lnTo>
                    <a:pt x="1676400" y="1"/>
                  </a:lnTo>
                  <a:lnTo>
                    <a:pt x="1777683" y="1"/>
                  </a:lnTo>
                  <a:lnTo>
                    <a:pt x="1777683" y="1"/>
                  </a:lnTo>
                  <a:lnTo>
                    <a:pt x="2268222" y="2"/>
                  </a:lnTo>
                  <a:lnTo>
                    <a:pt x="2268222" y="1"/>
                  </a:lnTo>
                  <a:lnTo>
                    <a:pt x="2844483" y="1"/>
                  </a:lnTo>
                  <a:lnTo>
                    <a:pt x="2844483" y="2"/>
                  </a:lnTo>
                  <a:lnTo>
                    <a:pt x="4386011" y="5"/>
                  </a:lnTo>
                  <a:lnTo>
                    <a:pt x="4606609" y="937262"/>
                  </a:lnTo>
                  <a:lnTo>
                    <a:pt x="3539809" y="937262"/>
                  </a:lnTo>
                  <a:lnTo>
                    <a:pt x="2811144" y="937262"/>
                  </a:lnTo>
                  <a:lnTo>
                    <a:pt x="2234883" y="937262"/>
                  </a:lnTo>
                  <a:lnTo>
                    <a:pt x="1744344" y="937262"/>
                  </a:lnTo>
                  <a:lnTo>
                    <a:pt x="1168083" y="937262"/>
                  </a:lnTo>
                  <a:lnTo>
                    <a:pt x="1168083" y="937261"/>
                  </a:lnTo>
                  <a:lnTo>
                    <a:pt x="1066800" y="937261"/>
                  </a:lnTo>
                  <a:lnTo>
                    <a:pt x="576261" y="937261"/>
                  </a:lnTo>
                  <a:close/>
                </a:path>
              </a:pathLst>
            </a:custGeom>
            <a:gradFill>
              <a:gsLst>
                <a:gs pos="100000">
                  <a:srgbClr val="D4DAD8"/>
                </a:gs>
                <a:gs pos="0">
                  <a:srgbClr val="F3F6F9"/>
                </a:gs>
              </a:gsLst>
              <a:lin ang="5400000" scaled="1"/>
            </a:gradFill>
            <a:ln w="25400" cap="flat" cmpd="sng" algn="ctr">
              <a:noFill/>
              <a:prstDash val="solid"/>
            </a:ln>
            <a:effectLst>
              <a:outerShdw blurRad="50800" dist="25400" dir="5400000" algn="t"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45" name="组合 44"/>
            <p:cNvGrpSpPr/>
            <p:nvPr/>
          </p:nvGrpSpPr>
          <p:grpSpPr>
            <a:xfrm>
              <a:off x="5166799" y="1864907"/>
              <a:ext cx="1713472" cy="811569"/>
              <a:chOff x="5788188" y="837207"/>
              <a:chExt cx="1877375" cy="889200"/>
            </a:xfrm>
          </p:grpSpPr>
          <p:sp>
            <p:nvSpPr>
              <p:cNvPr id="46" name="平行四边形 8"/>
              <p:cNvSpPr/>
              <p:nvPr/>
            </p:nvSpPr>
            <p:spPr>
              <a:xfrm rot="16200000" flipH="1">
                <a:off x="5812218" y="813177"/>
                <a:ext cx="889200" cy="937260"/>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7" name="平行四边形 8"/>
              <p:cNvSpPr/>
              <p:nvPr/>
            </p:nvSpPr>
            <p:spPr>
              <a:xfrm rot="5400000">
                <a:off x="6749475" y="810319"/>
                <a:ext cx="889200" cy="94297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sp>
          <p:nvSpPr>
            <p:cNvPr id="48" name="任意多边形 47"/>
            <p:cNvSpPr/>
            <p:nvPr/>
          </p:nvSpPr>
          <p:spPr>
            <a:xfrm rot="5400000">
              <a:off x="6290909" y="2093180"/>
              <a:ext cx="308800" cy="858332"/>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9" name="任意多边形 48"/>
            <p:cNvSpPr/>
            <p:nvPr/>
          </p:nvSpPr>
          <p:spPr>
            <a:xfrm rot="16200000" flipH="1">
              <a:off x="5431128" y="2093180"/>
              <a:ext cx="308800" cy="858332"/>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2" name="任意多边形 51"/>
            <p:cNvSpPr/>
            <p:nvPr/>
          </p:nvSpPr>
          <p:spPr>
            <a:xfrm>
              <a:off x="6020486" y="5566316"/>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1" fmla="*/ 0 w 962526"/>
                <a:gd name="connsiteY0-2" fmla="*/ 533400 h 533400"/>
                <a:gd name="connsiteX1-3" fmla="*/ 962526 w 962526"/>
                <a:gd name="connsiteY1-4" fmla="*/ 304800 h 533400"/>
                <a:gd name="connsiteX2-5" fmla="*/ 12700 w 962526"/>
                <a:gd name="connsiteY2-6" fmla="*/ 0 h 533400"/>
                <a:gd name="connsiteX3-7" fmla="*/ 0 w 962526"/>
                <a:gd name="connsiteY3-8" fmla="*/ 533400 h 533400"/>
              </a:gdLst>
              <a:ahLst/>
              <a:cxnLst>
                <a:cxn ang="0">
                  <a:pos x="connsiteX0-1" y="connsiteY0-2"/>
                </a:cxn>
                <a:cxn ang="0">
                  <a:pos x="connsiteX1-3" y="connsiteY1-4"/>
                </a:cxn>
                <a:cxn ang="0">
                  <a:pos x="connsiteX2-5" y="connsiteY2-6"/>
                </a:cxn>
                <a:cxn ang="0">
                  <a:pos x="connsiteX3-7" y="connsiteY3-8"/>
                </a:cxn>
              </a:cxnLst>
              <a:rect l="l" t="t" r="r" b="b"/>
              <a:pathLst>
                <a:path w="962526" h="533400">
                  <a:moveTo>
                    <a:pt x="0" y="533400"/>
                  </a:moveTo>
                  <a:lnTo>
                    <a:pt x="962526" y="304800"/>
                  </a:lnTo>
                  <a:lnTo>
                    <a:pt x="12700" y="0"/>
                  </a:lnTo>
                  <a:lnTo>
                    <a:pt x="0" y="533400"/>
                  </a:lnTo>
                  <a:close/>
                </a:path>
              </a:pathLst>
            </a:custGeom>
            <a:gradFill>
              <a:gsLst>
                <a:gs pos="100000">
                  <a:sysClr val="window" lastClr="FFFFFF">
                    <a:lumMod val="50000"/>
                    <a:alpha val="36000"/>
                  </a:sysClr>
                </a:gs>
                <a:gs pos="0">
                  <a:sysClr val="window" lastClr="FFFFFF">
                    <a:lumMod val="50000"/>
                    <a:alpha val="0"/>
                  </a:sysClr>
                </a:gs>
              </a:gsLst>
              <a:lin ang="0" scaled="0"/>
            </a:gradFill>
            <a:ln w="25400" cap="flat" cmpd="sng" algn="ctr">
              <a:noFill/>
              <a:prstDash val="solid"/>
            </a:ln>
            <a:effectLst>
              <a:softEdge rad="381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6" name="Freeform 975"/>
            <p:cNvSpPr>
              <a:spLocks noEditPoints="1"/>
            </p:cNvSpPr>
            <p:nvPr/>
          </p:nvSpPr>
          <p:spPr bwMode="auto">
            <a:xfrm>
              <a:off x="5371724" y="3855791"/>
              <a:ext cx="426746" cy="527013"/>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ysClr val="windowText" lastClr="000000">
                <a:lumMod val="50000"/>
                <a:lumOff val="50000"/>
              </a:sysClr>
            </a:solidFill>
            <a:ln>
              <a:noFill/>
            </a:ln>
            <a:effectLst>
              <a:reflection blurRad="25400" stA="52000" endPos="51000" dir="5400000" sy="-100000" algn="bl" rotWithShape="0"/>
            </a:effectLst>
          </p:spPr>
          <p:txBody>
            <a:bodyPr vert="horz" wrap="square" lIns="91440" tIns="45720" rIns="91440" bIns="45720" numCol="1" anchor="t" anchorCtr="0" compatLnSpc="1"/>
            <a:lstStyle/>
            <a:p>
              <a:endParaRPr lang="zh-CN" altLang="en-US">
                <a:solidFill>
                  <a:prstClr val="black"/>
                </a:solidFill>
              </a:endParaRPr>
            </a:p>
          </p:txBody>
        </p:sp>
        <p:grpSp>
          <p:nvGrpSpPr>
            <p:cNvPr id="68" name="组合 67"/>
            <p:cNvGrpSpPr/>
            <p:nvPr/>
          </p:nvGrpSpPr>
          <p:grpSpPr>
            <a:xfrm>
              <a:off x="6057813" y="2857855"/>
              <a:ext cx="794802" cy="826275"/>
              <a:chOff x="2391028" y="4677759"/>
              <a:chExt cx="870829" cy="905312"/>
            </a:xfrm>
            <a:scene3d>
              <a:camera prst="orthographicFront">
                <a:rot lat="20820000" lon="1800000" rev="0"/>
              </a:camera>
              <a:lightRig rig="threePt" dir="t"/>
            </a:scene3d>
          </p:grpSpPr>
          <p:sp>
            <p:nvSpPr>
              <p:cNvPr id="69" name="文本框 74"/>
              <p:cNvSpPr txBox="1"/>
              <p:nvPr/>
            </p:nvSpPr>
            <p:spPr>
              <a:xfrm>
                <a:off x="2587311" y="4807293"/>
                <a:ext cx="529317" cy="775778"/>
              </a:xfrm>
              <a:prstGeom prst="rect">
                <a:avLst/>
              </a:prstGeom>
              <a:noFill/>
            </p:spPr>
            <p:txBody>
              <a:bodyPr wrap="square" rtlCol="0">
                <a:spAutoFit/>
              </a:bodyPr>
              <a:lstStyle/>
              <a:p>
                <a:pPr algn="ctr"/>
                <a:r>
                  <a:rPr lang="en-US" altLang="zh-CN" sz="4000" dirty="0">
                    <a:gradFill>
                      <a:gsLst>
                        <a:gs pos="0">
                          <a:srgbClr val="007BD3"/>
                        </a:gs>
                        <a:gs pos="100000">
                          <a:srgbClr val="034373"/>
                        </a:gs>
                      </a:gsLst>
                      <a:path path="circle">
                        <a:fillToRect t="100000" r="100000"/>
                      </a:path>
                      <a:tileRect l="-100000" b="-100000"/>
                    </a:gradFill>
                    <a:latin typeface="Hiragino Sans GB W6" panose="020B0600000000000000" pitchFamily="34" charset="-122"/>
                    <a:ea typeface="Hiragino Sans GB W6" panose="020B0600000000000000" pitchFamily="34" charset="-122"/>
                  </a:rPr>
                  <a:t>C</a:t>
                </a:r>
              </a:p>
            </p:txBody>
          </p:sp>
          <p:sp>
            <p:nvSpPr>
              <p:cNvPr id="70" name="文本框 75"/>
              <p:cNvSpPr txBox="1"/>
              <p:nvPr/>
            </p:nvSpPr>
            <p:spPr>
              <a:xfrm>
                <a:off x="2391028" y="4677759"/>
                <a:ext cx="870829" cy="286700"/>
              </a:xfrm>
              <a:prstGeom prst="rect">
                <a:avLst/>
              </a:prstGeom>
              <a:noFill/>
            </p:spPr>
            <p:txBody>
              <a:bodyPr wrap="square" rtlCol="0">
                <a:spAutoFit/>
              </a:bodyPr>
              <a:lstStyle/>
              <a:p>
                <a:pPr algn="ctr"/>
                <a:r>
                  <a:rPr lang="en-US" altLang="zh-CN" sz="1100" dirty="0">
                    <a:solidFill>
                      <a:schemeClr val="tx1"/>
                    </a:solidFill>
                    <a:latin typeface="Hiragino Sans GB W6" panose="020B0600000000000000" pitchFamily="34" charset="-122"/>
                    <a:ea typeface="Hiragino Sans GB W6" panose="020B0600000000000000" pitchFamily="34" charset="-122"/>
                  </a:rPr>
                  <a:t>OPTION</a:t>
                </a:r>
              </a:p>
            </p:txBody>
          </p:sp>
        </p:grpSp>
      </p:grpSp>
      <p:grpSp>
        <p:nvGrpSpPr>
          <p:cNvPr id="84" name="组合 83"/>
          <p:cNvGrpSpPr/>
          <p:nvPr/>
        </p:nvGrpSpPr>
        <p:grpSpPr>
          <a:xfrm>
            <a:off x="6866969" y="3110063"/>
            <a:ext cx="1887295" cy="3165123"/>
            <a:chOff x="6866075" y="2927861"/>
            <a:chExt cx="1887049" cy="3165856"/>
          </a:xfrm>
        </p:grpSpPr>
        <p:sp>
          <p:nvSpPr>
            <p:cNvPr id="15" name="任意多边形 14"/>
            <p:cNvSpPr/>
            <p:nvPr/>
          </p:nvSpPr>
          <p:spPr>
            <a:xfrm rot="16200000" flipH="1">
              <a:off x="7644082" y="4824307"/>
              <a:ext cx="2007271"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ysClr val="windowText" lastClr="000000">
                    <a:alpha val="52000"/>
                  </a:sysClr>
                </a:gs>
                <a:gs pos="100000">
                  <a:srgbClr val="EFF2F5">
                    <a:alpha val="0"/>
                  </a:srgbClr>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wrap="square" rtlCol="0" anchor="ctr">
              <a:noAutofit/>
            </a:bodyPr>
            <a:lstStyle/>
            <a:p>
              <a:pPr algn="ctr"/>
              <a:endParaRPr lang="zh-CN" altLang="en-US">
                <a:solidFill>
                  <a:prstClr val="white"/>
                </a:solidFill>
              </a:endParaRPr>
            </a:p>
          </p:txBody>
        </p:sp>
        <p:grpSp>
          <p:nvGrpSpPr>
            <p:cNvPr id="2" name="组合 1"/>
            <p:cNvGrpSpPr/>
            <p:nvPr/>
          </p:nvGrpSpPr>
          <p:grpSpPr>
            <a:xfrm>
              <a:off x="6866075" y="2927861"/>
              <a:ext cx="1722460" cy="3138330"/>
              <a:chOff x="3894614" y="2001838"/>
              <a:chExt cx="1887223" cy="3438527"/>
            </a:xfrm>
            <a:effectLst>
              <a:outerShdw blurRad="50800" dist="25400" dir="5400000" algn="t" rotWithShape="0">
                <a:prstClr val="black">
                  <a:alpha val="40000"/>
                </a:prstClr>
              </a:outerShdw>
            </a:effectLst>
          </p:grpSpPr>
          <p:sp>
            <p:nvSpPr>
              <p:cNvPr id="3" name="任意多边形 2"/>
              <p:cNvSpPr/>
              <p:nvPr/>
            </p:nvSpPr>
            <p:spPr>
              <a:xfrm rot="16200000" flipH="1">
                <a:off x="2655095" y="3252470"/>
                <a:ext cx="3438526" cy="937261"/>
              </a:xfrm>
              <a:custGeom>
                <a:avLst/>
                <a:gdLst>
                  <a:gd name="connsiteX0" fmla="*/ 0 w 3438526"/>
                  <a:gd name="connsiteY0" fmla="*/ 937261 h 937261"/>
                  <a:gd name="connsiteX1" fmla="*/ 576261 w 3438526"/>
                  <a:gd name="connsiteY1" fmla="*/ 937261 h 937261"/>
                  <a:gd name="connsiteX2" fmla="*/ 1066800 w 3438526"/>
                  <a:gd name="connsiteY2" fmla="*/ 937261 h 937261"/>
                  <a:gd name="connsiteX3" fmla="*/ 1643061 w 3438526"/>
                  <a:gd name="connsiteY3" fmla="*/ 937261 h 937261"/>
                  <a:gd name="connsiteX4" fmla="*/ 2371726 w 3438526"/>
                  <a:gd name="connsiteY4" fmla="*/ 937261 h 937261"/>
                  <a:gd name="connsiteX5" fmla="*/ 3438526 w 3438526"/>
                  <a:gd name="connsiteY5" fmla="*/ 937261 h 937261"/>
                  <a:gd name="connsiteX6" fmla="*/ 3217928 w 3438526"/>
                  <a:gd name="connsiteY6" fmla="*/ 4 h 937261"/>
                  <a:gd name="connsiteX7" fmla="*/ 1676400 w 3438526"/>
                  <a:gd name="connsiteY7" fmla="*/ 1 h 937261"/>
                  <a:gd name="connsiteX8" fmla="*/ 1676400 w 3438526"/>
                  <a:gd name="connsiteY8" fmla="*/ 0 h 937261"/>
                  <a:gd name="connsiteX9" fmla="*/ 1100139 w 3438526"/>
                  <a:gd name="connsiteY9" fmla="*/ 0 h 937261"/>
                  <a:gd name="connsiteX10" fmla="*/ 1100139 w 3438526"/>
                  <a:gd name="connsiteY10" fmla="*/ 2 h 937261"/>
                  <a:gd name="connsiteX11" fmla="*/ 609600 w 3438526"/>
                  <a:gd name="connsiteY11" fmla="*/ 1 h 937261"/>
                  <a:gd name="connsiteX12" fmla="*/ 609600 w 3438526"/>
                  <a:gd name="connsiteY12" fmla="*/ 0 h 937261"/>
                  <a:gd name="connsiteX13" fmla="*/ 33339 w 3438526"/>
                  <a:gd name="connsiteY13" fmla="*/ 0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576261" y="937261"/>
                    </a:lnTo>
                    <a:lnTo>
                      <a:pt x="1066800" y="937261"/>
                    </a:lnTo>
                    <a:lnTo>
                      <a:pt x="1643061" y="937261"/>
                    </a:lnTo>
                    <a:lnTo>
                      <a:pt x="2371726" y="937261"/>
                    </a:lnTo>
                    <a:lnTo>
                      <a:pt x="3438526" y="937261"/>
                    </a:lnTo>
                    <a:lnTo>
                      <a:pt x="3217928" y="4"/>
                    </a:lnTo>
                    <a:lnTo>
                      <a:pt x="1676400" y="1"/>
                    </a:lnTo>
                    <a:lnTo>
                      <a:pt x="1676400" y="0"/>
                    </a:lnTo>
                    <a:lnTo>
                      <a:pt x="1100139" y="0"/>
                    </a:lnTo>
                    <a:lnTo>
                      <a:pt x="1100139" y="2"/>
                    </a:lnTo>
                    <a:lnTo>
                      <a:pt x="609600" y="1"/>
                    </a:lnTo>
                    <a:lnTo>
                      <a:pt x="609600" y="0"/>
                    </a:lnTo>
                    <a:lnTo>
                      <a:pt x="33339" y="0"/>
                    </a:lnTo>
                    <a:close/>
                  </a:path>
                </a:pathLst>
              </a:custGeom>
              <a:gradFill>
                <a:gsLst>
                  <a:gs pos="0">
                    <a:srgbClr val="F6FAFD"/>
                  </a:gs>
                  <a:gs pos="100000">
                    <a:srgbClr val="FCFEFD"/>
                  </a:gs>
                </a:gsLst>
                <a:lin ang="54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 name="任意多边形 3"/>
              <p:cNvSpPr/>
              <p:nvPr/>
            </p:nvSpPr>
            <p:spPr>
              <a:xfrm rot="5400000">
                <a:off x="3592355" y="3252471"/>
                <a:ext cx="3438526" cy="937261"/>
              </a:xfrm>
              <a:custGeom>
                <a:avLst/>
                <a:gdLst>
                  <a:gd name="connsiteX0" fmla="*/ 0 w 3438526"/>
                  <a:gd name="connsiteY0" fmla="*/ 937261 h 937261"/>
                  <a:gd name="connsiteX1" fmla="*/ 33339 w 3438526"/>
                  <a:gd name="connsiteY1" fmla="*/ 0 h 937261"/>
                  <a:gd name="connsiteX2" fmla="*/ 609600 w 3438526"/>
                  <a:gd name="connsiteY2" fmla="*/ 0 h 937261"/>
                  <a:gd name="connsiteX3" fmla="*/ 609600 w 3438526"/>
                  <a:gd name="connsiteY3" fmla="*/ 1 h 937261"/>
                  <a:gd name="connsiteX4" fmla="*/ 1100139 w 3438526"/>
                  <a:gd name="connsiteY4" fmla="*/ 2 h 937261"/>
                  <a:gd name="connsiteX5" fmla="*/ 1100139 w 3438526"/>
                  <a:gd name="connsiteY5" fmla="*/ 0 h 937261"/>
                  <a:gd name="connsiteX6" fmla="*/ 1676400 w 3438526"/>
                  <a:gd name="connsiteY6" fmla="*/ 0 h 937261"/>
                  <a:gd name="connsiteX7" fmla="*/ 1676400 w 3438526"/>
                  <a:gd name="connsiteY7" fmla="*/ 1 h 937261"/>
                  <a:gd name="connsiteX8" fmla="*/ 3217928 w 3438526"/>
                  <a:gd name="connsiteY8" fmla="*/ 4 h 937261"/>
                  <a:gd name="connsiteX9" fmla="*/ 3438526 w 3438526"/>
                  <a:gd name="connsiteY9" fmla="*/ 937261 h 937261"/>
                  <a:gd name="connsiteX10" fmla="*/ 2371726 w 3438526"/>
                  <a:gd name="connsiteY10" fmla="*/ 937261 h 937261"/>
                  <a:gd name="connsiteX11" fmla="*/ 1643061 w 3438526"/>
                  <a:gd name="connsiteY11" fmla="*/ 937261 h 937261"/>
                  <a:gd name="connsiteX12" fmla="*/ 1066800 w 3438526"/>
                  <a:gd name="connsiteY12" fmla="*/ 937261 h 937261"/>
                  <a:gd name="connsiteX13" fmla="*/ 576261 w 3438526"/>
                  <a:gd name="connsiteY13"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33339" y="0"/>
                    </a:lnTo>
                    <a:lnTo>
                      <a:pt x="609600" y="0"/>
                    </a:lnTo>
                    <a:lnTo>
                      <a:pt x="609600" y="1"/>
                    </a:lnTo>
                    <a:lnTo>
                      <a:pt x="1100139" y="2"/>
                    </a:lnTo>
                    <a:lnTo>
                      <a:pt x="1100139" y="0"/>
                    </a:lnTo>
                    <a:lnTo>
                      <a:pt x="1676400" y="0"/>
                    </a:lnTo>
                    <a:lnTo>
                      <a:pt x="1676400" y="1"/>
                    </a:lnTo>
                    <a:lnTo>
                      <a:pt x="3217928" y="4"/>
                    </a:lnTo>
                    <a:lnTo>
                      <a:pt x="3438526" y="937261"/>
                    </a:lnTo>
                    <a:lnTo>
                      <a:pt x="2371726" y="937261"/>
                    </a:lnTo>
                    <a:lnTo>
                      <a:pt x="1643061" y="937261"/>
                    </a:lnTo>
                    <a:lnTo>
                      <a:pt x="1066800" y="937261"/>
                    </a:lnTo>
                    <a:lnTo>
                      <a:pt x="576261" y="937261"/>
                    </a:lnTo>
                    <a:close/>
                  </a:path>
                </a:pathLst>
              </a:custGeom>
              <a:gradFill>
                <a:gsLst>
                  <a:gs pos="100000">
                    <a:srgbClr val="D4DAD8"/>
                  </a:gs>
                  <a:gs pos="0">
                    <a:srgbClr val="F3F6F9"/>
                  </a:gs>
                </a:gsLst>
                <a:lin ang="54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8" name="平行四边形 8"/>
              <p:cNvSpPr/>
              <p:nvPr/>
            </p:nvSpPr>
            <p:spPr>
              <a:xfrm rot="16200000" flipH="1">
                <a:off x="3932139" y="1978602"/>
                <a:ext cx="889200" cy="935672"/>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9" name="平行四边形 8"/>
              <p:cNvSpPr/>
              <p:nvPr/>
            </p:nvSpPr>
            <p:spPr>
              <a:xfrm rot="5400000">
                <a:off x="4867019"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30" name="组合 29"/>
              <p:cNvGrpSpPr/>
              <p:nvPr/>
            </p:nvGrpSpPr>
            <p:grpSpPr>
              <a:xfrm>
                <a:off x="3894614" y="2552700"/>
                <a:ext cx="1885635" cy="338338"/>
                <a:chOff x="3896201" y="3619501"/>
                <a:chExt cx="1885635" cy="338338"/>
              </a:xfrm>
            </p:grpSpPr>
            <p:sp>
              <p:nvSpPr>
                <p:cNvPr id="31" name="任意多边形 30"/>
                <p:cNvSpPr/>
                <p:nvPr/>
              </p:nvSpPr>
              <p:spPr>
                <a:xfrm rot="5400000">
                  <a:off x="5142449"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2" name="任意多边形 31"/>
                <p:cNvSpPr/>
                <p:nvPr/>
              </p:nvSpPr>
              <p:spPr>
                <a:xfrm rot="16200000" flipH="1">
                  <a:off x="4197250"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sp>
          <p:nvSpPr>
            <p:cNvPr id="53" name="任意多边形 52"/>
            <p:cNvSpPr/>
            <p:nvPr/>
          </p:nvSpPr>
          <p:spPr>
            <a:xfrm>
              <a:off x="7709913" y="5566316"/>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1" fmla="*/ 0 w 962526"/>
                <a:gd name="connsiteY0-2" fmla="*/ 533400 h 533400"/>
                <a:gd name="connsiteX1-3" fmla="*/ 962526 w 962526"/>
                <a:gd name="connsiteY1-4" fmla="*/ 304800 h 533400"/>
                <a:gd name="connsiteX2-5" fmla="*/ 12700 w 962526"/>
                <a:gd name="connsiteY2-6" fmla="*/ 0 h 533400"/>
                <a:gd name="connsiteX3-7" fmla="*/ 0 w 962526"/>
                <a:gd name="connsiteY3-8" fmla="*/ 533400 h 533400"/>
              </a:gdLst>
              <a:ahLst/>
              <a:cxnLst>
                <a:cxn ang="0">
                  <a:pos x="connsiteX0-1" y="connsiteY0-2"/>
                </a:cxn>
                <a:cxn ang="0">
                  <a:pos x="connsiteX1-3" y="connsiteY1-4"/>
                </a:cxn>
                <a:cxn ang="0">
                  <a:pos x="connsiteX2-5" y="connsiteY2-6"/>
                </a:cxn>
                <a:cxn ang="0">
                  <a:pos x="connsiteX3-7" y="connsiteY3-8"/>
                </a:cxn>
              </a:cxnLst>
              <a:rect l="l" t="t" r="r" b="b"/>
              <a:pathLst>
                <a:path w="962526" h="533400">
                  <a:moveTo>
                    <a:pt x="0" y="533400"/>
                  </a:moveTo>
                  <a:lnTo>
                    <a:pt x="962526" y="304800"/>
                  </a:lnTo>
                  <a:lnTo>
                    <a:pt x="12700" y="0"/>
                  </a:lnTo>
                  <a:lnTo>
                    <a:pt x="0" y="533400"/>
                  </a:lnTo>
                  <a:close/>
                </a:path>
              </a:pathLst>
            </a:custGeom>
            <a:gradFill>
              <a:gsLst>
                <a:gs pos="100000">
                  <a:sysClr val="window" lastClr="FFFFFF">
                    <a:lumMod val="50000"/>
                    <a:alpha val="36000"/>
                  </a:sysClr>
                </a:gs>
                <a:gs pos="0">
                  <a:sysClr val="window" lastClr="FFFFFF">
                    <a:lumMod val="50000"/>
                    <a:alpha val="0"/>
                  </a:sysClr>
                </a:gs>
              </a:gsLst>
              <a:lin ang="0" scaled="0"/>
            </a:gradFill>
            <a:ln w="25400" cap="flat" cmpd="sng" algn="ctr">
              <a:noFill/>
              <a:prstDash val="solid"/>
            </a:ln>
            <a:effectLst>
              <a:softEdge rad="381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7" name="Freeform 979"/>
            <p:cNvSpPr>
              <a:spLocks noEditPoints="1"/>
            </p:cNvSpPr>
            <p:nvPr/>
          </p:nvSpPr>
          <p:spPr bwMode="auto">
            <a:xfrm>
              <a:off x="7001868" y="4720421"/>
              <a:ext cx="586747" cy="524698"/>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ysClr val="windowText" lastClr="000000">
                <a:lumMod val="50000"/>
                <a:lumOff val="50000"/>
              </a:sysClr>
            </a:solidFill>
            <a:ln>
              <a:noFill/>
            </a:ln>
            <a:effectLst>
              <a:reflection blurRad="25400" stA="52000" endPos="51000" dir="5400000" sy="-100000" algn="bl" rotWithShape="0"/>
            </a:effectLst>
          </p:spPr>
          <p:txBody>
            <a:bodyPr vert="horz" wrap="square" lIns="91440" tIns="45720" rIns="91440" bIns="45720" numCol="1" anchor="t" anchorCtr="0" compatLnSpc="1"/>
            <a:lstStyle/>
            <a:p>
              <a:endParaRPr lang="zh-CN" altLang="en-US">
                <a:solidFill>
                  <a:prstClr val="black"/>
                </a:solidFill>
              </a:endParaRPr>
            </a:p>
          </p:txBody>
        </p:sp>
        <p:grpSp>
          <p:nvGrpSpPr>
            <p:cNvPr id="71" name="组合 70"/>
            <p:cNvGrpSpPr/>
            <p:nvPr/>
          </p:nvGrpSpPr>
          <p:grpSpPr>
            <a:xfrm>
              <a:off x="7758346" y="3867964"/>
              <a:ext cx="794802" cy="826275"/>
              <a:chOff x="2391028" y="4677759"/>
              <a:chExt cx="870829" cy="905312"/>
            </a:xfrm>
            <a:scene3d>
              <a:camera prst="orthographicFront">
                <a:rot lat="20820000" lon="1800000" rev="0"/>
              </a:camera>
              <a:lightRig rig="threePt" dir="t"/>
            </a:scene3d>
          </p:grpSpPr>
          <p:sp>
            <p:nvSpPr>
              <p:cNvPr id="72" name="文本框 77"/>
              <p:cNvSpPr txBox="1"/>
              <p:nvPr/>
            </p:nvSpPr>
            <p:spPr>
              <a:xfrm>
                <a:off x="2587311" y="4807293"/>
                <a:ext cx="529317" cy="775778"/>
              </a:xfrm>
              <a:prstGeom prst="rect">
                <a:avLst/>
              </a:prstGeom>
              <a:noFill/>
            </p:spPr>
            <p:txBody>
              <a:bodyPr wrap="square" rtlCol="0">
                <a:spAutoFit/>
              </a:bodyPr>
              <a:lstStyle/>
              <a:p>
                <a:pPr algn="ctr"/>
                <a:r>
                  <a:rPr lang="en-US" altLang="zh-CN" sz="4000" dirty="0">
                    <a:gradFill>
                      <a:gsLst>
                        <a:gs pos="0">
                          <a:srgbClr val="007BD3"/>
                        </a:gs>
                        <a:gs pos="100000">
                          <a:srgbClr val="034373"/>
                        </a:gs>
                      </a:gsLst>
                      <a:path path="circle">
                        <a:fillToRect t="100000" r="100000"/>
                      </a:path>
                      <a:tileRect l="-100000" b="-100000"/>
                    </a:gradFill>
                    <a:latin typeface="Hiragino Sans GB W6" panose="020B0600000000000000" pitchFamily="34" charset="-122"/>
                    <a:ea typeface="Hiragino Sans GB W6" panose="020B0600000000000000" pitchFamily="34" charset="-122"/>
                  </a:rPr>
                  <a:t>D</a:t>
                </a:r>
              </a:p>
            </p:txBody>
          </p:sp>
          <p:sp>
            <p:nvSpPr>
              <p:cNvPr id="73" name="文本框 80"/>
              <p:cNvSpPr txBox="1"/>
              <p:nvPr/>
            </p:nvSpPr>
            <p:spPr>
              <a:xfrm>
                <a:off x="2391028" y="4677759"/>
                <a:ext cx="870829" cy="286700"/>
              </a:xfrm>
              <a:prstGeom prst="rect">
                <a:avLst/>
              </a:prstGeom>
              <a:noFill/>
            </p:spPr>
            <p:txBody>
              <a:bodyPr wrap="square" rtlCol="0">
                <a:spAutoFit/>
              </a:bodyPr>
              <a:lstStyle/>
              <a:p>
                <a:pPr algn="ctr"/>
                <a:r>
                  <a:rPr lang="en-US" altLang="zh-CN" sz="1100" dirty="0">
                    <a:solidFill>
                      <a:schemeClr val="tx1"/>
                    </a:solidFill>
                    <a:latin typeface="Hiragino Sans GB W6" panose="020B0600000000000000" pitchFamily="34" charset="-122"/>
                    <a:ea typeface="Hiragino Sans GB W6" panose="020B0600000000000000" pitchFamily="34" charset="-122"/>
                  </a:rPr>
                  <a:t>OPTION</a:t>
                </a:r>
              </a:p>
            </p:txBody>
          </p:sp>
        </p:grpSp>
      </p:grpSp>
      <p:grpSp>
        <p:nvGrpSpPr>
          <p:cNvPr id="86" name="组合 85"/>
          <p:cNvGrpSpPr/>
          <p:nvPr/>
        </p:nvGrpSpPr>
        <p:grpSpPr>
          <a:xfrm>
            <a:off x="8578061" y="4083502"/>
            <a:ext cx="1876286" cy="2191685"/>
            <a:chOff x="8576944" y="3901525"/>
            <a:chExt cx="1876042" cy="2192192"/>
          </a:xfrm>
        </p:grpSpPr>
        <p:grpSp>
          <p:nvGrpSpPr>
            <p:cNvPr id="7" name="组合 6"/>
            <p:cNvGrpSpPr/>
            <p:nvPr/>
          </p:nvGrpSpPr>
          <p:grpSpPr>
            <a:xfrm>
              <a:off x="8576944" y="3901525"/>
              <a:ext cx="1718114" cy="2164666"/>
              <a:chOff x="3957953" y="3354388"/>
              <a:chExt cx="1882461" cy="2371727"/>
            </a:xfrm>
            <a:effectLst>
              <a:outerShdw blurRad="50800" dist="25400" dir="5400000" algn="t" rotWithShape="0">
                <a:prstClr val="black">
                  <a:alpha val="50000"/>
                </a:prstClr>
              </a:outerShdw>
            </a:effectLst>
          </p:grpSpPr>
          <p:grpSp>
            <p:nvGrpSpPr>
              <p:cNvPr id="8" name="组合 7"/>
              <p:cNvGrpSpPr/>
              <p:nvPr/>
            </p:nvGrpSpPr>
            <p:grpSpPr>
              <a:xfrm>
                <a:off x="3961130" y="3354388"/>
                <a:ext cx="1879284" cy="2371727"/>
                <a:chOff x="1337945" y="3488055"/>
                <a:chExt cx="1879284" cy="2371727"/>
              </a:xfrm>
            </p:grpSpPr>
            <p:sp>
              <p:nvSpPr>
                <p:cNvPr id="11" name="任意多边形 10"/>
                <p:cNvSpPr/>
                <p:nvPr/>
              </p:nvSpPr>
              <p:spPr>
                <a:xfrm rot="16200000" flipH="1">
                  <a:off x="623887" y="4205287"/>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1" fmla="*/ 0 w 2371726"/>
                    <a:gd name="connsiteY0-2" fmla="*/ 937261 h 937261"/>
                    <a:gd name="connsiteX1-3" fmla="*/ 576261 w 2371726"/>
                    <a:gd name="connsiteY1-4" fmla="*/ 937261 h 937261"/>
                    <a:gd name="connsiteX2-5" fmla="*/ 576261 w 2371726"/>
                    <a:gd name="connsiteY2-6" fmla="*/ 937261 h 937261"/>
                    <a:gd name="connsiteX3-7" fmla="*/ 2371726 w 2371726"/>
                    <a:gd name="connsiteY3-8" fmla="*/ 937261 h 937261"/>
                    <a:gd name="connsiteX4-9" fmla="*/ 2151128 w 2371726"/>
                    <a:gd name="connsiteY4-10" fmla="*/ 4 h 937261"/>
                    <a:gd name="connsiteX5-11" fmla="*/ 609600 w 2371726"/>
                    <a:gd name="connsiteY5-12" fmla="*/ 1 h 937261"/>
                    <a:gd name="connsiteX6-13" fmla="*/ 609600 w 2371726"/>
                    <a:gd name="connsiteY6-14" fmla="*/ 0 h 937261"/>
                    <a:gd name="connsiteX7-15" fmla="*/ 33339 w 2371726"/>
                    <a:gd name="connsiteY7-16" fmla="*/ 0 h 937261"/>
                    <a:gd name="connsiteX8" fmla="*/ 0 w 2371726"/>
                    <a:gd name="connsiteY8" fmla="*/ 937261 h 9372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0">
                      <a:srgbClr val="F6FAFD"/>
                    </a:gs>
                    <a:gs pos="100000">
                      <a:srgbClr val="FCFEFD"/>
                    </a:gs>
                  </a:gsLst>
                  <a:lin ang="54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2" name="任意多边形 11"/>
                <p:cNvSpPr/>
                <p:nvPr/>
              </p:nvSpPr>
              <p:spPr>
                <a:xfrm rot="5400000">
                  <a:off x="1561147" y="4205288"/>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1" fmla="*/ 0 w 2371726"/>
                    <a:gd name="connsiteY0-2" fmla="*/ 937261 h 937261"/>
                    <a:gd name="connsiteX1-3" fmla="*/ 576261 w 2371726"/>
                    <a:gd name="connsiteY1-4" fmla="*/ 937261 h 937261"/>
                    <a:gd name="connsiteX2-5" fmla="*/ 576261 w 2371726"/>
                    <a:gd name="connsiteY2-6" fmla="*/ 937261 h 937261"/>
                    <a:gd name="connsiteX3-7" fmla="*/ 2371726 w 2371726"/>
                    <a:gd name="connsiteY3-8" fmla="*/ 937261 h 937261"/>
                    <a:gd name="connsiteX4-9" fmla="*/ 2151128 w 2371726"/>
                    <a:gd name="connsiteY4-10" fmla="*/ 4 h 937261"/>
                    <a:gd name="connsiteX5-11" fmla="*/ 609600 w 2371726"/>
                    <a:gd name="connsiteY5-12" fmla="*/ 1 h 937261"/>
                    <a:gd name="connsiteX6-13" fmla="*/ 609600 w 2371726"/>
                    <a:gd name="connsiteY6-14" fmla="*/ 0 h 937261"/>
                    <a:gd name="connsiteX7-15" fmla="*/ 33339 w 2371726"/>
                    <a:gd name="connsiteY7-16" fmla="*/ 0 h 937261"/>
                    <a:gd name="connsiteX8" fmla="*/ 0 w 2371726"/>
                    <a:gd name="connsiteY8" fmla="*/ 937261 h 9372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100000">
                      <a:srgbClr val="D4DAD8"/>
                    </a:gs>
                    <a:gs pos="0">
                      <a:srgbClr val="F3F6F9"/>
                    </a:gs>
                  </a:gsLst>
                  <a:lin ang="54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 name="平行四边形 8"/>
                <p:cNvSpPr/>
                <p:nvPr/>
              </p:nvSpPr>
              <p:spPr>
                <a:xfrm rot="16200000" flipH="1">
                  <a:off x="1363563"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4" name="平行四边形 8"/>
                <p:cNvSpPr/>
                <p:nvPr/>
              </p:nvSpPr>
              <p:spPr>
                <a:xfrm rot="5400000">
                  <a:off x="2302411"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1" fmla="*/ 0 w 889200"/>
                    <a:gd name="connsiteY0-2" fmla="*/ 937261 h 937261"/>
                    <a:gd name="connsiteX1-3" fmla="*/ 42348 w 889200"/>
                    <a:gd name="connsiteY1-4" fmla="*/ 0 h 937261"/>
                    <a:gd name="connsiteX2-5" fmla="*/ 791851 w 889200"/>
                    <a:gd name="connsiteY2-6" fmla="*/ 6350 h 937261"/>
                    <a:gd name="connsiteX3-7" fmla="*/ 889200 w 889200"/>
                    <a:gd name="connsiteY3-8" fmla="*/ 937261 h 937261"/>
                    <a:gd name="connsiteX4-9" fmla="*/ 0 w 889200"/>
                    <a:gd name="connsiteY4-10" fmla="*/ 937261 h 937261"/>
                    <a:gd name="connsiteX0-11" fmla="*/ 0 w 889200"/>
                    <a:gd name="connsiteY0-12" fmla="*/ 937261 h 937261"/>
                    <a:gd name="connsiteX1-13" fmla="*/ 42348 w 889200"/>
                    <a:gd name="connsiteY1-14" fmla="*/ 0 h 937261"/>
                    <a:gd name="connsiteX2-15" fmla="*/ 804554 w 889200"/>
                    <a:gd name="connsiteY2-16" fmla="*/ 6350 h 937261"/>
                    <a:gd name="connsiteX3-17" fmla="*/ 889200 w 889200"/>
                    <a:gd name="connsiteY3-18" fmla="*/ 937261 h 937261"/>
                    <a:gd name="connsiteX4-19" fmla="*/ 0 w 889200"/>
                    <a:gd name="connsiteY4-20" fmla="*/ 937261 h 937261"/>
                    <a:gd name="connsiteX0-21" fmla="*/ 0 w 889200"/>
                    <a:gd name="connsiteY0-22" fmla="*/ 937261 h 937261"/>
                    <a:gd name="connsiteX1-23" fmla="*/ 42348 w 889200"/>
                    <a:gd name="connsiteY1-24" fmla="*/ 0 h 937261"/>
                    <a:gd name="connsiteX2-25" fmla="*/ 760107 w 889200"/>
                    <a:gd name="connsiteY2-26" fmla="*/ 6350 h 937261"/>
                    <a:gd name="connsiteX3-27" fmla="*/ 889200 w 889200"/>
                    <a:gd name="connsiteY3-28" fmla="*/ 937261 h 937261"/>
                    <a:gd name="connsiteX4-29" fmla="*/ 0 w 889200"/>
                    <a:gd name="connsiteY4-30" fmla="*/ 937261 h 937261"/>
                    <a:gd name="connsiteX0-31" fmla="*/ 0 w 889200"/>
                    <a:gd name="connsiteY0-32" fmla="*/ 937261 h 937261"/>
                    <a:gd name="connsiteX1-33" fmla="*/ 42348 w 889200"/>
                    <a:gd name="connsiteY1-34" fmla="*/ 0 h 937261"/>
                    <a:gd name="connsiteX2-35" fmla="*/ 804560 w 889200"/>
                    <a:gd name="connsiteY2-36" fmla="*/ 6350 h 937261"/>
                    <a:gd name="connsiteX3-37" fmla="*/ 889200 w 889200"/>
                    <a:gd name="connsiteY3-38" fmla="*/ 937261 h 937261"/>
                    <a:gd name="connsiteX4-39" fmla="*/ 0 w 889200"/>
                    <a:gd name="connsiteY4-40" fmla="*/ 937261 h 937261"/>
                    <a:gd name="connsiteX0-41" fmla="*/ 0 w 889200"/>
                    <a:gd name="connsiteY0-42" fmla="*/ 937262 h 937262"/>
                    <a:gd name="connsiteX1-43" fmla="*/ 32826 w 889200"/>
                    <a:gd name="connsiteY1-44" fmla="*/ 0 h 937262"/>
                    <a:gd name="connsiteX2-45" fmla="*/ 804560 w 889200"/>
                    <a:gd name="connsiteY2-46" fmla="*/ 6351 h 937262"/>
                    <a:gd name="connsiteX3-47" fmla="*/ 889200 w 889200"/>
                    <a:gd name="connsiteY3-48" fmla="*/ 937262 h 937262"/>
                    <a:gd name="connsiteX4-49" fmla="*/ 0 w 889200"/>
                    <a:gd name="connsiteY4-50" fmla="*/ 937262 h 937262"/>
                    <a:gd name="connsiteX0-51" fmla="*/ 0 w 889200"/>
                    <a:gd name="connsiteY0-52" fmla="*/ 940436 h 940436"/>
                    <a:gd name="connsiteX1-53" fmla="*/ 32826 w 889200"/>
                    <a:gd name="connsiteY1-54" fmla="*/ 3174 h 940436"/>
                    <a:gd name="connsiteX2-55" fmla="*/ 807735 w 889200"/>
                    <a:gd name="connsiteY2-56" fmla="*/ 0 h 940436"/>
                    <a:gd name="connsiteX3-57" fmla="*/ 889200 w 889200"/>
                    <a:gd name="connsiteY3-58" fmla="*/ 940436 h 940436"/>
                    <a:gd name="connsiteX4-59" fmla="*/ 0 w 889200"/>
                    <a:gd name="connsiteY4-60" fmla="*/ 940436 h 940436"/>
                  </a:gdLst>
                  <a:ahLst/>
                  <a:cxnLst>
                    <a:cxn ang="0">
                      <a:pos x="connsiteX0-51" y="connsiteY0-52"/>
                    </a:cxn>
                    <a:cxn ang="0">
                      <a:pos x="connsiteX1-53" y="connsiteY1-54"/>
                    </a:cxn>
                    <a:cxn ang="0">
                      <a:pos x="connsiteX2-55" y="connsiteY2-56"/>
                    </a:cxn>
                    <a:cxn ang="0">
                      <a:pos x="connsiteX3-57" y="connsiteY3-58"/>
                    </a:cxn>
                    <a:cxn ang="0">
                      <a:pos x="connsiteX4-59" y="connsiteY4-60"/>
                    </a:cxn>
                  </a:cxnLst>
                  <a:rect l="l" t="t" r="r" b="b"/>
                  <a:pathLst>
                    <a:path w="889200" h="940436">
                      <a:moveTo>
                        <a:pt x="0" y="940436"/>
                      </a:moveTo>
                      <a:lnTo>
                        <a:pt x="32826" y="3174"/>
                      </a:lnTo>
                      <a:lnTo>
                        <a:pt x="807735" y="0"/>
                      </a:lnTo>
                      <a:lnTo>
                        <a:pt x="889200" y="940436"/>
                      </a:lnTo>
                      <a:lnTo>
                        <a:pt x="0" y="940436"/>
                      </a:lnTo>
                      <a:close/>
                    </a:path>
                  </a:pathLst>
                </a:cu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sp>
            <p:nvSpPr>
              <p:cNvPr id="10" name="任意多边形 9"/>
              <p:cNvSpPr/>
              <p:nvPr/>
            </p:nvSpPr>
            <p:spPr>
              <a:xfrm rot="5400000">
                <a:off x="5201026"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4" name="任意多边形 53"/>
              <p:cNvSpPr/>
              <p:nvPr/>
            </p:nvSpPr>
            <p:spPr>
              <a:xfrm rot="16200000" flipH="1">
                <a:off x="4259002"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ysClr val="window" lastClr="FFFFFF">
                      <a:lumMod val="95000"/>
                      <a:alpha val="0"/>
                    </a:sysClr>
                  </a:gs>
                  <a:gs pos="0">
                    <a:sysClr val="windowText" lastClr="000000">
                      <a:alpha val="20000"/>
                    </a:sysClr>
                  </a:gs>
                </a:gsLst>
                <a:lin ang="108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sp>
          <p:nvSpPr>
            <p:cNvPr id="59" name="任意多边形 58"/>
            <p:cNvSpPr/>
            <p:nvPr/>
          </p:nvSpPr>
          <p:spPr>
            <a:xfrm>
              <a:off x="9409775" y="5566316"/>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1" fmla="*/ 0 w 962526"/>
                <a:gd name="connsiteY0-2" fmla="*/ 533400 h 533400"/>
                <a:gd name="connsiteX1-3" fmla="*/ 962526 w 962526"/>
                <a:gd name="connsiteY1-4" fmla="*/ 304800 h 533400"/>
                <a:gd name="connsiteX2-5" fmla="*/ 12700 w 962526"/>
                <a:gd name="connsiteY2-6" fmla="*/ 0 h 533400"/>
                <a:gd name="connsiteX3-7" fmla="*/ 0 w 962526"/>
                <a:gd name="connsiteY3-8" fmla="*/ 533400 h 533400"/>
              </a:gdLst>
              <a:ahLst/>
              <a:cxnLst>
                <a:cxn ang="0">
                  <a:pos x="connsiteX0-1" y="connsiteY0-2"/>
                </a:cxn>
                <a:cxn ang="0">
                  <a:pos x="connsiteX1-3" y="connsiteY1-4"/>
                </a:cxn>
                <a:cxn ang="0">
                  <a:pos x="connsiteX2-5" y="connsiteY2-6"/>
                </a:cxn>
                <a:cxn ang="0">
                  <a:pos x="connsiteX3-7" y="connsiteY3-8"/>
                </a:cxn>
              </a:cxnLst>
              <a:rect l="l" t="t" r="r" b="b"/>
              <a:pathLst>
                <a:path w="962526" h="533400">
                  <a:moveTo>
                    <a:pt x="0" y="533400"/>
                  </a:moveTo>
                  <a:lnTo>
                    <a:pt x="962526" y="304800"/>
                  </a:lnTo>
                  <a:lnTo>
                    <a:pt x="12700" y="0"/>
                  </a:lnTo>
                  <a:lnTo>
                    <a:pt x="0" y="533400"/>
                  </a:lnTo>
                  <a:close/>
                </a:path>
              </a:pathLst>
            </a:custGeom>
            <a:gradFill>
              <a:gsLst>
                <a:gs pos="100000">
                  <a:sysClr val="window" lastClr="FFFFFF">
                    <a:lumMod val="50000"/>
                    <a:alpha val="36000"/>
                  </a:sysClr>
                </a:gs>
                <a:gs pos="0">
                  <a:sysClr val="window" lastClr="FFFFFF">
                    <a:lumMod val="50000"/>
                    <a:alpha val="0"/>
                  </a:sysClr>
                </a:gs>
              </a:gsLst>
              <a:lin ang="0" scaled="0"/>
            </a:gradFill>
            <a:ln w="25400" cap="flat" cmpd="sng" algn="ctr">
              <a:noFill/>
              <a:prstDash val="solid"/>
            </a:ln>
            <a:effectLst>
              <a:softEdge rad="381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60" name="Group 17"/>
            <p:cNvGrpSpPr>
              <a:grpSpLocks noChangeAspect="1"/>
            </p:cNvGrpSpPr>
            <p:nvPr/>
          </p:nvGrpSpPr>
          <p:grpSpPr bwMode="auto">
            <a:xfrm>
              <a:off x="8840056" y="5045809"/>
              <a:ext cx="417274" cy="447918"/>
              <a:chOff x="231" y="1205"/>
              <a:chExt cx="640" cy="687"/>
            </a:xfrm>
            <a:solidFill>
              <a:sysClr val="windowText" lastClr="000000">
                <a:lumMod val="50000"/>
                <a:lumOff val="50000"/>
              </a:sysClr>
            </a:solidFill>
            <a:effectLst>
              <a:reflection blurRad="25400" stA="52000" endPos="51000" dir="5400000" sy="-100000" algn="bl" rotWithShape="0"/>
            </a:effectLst>
          </p:grpSpPr>
          <p:sp>
            <p:nvSpPr>
              <p:cNvPr id="61"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74"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75" name="组合 74"/>
            <p:cNvGrpSpPr/>
            <p:nvPr/>
          </p:nvGrpSpPr>
          <p:grpSpPr>
            <a:xfrm>
              <a:off x="9505154" y="4789212"/>
              <a:ext cx="794802" cy="842154"/>
              <a:chOff x="2391028" y="4660361"/>
              <a:chExt cx="870829" cy="922710"/>
            </a:xfrm>
            <a:scene3d>
              <a:camera prst="orthographicFront">
                <a:rot lat="20820000" lon="1800000" rev="0"/>
              </a:camera>
              <a:lightRig rig="threePt" dir="t"/>
            </a:scene3d>
          </p:grpSpPr>
          <p:sp>
            <p:nvSpPr>
              <p:cNvPr id="76" name="文本框 83"/>
              <p:cNvSpPr txBox="1"/>
              <p:nvPr/>
            </p:nvSpPr>
            <p:spPr>
              <a:xfrm>
                <a:off x="2587311" y="4807293"/>
                <a:ext cx="529317" cy="775778"/>
              </a:xfrm>
              <a:prstGeom prst="rect">
                <a:avLst/>
              </a:prstGeom>
              <a:noFill/>
            </p:spPr>
            <p:txBody>
              <a:bodyPr wrap="square" rtlCol="0">
                <a:spAutoFit/>
              </a:bodyPr>
              <a:lstStyle/>
              <a:p>
                <a:pPr algn="ctr"/>
                <a:r>
                  <a:rPr lang="en-US" altLang="zh-CN" sz="4000" dirty="0">
                    <a:gradFill>
                      <a:gsLst>
                        <a:gs pos="0">
                          <a:srgbClr val="007BD3"/>
                        </a:gs>
                        <a:gs pos="100000">
                          <a:srgbClr val="034373"/>
                        </a:gs>
                      </a:gsLst>
                      <a:path path="circle">
                        <a:fillToRect t="100000" r="100000"/>
                      </a:path>
                      <a:tileRect l="-100000" b="-100000"/>
                    </a:gradFill>
                    <a:latin typeface="Hiragino Sans GB W6" panose="020B0600000000000000" pitchFamily="34" charset="-122"/>
                    <a:ea typeface="Hiragino Sans GB W6" panose="020B0600000000000000" pitchFamily="34" charset="-122"/>
                  </a:rPr>
                  <a:t>E</a:t>
                </a:r>
              </a:p>
            </p:txBody>
          </p:sp>
          <p:sp>
            <p:nvSpPr>
              <p:cNvPr id="77" name="文本框 84"/>
              <p:cNvSpPr txBox="1"/>
              <p:nvPr/>
            </p:nvSpPr>
            <p:spPr>
              <a:xfrm>
                <a:off x="2391028" y="4660361"/>
                <a:ext cx="870829" cy="286700"/>
              </a:xfrm>
              <a:prstGeom prst="rect">
                <a:avLst/>
              </a:prstGeom>
              <a:noFill/>
            </p:spPr>
            <p:txBody>
              <a:bodyPr wrap="square" rtlCol="0">
                <a:spAutoFit/>
              </a:bodyPr>
              <a:lstStyle/>
              <a:p>
                <a:pPr algn="ctr"/>
                <a:r>
                  <a:rPr lang="en-US" altLang="zh-CN" sz="1100" dirty="0">
                    <a:solidFill>
                      <a:schemeClr val="tx1"/>
                    </a:solidFill>
                    <a:latin typeface="Hiragino Sans GB W6" panose="020B0600000000000000" pitchFamily="34" charset="-122"/>
                    <a:ea typeface="Hiragino Sans GB W6" panose="020B0600000000000000" pitchFamily="34" charset="-122"/>
                  </a:rPr>
                  <a:t>OPTION</a:t>
                </a:r>
              </a:p>
            </p:txBody>
          </p:sp>
        </p:grpSp>
      </p:grpSp>
      <p:sp>
        <p:nvSpPr>
          <p:cNvPr id="79" name="文本框 85"/>
          <p:cNvSpPr txBox="1"/>
          <p:nvPr/>
        </p:nvSpPr>
        <p:spPr>
          <a:xfrm>
            <a:off x="1846975" y="2846106"/>
            <a:ext cx="1332004" cy="384810"/>
          </a:xfrm>
          <a:prstGeom prst="rect">
            <a:avLst/>
          </a:prstGeom>
          <a:noFill/>
        </p:spPr>
        <p:txBody>
          <a:bodyPr wrap="square" rtlCol="0">
            <a:spAutoFit/>
          </a:bodyPr>
          <a:lstStyle/>
          <a:p>
            <a:r>
              <a:rPr lang="zh-CN" altLang="zh-CN"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外企冲击</a:t>
            </a:r>
          </a:p>
        </p:txBody>
      </p:sp>
      <p:sp>
        <p:nvSpPr>
          <p:cNvPr id="81" name="文本框 87"/>
          <p:cNvSpPr txBox="1"/>
          <p:nvPr/>
        </p:nvSpPr>
        <p:spPr>
          <a:xfrm>
            <a:off x="8848090" y="2747010"/>
            <a:ext cx="1605280" cy="384810"/>
          </a:xfrm>
          <a:prstGeom prst="rect">
            <a:avLst/>
          </a:prstGeom>
          <a:noFill/>
        </p:spPr>
        <p:txBody>
          <a:bodyPr wrap="square" rtlCol="0">
            <a:spAutoFit/>
          </a:bodyPr>
          <a:lstStyle/>
          <a:p>
            <a:r>
              <a:rPr lang="zh-CN" altLang="zh-CN"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纯电动车冲击</a:t>
            </a:r>
          </a:p>
        </p:txBody>
      </p:sp>
      <p:sp>
        <p:nvSpPr>
          <p:cNvPr id="83" name="文本框 89"/>
          <p:cNvSpPr txBox="1"/>
          <p:nvPr/>
        </p:nvSpPr>
        <p:spPr>
          <a:xfrm>
            <a:off x="7008495" y="1719580"/>
            <a:ext cx="1630045" cy="384810"/>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市场环境利好</a:t>
            </a:r>
          </a:p>
        </p:txBody>
      </p:sp>
      <p:sp>
        <p:nvSpPr>
          <p:cNvPr id="85" name="文本框 91"/>
          <p:cNvSpPr txBox="1"/>
          <p:nvPr/>
        </p:nvSpPr>
        <p:spPr>
          <a:xfrm>
            <a:off x="3478530" y="1703705"/>
            <a:ext cx="1685290" cy="384810"/>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市场机遇来临</a:t>
            </a:r>
          </a:p>
        </p:txBody>
      </p:sp>
      <p:sp>
        <p:nvSpPr>
          <p:cNvPr id="87" name="文本框 93"/>
          <p:cNvSpPr txBox="1"/>
          <p:nvPr/>
        </p:nvSpPr>
        <p:spPr>
          <a:xfrm>
            <a:off x="5412152" y="1020192"/>
            <a:ext cx="1332004" cy="384810"/>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政策利好</a:t>
            </a:r>
          </a:p>
        </p:txBody>
      </p:sp>
      <p:sp>
        <p:nvSpPr>
          <p:cNvPr id="88" name="文本框 23"/>
          <p:cNvSpPr txBox="1"/>
          <p:nvPr/>
        </p:nvSpPr>
        <p:spPr>
          <a:xfrm>
            <a:off x="1846975" y="3250789"/>
            <a:ext cx="1254945" cy="803910"/>
          </a:xfrm>
          <a:prstGeom prst="rect">
            <a:avLst/>
          </a:prstGeom>
          <a:noFill/>
        </p:spPr>
        <p:txBody>
          <a:bodyPr wrap="square" rtlCol="0">
            <a:spAutoFit/>
          </a:bodyPr>
          <a:lstStyle/>
          <a:p>
            <a:pPr algn="just">
              <a:lnSpc>
                <a:spcPct val="130000"/>
              </a:lnSpc>
            </a:pPr>
            <a:r>
              <a:rPr lang="zh-CN" altLang="en-US" sz="1200" dirty="0">
                <a:solidFill>
                  <a:prstClr val="black">
                    <a:lumMod val="50000"/>
                    <a:lumOff val="50000"/>
                  </a:prstClr>
                </a:solidFill>
                <a:latin typeface="微软雅黑" panose="020B0503020204020204" charset="-122"/>
                <a:ea typeface="微软雅黑" panose="020B0503020204020204" charset="-122"/>
              </a:rPr>
              <a:t>我国汽车零部件企业与国外领先企业存在差距</a:t>
            </a:r>
          </a:p>
        </p:txBody>
      </p:sp>
      <p:sp>
        <p:nvSpPr>
          <p:cNvPr id="89" name="文本框 23"/>
          <p:cNvSpPr txBox="1"/>
          <p:nvPr/>
        </p:nvSpPr>
        <p:spPr>
          <a:xfrm>
            <a:off x="3507105" y="2117725"/>
            <a:ext cx="1524635" cy="1041400"/>
          </a:xfrm>
          <a:prstGeom prst="rect">
            <a:avLst/>
          </a:prstGeom>
          <a:noFill/>
        </p:spPr>
        <p:txBody>
          <a:bodyPr wrap="square" rtlCol="0">
            <a:spAutoFit/>
          </a:bodyPr>
          <a:lstStyle/>
          <a:p>
            <a:pPr algn="just">
              <a:lnSpc>
                <a:spcPct val="130000"/>
              </a:lnSpc>
            </a:pPr>
            <a:r>
              <a:rPr lang="zh-CN" altLang="en-US" sz="1200" dirty="0">
                <a:solidFill>
                  <a:prstClr val="black">
                    <a:lumMod val="50000"/>
                    <a:lumOff val="50000"/>
                  </a:prstClr>
                </a:solidFill>
                <a:latin typeface="微软雅黑" panose="020B0503020204020204" charset="-122"/>
                <a:ea typeface="微软雅黑" panose="020B0503020204020204" charset="-122"/>
                <a:sym typeface="+mn-ea"/>
              </a:rPr>
              <a:t>“国Ⅵ”排放标准的实施将为一线供应商提供新的市场机遇</a:t>
            </a:r>
            <a:r>
              <a:rPr lang="en-US" altLang="zh-CN" sz="1200" dirty="0">
                <a:solidFill>
                  <a:prstClr val="black">
                    <a:lumMod val="50000"/>
                    <a:lumOff val="50000"/>
                  </a:prstClr>
                </a:solidFill>
                <a:latin typeface="微软雅黑" panose="020B0503020204020204" charset="-122"/>
                <a:ea typeface="微软雅黑" panose="020B0503020204020204" charset="-122"/>
                <a:sym typeface="+mn-ea"/>
              </a:rPr>
              <a:t>.</a:t>
            </a:r>
          </a:p>
        </p:txBody>
      </p:sp>
      <p:sp>
        <p:nvSpPr>
          <p:cNvPr id="90" name="文本框 23"/>
          <p:cNvSpPr txBox="1"/>
          <p:nvPr/>
        </p:nvSpPr>
        <p:spPr>
          <a:xfrm>
            <a:off x="5465995" y="1434196"/>
            <a:ext cx="1254945" cy="566420"/>
          </a:xfrm>
          <a:prstGeom prst="rect">
            <a:avLst/>
          </a:prstGeom>
          <a:noFill/>
        </p:spPr>
        <p:txBody>
          <a:bodyPr wrap="square" rtlCol="0">
            <a:spAutoFit/>
          </a:bodyPr>
          <a:lstStyle/>
          <a:p>
            <a:pPr algn="just">
              <a:lnSpc>
                <a:spcPct val="130000"/>
              </a:lnSpc>
            </a:pPr>
            <a:r>
              <a:rPr lang="zh-CN" altLang="en-US" sz="1200" dirty="0">
                <a:solidFill>
                  <a:prstClr val="black">
                    <a:lumMod val="50000"/>
                    <a:lumOff val="50000"/>
                  </a:prstClr>
                </a:solidFill>
                <a:latin typeface="微软雅黑" panose="020B0503020204020204" charset="-122"/>
                <a:ea typeface="微软雅黑" panose="020B0503020204020204" charset="-122"/>
                <a:sym typeface="+mn-ea"/>
              </a:rPr>
              <a:t>国内产业扶持政策广泛推行</a:t>
            </a:r>
          </a:p>
        </p:txBody>
      </p:sp>
      <p:sp>
        <p:nvSpPr>
          <p:cNvPr id="91" name="文本框 23"/>
          <p:cNvSpPr txBox="1"/>
          <p:nvPr/>
        </p:nvSpPr>
        <p:spPr>
          <a:xfrm>
            <a:off x="7060565" y="2126615"/>
            <a:ext cx="1413510" cy="1041400"/>
          </a:xfrm>
          <a:prstGeom prst="rect">
            <a:avLst/>
          </a:prstGeom>
          <a:noFill/>
        </p:spPr>
        <p:txBody>
          <a:bodyPr wrap="square" rtlCol="0">
            <a:spAutoFit/>
          </a:bodyPr>
          <a:lstStyle/>
          <a:p>
            <a:pPr algn="just">
              <a:lnSpc>
                <a:spcPct val="130000"/>
              </a:lnSpc>
            </a:pPr>
            <a:r>
              <a:rPr lang="zh-CN" altLang="en-US" sz="1200" dirty="0">
                <a:solidFill>
                  <a:prstClr val="black">
                    <a:lumMod val="50000"/>
                    <a:lumOff val="50000"/>
                  </a:prstClr>
                </a:solidFill>
                <a:latin typeface="微软雅黑" panose="020B0503020204020204" charset="-122"/>
                <a:ea typeface="微软雅黑" panose="020B0503020204020204" charset="-122"/>
                <a:sym typeface="+mn-ea"/>
              </a:rPr>
              <a:t>零部件工业独立化趋势改善我国汽车零部件工业市场竞争环境</a:t>
            </a:r>
          </a:p>
        </p:txBody>
      </p:sp>
      <p:sp>
        <p:nvSpPr>
          <p:cNvPr id="92" name="文本框 23"/>
          <p:cNvSpPr txBox="1"/>
          <p:nvPr/>
        </p:nvSpPr>
        <p:spPr>
          <a:xfrm>
            <a:off x="8874027" y="3080193"/>
            <a:ext cx="1254945" cy="1041400"/>
          </a:xfrm>
          <a:prstGeom prst="rect">
            <a:avLst/>
          </a:prstGeom>
          <a:noFill/>
        </p:spPr>
        <p:txBody>
          <a:bodyPr wrap="square" rtlCol="0">
            <a:spAutoFit/>
          </a:bodyPr>
          <a:lstStyle/>
          <a:p>
            <a:pPr algn="just">
              <a:lnSpc>
                <a:spcPct val="130000"/>
              </a:lnSpc>
            </a:pPr>
            <a:r>
              <a:rPr lang="zh-CN" altLang="en-US" sz="1200" dirty="0">
                <a:solidFill>
                  <a:prstClr val="black">
                    <a:lumMod val="50000"/>
                    <a:lumOff val="50000"/>
                  </a:prstClr>
                </a:solidFill>
                <a:latin typeface="微软雅黑" panose="020B0503020204020204" charset="-122"/>
                <a:ea typeface="微软雅黑" panose="020B0503020204020204" charset="-122"/>
                <a:sym typeface="+mn-ea"/>
              </a:rPr>
              <a:t>纯电动汽车的发展长远将会对整个行业格局产生根本性冲击</a:t>
            </a:r>
          </a:p>
        </p:txBody>
      </p:sp>
      <p:sp>
        <p:nvSpPr>
          <p:cNvPr id="93" name="文本框 32"/>
          <p:cNvSpPr txBox="1"/>
          <p:nvPr/>
        </p:nvSpPr>
        <p:spPr>
          <a:xfrm>
            <a:off x="7162129" y="3268691"/>
            <a:ext cx="1194454" cy="523099"/>
          </a:xfrm>
          <a:prstGeom prst="rect">
            <a:avLst/>
          </a:prstGeom>
          <a:noFill/>
        </p:spPr>
        <p:txBody>
          <a:bodyPr wrap="square" rtlCol="0">
            <a:spAutoFit/>
          </a:bodyPr>
          <a:lstStyle/>
          <a:p>
            <a:pPr algn="ctr"/>
            <a:r>
              <a:rPr lang="en-US" altLang="zh-CN" sz="2800" dirty="0">
                <a:solidFill>
                  <a:sysClr val="window" lastClr="FFFFFF"/>
                </a:solidFill>
                <a:latin typeface="Impact" panose="020B0806030902050204" pitchFamily="34" charset="0"/>
              </a:rPr>
              <a:t>90</a:t>
            </a:r>
            <a:r>
              <a:rPr lang="en-US" altLang="zh-CN" dirty="0">
                <a:solidFill>
                  <a:sysClr val="window" lastClr="FFFFFF"/>
                </a:solidFill>
                <a:latin typeface="Impact" panose="020B0806030902050204" pitchFamily="34" charset="0"/>
              </a:rPr>
              <a:t>%</a:t>
            </a:r>
            <a:endParaRPr lang="zh-CN" altLang="en-US" sz="2800" dirty="0">
              <a:solidFill>
                <a:sysClr val="window" lastClr="FFFFFF"/>
              </a:solidFill>
              <a:latin typeface="Impact" panose="020B0806030902050204" pitchFamily="34" charset="0"/>
            </a:endParaRPr>
          </a:p>
        </p:txBody>
      </p:sp>
      <p:sp>
        <p:nvSpPr>
          <p:cNvPr id="94" name="文本框 40"/>
          <p:cNvSpPr txBox="1"/>
          <p:nvPr/>
        </p:nvSpPr>
        <p:spPr>
          <a:xfrm>
            <a:off x="8881623" y="4231907"/>
            <a:ext cx="1194454" cy="523099"/>
          </a:xfrm>
          <a:prstGeom prst="rect">
            <a:avLst/>
          </a:prstGeom>
          <a:noFill/>
        </p:spPr>
        <p:txBody>
          <a:bodyPr wrap="square" rtlCol="0">
            <a:spAutoFit/>
          </a:bodyPr>
          <a:lstStyle/>
          <a:p>
            <a:pPr algn="ctr"/>
            <a:r>
              <a:rPr lang="en-US" altLang="zh-CN" sz="2800" dirty="0">
                <a:solidFill>
                  <a:sysClr val="window" lastClr="FFFFFF"/>
                </a:solidFill>
                <a:latin typeface="Impact" panose="020B0806030902050204" pitchFamily="34" charset="0"/>
              </a:rPr>
              <a:t>70</a:t>
            </a:r>
            <a:r>
              <a:rPr lang="en-US" altLang="zh-CN" dirty="0">
                <a:solidFill>
                  <a:sysClr val="window" lastClr="FFFFFF"/>
                </a:solidFill>
                <a:latin typeface="Impact" panose="020B0806030902050204" pitchFamily="34" charset="0"/>
              </a:rPr>
              <a:t>%</a:t>
            </a:r>
            <a:endParaRPr lang="zh-CN" altLang="en-US" sz="2800" dirty="0">
              <a:solidFill>
                <a:sysClr val="window" lastClr="FFFFFF"/>
              </a:solidFill>
              <a:latin typeface="Impact" panose="020B0806030902050204" pitchFamily="34" charset="0"/>
            </a:endParaRPr>
          </a:p>
        </p:txBody>
      </p:sp>
      <p:sp>
        <p:nvSpPr>
          <p:cNvPr id="95" name="文本框 47"/>
          <p:cNvSpPr txBox="1"/>
          <p:nvPr/>
        </p:nvSpPr>
        <p:spPr>
          <a:xfrm>
            <a:off x="5374629" y="2168193"/>
            <a:ext cx="1194454" cy="523099"/>
          </a:xfrm>
          <a:prstGeom prst="rect">
            <a:avLst/>
          </a:prstGeom>
          <a:noFill/>
        </p:spPr>
        <p:txBody>
          <a:bodyPr wrap="square" rtlCol="0">
            <a:spAutoFit/>
          </a:bodyPr>
          <a:lstStyle/>
          <a:p>
            <a:pPr algn="ctr"/>
            <a:r>
              <a:rPr lang="en-US" altLang="zh-CN" sz="2800" dirty="0">
                <a:solidFill>
                  <a:sysClr val="window" lastClr="FFFFFF"/>
                </a:solidFill>
                <a:latin typeface="Impact" panose="020B0806030902050204" pitchFamily="34" charset="0"/>
              </a:rPr>
              <a:t>100</a:t>
            </a:r>
            <a:r>
              <a:rPr lang="en-US" altLang="zh-CN" dirty="0">
                <a:solidFill>
                  <a:sysClr val="window" lastClr="FFFFFF"/>
                </a:solidFill>
                <a:latin typeface="Impact" panose="020B0806030902050204" pitchFamily="34" charset="0"/>
              </a:rPr>
              <a:t>%</a:t>
            </a:r>
            <a:endParaRPr lang="zh-CN" altLang="en-US" sz="2800" dirty="0">
              <a:solidFill>
                <a:sysClr val="window" lastClr="FFFFFF"/>
              </a:solidFill>
              <a:latin typeface="Impact" panose="020B0806030902050204" pitchFamily="34" charset="0"/>
            </a:endParaRPr>
          </a:p>
        </p:txBody>
      </p:sp>
      <p:sp>
        <p:nvSpPr>
          <p:cNvPr id="96" name="文本框 54"/>
          <p:cNvSpPr txBox="1"/>
          <p:nvPr/>
        </p:nvSpPr>
        <p:spPr>
          <a:xfrm>
            <a:off x="3666797" y="3220380"/>
            <a:ext cx="1194454" cy="523099"/>
          </a:xfrm>
          <a:prstGeom prst="rect">
            <a:avLst/>
          </a:prstGeom>
          <a:noFill/>
        </p:spPr>
        <p:txBody>
          <a:bodyPr wrap="square" rtlCol="0">
            <a:spAutoFit/>
          </a:bodyPr>
          <a:lstStyle/>
          <a:p>
            <a:pPr algn="ctr"/>
            <a:r>
              <a:rPr lang="en-US" altLang="zh-CN" sz="2800" dirty="0">
                <a:solidFill>
                  <a:sysClr val="window" lastClr="FFFFFF"/>
                </a:solidFill>
                <a:latin typeface="Impact" panose="020B0806030902050204" pitchFamily="34" charset="0"/>
              </a:rPr>
              <a:t>80</a:t>
            </a:r>
            <a:r>
              <a:rPr lang="en-US" altLang="zh-CN" dirty="0">
                <a:solidFill>
                  <a:sysClr val="window" lastClr="FFFFFF"/>
                </a:solidFill>
                <a:latin typeface="Impact" panose="020B0806030902050204" pitchFamily="34" charset="0"/>
              </a:rPr>
              <a:t>%</a:t>
            </a:r>
            <a:endParaRPr lang="zh-CN" altLang="en-US" sz="2800" dirty="0">
              <a:solidFill>
                <a:sysClr val="window" lastClr="FFFFFF"/>
              </a:solidFill>
              <a:latin typeface="Impact" panose="020B0806030902050204" pitchFamily="34" charset="0"/>
            </a:endParaRPr>
          </a:p>
        </p:txBody>
      </p:sp>
      <p:sp>
        <p:nvSpPr>
          <p:cNvPr id="97" name="文本框 61"/>
          <p:cNvSpPr txBox="1"/>
          <p:nvPr/>
        </p:nvSpPr>
        <p:spPr>
          <a:xfrm>
            <a:off x="2010273" y="4217302"/>
            <a:ext cx="1194454" cy="523099"/>
          </a:xfrm>
          <a:prstGeom prst="rect">
            <a:avLst/>
          </a:prstGeom>
          <a:noFill/>
        </p:spPr>
        <p:txBody>
          <a:bodyPr wrap="square" rtlCol="0">
            <a:spAutoFit/>
          </a:bodyPr>
          <a:lstStyle/>
          <a:p>
            <a:pPr algn="ctr"/>
            <a:r>
              <a:rPr lang="en-US" altLang="zh-CN" sz="2800" dirty="0">
                <a:solidFill>
                  <a:sysClr val="window" lastClr="FFFFFF"/>
                </a:solidFill>
                <a:latin typeface="Impact" panose="020B0806030902050204" pitchFamily="34" charset="0"/>
              </a:rPr>
              <a:t>90</a:t>
            </a:r>
            <a:r>
              <a:rPr lang="en-US" altLang="zh-CN" dirty="0">
                <a:solidFill>
                  <a:sysClr val="window" lastClr="FFFFFF"/>
                </a:solidFill>
                <a:latin typeface="Impact" panose="020B0806030902050204" pitchFamily="34" charset="0"/>
              </a:rPr>
              <a:t>%</a:t>
            </a:r>
            <a:endParaRPr lang="zh-CN" altLang="en-US" sz="2800" dirty="0">
              <a:solidFill>
                <a:sysClr val="window" lastClr="FFFFFF"/>
              </a:solidFill>
              <a:latin typeface="Impact" panose="020B0806030902050204" pitchFamily="34" charset="0"/>
            </a:endParaRPr>
          </a:p>
        </p:txBody>
      </p:sp>
      <p:pic>
        <p:nvPicPr>
          <p:cNvPr id="98" name="图片 97"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00"/>
                                        <p:tgtEl>
                                          <p:spTgt spid="78"/>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down)">
                                      <p:cBhvr>
                                        <p:cTn id="17" dur="500"/>
                                        <p:tgtEl>
                                          <p:spTgt spid="80"/>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down)">
                                      <p:cBhvr>
                                        <p:cTn id="21" dur="500"/>
                                        <p:tgtEl>
                                          <p:spTgt spid="82"/>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down)">
                                      <p:cBhvr>
                                        <p:cTn id="25" dur="500"/>
                                        <p:tgtEl>
                                          <p:spTgt spid="84"/>
                                        </p:tgtEl>
                                      </p:cBhvr>
                                    </p:animEffect>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wipe(down)">
                                      <p:cBhvr>
                                        <p:cTn id="29" dur="500"/>
                                        <p:tgtEl>
                                          <p:spTgt spid="86"/>
                                        </p:tgtEl>
                                      </p:cBhvr>
                                    </p:animEffect>
                                  </p:childTnLst>
                                </p:cTn>
                              </p:par>
                            </p:childTnLst>
                          </p:cTn>
                        </p:par>
                        <p:par>
                          <p:cTn id="30" fill="hold">
                            <p:stCondLst>
                              <p:cond delay="3000"/>
                            </p:stCondLst>
                            <p:childTnLst>
                              <p:par>
                                <p:cTn id="31" presetID="16" presetClass="entr" presetSubtype="21" fill="hold" grpId="0" nodeType="after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barn(inVertical)">
                                      <p:cBhvr>
                                        <p:cTn id="33" dur="500"/>
                                        <p:tgtEl>
                                          <p:spTgt spid="79"/>
                                        </p:tgtEl>
                                      </p:cBhvr>
                                    </p:animEffect>
                                  </p:childTnLst>
                                </p:cTn>
                              </p:par>
                            </p:childTnLst>
                          </p:cTn>
                        </p:par>
                        <p:par>
                          <p:cTn id="34" fill="hold">
                            <p:stCondLst>
                              <p:cond delay="3500"/>
                            </p:stCondLst>
                            <p:childTnLst>
                              <p:par>
                                <p:cTn id="35" presetID="16" presetClass="entr" presetSubtype="21" fill="hold" grpId="0" nodeType="after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barn(inVertical)">
                                      <p:cBhvr>
                                        <p:cTn id="37" dur="500"/>
                                        <p:tgtEl>
                                          <p:spTgt spid="85"/>
                                        </p:tgtEl>
                                      </p:cBhvr>
                                    </p:animEffect>
                                  </p:childTnLst>
                                </p:cTn>
                              </p:par>
                            </p:childTnLst>
                          </p:cTn>
                        </p:par>
                        <p:par>
                          <p:cTn id="38" fill="hold">
                            <p:stCondLst>
                              <p:cond delay="4000"/>
                            </p:stCondLst>
                            <p:childTnLst>
                              <p:par>
                                <p:cTn id="39" presetID="16" presetClass="entr" presetSubtype="21" fill="hold" grpId="0" nodeType="after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barn(inVertical)">
                                      <p:cBhvr>
                                        <p:cTn id="41" dur="500"/>
                                        <p:tgtEl>
                                          <p:spTgt spid="87"/>
                                        </p:tgtEl>
                                      </p:cBhvr>
                                    </p:animEffect>
                                  </p:childTnLst>
                                </p:cTn>
                              </p:par>
                            </p:childTnLst>
                          </p:cTn>
                        </p:par>
                        <p:par>
                          <p:cTn id="42" fill="hold">
                            <p:stCondLst>
                              <p:cond delay="4500"/>
                            </p:stCondLst>
                            <p:childTnLst>
                              <p:par>
                                <p:cTn id="43" presetID="16" presetClass="entr" presetSubtype="21"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barn(inVertical)">
                                      <p:cBhvr>
                                        <p:cTn id="45" dur="500"/>
                                        <p:tgtEl>
                                          <p:spTgt spid="83"/>
                                        </p:tgtEl>
                                      </p:cBhvr>
                                    </p:animEffect>
                                  </p:childTnLst>
                                </p:cTn>
                              </p:par>
                            </p:childTnLst>
                          </p:cTn>
                        </p:par>
                        <p:par>
                          <p:cTn id="46" fill="hold">
                            <p:stCondLst>
                              <p:cond delay="5000"/>
                            </p:stCondLst>
                            <p:childTnLst>
                              <p:par>
                                <p:cTn id="47" presetID="16" presetClass="entr" presetSubtype="21" fill="hold" grpId="0"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barn(inVertical)">
                                      <p:cBhvr>
                                        <p:cTn id="49" dur="500"/>
                                        <p:tgtEl>
                                          <p:spTgt spid="81"/>
                                        </p:tgtEl>
                                      </p:cBhvr>
                                    </p:animEffect>
                                  </p:childTnLst>
                                </p:cTn>
                              </p:par>
                            </p:childTnLst>
                          </p:cTn>
                        </p:par>
                        <p:par>
                          <p:cTn id="50" fill="hold">
                            <p:stCondLst>
                              <p:cond delay="5500"/>
                            </p:stCondLst>
                            <p:childTnLst>
                              <p:par>
                                <p:cTn id="51" presetID="22" presetClass="entr" presetSubtype="1" fill="hold" grpId="0" nodeType="after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ipe(up)">
                                      <p:cBhvr>
                                        <p:cTn id="53" dur="500"/>
                                        <p:tgtEl>
                                          <p:spTgt spid="88"/>
                                        </p:tgtEl>
                                      </p:cBhvr>
                                    </p:animEffect>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up)">
                                      <p:cBhvr>
                                        <p:cTn id="57" dur="500"/>
                                        <p:tgtEl>
                                          <p:spTgt spid="89"/>
                                        </p:tgtEl>
                                      </p:cBhvr>
                                    </p:animEffect>
                                  </p:childTnLst>
                                </p:cTn>
                              </p:par>
                            </p:childTnLst>
                          </p:cTn>
                        </p:par>
                        <p:par>
                          <p:cTn id="58" fill="hold">
                            <p:stCondLst>
                              <p:cond delay="6500"/>
                            </p:stCondLst>
                            <p:childTnLst>
                              <p:par>
                                <p:cTn id="59" presetID="22" presetClass="entr" presetSubtype="1"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wipe(up)">
                                      <p:cBhvr>
                                        <p:cTn id="61" dur="500"/>
                                        <p:tgtEl>
                                          <p:spTgt spid="90"/>
                                        </p:tgtEl>
                                      </p:cBhvr>
                                    </p:animEffect>
                                  </p:childTnLst>
                                </p:cTn>
                              </p:par>
                            </p:childTnLst>
                          </p:cTn>
                        </p:par>
                        <p:par>
                          <p:cTn id="62" fill="hold">
                            <p:stCondLst>
                              <p:cond delay="7000"/>
                            </p:stCondLst>
                            <p:childTnLst>
                              <p:par>
                                <p:cTn id="63" presetID="22" presetClass="entr" presetSubtype="1" fill="hold" grpId="0" nodeType="afterEffect">
                                  <p:stCondLst>
                                    <p:cond delay="0"/>
                                  </p:stCondLst>
                                  <p:childTnLst>
                                    <p:set>
                                      <p:cBhvr>
                                        <p:cTn id="64" dur="1" fill="hold">
                                          <p:stCondLst>
                                            <p:cond delay="0"/>
                                          </p:stCondLst>
                                        </p:cTn>
                                        <p:tgtEl>
                                          <p:spTgt spid="91"/>
                                        </p:tgtEl>
                                        <p:attrNameLst>
                                          <p:attrName>style.visibility</p:attrName>
                                        </p:attrNameLst>
                                      </p:cBhvr>
                                      <p:to>
                                        <p:strVal val="visible"/>
                                      </p:to>
                                    </p:set>
                                    <p:animEffect transition="in" filter="wipe(up)">
                                      <p:cBhvr>
                                        <p:cTn id="65" dur="500"/>
                                        <p:tgtEl>
                                          <p:spTgt spid="91"/>
                                        </p:tgtEl>
                                      </p:cBhvr>
                                    </p:animEffect>
                                  </p:childTnLst>
                                </p:cTn>
                              </p:par>
                            </p:childTnLst>
                          </p:cTn>
                        </p:par>
                        <p:par>
                          <p:cTn id="66" fill="hold">
                            <p:stCondLst>
                              <p:cond delay="7500"/>
                            </p:stCondLst>
                            <p:childTnLst>
                              <p:par>
                                <p:cTn id="67" presetID="22" presetClass="entr" presetSubtype="1" fill="hold" grpId="0" nodeType="afterEffect">
                                  <p:stCondLst>
                                    <p:cond delay="0"/>
                                  </p:stCondLst>
                                  <p:childTnLst>
                                    <p:set>
                                      <p:cBhvr>
                                        <p:cTn id="68" dur="1" fill="hold">
                                          <p:stCondLst>
                                            <p:cond delay="0"/>
                                          </p:stCondLst>
                                        </p:cTn>
                                        <p:tgtEl>
                                          <p:spTgt spid="92"/>
                                        </p:tgtEl>
                                        <p:attrNameLst>
                                          <p:attrName>style.visibility</p:attrName>
                                        </p:attrNameLst>
                                      </p:cBhvr>
                                      <p:to>
                                        <p:strVal val="visible"/>
                                      </p:to>
                                    </p:set>
                                    <p:animEffect transition="in" filter="wipe(up)">
                                      <p:cBhvr>
                                        <p:cTn id="69" dur="500"/>
                                        <p:tgtEl>
                                          <p:spTgt spid="92"/>
                                        </p:tgtEl>
                                      </p:cBhvr>
                                    </p:animEffect>
                                  </p:childTnLst>
                                </p:cTn>
                              </p:par>
                            </p:childTnLst>
                          </p:cTn>
                        </p:par>
                        <p:par>
                          <p:cTn id="70" fill="hold">
                            <p:stCondLst>
                              <p:cond delay="8000"/>
                            </p:stCondLst>
                            <p:childTnLst>
                              <p:par>
                                <p:cTn id="71" presetID="42" presetClass="entr" presetSubtype="0" fill="hold" grpId="0"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1000"/>
                                        <p:tgtEl>
                                          <p:spTgt spid="93"/>
                                        </p:tgtEl>
                                      </p:cBhvr>
                                    </p:animEffect>
                                    <p:anim calcmode="lin" valueType="num">
                                      <p:cBhvr>
                                        <p:cTn id="74" dur="1000" fill="hold"/>
                                        <p:tgtEl>
                                          <p:spTgt spid="93"/>
                                        </p:tgtEl>
                                        <p:attrNameLst>
                                          <p:attrName>ppt_x</p:attrName>
                                        </p:attrNameLst>
                                      </p:cBhvr>
                                      <p:tavLst>
                                        <p:tav tm="0">
                                          <p:val>
                                            <p:strVal val="#ppt_x"/>
                                          </p:val>
                                        </p:tav>
                                        <p:tav tm="100000">
                                          <p:val>
                                            <p:strVal val="#ppt_x"/>
                                          </p:val>
                                        </p:tav>
                                      </p:tavLst>
                                    </p:anim>
                                    <p:anim calcmode="lin" valueType="num">
                                      <p:cBhvr>
                                        <p:cTn id="75" dur="1000" fill="hold"/>
                                        <p:tgtEl>
                                          <p:spTgt spid="93"/>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1000"/>
                                        <p:tgtEl>
                                          <p:spTgt spid="94"/>
                                        </p:tgtEl>
                                      </p:cBhvr>
                                    </p:animEffect>
                                    <p:anim calcmode="lin" valueType="num">
                                      <p:cBhvr>
                                        <p:cTn id="79" dur="1000" fill="hold"/>
                                        <p:tgtEl>
                                          <p:spTgt spid="94"/>
                                        </p:tgtEl>
                                        <p:attrNameLst>
                                          <p:attrName>ppt_x</p:attrName>
                                        </p:attrNameLst>
                                      </p:cBhvr>
                                      <p:tavLst>
                                        <p:tav tm="0">
                                          <p:val>
                                            <p:strVal val="#ppt_x"/>
                                          </p:val>
                                        </p:tav>
                                        <p:tav tm="100000">
                                          <p:val>
                                            <p:strVal val="#ppt_x"/>
                                          </p:val>
                                        </p:tav>
                                      </p:tavLst>
                                    </p:anim>
                                    <p:anim calcmode="lin" valueType="num">
                                      <p:cBhvr>
                                        <p:cTn id="80" dur="1000" fill="hold"/>
                                        <p:tgtEl>
                                          <p:spTgt spid="94"/>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1000"/>
                                        <p:tgtEl>
                                          <p:spTgt spid="95"/>
                                        </p:tgtEl>
                                      </p:cBhvr>
                                    </p:animEffect>
                                    <p:anim calcmode="lin" valueType="num">
                                      <p:cBhvr>
                                        <p:cTn id="84" dur="1000" fill="hold"/>
                                        <p:tgtEl>
                                          <p:spTgt spid="95"/>
                                        </p:tgtEl>
                                        <p:attrNameLst>
                                          <p:attrName>ppt_x</p:attrName>
                                        </p:attrNameLst>
                                      </p:cBhvr>
                                      <p:tavLst>
                                        <p:tav tm="0">
                                          <p:val>
                                            <p:strVal val="#ppt_x"/>
                                          </p:val>
                                        </p:tav>
                                        <p:tav tm="100000">
                                          <p:val>
                                            <p:strVal val="#ppt_x"/>
                                          </p:val>
                                        </p:tav>
                                      </p:tavLst>
                                    </p:anim>
                                    <p:anim calcmode="lin" valueType="num">
                                      <p:cBhvr>
                                        <p:cTn id="85" dur="1000" fill="hold"/>
                                        <p:tgtEl>
                                          <p:spTgt spid="95"/>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fade">
                                      <p:cBhvr>
                                        <p:cTn id="88" dur="1000"/>
                                        <p:tgtEl>
                                          <p:spTgt spid="96"/>
                                        </p:tgtEl>
                                      </p:cBhvr>
                                    </p:animEffect>
                                    <p:anim calcmode="lin" valueType="num">
                                      <p:cBhvr>
                                        <p:cTn id="89" dur="1000" fill="hold"/>
                                        <p:tgtEl>
                                          <p:spTgt spid="96"/>
                                        </p:tgtEl>
                                        <p:attrNameLst>
                                          <p:attrName>ppt_x</p:attrName>
                                        </p:attrNameLst>
                                      </p:cBhvr>
                                      <p:tavLst>
                                        <p:tav tm="0">
                                          <p:val>
                                            <p:strVal val="#ppt_x"/>
                                          </p:val>
                                        </p:tav>
                                        <p:tav tm="100000">
                                          <p:val>
                                            <p:strVal val="#ppt_x"/>
                                          </p:val>
                                        </p:tav>
                                      </p:tavLst>
                                    </p:anim>
                                    <p:anim calcmode="lin" valueType="num">
                                      <p:cBhvr>
                                        <p:cTn id="90" dur="1000" fill="hold"/>
                                        <p:tgtEl>
                                          <p:spTgt spid="96"/>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97"/>
                                        </p:tgtEl>
                                        <p:attrNameLst>
                                          <p:attrName>style.visibility</p:attrName>
                                        </p:attrNameLst>
                                      </p:cBhvr>
                                      <p:to>
                                        <p:strVal val="visible"/>
                                      </p:to>
                                    </p:set>
                                    <p:animEffect transition="in" filter="fade">
                                      <p:cBhvr>
                                        <p:cTn id="93" dur="1000"/>
                                        <p:tgtEl>
                                          <p:spTgt spid="97"/>
                                        </p:tgtEl>
                                      </p:cBhvr>
                                    </p:animEffect>
                                    <p:anim calcmode="lin" valueType="num">
                                      <p:cBhvr>
                                        <p:cTn id="94" dur="1000" fill="hold"/>
                                        <p:tgtEl>
                                          <p:spTgt spid="97"/>
                                        </p:tgtEl>
                                        <p:attrNameLst>
                                          <p:attrName>ppt_x</p:attrName>
                                        </p:attrNameLst>
                                      </p:cBhvr>
                                      <p:tavLst>
                                        <p:tav tm="0">
                                          <p:val>
                                            <p:strVal val="#ppt_x"/>
                                          </p:val>
                                        </p:tav>
                                        <p:tav tm="100000">
                                          <p:val>
                                            <p:strVal val="#ppt_x"/>
                                          </p:val>
                                        </p:tav>
                                      </p:tavLst>
                                    </p:anim>
                                    <p:anim calcmode="lin" valueType="num">
                                      <p:cBhvr>
                                        <p:cTn id="95"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9" grpId="0"/>
      <p:bldP spid="81" grpId="0"/>
      <p:bldP spid="83" grpId="0"/>
      <p:bldP spid="85" grpId="0"/>
      <p:bldP spid="87" grpId="0"/>
      <p:bldP spid="88" grpId="0"/>
      <p:bldP spid="89" grpId="0"/>
      <p:bldP spid="90" grpId="0"/>
      <p:bldP spid="91" grpId="0"/>
      <p:bldP spid="92" grpId="0"/>
      <p:bldP spid="93" grpId="0"/>
      <p:bldP spid="94" grpId="0"/>
      <p:bldP spid="95" grpId="0"/>
      <p:bldP spid="96" grpId="0"/>
      <p:bldP spid="9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6" name="组合 225"/>
          <p:cNvGrpSpPr/>
          <p:nvPr/>
        </p:nvGrpSpPr>
        <p:grpSpPr>
          <a:xfrm>
            <a:off x="621665" y="3154045"/>
            <a:ext cx="4819649" cy="1353176"/>
            <a:chOff x="1438395" y="3593783"/>
            <a:chExt cx="3036047" cy="1353134"/>
          </a:xfrm>
        </p:grpSpPr>
        <p:sp>
          <p:nvSpPr>
            <p:cNvPr id="227" name="文本框 226"/>
            <p:cNvSpPr txBox="1"/>
            <p:nvPr/>
          </p:nvSpPr>
          <p:spPr>
            <a:xfrm>
              <a:off x="1901422" y="3593783"/>
              <a:ext cx="870790" cy="521954"/>
            </a:xfrm>
            <a:prstGeom prst="rect">
              <a:avLst/>
            </a:prstGeom>
            <a:noFill/>
          </p:spPr>
          <p:txBody>
            <a:bodyPr wrap="square" rtlCol="0">
              <a:spAutoFit/>
            </a:bodyPr>
            <a:lstStyle/>
            <a:p>
              <a:pPr algn="ctr"/>
              <a:r>
                <a:rPr lang="en-US" altLang="zh-CN" sz="2800" dirty="0" smtClean="0">
                  <a:gradFill>
                    <a:gsLst>
                      <a:gs pos="0">
                        <a:srgbClr val="007BD3"/>
                      </a:gs>
                      <a:gs pos="100000">
                        <a:srgbClr val="034373"/>
                      </a:gs>
                    </a:gsLst>
                    <a:lin ang="19920000" scaled="0"/>
                  </a:gradFill>
                  <a:latin typeface="Impact" panose="020B0806030902050204" pitchFamily="34" charset="0"/>
                </a:rPr>
                <a:t>04</a:t>
              </a:r>
            </a:p>
          </p:txBody>
        </p:sp>
        <p:sp>
          <p:nvSpPr>
            <p:cNvPr id="228" name="文本框 227"/>
            <p:cNvSpPr txBox="1"/>
            <p:nvPr/>
          </p:nvSpPr>
          <p:spPr>
            <a:xfrm>
              <a:off x="2592937" y="3654743"/>
              <a:ext cx="1881505" cy="398768"/>
            </a:xfrm>
            <a:prstGeom prst="rect">
              <a:avLst/>
            </a:prstGeom>
            <a:noFill/>
          </p:spPr>
          <p:txBody>
            <a:bodyPr wrap="square" rtlCol="0">
              <a:spAutoFit/>
            </a:bodyPr>
            <a:lstStyle/>
            <a:p>
              <a:r>
                <a:rPr lang="zh-CN" altLang="en-US" sz="2000" b="1" dirty="0" smtClean="0">
                  <a:gradFill>
                    <a:gsLst>
                      <a:gs pos="0">
                        <a:srgbClr val="007BD3"/>
                      </a:gs>
                      <a:gs pos="100000">
                        <a:srgbClr val="034373"/>
                      </a:gs>
                    </a:gsLst>
                    <a:lin ang="19920000" scaled="0"/>
                  </a:gradFill>
                  <a:latin typeface="微软雅黑" panose="020B0503020204020204" charset="-122"/>
                  <a:ea typeface="微软雅黑" panose="020B0503020204020204" charset="-122"/>
                </a:rPr>
                <a:t>未来规划</a:t>
              </a:r>
            </a:p>
          </p:txBody>
        </p:sp>
        <p:sp>
          <p:nvSpPr>
            <p:cNvPr id="229" name="文本框 228"/>
            <p:cNvSpPr txBox="1"/>
            <p:nvPr/>
          </p:nvSpPr>
          <p:spPr>
            <a:xfrm>
              <a:off x="1438395" y="3993811"/>
              <a:ext cx="1915200" cy="953106"/>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charset="-122"/>
                  <a:ea typeface="微软雅黑" panose="020B0503020204020204" charset="-122"/>
                </a:rPr>
                <a:t>公司设有长远的发展规划，向集团化企业迈进，目前已在江西九江、广西柳州设立了分公司，并于今年在天津设立了塑料件生产基地。</a:t>
              </a:r>
            </a:p>
          </p:txBody>
        </p:sp>
      </p:grpSp>
      <p:grpSp>
        <p:nvGrpSpPr>
          <p:cNvPr id="184" name="组合 183"/>
          <p:cNvGrpSpPr/>
          <p:nvPr/>
        </p:nvGrpSpPr>
        <p:grpSpPr>
          <a:xfrm>
            <a:off x="4365626" y="1697356"/>
            <a:ext cx="3460748" cy="3460748"/>
            <a:chOff x="4179570" y="1588770"/>
            <a:chExt cx="2735580" cy="2735580"/>
          </a:xfrm>
        </p:grpSpPr>
        <p:sp>
          <p:nvSpPr>
            <p:cNvPr id="185" name="椭圆 184"/>
            <p:cNvSpPr/>
            <p:nvPr/>
          </p:nvSpPr>
          <p:spPr>
            <a:xfrm>
              <a:off x="4179570" y="1588770"/>
              <a:ext cx="2735580" cy="2735580"/>
            </a:xfrm>
            <a:prstGeom prst="ellipse">
              <a:avLst/>
            </a:prstGeom>
            <a:solidFill>
              <a:sysClr val="window" lastClr="FFFFFF">
                <a:lumMod val="95000"/>
              </a:sysClr>
            </a:solidFill>
            <a:ln w="28575" cap="flat" cmpd="sng" algn="ctr">
              <a:gradFill flip="none" rotWithShape="1">
                <a:gsLst>
                  <a:gs pos="0">
                    <a:sysClr val="window" lastClr="FFFFFF">
                      <a:lumMod val="75000"/>
                    </a:sysClr>
                  </a:gs>
                  <a:gs pos="100000">
                    <a:sysClr val="window" lastClr="FFFFFF">
                      <a:lumMod val="99000"/>
                    </a:sysClr>
                  </a:gs>
                </a:gsLst>
                <a:lin ang="2700000" scaled="1"/>
                <a:tileRect/>
              </a:gradFill>
              <a:prstDash val="solid"/>
            </a:ln>
            <a:effectLst>
              <a:innerShdw blurRad="215900" dist="88900" dir="13500000">
                <a:prstClr val="black">
                  <a:alpha val="4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86" name="椭圆 185"/>
            <p:cNvSpPr/>
            <p:nvPr/>
          </p:nvSpPr>
          <p:spPr>
            <a:xfrm>
              <a:off x="4368227" y="1777427"/>
              <a:ext cx="2358266" cy="2358266"/>
            </a:xfrm>
            <a:prstGeom prst="ellipse">
              <a:avLst/>
            </a:prstGeom>
            <a:solidFill>
              <a:sysClr val="window" lastClr="FFFFFF">
                <a:lumMod val="95000"/>
              </a:sysClr>
            </a:solidFill>
            <a:ln w="25400" cap="flat" cmpd="sng" algn="ctr">
              <a:gradFill flip="none" rotWithShape="1">
                <a:gsLst>
                  <a:gs pos="0">
                    <a:sysClr val="window" lastClr="FFFFFF"/>
                  </a:gs>
                  <a:gs pos="100000">
                    <a:sysClr val="window" lastClr="FFFFFF">
                      <a:lumMod val="75000"/>
                    </a:sysClr>
                  </a:gs>
                </a:gsLst>
                <a:lin ang="2700000" scaled="1"/>
                <a:tileRect/>
              </a:gradFill>
              <a:prstDash val="solid"/>
            </a:ln>
            <a:effectLst>
              <a:outerShdw blurRad="203200" dist="762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187" name="组合 186"/>
          <p:cNvGrpSpPr/>
          <p:nvPr/>
        </p:nvGrpSpPr>
        <p:grpSpPr>
          <a:xfrm>
            <a:off x="5512610" y="1102534"/>
            <a:ext cx="1166781" cy="1166781"/>
            <a:chOff x="5512610" y="1118409"/>
            <a:chExt cx="1166781" cy="1166781"/>
          </a:xfrm>
        </p:grpSpPr>
        <p:grpSp>
          <p:nvGrpSpPr>
            <p:cNvPr id="188" name="组合 187"/>
            <p:cNvGrpSpPr/>
            <p:nvPr/>
          </p:nvGrpSpPr>
          <p:grpSpPr>
            <a:xfrm>
              <a:off x="5512610" y="1118409"/>
              <a:ext cx="1166781" cy="1166781"/>
              <a:chOff x="4881965" y="2278250"/>
              <a:chExt cx="2169764" cy="2169764"/>
            </a:xfrm>
          </p:grpSpPr>
          <p:sp>
            <p:nvSpPr>
              <p:cNvPr id="189" name="椭圆 188"/>
              <p:cNvSpPr/>
              <p:nvPr/>
            </p:nvSpPr>
            <p:spPr>
              <a:xfrm>
                <a:off x="4881965" y="2278250"/>
                <a:ext cx="2169764" cy="2169764"/>
              </a:xfrm>
              <a:prstGeom prst="ellipse">
                <a:avLst/>
              </a:prstGeom>
              <a:gradFill>
                <a:gsLst>
                  <a:gs pos="0">
                    <a:sysClr val="window" lastClr="FFFFFF"/>
                  </a:gs>
                  <a:gs pos="100000">
                    <a:sysClr val="window" lastClr="FFFFFF">
                      <a:lumMod val="70000"/>
                    </a:sysClr>
                  </a:gs>
                </a:gsLst>
                <a:lin ang="2700000" scaled="1"/>
              </a:gradFill>
              <a:ln w="25400" cap="flat" cmpd="sng" algn="ctr">
                <a:noFill/>
                <a:prstDash val="solid"/>
              </a:ln>
              <a:effectLst>
                <a:outerShdw blurRad="203200" dist="101600" dir="2700000" algn="tl" rotWithShape="0">
                  <a:prstClr val="black">
                    <a:alpha val="3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90" name="椭圆 189"/>
              <p:cNvSpPr/>
              <p:nvPr/>
            </p:nvSpPr>
            <p:spPr>
              <a:xfrm>
                <a:off x="5129454" y="2525739"/>
                <a:ext cx="1674786" cy="1674786"/>
              </a:xfrm>
              <a:prstGeom prst="ellipse">
                <a:avLst/>
              </a:prstGeom>
              <a:gradFill>
                <a:gsLst>
                  <a:gs pos="100000">
                    <a:sysClr val="window" lastClr="FFFFFF">
                      <a:lumMod val="97000"/>
                    </a:sysClr>
                  </a:gs>
                  <a:gs pos="0">
                    <a:sysClr val="window" lastClr="FFFFFF">
                      <a:lumMod val="65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91" name="椭圆 190"/>
              <p:cNvSpPr/>
              <p:nvPr/>
            </p:nvSpPr>
            <p:spPr>
              <a:xfrm>
                <a:off x="5279713" y="2675998"/>
                <a:ext cx="1374270" cy="1374270"/>
              </a:xfrm>
              <a:prstGeom prst="ellipse">
                <a:avLst/>
              </a:prstGeom>
              <a:gradFill>
                <a:gsLst>
                  <a:gs pos="0">
                    <a:srgbClr val="007BD3"/>
                  </a:gs>
                  <a:gs pos="100000">
                    <a:srgbClr val="034373"/>
                  </a:gs>
                </a:gsLst>
                <a:lin ang="5820000" scaled="0"/>
              </a:gradFill>
              <a:ln w="19050" cap="flat" cmpd="sng" algn="ctr">
                <a:gradFill flip="none" rotWithShape="1">
                  <a:gsLst>
                    <a:gs pos="0">
                      <a:sysClr val="window" lastClr="FFFFFF">
                        <a:lumMod val="60000"/>
                      </a:sysClr>
                    </a:gs>
                    <a:gs pos="100000">
                      <a:sysClr val="window" lastClr="FFFFFF"/>
                    </a:gs>
                  </a:gsLst>
                  <a:lin ang="2700000" scaled="1"/>
                  <a:tileRect/>
                </a:gradFill>
                <a:prstDash val="solid"/>
              </a:ln>
              <a:effectLst>
                <a:innerShdw blurRad="127000" dist="635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192" name="Group 4"/>
            <p:cNvGrpSpPr>
              <a:grpSpLocks noChangeAspect="1"/>
            </p:cNvGrpSpPr>
            <p:nvPr/>
          </p:nvGrpSpPr>
          <p:grpSpPr bwMode="auto">
            <a:xfrm>
              <a:off x="5952367" y="1530305"/>
              <a:ext cx="287266" cy="336642"/>
              <a:chOff x="1776" y="1776"/>
              <a:chExt cx="64" cy="75"/>
            </a:xfrm>
            <a:solidFill>
              <a:sysClr val="window" lastClr="FFFFFF"/>
            </a:solidFill>
            <a:effectLst/>
          </p:grpSpPr>
          <p:sp>
            <p:nvSpPr>
              <p:cNvPr id="193"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4"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5"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6"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197" name="组合 196"/>
          <p:cNvGrpSpPr/>
          <p:nvPr/>
        </p:nvGrpSpPr>
        <p:grpSpPr>
          <a:xfrm>
            <a:off x="7227109" y="2831639"/>
            <a:ext cx="1166781" cy="1166781"/>
            <a:chOff x="7227109" y="2832909"/>
            <a:chExt cx="1166781" cy="1166781"/>
          </a:xfrm>
        </p:grpSpPr>
        <p:grpSp>
          <p:nvGrpSpPr>
            <p:cNvPr id="198" name="组合 197"/>
            <p:cNvGrpSpPr/>
            <p:nvPr/>
          </p:nvGrpSpPr>
          <p:grpSpPr>
            <a:xfrm>
              <a:off x="7227109" y="2832909"/>
              <a:ext cx="1166781" cy="1166781"/>
              <a:chOff x="4881965" y="2278250"/>
              <a:chExt cx="2169764" cy="2169764"/>
            </a:xfrm>
          </p:grpSpPr>
          <p:sp>
            <p:nvSpPr>
              <p:cNvPr id="199" name="椭圆 198"/>
              <p:cNvSpPr/>
              <p:nvPr/>
            </p:nvSpPr>
            <p:spPr>
              <a:xfrm>
                <a:off x="4881965" y="2278250"/>
                <a:ext cx="2169764" cy="2169764"/>
              </a:xfrm>
              <a:prstGeom prst="ellipse">
                <a:avLst/>
              </a:prstGeom>
              <a:gradFill>
                <a:gsLst>
                  <a:gs pos="0">
                    <a:sysClr val="window" lastClr="FFFFFF"/>
                  </a:gs>
                  <a:gs pos="100000">
                    <a:sysClr val="window" lastClr="FFFFFF">
                      <a:lumMod val="70000"/>
                    </a:sysClr>
                  </a:gs>
                </a:gsLst>
                <a:lin ang="2700000" scaled="1"/>
              </a:gradFill>
              <a:ln w="25400" cap="flat" cmpd="sng" algn="ctr">
                <a:noFill/>
                <a:prstDash val="solid"/>
              </a:ln>
              <a:effectLst>
                <a:outerShdw blurRad="203200" dist="101600" dir="2700000" algn="tl" rotWithShape="0">
                  <a:prstClr val="black">
                    <a:alpha val="3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00" name="椭圆 199"/>
              <p:cNvSpPr/>
              <p:nvPr/>
            </p:nvSpPr>
            <p:spPr>
              <a:xfrm>
                <a:off x="5129454" y="2525739"/>
                <a:ext cx="1674786" cy="1674786"/>
              </a:xfrm>
              <a:prstGeom prst="ellipse">
                <a:avLst/>
              </a:prstGeom>
              <a:gradFill>
                <a:gsLst>
                  <a:gs pos="100000">
                    <a:sysClr val="window" lastClr="FFFFFF">
                      <a:lumMod val="97000"/>
                    </a:sysClr>
                  </a:gs>
                  <a:gs pos="0">
                    <a:sysClr val="window" lastClr="FFFFFF">
                      <a:lumMod val="65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01" name="椭圆 200"/>
              <p:cNvSpPr/>
              <p:nvPr/>
            </p:nvSpPr>
            <p:spPr>
              <a:xfrm>
                <a:off x="5279713" y="2675998"/>
                <a:ext cx="1374270" cy="1374270"/>
              </a:xfrm>
              <a:prstGeom prst="ellipse">
                <a:avLst/>
              </a:prstGeom>
              <a:gradFill>
                <a:gsLst>
                  <a:gs pos="0">
                    <a:srgbClr val="007BD3"/>
                  </a:gs>
                  <a:gs pos="100000">
                    <a:srgbClr val="034373"/>
                  </a:gs>
                </a:gsLst>
                <a:lin ang="5820000" scaled="0"/>
              </a:gradFill>
              <a:ln w="19050" cap="flat" cmpd="sng" algn="ctr">
                <a:gradFill flip="none" rotWithShape="1">
                  <a:gsLst>
                    <a:gs pos="0">
                      <a:sysClr val="window" lastClr="FFFFFF">
                        <a:lumMod val="60000"/>
                      </a:sysClr>
                    </a:gs>
                    <a:gs pos="100000">
                      <a:sysClr val="window" lastClr="FFFFFF"/>
                    </a:gs>
                  </a:gsLst>
                  <a:lin ang="2700000" scaled="1"/>
                  <a:tileRect/>
                </a:gradFill>
                <a:prstDash val="solid"/>
              </a:ln>
              <a:effectLst>
                <a:innerShdw blurRad="127000" dist="635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202" name="Group 18"/>
            <p:cNvGrpSpPr>
              <a:grpSpLocks noChangeAspect="1"/>
            </p:cNvGrpSpPr>
            <p:nvPr/>
          </p:nvGrpSpPr>
          <p:grpSpPr bwMode="auto">
            <a:xfrm>
              <a:off x="7645844" y="3247027"/>
              <a:ext cx="320918" cy="299035"/>
              <a:chOff x="3802" y="2858"/>
              <a:chExt cx="616" cy="574"/>
            </a:xfrm>
            <a:solidFill>
              <a:sysClr val="window" lastClr="FFFFFF"/>
            </a:solidFill>
            <a:effectLst/>
          </p:grpSpPr>
          <p:sp>
            <p:nvSpPr>
              <p:cNvPr id="20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7"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08" name="组合 207"/>
          <p:cNvGrpSpPr/>
          <p:nvPr/>
        </p:nvGrpSpPr>
        <p:grpSpPr>
          <a:xfrm>
            <a:off x="3798110" y="2831639"/>
            <a:ext cx="1166781" cy="1166781"/>
            <a:chOff x="3798110" y="2832909"/>
            <a:chExt cx="1166781" cy="1166781"/>
          </a:xfrm>
        </p:grpSpPr>
        <p:grpSp>
          <p:nvGrpSpPr>
            <p:cNvPr id="209" name="组合 208"/>
            <p:cNvGrpSpPr/>
            <p:nvPr/>
          </p:nvGrpSpPr>
          <p:grpSpPr>
            <a:xfrm>
              <a:off x="3798110" y="2832909"/>
              <a:ext cx="1166781" cy="1166781"/>
              <a:chOff x="4881965" y="2278250"/>
              <a:chExt cx="2169764" cy="2169764"/>
            </a:xfrm>
          </p:grpSpPr>
          <p:sp>
            <p:nvSpPr>
              <p:cNvPr id="210" name="椭圆 209"/>
              <p:cNvSpPr/>
              <p:nvPr/>
            </p:nvSpPr>
            <p:spPr>
              <a:xfrm>
                <a:off x="4881965" y="2278250"/>
                <a:ext cx="2169764" cy="2169764"/>
              </a:xfrm>
              <a:prstGeom prst="ellipse">
                <a:avLst/>
              </a:prstGeom>
              <a:gradFill>
                <a:gsLst>
                  <a:gs pos="0">
                    <a:sysClr val="window" lastClr="FFFFFF"/>
                  </a:gs>
                  <a:gs pos="100000">
                    <a:sysClr val="window" lastClr="FFFFFF">
                      <a:lumMod val="70000"/>
                    </a:sysClr>
                  </a:gs>
                </a:gsLst>
                <a:lin ang="2700000" scaled="1"/>
              </a:gradFill>
              <a:ln w="25400" cap="flat" cmpd="sng" algn="ctr">
                <a:noFill/>
                <a:prstDash val="solid"/>
              </a:ln>
              <a:effectLst>
                <a:outerShdw blurRad="203200" dist="101600" dir="2700000" algn="tl" rotWithShape="0">
                  <a:prstClr val="black">
                    <a:alpha val="3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11" name="椭圆 210"/>
              <p:cNvSpPr/>
              <p:nvPr/>
            </p:nvSpPr>
            <p:spPr>
              <a:xfrm>
                <a:off x="5129454" y="2525739"/>
                <a:ext cx="1674786" cy="1674786"/>
              </a:xfrm>
              <a:prstGeom prst="ellipse">
                <a:avLst/>
              </a:prstGeom>
              <a:gradFill>
                <a:gsLst>
                  <a:gs pos="100000">
                    <a:sysClr val="window" lastClr="FFFFFF">
                      <a:lumMod val="97000"/>
                    </a:sysClr>
                  </a:gs>
                  <a:gs pos="0">
                    <a:sysClr val="window" lastClr="FFFFFF">
                      <a:lumMod val="65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12" name="椭圆 211"/>
              <p:cNvSpPr/>
              <p:nvPr/>
            </p:nvSpPr>
            <p:spPr>
              <a:xfrm>
                <a:off x="5279713" y="2675998"/>
                <a:ext cx="1374270" cy="1374270"/>
              </a:xfrm>
              <a:prstGeom prst="ellipse">
                <a:avLst/>
              </a:prstGeom>
              <a:gradFill>
                <a:gsLst>
                  <a:gs pos="0">
                    <a:srgbClr val="007BD3"/>
                  </a:gs>
                  <a:gs pos="100000">
                    <a:srgbClr val="034373"/>
                  </a:gs>
                </a:gsLst>
                <a:lin ang="5820000" scaled="0"/>
              </a:gradFill>
              <a:ln w="19050" cap="flat" cmpd="sng" algn="ctr">
                <a:gradFill flip="none" rotWithShape="1">
                  <a:gsLst>
                    <a:gs pos="0">
                      <a:sysClr val="window" lastClr="FFFFFF">
                        <a:lumMod val="60000"/>
                      </a:sysClr>
                    </a:gs>
                    <a:gs pos="100000">
                      <a:sysClr val="window" lastClr="FFFFFF"/>
                    </a:gs>
                  </a:gsLst>
                  <a:lin ang="2700000" scaled="1"/>
                  <a:tileRect/>
                </a:gradFill>
                <a:prstDash val="solid"/>
              </a:ln>
              <a:effectLst>
                <a:innerShdw blurRad="127000" dist="635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213" name="Group 13"/>
            <p:cNvGrpSpPr>
              <a:grpSpLocks noChangeAspect="1"/>
            </p:cNvGrpSpPr>
            <p:nvPr/>
          </p:nvGrpSpPr>
          <p:grpSpPr bwMode="auto">
            <a:xfrm>
              <a:off x="4206344" y="3251776"/>
              <a:ext cx="350311" cy="354447"/>
              <a:chOff x="2426" y="2781"/>
              <a:chExt cx="593" cy="600"/>
            </a:xfrm>
            <a:solidFill>
              <a:sysClr val="window" lastClr="FFFFFF"/>
            </a:solidFill>
            <a:effectLst/>
          </p:grpSpPr>
          <p:sp>
            <p:nvSpPr>
              <p:cNvPr id="214"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16" name="组合 215"/>
          <p:cNvGrpSpPr/>
          <p:nvPr/>
        </p:nvGrpSpPr>
        <p:grpSpPr>
          <a:xfrm>
            <a:off x="5512610" y="4546140"/>
            <a:ext cx="1166781" cy="1166781"/>
            <a:chOff x="5512610" y="4547410"/>
            <a:chExt cx="1166781" cy="1166781"/>
          </a:xfrm>
        </p:grpSpPr>
        <p:grpSp>
          <p:nvGrpSpPr>
            <p:cNvPr id="217" name="组合 216"/>
            <p:cNvGrpSpPr/>
            <p:nvPr/>
          </p:nvGrpSpPr>
          <p:grpSpPr>
            <a:xfrm>
              <a:off x="5512610" y="4547410"/>
              <a:ext cx="1166781" cy="1166781"/>
              <a:chOff x="4881965" y="2278250"/>
              <a:chExt cx="2169764" cy="2169764"/>
            </a:xfrm>
          </p:grpSpPr>
          <p:sp>
            <p:nvSpPr>
              <p:cNvPr id="218" name="椭圆 217"/>
              <p:cNvSpPr/>
              <p:nvPr/>
            </p:nvSpPr>
            <p:spPr>
              <a:xfrm>
                <a:off x="4881965" y="2278250"/>
                <a:ext cx="2169764" cy="2169764"/>
              </a:xfrm>
              <a:prstGeom prst="ellipse">
                <a:avLst/>
              </a:prstGeom>
              <a:gradFill>
                <a:gsLst>
                  <a:gs pos="0">
                    <a:sysClr val="window" lastClr="FFFFFF"/>
                  </a:gs>
                  <a:gs pos="100000">
                    <a:sysClr val="window" lastClr="FFFFFF">
                      <a:lumMod val="70000"/>
                    </a:sysClr>
                  </a:gs>
                </a:gsLst>
                <a:lin ang="2700000" scaled="1"/>
              </a:gradFill>
              <a:ln w="25400" cap="flat" cmpd="sng" algn="ctr">
                <a:noFill/>
                <a:prstDash val="solid"/>
              </a:ln>
              <a:effectLst>
                <a:outerShdw blurRad="203200" dist="101600" dir="2700000" algn="tl" rotWithShape="0">
                  <a:prstClr val="black">
                    <a:alpha val="3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19" name="椭圆 218"/>
              <p:cNvSpPr/>
              <p:nvPr/>
            </p:nvSpPr>
            <p:spPr>
              <a:xfrm>
                <a:off x="5129454" y="2525739"/>
                <a:ext cx="1674786" cy="1674786"/>
              </a:xfrm>
              <a:prstGeom prst="ellipse">
                <a:avLst/>
              </a:prstGeom>
              <a:gradFill>
                <a:gsLst>
                  <a:gs pos="100000">
                    <a:sysClr val="window" lastClr="FFFFFF">
                      <a:lumMod val="97000"/>
                    </a:sysClr>
                  </a:gs>
                  <a:gs pos="0">
                    <a:sysClr val="window" lastClr="FFFFFF">
                      <a:lumMod val="65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20" name="椭圆 219"/>
              <p:cNvSpPr/>
              <p:nvPr/>
            </p:nvSpPr>
            <p:spPr>
              <a:xfrm>
                <a:off x="5279713" y="2675998"/>
                <a:ext cx="1374270" cy="1374270"/>
              </a:xfrm>
              <a:prstGeom prst="ellipse">
                <a:avLst/>
              </a:prstGeom>
              <a:gradFill>
                <a:gsLst>
                  <a:gs pos="0">
                    <a:srgbClr val="007BD3"/>
                  </a:gs>
                  <a:gs pos="100000">
                    <a:srgbClr val="034373"/>
                  </a:gs>
                </a:gsLst>
                <a:lin ang="5820000" scaled="0"/>
              </a:gradFill>
              <a:ln w="19050" cap="flat" cmpd="sng" algn="ctr">
                <a:gradFill flip="none" rotWithShape="1">
                  <a:gsLst>
                    <a:gs pos="0">
                      <a:sysClr val="window" lastClr="FFFFFF">
                        <a:lumMod val="60000"/>
                      </a:sysClr>
                    </a:gs>
                    <a:gs pos="100000">
                      <a:sysClr val="window" lastClr="FFFFFF"/>
                    </a:gs>
                  </a:gsLst>
                  <a:lin ang="2700000" scaled="1"/>
                  <a:tileRect/>
                </a:gradFill>
                <a:prstDash val="solid"/>
              </a:ln>
              <a:effectLst>
                <a:innerShdw blurRad="127000" dist="635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221" name="组合 220"/>
            <p:cNvGrpSpPr/>
            <p:nvPr/>
          </p:nvGrpSpPr>
          <p:grpSpPr>
            <a:xfrm>
              <a:off x="5930425" y="4950620"/>
              <a:ext cx="331151" cy="360360"/>
              <a:chOff x="4873620" y="1965325"/>
              <a:chExt cx="269882" cy="293688"/>
            </a:xfrm>
            <a:solidFill>
              <a:sysClr val="window" lastClr="FFFFFF"/>
            </a:solidFill>
            <a:effectLst/>
          </p:grpSpPr>
          <p:sp>
            <p:nvSpPr>
              <p:cNvPr id="222" name="Freeform 502"/>
              <p:cNvSpPr/>
              <p:nvPr/>
            </p:nvSpPr>
            <p:spPr bwMode="auto">
              <a:xfrm>
                <a:off x="4873620"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3" name="Freeform 503"/>
              <p:cNvSpPr/>
              <p:nvPr/>
            </p:nvSpPr>
            <p:spPr bwMode="auto">
              <a:xfrm>
                <a:off x="4884737"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4" name="Freeform 504"/>
              <p:cNvSpPr/>
              <p:nvPr/>
            </p:nvSpPr>
            <p:spPr bwMode="auto">
              <a:xfrm>
                <a:off x="4940303"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5"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grpSp>
        <p:nvGrpSpPr>
          <p:cNvPr id="230" name="组合 229"/>
          <p:cNvGrpSpPr/>
          <p:nvPr/>
        </p:nvGrpSpPr>
        <p:grpSpPr>
          <a:xfrm>
            <a:off x="8077837" y="2375535"/>
            <a:ext cx="3808730" cy="1569592"/>
            <a:chOff x="1234483" y="3593783"/>
            <a:chExt cx="2241934" cy="1569540"/>
          </a:xfrm>
        </p:grpSpPr>
        <p:sp>
          <p:nvSpPr>
            <p:cNvPr id="231" name="文本框 230"/>
            <p:cNvSpPr txBox="1"/>
            <p:nvPr/>
          </p:nvSpPr>
          <p:spPr>
            <a:xfrm>
              <a:off x="1234483" y="3593783"/>
              <a:ext cx="870790" cy="521953"/>
            </a:xfrm>
            <a:prstGeom prst="rect">
              <a:avLst/>
            </a:prstGeom>
            <a:noFill/>
          </p:spPr>
          <p:txBody>
            <a:bodyPr wrap="square" rtlCol="0">
              <a:spAutoFit/>
            </a:bodyPr>
            <a:lstStyle/>
            <a:p>
              <a:pPr algn="ctr"/>
              <a:r>
                <a:rPr lang="en-US" altLang="zh-CN" sz="2800" dirty="0" smtClean="0">
                  <a:gradFill>
                    <a:gsLst>
                      <a:gs pos="0">
                        <a:srgbClr val="007BD3"/>
                      </a:gs>
                      <a:gs pos="100000">
                        <a:srgbClr val="034373"/>
                      </a:gs>
                    </a:gsLst>
                    <a:lin ang="19920000" scaled="0"/>
                  </a:gradFill>
                  <a:latin typeface="Impact" panose="020B0806030902050204" pitchFamily="34" charset="0"/>
                </a:rPr>
                <a:t>02</a:t>
              </a:r>
            </a:p>
          </p:txBody>
        </p:sp>
        <p:sp>
          <p:nvSpPr>
            <p:cNvPr id="232" name="文本框 231"/>
            <p:cNvSpPr txBox="1"/>
            <p:nvPr/>
          </p:nvSpPr>
          <p:spPr>
            <a:xfrm>
              <a:off x="1877757" y="3594004"/>
              <a:ext cx="1598660" cy="398767"/>
            </a:xfrm>
            <a:prstGeom prst="rect">
              <a:avLst/>
            </a:prstGeom>
            <a:noFill/>
          </p:spPr>
          <p:txBody>
            <a:bodyPr wrap="square" rtlCol="0">
              <a:spAutoFit/>
            </a:bodyPr>
            <a:lstStyle/>
            <a:p>
              <a:r>
                <a:rPr lang="zh-CN" altLang="en-US" sz="2000" b="1" dirty="0" smtClean="0">
                  <a:gradFill>
                    <a:gsLst>
                      <a:gs pos="0">
                        <a:srgbClr val="007BD3"/>
                      </a:gs>
                      <a:gs pos="100000">
                        <a:srgbClr val="034373"/>
                      </a:gs>
                    </a:gsLst>
                    <a:lin ang="19920000" scaled="0"/>
                  </a:gradFill>
                  <a:latin typeface="微软雅黑" panose="020B0503020204020204" charset="-122"/>
                  <a:ea typeface="微软雅黑" panose="020B0503020204020204" charset="-122"/>
                </a:rPr>
                <a:t>产品及服务</a:t>
              </a:r>
            </a:p>
          </p:txBody>
        </p:sp>
        <p:sp>
          <p:nvSpPr>
            <p:cNvPr id="233" name="文本框 232"/>
            <p:cNvSpPr txBox="1"/>
            <p:nvPr/>
          </p:nvSpPr>
          <p:spPr>
            <a:xfrm>
              <a:off x="1438395" y="3993811"/>
              <a:ext cx="1915200" cy="1169512"/>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charset="-122"/>
                  <a:ea typeface="微软雅黑" panose="020B0503020204020204" charset="-122"/>
                </a:rPr>
                <a:t>公司主要致力于汽车进排气系统的研发和生产，所涵盖的领域</a:t>
              </a:r>
              <a:r>
                <a:rPr lang="zh-CN" altLang="en-US" sz="1400" dirty="0" smtClean="0">
                  <a:solidFill>
                    <a:prstClr val="black">
                      <a:lumMod val="50000"/>
                      <a:lumOff val="50000"/>
                    </a:prstClr>
                  </a:solidFill>
                  <a:latin typeface="微软雅黑" panose="020B0503020204020204" charset="-122"/>
                  <a:ea typeface="微软雅黑" panose="020B0503020204020204" charset="-122"/>
                </a:rPr>
                <a:t>包括发动机</a:t>
              </a:r>
              <a:r>
                <a:rPr lang="zh-CN" altLang="en-US" sz="1400" dirty="0">
                  <a:solidFill>
                    <a:prstClr val="black">
                      <a:lumMod val="50000"/>
                      <a:lumOff val="50000"/>
                    </a:prstClr>
                  </a:solidFill>
                  <a:latin typeface="微软雅黑" panose="020B0503020204020204" charset="-122"/>
                  <a:ea typeface="微软雅黑" panose="020B0503020204020204" charset="-122"/>
                </a:rPr>
                <a:t>紧耦合排气歧管、三元催化转化器、排气管、</a:t>
              </a:r>
              <a:r>
                <a:rPr lang="zh-CN" altLang="en-US" sz="1400" dirty="0" smtClean="0">
                  <a:solidFill>
                    <a:prstClr val="black">
                      <a:lumMod val="50000"/>
                      <a:lumOff val="50000"/>
                    </a:prstClr>
                  </a:solidFill>
                  <a:latin typeface="微软雅黑" panose="020B0503020204020204" charset="-122"/>
                  <a:ea typeface="微软雅黑" panose="020B0503020204020204" charset="-122"/>
                </a:rPr>
                <a:t>消声器以及塑料</a:t>
              </a:r>
              <a:r>
                <a:rPr lang="zh-CN" altLang="en-US" sz="1400" dirty="0">
                  <a:solidFill>
                    <a:prstClr val="black">
                      <a:lumMod val="50000"/>
                      <a:lumOff val="50000"/>
                    </a:prstClr>
                  </a:solidFill>
                  <a:latin typeface="微软雅黑" panose="020B0503020204020204" charset="-122"/>
                  <a:ea typeface="微软雅黑" panose="020B0503020204020204" charset="-122"/>
                </a:rPr>
                <a:t>进气歧管、文丘里管、曲通导电</a:t>
              </a:r>
              <a:r>
                <a:rPr lang="zh-CN" altLang="en-US" sz="1400" dirty="0" smtClean="0">
                  <a:solidFill>
                    <a:prstClr val="black">
                      <a:lumMod val="50000"/>
                      <a:lumOff val="50000"/>
                    </a:prstClr>
                  </a:solidFill>
                  <a:latin typeface="微软雅黑" panose="020B0503020204020204" charset="-122"/>
                  <a:ea typeface="微软雅黑" panose="020B0503020204020204" charset="-122"/>
                </a:rPr>
                <a:t>管等。</a:t>
              </a:r>
              <a:endParaRPr lang="zh-CN" altLang="en-US" sz="14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234" name="组合 233"/>
          <p:cNvGrpSpPr/>
          <p:nvPr/>
        </p:nvGrpSpPr>
        <p:grpSpPr>
          <a:xfrm>
            <a:off x="2678430" y="938530"/>
            <a:ext cx="2927985" cy="1137269"/>
            <a:chOff x="1258030" y="3593783"/>
            <a:chExt cx="2183514" cy="1137251"/>
          </a:xfrm>
        </p:grpSpPr>
        <p:sp>
          <p:nvSpPr>
            <p:cNvPr id="235" name="文本框 234"/>
            <p:cNvSpPr txBox="1"/>
            <p:nvPr/>
          </p:nvSpPr>
          <p:spPr>
            <a:xfrm>
              <a:off x="1258030" y="3593783"/>
              <a:ext cx="870790" cy="521962"/>
            </a:xfrm>
            <a:prstGeom prst="rect">
              <a:avLst/>
            </a:prstGeom>
            <a:noFill/>
          </p:spPr>
          <p:txBody>
            <a:bodyPr wrap="square" rtlCol="0">
              <a:spAutoFit/>
            </a:bodyPr>
            <a:lstStyle/>
            <a:p>
              <a:pPr algn="ctr"/>
              <a:r>
                <a:rPr lang="en-US" altLang="zh-CN" sz="2800" dirty="0" smtClean="0">
                  <a:gradFill>
                    <a:gsLst>
                      <a:gs pos="0">
                        <a:srgbClr val="007BD3"/>
                      </a:gs>
                      <a:gs pos="100000">
                        <a:srgbClr val="034373"/>
                      </a:gs>
                    </a:gsLst>
                    <a:lin ang="19920000" scaled="0"/>
                  </a:gradFill>
                  <a:latin typeface="Impact" panose="020B0806030902050204" pitchFamily="34" charset="0"/>
                </a:rPr>
                <a:t>01</a:t>
              </a:r>
            </a:p>
          </p:txBody>
        </p:sp>
        <p:sp>
          <p:nvSpPr>
            <p:cNvPr id="236" name="文本框 235"/>
            <p:cNvSpPr txBox="1"/>
            <p:nvPr/>
          </p:nvSpPr>
          <p:spPr>
            <a:xfrm>
              <a:off x="1842884" y="3623214"/>
              <a:ext cx="1598660" cy="398774"/>
            </a:xfrm>
            <a:prstGeom prst="rect">
              <a:avLst/>
            </a:prstGeom>
            <a:noFill/>
          </p:spPr>
          <p:txBody>
            <a:bodyPr wrap="square" rtlCol="0">
              <a:spAutoFit/>
            </a:bodyPr>
            <a:lstStyle/>
            <a:p>
              <a:r>
                <a:rPr lang="zh-CN" altLang="en-US" sz="2000" b="1" dirty="0" smtClean="0">
                  <a:gradFill>
                    <a:gsLst>
                      <a:gs pos="0">
                        <a:srgbClr val="007BD3"/>
                      </a:gs>
                      <a:gs pos="100000">
                        <a:srgbClr val="034373"/>
                      </a:gs>
                    </a:gsLst>
                    <a:lin ang="19920000" scaled="0"/>
                  </a:gradFill>
                  <a:latin typeface="微软雅黑" panose="020B0503020204020204" charset="-122"/>
                  <a:ea typeface="微软雅黑" panose="020B0503020204020204" charset="-122"/>
                </a:rPr>
                <a:t>公司介绍</a:t>
              </a:r>
            </a:p>
          </p:txBody>
        </p:sp>
        <p:sp>
          <p:nvSpPr>
            <p:cNvPr id="237" name="文本框 236"/>
            <p:cNvSpPr txBox="1"/>
            <p:nvPr/>
          </p:nvSpPr>
          <p:spPr>
            <a:xfrm>
              <a:off x="1438395" y="3993811"/>
              <a:ext cx="1915200" cy="737223"/>
            </a:xfrm>
            <a:prstGeom prst="rect">
              <a:avLst/>
            </a:prstGeom>
            <a:noFill/>
          </p:spPr>
          <p:txBody>
            <a:bodyPr wrap="square" rtlCol="0">
              <a:spAutoFit/>
            </a:bodyPr>
            <a:lstStyle/>
            <a:p>
              <a:pPr algn="just"/>
              <a:r>
                <a:rPr lang="zh-CN" altLang="zh-CN" sz="1400" dirty="0">
                  <a:solidFill>
                    <a:prstClr val="black">
                      <a:lumMod val="50000"/>
                      <a:lumOff val="50000"/>
                    </a:prstClr>
                  </a:solidFill>
                  <a:latin typeface="微软雅黑" panose="020B0503020204020204" charset="-122"/>
                  <a:ea typeface="微软雅黑" panose="020B0503020204020204" charset="-122"/>
                </a:rPr>
                <a:t>天津卡达克汽车高新技术有限公司是中国汽车技术研究中心全资子公司。</a:t>
              </a:r>
            </a:p>
          </p:txBody>
        </p:sp>
      </p:grpSp>
      <p:grpSp>
        <p:nvGrpSpPr>
          <p:cNvPr id="238" name="组合 237"/>
          <p:cNvGrpSpPr/>
          <p:nvPr/>
        </p:nvGrpSpPr>
        <p:grpSpPr>
          <a:xfrm>
            <a:off x="6553835" y="4988560"/>
            <a:ext cx="3790315" cy="1137284"/>
            <a:chOff x="1258030" y="3593783"/>
            <a:chExt cx="2777490" cy="1137266"/>
          </a:xfrm>
        </p:grpSpPr>
        <p:sp>
          <p:nvSpPr>
            <p:cNvPr id="239" name="文本框 238"/>
            <p:cNvSpPr txBox="1"/>
            <p:nvPr/>
          </p:nvSpPr>
          <p:spPr>
            <a:xfrm>
              <a:off x="1258030" y="3593783"/>
              <a:ext cx="870790" cy="521962"/>
            </a:xfrm>
            <a:prstGeom prst="rect">
              <a:avLst/>
            </a:prstGeom>
            <a:noFill/>
          </p:spPr>
          <p:txBody>
            <a:bodyPr wrap="square" rtlCol="0">
              <a:spAutoFit/>
            </a:bodyPr>
            <a:lstStyle/>
            <a:p>
              <a:pPr algn="ctr"/>
              <a:r>
                <a:rPr lang="en-US" altLang="zh-CN" sz="2800" dirty="0" smtClean="0">
                  <a:gradFill>
                    <a:gsLst>
                      <a:gs pos="0">
                        <a:srgbClr val="007BD3"/>
                      </a:gs>
                      <a:gs pos="100000">
                        <a:srgbClr val="034373"/>
                      </a:gs>
                    </a:gsLst>
                    <a:lin ang="19920000" scaled="0"/>
                  </a:gradFill>
                  <a:latin typeface="Impact" panose="020B0806030902050204" pitchFamily="34" charset="0"/>
                </a:rPr>
                <a:t>03</a:t>
              </a:r>
            </a:p>
          </p:txBody>
        </p:sp>
        <p:sp>
          <p:nvSpPr>
            <p:cNvPr id="240" name="文本框 239"/>
            <p:cNvSpPr txBox="1"/>
            <p:nvPr/>
          </p:nvSpPr>
          <p:spPr>
            <a:xfrm>
              <a:off x="1930495" y="3652203"/>
              <a:ext cx="2105025" cy="398774"/>
            </a:xfrm>
            <a:prstGeom prst="rect">
              <a:avLst/>
            </a:prstGeom>
            <a:noFill/>
          </p:spPr>
          <p:txBody>
            <a:bodyPr wrap="square" rtlCol="0">
              <a:spAutoFit/>
            </a:bodyPr>
            <a:lstStyle/>
            <a:p>
              <a:r>
                <a:rPr lang="zh-CN" altLang="en-US" sz="2000" b="1" dirty="0" smtClean="0">
                  <a:gradFill>
                    <a:gsLst>
                      <a:gs pos="0">
                        <a:srgbClr val="007BD3"/>
                      </a:gs>
                      <a:gs pos="100000">
                        <a:srgbClr val="034373"/>
                      </a:gs>
                    </a:gsLst>
                    <a:lin ang="19920000" scaled="0"/>
                  </a:gradFill>
                  <a:latin typeface="微软雅黑" panose="020B0503020204020204" charset="-122"/>
                  <a:ea typeface="微软雅黑" panose="020B0503020204020204" charset="-122"/>
                </a:rPr>
                <a:t>市场分析</a:t>
              </a:r>
            </a:p>
          </p:txBody>
        </p:sp>
        <p:sp>
          <p:nvSpPr>
            <p:cNvPr id="241" name="文本框 240"/>
            <p:cNvSpPr txBox="1"/>
            <p:nvPr/>
          </p:nvSpPr>
          <p:spPr>
            <a:xfrm>
              <a:off x="1438574" y="3993826"/>
              <a:ext cx="2230740" cy="737223"/>
            </a:xfrm>
            <a:prstGeom prst="rect">
              <a:avLst/>
            </a:prstGeom>
            <a:noFill/>
          </p:spPr>
          <p:txBody>
            <a:bodyPr wrap="square" rtlCol="0">
              <a:spAutoFit/>
            </a:bodyPr>
            <a:lstStyle/>
            <a:p>
              <a:pPr algn="just"/>
              <a:r>
                <a:rPr lang="zh-CN" altLang="en-US" sz="1400" dirty="0">
                  <a:solidFill>
                    <a:prstClr val="black">
                      <a:lumMod val="50000"/>
                      <a:lumOff val="50000"/>
                    </a:prstClr>
                  </a:solidFill>
                  <a:latin typeface="微软雅黑" panose="020B0503020204020204" charset="-122"/>
                  <a:ea typeface="微软雅黑" panose="020B0503020204020204" charset="-122"/>
                </a:rPr>
                <a:t>鉴于排放法规的越加严格，歧管催化器将会是未来排气系统市场的首选技术方案</a:t>
              </a:r>
            </a:p>
          </p:txBody>
        </p:sp>
      </p:grpSp>
      <p:sp>
        <p:nvSpPr>
          <p:cNvPr id="242" name="文本框 241"/>
          <p:cNvSpPr txBox="1"/>
          <p:nvPr/>
        </p:nvSpPr>
        <p:spPr>
          <a:xfrm>
            <a:off x="5391150" y="3323114"/>
            <a:ext cx="1409700" cy="808990"/>
          </a:xfrm>
          <a:prstGeom prst="rect">
            <a:avLst/>
          </a:prstGeom>
          <a:noFill/>
        </p:spPr>
        <p:txBody>
          <a:bodyPr wrap="square" rtlCol="0">
            <a:spAutoFit/>
          </a:bodyPr>
          <a:lstStyle/>
          <a:p>
            <a:pPr algn="ctr"/>
            <a:r>
              <a:rPr lang="zh-CN" altLang="en-US" sz="4400" b="1" dirty="0" smtClean="0">
                <a:gradFill>
                  <a:gsLst>
                    <a:gs pos="0">
                      <a:srgbClr val="007BD3"/>
                    </a:gs>
                    <a:gs pos="100000">
                      <a:srgbClr val="034373"/>
                    </a:gs>
                  </a:gsLst>
                  <a:lin ang="0" scaled="0"/>
                </a:gradFill>
                <a:effectLst>
                  <a:innerShdw blurRad="63500" dist="50800" dir="13500000">
                    <a:prstClr val="black">
                      <a:alpha val="50000"/>
                    </a:prstClr>
                  </a:innerShdw>
                </a:effectLst>
                <a:latin typeface="微软雅黑" panose="020B0503020204020204" charset="-122"/>
                <a:ea typeface="微软雅黑" panose="020B0503020204020204" charset="-122"/>
              </a:rPr>
              <a:t>目录</a:t>
            </a:r>
          </a:p>
        </p:txBody>
      </p:sp>
      <p:sp>
        <p:nvSpPr>
          <p:cNvPr id="243" name="Freeform 48"/>
          <p:cNvSpPr>
            <a:spLocks noEditPoints="1"/>
          </p:cNvSpPr>
          <p:nvPr/>
        </p:nvSpPr>
        <p:spPr bwMode="auto">
          <a:xfrm>
            <a:off x="5829190" y="2706936"/>
            <a:ext cx="547085" cy="595011"/>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p:cTn id="7" dur="500" fill="hold"/>
                                        <p:tgtEl>
                                          <p:spTgt spid="184"/>
                                        </p:tgtEl>
                                        <p:attrNameLst>
                                          <p:attrName>ppt_w</p:attrName>
                                        </p:attrNameLst>
                                      </p:cBhvr>
                                      <p:tavLst>
                                        <p:tav tm="0">
                                          <p:val>
                                            <p:fltVal val="0"/>
                                          </p:val>
                                        </p:tav>
                                        <p:tav tm="100000">
                                          <p:val>
                                            <p:strVal val="#ppt_w"/>
                                          </p:val>
                                        </p:tav>
                                      </p:tavLst>
                                    </p:anim>
                                    <p:anim calcmode="lin" valueType="num">
                                      <p:cBhvr>
                                        <p:cTn id="8" dur="500" fill="hold"/>
                                        <p:tgtEl>
                                          <p:spTgt spid="184"/>
                                        </p:tgtEl>
                                        <p:attrNameLst>
                                          <p:attrName>ppt_h</p:attrName>
                                        </p:attrNameLst>
                                      </p:cBhvr>
                                      <p:tavLst>
                                        <p:tav tm="0">
                                          <p:val>
                                            <p:fltVal val="0"/>
                                          </p:val>
                                        </p:tav>
                                        <p:tav tm="100000">
                                          <p:val>
                                            <p:strVal val="#ppt_h"/>
                                          </p:val>
                                        </p:tav>
                                      </p:tavLst>
                                    </p:anim>
                                    <p:animEffect transition="in" filter="fade">
                                      <p:cBhvr>
                                        <p:cTn id="9" dur="500"/>
                                        <p:tgtEl>
                                          <p:spTgt spid="18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43"/>
                                        </p:tgtEl>
                                        <p:attrNameLst>
                                          <p:attrName>style.visibility</p:attrName>
                                        </p:attrNameLst>
                                      </p:cBhvr>
                                      <p:to>
                                        <p:strVal val="visible"/>
                                      </p:to>
                                    </p:set>
                                    <p:anim calcmode="lin" valueType="num">
                                      <p:cBhvr>
                                        <p:cTn id="13" dur="500" fill="hold"/>
                                        <p:tgtEl>
                                          <p:spTgt spid="243"/>
                                        </p:tgtEl>
                                        <p:attrNameLst>
                                          <p:attrName>ppt_w</p:attrName>
                                        </p:attrNameLst>
                                      </p:cBhvr>
                                      <p:tavLst>
                                        <p:tav tm="0">
                                          <p:val>
                                            <p:fltVal val="0"/>
                                          </p:val>
                                        </p:tav>
                                        <p:tav tm="100000">
                                          <p:val>
                                            <p:strVal val="#ppt_w"/>
                                          </p:val>
                                        </p:tav>
                                      </p:tavLst>
                                    </p:anim>
                                    <p:anim calcmode="lin" valueType="num">
                                      <p:cBhvr>
                                        <p:cTn id="14" dur="500" fill="hold"/>
                                        <p:tgtEl>
                                          <p:spTgt spid="243"/>
                                        </p:tgtEl>
                                        <p:attrNameLst>
                                          <p:attrName>ppt_h</p:attrName>
                                        </p:attrNameLst>
                                      </p:cBhvr>
                                      <p:tavLst>
                                        <p:tav tm="0">
                                          <p:val>
                                            <p:fltVal val="0"/>
                                          </p:val>
                                        </p:tav>
                                        <p:tav tm="100000">
                                          <p:val>
                                            <p:strVal val="#ppt_h"/>
                                          </p:val>
                                        </p:tav>
                                      </p:tavLst>
                                    </p:anim>
                                    <p:animEffect transition="in" filter="fade">
                                      <p:cBhvr>
                                        <p:cTn id="15" dur="500"/>
                                        <p:tgtEl>
                                          <p:spTgt spid="243"/>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42"/>
                                        </p:tgtEl>
                                        <p:attrNameLst>
                                          <p:attrName>style.visibility</p:attrName>
                                        </p:attrNameLst>
                                      </p:cBhvr>
                                      <p:to>
                                        <p:strVal val="visible"/>
                                      </p:to>
                                    </p:set>
                                    <p:anim calcmode="lin" valueType="num">
                                      <p:cBhvr>
                                        <p:cTn id="18" dur="500" fill="hold"/>
                                        <p:tgtEl>
                                          <p:spTgt spid="242"/>
                                        </p:tgtEl>
                                        <p:attrNameLst>
                                          <p:attrName>ppt_w</p:attrName>
                                        </p:attrNameLst>
                                      </p:cBhvr>
                                      <p:tavLst>
                                        <p:tav tm="0">
                                          <p:val>
                                            <p:fltVal val="0"/>
                                          </p:val>
                                        </p:tav>
                                        <p:tav tm="100000">
                                          <p:val>
                                            <p:strVal val="#ppt_w"/>
                                          </p:val>
                                        </p:tav>
                                      </p:tavLst>
                                    </p:anim>
                                    <p:anim calcmode="lin" valueType="num">
                                      <p:cBhvr>
                                        <p:cTn id="19" dur="500" fill="hold"/>
                                        <p:tgtEl>
                                          <p:spTgt spid="242"/>
                                        </p:tgtEl>
                                        <p:attrNameLst>
                                          <p:attrName>ppt_h</p:attrName>
                                        </p:attrNameLst>
                                      </p:cBhvr>
                                      <p:tavLst>
                                        <p:tav tm="0">
                                          <p:val>
                                            <p:fltVal val="0"/>
                                          </p:val>
                                        </p:tav>
                                        <p:tav tm="100000">
                                          <p:val>
                                            <p:strVal val="#ppt_h"/>
                                          </p:val>
                                        </p:tav>
                                      </p:tavLst>
                                    </p:anim>
                                    <p:animEffect transition="in" filter="fade">
                                      <p:cBhvr>
                                        <p:cTn id="20" dur="500"/>
                                        <p:tgtEl>
                                          <p:spTgt spid="242"/>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87"/>
                                        </p:tgtEl>
                                        <p:attrNameLst>
                                          <p:attrName>style.visibility</p:attrName>
                                        </p:attrNameLst>
                                      </p:cBhvr>
                                      <p:to>
                                        <p:strVal val="visible"/>
                                      </p:to>
                                    </p:set>
                                    <p:animEffect transition="in" filter="fade">
                                      <p:cBhvr>
                                        <p:cTn id="24" dur="500"/>
                                        <p:tgtEl>
                                          <p:spTgt spid="187"/>
                                        </p:tgtEl>
                                      </p:cBhvr>
                                    </p:animEffect>
                                  </p:childTnLst>
                                </p:cTn>
                              </p:par>
                            </p:childTnLst>
                          </p:cTn>
                        </p:par>
                        <p:par>
                          <p:cTn id="25" fill="hold">
                            <p:stCondLst>
                              <p:cond delay="1500"/>
                            </p:stCondLst>
                            <p:childTnLst>
                              <p:par>
                                <p:cTn id="26" presetID="2" presetClass="entr" presetSubtype="8" fill="hold" nodeType="afterEffect">
                                  <p:stCondLst>
                                    <p:cond delay="0"/>
                                  </p:stCondLst>
                                  <p:childTnLst>
                                    <p:set>
                                      <p:cBhvr>
                                        <p:cTn id="27" dur="1" fill="hold">
                                          <p:stCondLst>
                                            <p:cond delay="0"/>
                                          </p:stCondLst>
                                        </p:cTn>
                                        <p:tgtEl>
                                          <p:spTgt spid="234"/>
                                        </p:tgtEl>
                                        <p:attrNameLst>
                                          <p:attrName>style.visibility</p:attrName>
                                        </p:attrNameLst>
                                      </p:cBhvr>
                                      <p:to>
                                        <p:strVal val="visible"/>
                                      </p:to>
                                    </p:set>
                                    <p:anim calcmode="lin" valueType="num">
                                      <p:cBhvr additive="base">
                                        <p:cTn id="28" dur="500" fill="hold"/>
                                        <p:tgtEl>
                                          <p:spTgt spid="234"/>
                                        </p:tgtEl>
                                        <p:attrNameLst>
                                          <p:attrName>ppt_x</p:attrName>
                                        </p:attrNameLst>
                                      </p:cBhvr>
                                      <p:tavLst>
                                        <p:tav tm="0">
                                          <p:val>
                                            <p:strVal val="0-#ppt_w/2"/>
                                          </p:val>
                                        </p:tav>
                                        <p:tav tm="100000">
                                          <p:val>
                                            <p:strVal val="#ppt_x"/>
                                          </p:val>
                                        </p:tav>
                                      </p:tavLst>
                                    </p:anim>
                                    <p:anim calcmode="lin" valueType="num">
                                      <p:cBhvr additive="base">
                                        <p:cTn id="29" dur="500" fill="hold"/>
                                        <p:tgtEl>
                                          <p:spTgt spid="234"/>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97"/>
                                        </p:tgtEl>
                                        <p:attrNameLst>
                                          <p:attrName>style.visibility</p:attrName>
                                        </p:attrNameLst>
                                      </p:cBhvr>
                                      <p:to>
                                        <p:strVal val="visible"/>
                                      </p:to>
                                    </p:set>
                                    <p:animEffect transition="in" filter="fade">
                                      <p:cBhvr>
                                        <p:cTn id="33" dur="500"/>
                                        <p:tgtEl>
                                          <p:spTgt spid="197"/>
                                        </p:tgtEl>
                                      </p:cBhvr>
                                    </p:animEffect>
                                  </p:childTnLst>
                                </p:cTn>
                              </p:par>
                            </p:childTnLst>
                          </p:cTn>
                        </p:par>
                        <p:par>
                          <p:cTn id="34" fill="hold">
                            <p:stCondLst>
                              <p:cond delay="2500"/>
                            </p:stCondLst>
                            <p:childTnLst>
                              <p:par>
                                <p:cTn id="35" presetID="2" presetClass="entr" presetSubtype="2" fill="hold" nodeType="afterEffect">
                                  <p:stCondLst>
                                    <p:cond delay="0"/>
                                  </p:stCondLst>
                                  <p:childTnLst>
                                    <p:set>
                                      <p:cBhvr>
                                        <p:cTn id="36" dur="1" fill="hold">
                                          <p:stCondLst>
                                            <p:cond delay="0"/>
                                          </p:stCondLst>
                                        </p:cTn>
                                        <p:tgtEl>
                                          <p:spTgt spid="230"/>
                                        </p:tgtEl>
                                        <p:attrNameLst>
                                          <p:attrName>style.visibility</p:attrName>
                                        </p:attrNameLst>
                                      </p:cBhvr>
                                      <p:to>
                                        <p:strVal val="visible"/>
                                      </p:to>
                                    </p:set>
                                    <p:anim calcmode="lin" valueType="num">
                                      <p:cBhvr additive="base">
                                        <p:cTn id="37" dur="500" fill="hold"/>
                                        <p:tgtEl>
                                          <p:spTgt spid="230"/>
                                        </p:tgtEl>
                                        <p:attrNameLst>
                                          <p:attrName>ppt_x</p:attrName>
                                        </p:attrNameLst>
                                      </p:cBhvr>
                                      <p:tavLst>
                                        <p:tav tm="0">
                                          <p:val>
                                            <p:strVal val="1+#ppt_w/2"/>
                                          </p:val>
                                        </p:tav>
                                        <p:tav tm="100000">
                                          <p:val>
                                            <p:strVal val="#ppt_x"/>
                                          </p:val>
                                        </p:tav>
                                      </p:tavLst>
                                    </p:anim>
                                    <p:anim calcmode="lin" valueType="num">
                                      <p:cBhvr additive="base">
                                        <p:cTn id="38" dur="500" fill="hold"/>
                                        <p:tgtEl>
                                          <p:spTgt spid="230"/>
                                        </p:tgtEl>
                                        <p:attrNameLst>
                                          <p:attrName>ppt_y</p:attrName>
                                        </p:attrNameLst>
                                      </p:cBhvr>
                                      <p:tavLst>
                                        <p:tav tm="0">
                                          <p:val>
                                            <p:strVal val="#ppt_y"/>
                                          </p:val>
                                        </p:tav>
                                        <p:tav tm="100000">
                                          <p:val>
                                            <p:strVal val="#ppt_y"/>
                                          </p:val>
                                        </p:tav>
                                      </p:tavLst>
                                    </p:anim>
                                  </p:childTnLst>
                                </p:cTn>
                              </p:par>
                            </p:childTnLst>
                          </p:cTn>
                        </p:par>
                        <p:par>
                          <p:cTn id="39" fill="hold">
                            <p:stCondLst>
                              <p:cond delay="3000"/>
                            </p:stCondLst>
                            <p:childTnLst>
                              <p:par>
                                <p:cTn id="40" presetID="10" presetClass="entr" presetSubtype="0" fill="hold" nodeType="afterEffect">
                                  <p:stCondLst>
                                    <p:cond delay="0"/>
                                  </p:stCondLst>
                                  <p:childTnLst>
                                    <p:set>
                                      <p:cBhvr>
                                        <p:cTn id="41" dur="1" fill="hold">
                                          <p:stCondLst>
                                            <p:cond delay="0"/>
                                          </p:stCondLst>
                                        </p:cTn>
                                        <p:tgtEl>
                                          <p:spTgt spid="216"/>
                                        </p:tgtEl>
                                        <p:attrNameLst>
                                          <p:attrName>style.visibility</p:attrName>
                                        </p:attrNameLst>
                                      </p:cBhvr>
                                      <p:to>
                                        <p:strVal val="visible"/>
                                      </p:to>
                                    </p:set>
                                    <p:animEffect transition="in" filter="fade">
                                      <p:cBhvr>
                                        <p:cTn id="42" dur="500"/>
                                        <p:tgtEl>
                                          <p:spTgt spid="216"/>
                                        </p:tgtEl>
                                      </p:cBhvr>
                                    </p:animEffect>
                                  </p:childTnLst>
                                </p:cTn>
                              </p:par>
                            </p:childTnLst>
                          </p:cTn>
                        </p:par>
                        <p:par>
                          <p:cTn id="43" fill="hold">
                            <p:stCondLst>
                              <p:cond delay="3500"/>
                            </p:stCondLst>
                            <p:childTnLst>
                              <p:par>
                                <p:cTn id="44" presetID="2" presetClass="entr" presetSubtype="2" fill="hold" nodeType="afterEffect">
                                  <p:stCondLst>
                                    <p:cond delay="0"/>
                                  </p:stCondLst>
                                  <p:childTnLst>
                                    <p:set>
                                      <p:cBhvr>
                                        <p:cTn id="45" dur="1" fill="hold">
                                          <p:stCondLst>
                                            <p:cond delay="0"/>
                                          </p:stCondLst>
                                        </p:cTn>
                                        <p:tgtEl>
                                          <p:spTgt spid="238"/>
                                        </p:tgtEl>
                                        <p:attrNameLst>
                                          <p:attrName>style.visibility</p:attrName>
                                        </p:attrNameLst>
                                      </p:cBhvr>
                                      <p:to>
                                        <p:strVal val="visible"/>
                                      </p:to>
                                    </p:set>
                                    <p:anim calcmode="lin" valueType="num">
                                      <p:cBhvr additive="base">
                                        <p:cTn id="46" dur="500" fill="hold"/>
                                        <p:tgtEl>
                                          <p:spTgt spid="238"/>
                                        </p:tgtEl>
                                        <p:attrNameLst>
                                          <p:attrName>ppt_x</p:attrName>
                                        </p:attrNameLst>
                                      </p:cBhvr>
                                      <p:tavLst>
                                        <p:tav tm="0">
                                          <p:val>
                                            <p:strVal val="1+#ppt_w/2"/>
                                          </p:val>
                                        </p:tav>
                                        <p:tav tm="100000">
                                          <p:val>
                                            <p:strVal val="#ppt_x"/>
                                          </p:val>
                                        </p:tav>
                                      </p:tavLst>
                                    </p:anim>
                                    <p:anim calcmode="lin" valueType="num">
                                      <p:cBhvr additive="base">
                                        <p:cTn id="47" dur="500" fill="hold"/>
                                        <p:tgtEl>
                                          <p:spTgt spid="238"/>
                                        </p:tgtEl>
                                        <p:attrNameLst>
                                          <p:attrName>ppt_y</p:attrName>
                                        </p:attrNameLst>
                                      </p:cBhvr>
                                      <p:tavLst>
                                        <p:tav tm="0">
                                          <p:val>
                                            <p:strVal val="#ppt_y"/>
                                          </p:val>
                                        </p:tav>
                                        <p:tav tm="100000">
                                          <p:val>
                                            <p:strVal val="#ppt_y"/>
                                          </p:val>
                                        </p:tav>
                                      </p:tavLst>
                                    </p:anim>
                                  </p:childTnLst>
                                </p:cTn>
                              </p:par>
                            </p:childTnLst>
                          </p:cTn>
                        </p:par>
                        <p:par>
                          <p:cTn id="48" fill="hold">
                            <p:stCondLst>
                              <p:cond delay="4000"/>
                            </p:stCondLst>
                            <p:childTnLst>
                              <p:par>
                                <p:cTn id="49" presetID="2" presetClass="entr" presetSubtype="4" fill="hold" nodeType="afterEffect">
                                  <p:stCondLst>
                                    <p:cond delay="0"/>
                                  </p:stCondLst>
                                  <p:childTnLst>
                                    <p:set>
                                      <p:cBhvr>
                                        <p:cTn id="50" dur="1" fill="hold">
                                          <p:stCondLst>
                                            <p:cond delay="0"/>
                                          </p:stCondLst>
                                        </p:cTn>
                                        <p:tgtEl>
                                          <p:spTgt spid="208"/>
                                        </p:tgtEl>
                                        <p:attrNameLst>
                                          <p:attrName>style.visibility</p:attrName>
                                        </p:attrNameLst>
                                      </p:cBhvr>
                                      <p:to>
                                        <p:strVal val="visible"/>
                                      </p:to>
                                    </p:set>
                                    <p:anim calcmode="lin" valueType="num">
                                      <p:cBhvr additive="base">
                                        <p:cTn id="51" dur="500" fill="hold"/>
                                        <p:tgtEl>
                                          <p:spTgt spid="208"/>
                                        </p:tgtEl>
                                        <p:attrNameLst>
                                          <p:attrName>ppt_x</p:attrName>
                                        </p:attrNameLst>
                                      </p:cBhvr>
                                      <p:tavLst>
                                        <p:tav tm="0">
                                          <p:val>
                                            <p:strVal val="#ppt_x"/>
                                          </p:val>
                                        </p:tav>
                                        <p:tav tm="100000">
                                          <p:val>
                                            <p:strVal val="#ppt_x"/>
                                          </p:val>
                                        </p:tav>
                                      </p:tavLst>
                                    </p:anim>
                                    <p:anim calcmode="lin" valueType="num">
                                      <p:cBhvr additive="base">
                                        <p:cTn id="52" dur="500" fill="hold"/>
                                        <p:tgtEl>
                                          <p:spTgt spid="208"/>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fill="hold" nodeType="afterEffect">
                                  <p:stCondLst>
                                    <p:cond delay="0"/>
                                  </p:stCondLst>
                                  <p:childTnLst>
                                    <p:set>
                                      <p:cBhvr>
                                        <p:cTn id="55" dur="1" fill="hold">
                                          <p:stCondLst>
                                            <p:cond delay="0"/>
                                          </p:stCondLst>
                                        </p:cTn>
                                        <p:tgtEl>
                                          <p:spTgt spid="226"/>
                                        </p:tgtEl>
                                        <p:attrNameLst>
                                          <p:attrName>style.visibility</p:attrName>
                                        </p:attrNameLst>
                                      </p:cBhvr>
                                      <p:to>
                                        <p:strVal val="visible"/>
                                      </p:to>
                                    </p:set>
                                    <p:anim calcmode="lin" valueType="num">
                                      <p:cBhvr additive="base">
                                        <p:cTn id="56" dur="500" fill="hold"/>
                                        <p:tgtEl>
                                          <p:spTgt spid="226"/>
                                        </p:tgtEl>
                                        <p:attrNameLst>
                                          <p:attrName>ppt_x</p:attrName>
                                        </p:attrNameLst>
                                      </p:cBhvr>
                                      <p:tavLst>
                                        <p:tav tm="0">
                                          <p:val>
                                            <p:strVal val="#ppt_x"/>
                                          </p:val>
                                        </p:tav>
                                        <p:tav tm="100000">
                                          <p:val>
                                            <p:strVal val="#ppt_x"/>
                                          </p:val>
                                        </p:tav>
                                      </p:tavLst>
                                    </p:anim>
                                    <p:anim calcmode="lin" valueType="num">
                                      <p:cBhvr additive="base">
                                        <p:cTn id="57" dur="500" fill="hold"/>
                                        <p:tgtEl>
                                          <p:spTgt spid="2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3"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48435" y="314325"/>
            <a:ext cx="2621280" cy="605155"/>
          </a:xfrm>
          <a:prstGeom prst="rect">
            <a:avLst/>
          </a:prstGeom>
          <a:noFill/>
        </p:spPr>
        <p:txBody>
          <a:bodyPr wrap="none" rtlCol="0" anchor="t">
            <a:spAutoFit/>
          </a:bodyPr>
          <a:lstStyle/>
          <a:p>
            <a:pPr>
              <a:lnSpc>
                <a:spcPct val="90000"/>
              </a:lnSpc>
            </a:pPr>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客户需求分析</a:t>
            </a:r>
          </a:p>
        </p:txBody>
      </p:sp>
      <p:sp>
        <p:nvSpPr>
          <p:cNvPr id="2" name="饼形 1"/>
          <p:cNvSpPr/>
          <p:nvPr/>
        </p:nvSpPr>
        <p:spPr>
          <a:xfrm>
            <a:off x="4378195" y="3211476"/>
            <a:ext cx="1973048" cy="1972336"/>
          </a:xfrm>
          <a:prstGeom prst="pie">
            <a:avLst>
              <a:gd name="adj1" fmla="val 6871637"/>
              <a:gd name="adj2" fmla="val 15911455"/>
            </a:avLst>
          </a:prstGeom>
          <a:solidFill>
            <a:sysClr val="window" lastClr="FFFFFF">
              <a:lumMod val="75000"/>
              <a:alpha val="6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3" name="任意多边形 2"/>
          <p:cNvSpPr/>
          <p:nvPr/>
        </p:nvSpPr>
        <p:spPr>
          <a:xfrm>
            <a:off x="4443473" y="3259149"/>
            <a:ext cx="1866198" cy="1865524"/>
          </a:xfrm>
          <a:custGeom>
            <a:avLst/>
            <a:gdLst>
              <a:gd name="connsiteX0" fmla="*/ 1160855 w 2316512"/>
              <a:gd name="connsiteY0" fmla="*/ 52679 h 2316512"/>
              <a:gd name="connsiteX1" fmla="*/ 55278 w 2316512"/>
              <a:gd name="connsiteY1" fmla="*/ 1158256 h 2316512"/>
              <a:gd name="connsiteX2" fmla="*/ 1160855 w 2316512"/>
              <a:gd name="connsiteY2" fmla="*/ 2263833 h 2316512"/>
              <a:gd name="connsiteX3" fmla="*/ 2266432 w 2316512"/>
              <a:gd name="connsiteY3" fmla="*/ 1158256 h 2316512"/>
              <a:gd name="connsiteX4" fmla="*/ 1160855 w 2316512"/>
              <a:gd name="connsiteY4" fmla="*/ 52679 h 2316512"/>
              <a:gd name="connsiteX5" fmla="*/ 1158256 w 2316512"/>
              <a:gd name="connsiteY5" fmla="*/ 0 h 2316512"/>
              <a:gd name="connsiteX6" fmla="*/ 2316512 w 2316512"/>
              <a:gd name="connsiteY6" fmla="*/ 1158256 h 2316512"/>
              <a:gd name="connsiteX7" fmla="*/ 1158256 w 2316512"/>
              <a:gd name="connsiteY7" fmla="*/ 2316512 h 2316512"/>
              <a:gd name="connsiteX8" fmla="*/ 0 w 2316512"/>
              <a:gd name="connsiteY8" fmla="*/ 1158256 h 2316512"/>
              <a:gd name="connsiteX9" fmla="*/ 1158256 w 2316512"/>
              <a:gd name="connsiteY9" fmla="*/ 0 h 231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512" h="2316512">
                <a:moveTo>
                  <a:pt x="1160855" y="52679"/>
                </a:moveTo>
                <a:cubicBezTo>
                  <a:pt x="550262" y="52679"/>
                  <a:pt x="55278" y="547663"/>
                  <a:pt x="55278" y="1158256"/>
                </a:cubicBezTo>
                <a:cubicBezTo>
                  <a:pt x="55278" y="1768849"/>
                  <a:pt x="550262" y="2263833"/>
                  <a:pt x="1160855" y="2263833"/>
                </a:cubicBezTo>
                <a:cubicBezTo>
                  <a:pt x="1771448" y="2263833"/>
                  <a:pt x="2266432" y="1768849"/>
                  <a:pt x="2266432" y="1158256"/>
                </a:cubicBezTo>
                <a:cubicBezTo>
                  <a:pt x="2266432" y="547663"/>
                  <a:pt x="1771448" y="52679"/>
                  <a:pt x="1160855" y="52679"/>
                </a:cubicBezTo>
                <a:close/>
                <a:moveTo>
                  <a:pt x="1158256" y="0"/>
                </a:moveTo>
                <a:cubicBezTo>
                  <a:pt x="1797943" y="0"/>
                  <a:pt x="2316512" y="518569"/>
                  <a:pt x="2316512" y="1158256"/>
                </a:cubicBezTo>
                <a:cubicBezTo>
                  <a:pt x="2316512" y="1797943"/>
                  <a:pt x="1797943" y="2316512"/>
                  <a:pt x="1158256" y="2316512"/>
                </a:cubicBezTo>
                <a:cubicBezTo>
                  <a:pt x="518569" y="2316512"/>
                  <a:pt x="0" y="1797943"/>
                  <a:pt x="0" y="1158256"/>
                </a:cubicBezTo>
                <a:cubicBezTo>
                  <a:pt x="0" y="518569"/>
                  <a:pt x="518569" y="0"/>
                  <a:pt x="1158256" y="0"/>
                </a:cubicBezTo>
                <a:close/>
              </a:path>
            </a:pathLst>
          </a:custGeom>
          <a:solidFill>
            <a:sysClr val="window" lastClr="FFFFF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4" name="任意多边形 3"/>
          <p:cNvSpPr/>
          <p:nvPr/>
        </p:nvSpPr>
        <p:spPr bwMode="auto">
          <a:xfrm>
            <a:off x="4005218" y="1414938"/>
            <a:ext cx="1542672" cy="1611101"/>
          </a:xfrm>
          <a:custGeom>
            <a:avLst/>
            <a:gdLst>
              <a:gd name="connsiteX0" fmla="*/ 1370950 w 1666147"/>
              <a:gd name="connsiteY0" fmla="*/ 1185937 h 1740683"/>
              <a:gd name="connsiteX1" fmla="*/ 1324843 w 1666147"/>
              <a:gd name="connsiteY1" fmla="*/ 1251718 h 1740683"/>
              <a:gd name="connsiteX2" fmla="*/ 1326037 w 1666147"/>
              <a:gd name="connsiteY2" fmla="*/ 1250578 h 1740683"/>
              <a:gd name="connsiteX3" fmla="*/ 1371481 w 1666147"/>
              <a:gd name="connsiteY3" fmla="*/ 1185937 h 1740683"/>
              <a:gd name="connsiteX4" fmla="*/ 354046 w 1666147"/>
              <a:gd name="connsiteY4" fmla="*/ 581740 h 1740683"/>
              <a:gd name="connsiteX5" fmla="*/ 351850 w 1666147"/>
              <a:gd name="connsiteY5" fmla="*/ 583024 h 1740683"/>
              <a:gd name="connsiteX6" fmla="*/ 350273 w 1666147"/>
              <a:gd name="connsiteY6" fmla="*/ 585366 h 1740683"/>
              <a:gd name="connsiteX7" fmla="*/ 338866 w 1666147"/>
              <a:gd name="connsiteY7" fmla="*/ 612274 h 1740683"/>
              <a:gd name="connsiteX8" fmla="*/ 338866 w 1666147"/>
              <a:gd name="connsiteY8" fmla="*/ 613140 h 1740683"/>
              <a:gd name="connsiteX9" fmla="*/ 350634 w 1666147"/>
              <a:gd name="connsiteY9" fmla="*/ 587114 h 1740683"/>
              <a:gd name="connsiteX10" fmla="*/ 938416 w 1666147"/>
              <a:gd name="connsiteY10" fmla="*/ 111929 h 1740683"/>
              <a:gd name="connsiteX11" fmla="*/ 648823 w 1666147"/>
              <a:gd name="connsiteY11" fmla="*/ 140481 h 1740683"/>
              <a:gd name="connsiteX12" fmla="*/ 648673 w 1666147"/>
              <a:gd name="connsiteY12" fmla="*/ 140542 h 1740683"/>
              <a:gd name="connsiteX13" fmla="*/ 791732 w 1666147"/>
              <a:gd name="connsiteY13" fmla="*/ 112310 h 1740683"/>
              <a:gd name="connsiteX14" fmla="*/ 938839 w 1666147"/>
              <a:gd name="connsiteY14" fmla="*/ 112019 h 1740683"/>
              <a:gd name="connsiteX15" fmla="*/ 952117 w 1666147"/>
              <a:gd name="connsiteY15" fmla="*/ 114645 h 1740683"/>
              <a:gd name="connsiteX16" fmla="*/ 866612 w 1666147"/>
              <a:gd name="connsiteY16" fmla="*/ 1 h 1740683"/>
              <a:gd name="connsiteX17" fmla="*/ 1278873 w 1666147"/>
              <a:gd name="connsiteY17" fmla="*/ 104415 h 1740683"/>
              <a:gd name="connsiteX18" fmla="*/ 1243699 w 1666147"/>
              <a:gd name="connsiteY18" fmla="*/ 168846 h 1740683"/>
              <a:gd name="connsiteX19" fmla="*/ 1226567 w 1666147"/>
              <a:gd name="connsiteY19" fmla="*/ 200228 h 1740683"/>
              <a:gd name="connsiteX20" fmla="*/ 1227502 w 1666147"/>
              <a:gd name="connsiteY20" fmla="*/ 200678 h 1740683"/>
              <a:gd name="connsiteX21" fmla="*/ 1148552 w 1666147"/>
              <a:gd name="connsiteY21" fmla="*/ 349307 h 1740683"/>
              <a:gd name="connsiteX22" fmla="*/ 1141148 w 1666147"/>
              <a:gd name="connsiteY22" fmla="*/ 346213 h 1740683"/>
              <a:gd name="connsiteX23" fmla="*/ 1140025 w 1666147"/>
              <a:gd name="connsiteY23" fmla="*/ 347959 h 1740683"/>
              <a:gd name="connsiteX24" fmla="*/ 1147039 w 1666147"/>
              <a:gd name="connsiteY24" fmla="*/ 350899 h 1740683"/>
              <a:gd name="connsiteX25" fmla="*/ 1085777 w 1666147"/>
              <a:gd name="connsiteY25" fmla="*/ 464632 h 1740683"/>
              <a:gd name="connsiteX26" fmla="*/ 464406 w 1666147"/>
              <a:gd name="connsiteY26" fmla="*/ 657104 h 1740683"/>
              <a:gd name="connsiteX27" fmla="*/ 648192 w 1666147"/>
              <a:gd name="connsiteY27" fmla="*/ 1278262 h 1740683"/>
              <a:gd name="connsiteX28" fmla="*/ 1219531 w 1666147"/>
              <a:gd name="connsiteY28" fmla="*/ 1164033 h 1740683"/>
              <a:gd name="connsiteX29" fmla="*/ 1268100 w 1666147"/>
              <a:gd name="connsiteY29" fmla="*/ 1088077 h 1740683"/>
              <a:gd name="connsiteX30" fmla="*/ 1267704 w 1666147"/>
              <a:gd name="connsiteY30" fmla="*/ 1087863 h 1740683"/>
              <a:gd name="connsiteX31" fmla="*/ 1268104 w 1666147"/>
              <a:gd name="connsiteY31" fmla="*/ 1086587 h 1740683"/>
              <a:gd name="connsiteX32" fmla="*/ 1297597 w 1666147"/>
              <a:gd name="connsiteY32" fmla="*/ 1037334 h 1740683"/>
              <a:gd name="connsiteX33" fmla="*/ 1341461 w 1666147"/>
              <a:gd name="connsiteY33" fmla="*/ 1002395 h 1740683"/>
              <a:gd name="connsiteX34" fmla="*/ 1498226 w 1666147"/>
              <a:gd name="connsiteY34" fmla="*/ 926815 h 1740683"/>
              <a:gd name="connsiteX35" fmla="*/ 1497982 w 1666147"/>
              <a:gd name="connsiteY35" fmla="*/ 926515 h 1740683"/>
              <a:gd name="connsiteX36" fmla="*/ 1630212 w 1666147"/>
              <a:gd name="connsiteY36" fmla="*/ 856662 h 1740683"/>
              <a:gd name="connsiteX37" fmla="*/ 1647842 w 1666147"/>
              <a:gd name="connsiteY37" fmla="*/ 1013832 h 1740683"/>
              <a:gd name="connsiteX38" fmla="*/ 1647384 w 1666147"/>
              <a:gd name="connsiteY38" fmla="*/ 1013722 h 1740683"/>
              <a:gd name="connsiteX39" fmla="*/ 1651065 w 1666147"/>
              <a:gd name="connsiteY39" fmla="*/ 1042612 h 1740683"/>
              <a:gd name="connsiteX40" fmla="*/ 1666078 w 1666147"/>
              <a:gd name="connsiteY40" fmla="*/ 1177212 h 1740683"/>
              <a:gd name="connsiteX41" fmla="*/ 1655650 w 1666147"/>
              <a:gd name="connsiteY41" fmla="*/ 1243854 h 1740683"/>
              <a:gd name="connsiteX42" fmla="*/ 1650531 w 1666147"/>
              <a:gd name="connsiteY42" fmla="*/ 1253358 h 1740683"/>
              <a:gd name="connsiteX43" fmla="*/ 1645308 w 1666147"/>
              <a:gd name="connsiteY43" fmla="*/ 1267275 h 1740683"/>
              <a:gd name="connsiteX44" fmla="*/ 1628900 w 1666147"/>
              <a:gd name="connsiteY44" fmla="*/ 1293505 h 1740683"/>
              <a:gd name="connsiteX45" fmla="*/ 447557 w 1666147"/>
              <a:gd name="connsiteY45" fmla="*/ 1634494 h 1740683"/>
              <a:gd name="connsiteX46" fmla="*/ 106280 w 1666147"/>
              <a:gd name="connsiteY46" fmla="*/ 445404 h 1740683"/>
              <a:gd name="connsiteX47" fmla="*/ 866612 w 1666147"/>
              <a:gd name="connsiteY47" fmla="*/ 1 h 17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66147" h="1740683">
                <a:moveTo>
                  <a:pt x="1370950" y="1185937"/>
                </a:moveTo>
                <a:lnTo>
                  <a:pt x="1324843" y="1251718"/>
                </a:lnTo>
                <a:lnTo>
                  <a:pt x="1326037" y="1250578"/>
                </a:lnTo>
                <a:lnTo>
                  <a:pt x="1371481" y="1185937"/>
                </a:lnTo>
                <a:close/>
                <a:moveTo>
                  <a:pt x="354046" y="581740"/>
                </a:moveTo>
                <a:lnTo>
                  <a:pt x="351850" y="583024"/>
                </a:lnTo>
                <a:lnTo>
                  <a:pt x="350273" y="585366"/>
                </a:lnTo>
                <a:lnTo>
                  <a:pt x="338866" y="612274"/>
                </a:lnTo>
                <a:lnTo>
                  <a:pt x="338866" y="613140"/>
                </a:lnTo>
                <a:lnTo>
                  <a:pt x="350634" y="587114"/>
                </a:lnTo>
                <a:close/>
                <a:moveTo>
                  <a:pt x="938416" y="111929"/>
                </a:moveTo>
                <a:cubicBezTo>
                  <a:pt x="840244" y="102503"/>
                  <a:pt x="741799" y="112612"/>
                  <a:pt x="648823" y="140481"/>
                </a:cubicBezTo>
                <a:lnTo>
                  <a:pt x="648673" y="140542"/>
                </a:lnTo>
                <a:lnTo>
                  <a:pt x="791732" y="112310"/>
                </a:lnTo>
                <a:cubicBezTo>
                  <a:pt x="840356" y="107477"/>
                  <a:pt x="889632" y="107306"/>
                  <a:pt x="938839" y="112019"/>
                </a:cubicBezTo>
                <a:lnTo>
                  <a:pt x="952117" y="114645"/>
                </a:lnTo>
                <a:close/>
                <a:moveTo>
                  <a:pt x="866612" y="1"/>
                </a:moveTo>
                <a:cubicBezTo>
                  <a:pt x="1006097" y="-95"/>
                  <a:pt x="1147612" y="33376"/>
                  <a:pt x="1278873" y="104415"/>
                </a:cubicBezTo>
                <a:cubicBezTo>
                  <a:pt x="1278873" y="104415"/>
                  <a:pt x="1278873" y="104415"/>
                  <a:pt x="1243699" y="168846"/>
                </a:cubicBezTo>
                <a:lnTo>
                  <a:pt x="1226567" y="200228"/>
                </a:lnTo>
                <a:lnTo>
                  <a:pt x="1227502" y="200678"/>
                </a:lnTo>
                <a:cubicBezTo>
                  <a:pt x="1227502" y="200678"/>
                  <a:pt x="1227502" y="200678"/>
                  <a:pt x="1148552" y="349307"/>
                </a:cubicBezTo>
                <a:lnTo>
                  <a:pt x="1141148" y="346213"/>
                </a:lnTo>
                <a:lnTo>
                  <a:pt x="1140025" y="347959"/>
                </a:lnTo>
                <a:lnTo>
                  <a:pt x="1147039" y="350899"/>
                </a:lnTo>
                <a:cubicBezTo>
                  <a:pt x="1147039" y="350899"/>
                  <a:pt x="1147039" y="350899"/>
                  <a:pt x="1085777" y="464632"/>
                </a:cubicBezTo>
                <a:cubicBezTo>
                  <a:pt x="866984" y="350899"/>
                  <a:pt x="586930" y="429637"/>
                  <a:pt x="464406" y="657104"/>
                </a:cubicBezTo>
                <a:cubicBezTo>
                  <a:pt x="341882" y="875821"/>
                  <a:pt x="429399" y="1155780"/>
                  <a:pt x="648192" y="1278262"/>
                </a:cubicBezTo>
                <a:cubicBezTo>
                  <a:pt x="847293" y="1377779"/>
                  <a:pt x="1086597" y="1329934"/>
                  <a:pt x="1219531" y="1164033"/>
                </a:cubicBezTo>
                <a:lnTo>
                  <a:pt x="1268100" y="1088077"/>
                </a:lnTo>
                <a:lnTo>
                  <a:pt x="1267704" y="1087863"/>
                </a:lnTo>
                <a:cubicBezTo>
                  <a:pt x="1267837" y="1087441"/>
                  <a:pt x="1268637" y="1087130"/>
                  <a:pt x="1268104" y="1086587"/>
                </a:cubicBezTo>
                <a:cubicBezTo>
                  <a:pt x="1276869" y="1069097"/>
                  <a:pt x="1285357" y="1051366"/>
                  <a:pt x="1297597" y="1037334"/>
                </a:cubicBezTo>
                <a:cubicBezTo>
                  <a:pt x="1309836" y="1023302"/>
                  <a:pt x="1323931" y="1011120"/>
                  <a:pt x="1341461" y="1002395"/>
                </a:cubicBezTo>
                <a:lnTo>
                  <a:pt x="1498226" y="926815"/>
                </a:lnTo>
                <a:lnTo>
                  <a:pt x="1497982" y="926515"/>
                </a:lnTo>
                <a:cubicBezTo>
                  <a:pt x="1630212" y="856662"/>
                  <a:pt x="1630212" y="856662"/>
                  <a:pt x="1630212" y="856662"/>
                </a:cubicBezTo>
                <a:cubicBezTo>
                  <a:pt x="1647842" y="1013832"/>
                  <a:pt x="1647842" y="1013832"/>
                  <a:pt x="1647842" y="1013832"/>
                </a:cubicBezTo>
                <a:lnTo>
                  <a:pt x="1647384" y="1013722"/>
                </a:lnTo>
                <a:lnTo>
                  <a:pt x="1651065" y="1042612"/>
                </a:lnTo>
                <a:cubicBezTo>
                  <a:pt x="1665530" y="1152636"/>
                  <a:pt x="1664982" y="1128060"/>
                  <a:pt x="1666078" y="1177212"/>
                </a:cubicBezTo>
                <a:cubicBezTo>
                  <a:pt x="1666808" y="1209980"/>
                  <a:pt x="1661685" y="1230013"/>
                  <a:pt x="1655650" y="1243854"/>
                </a:cubicBezTo>
                <a:lnTo>
                  <a:pt x="1650531" y="1253358"/>
                </a:lnTo>
                <a:lnTo>
                  <a:pt x="1645308" y="1267275"/>
                </a:lnTo>
                <a:cubicBezTo>
                  <a:pt x="1642026" y="1276018"/>
                  <a:pt x="1637651" y="1284762"/>
                  <a:pt x="1628900" y="1293505"/>
                </a:cubicBezTo>
                <a:cubicBezTo>
                  <a:pt x="1401382" y="1713184"/>
                  <a:pt x="867590" y="1861820"/>
                  <a:pt x="447557" y="1634494"/>
                </a:cubicBezTo>
                <a:cubicBezTo>
                  <a:pt x="27524" y="1398425"/>
                  <a:pt x="-121238" y="865083"/>
                  <a:pt x="106280" y="445404"/>
                </a:cubicBezTo>
                <a:cubicBezTo>
                  <a:pt x="262699" y="162886"/>
                  <a:pt x="559743" y="213"/>
                  <a:pt x="866612" y="1"/>
                </a:cubicBezTo>
                <a:close/>
              </a:path>
            </a:pathLst>
          </a:custGeom>
          <a:solidFill>
            <a:srgbClr val="E87071"/>
          </a:solidFill>
          <a:ln>
            <a:no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dirty="0">
              <a:gradFill>
                <a:gsLst>
                  <a:gs pos="0">
                    <a:srgbClr val="007BD3"/>
                  </a:gs>
                  <a:gs pos="100000">
                    <a:srgbClr val="034373"/>
                  </a:gs>
                </a:gsLst>
                <a:path path="circle">
                  <a:fillToRect t="100000" r="100000"/>
                </a:path>
                <a:tileRect l="-100000" b="-100000"/>
              </a:gradFill>
            </a:endParaRPr>
          </a:p>
        </p:txBody>
      </p:sp>
      <p:sp>
        <p:nvSpPr>
          <p:cNvPr id="7" name="饼形 6"/>
          <p:cNvSpPr/>
          <p:nvPr/>
        </p:nvSpPr>
        <p:spPr>
          <a:xfrm>
            <a:off x="6367926" y="3935731"/>
            <a:ext cx="1973048" cy="1972336"/>
          </a:xfrm>
          <a:prstGeom prst="pie">
            <a:avLst>
              <a:gd name="adj1" fmla="val 4143516"/>
              <a:gd name="adj2" fmla="val 15415309"/>
            </a:avLst>
          </a:prstGeom>
          <a:solidFill>
            <a:sysClr val="window" lastClr="FFFFFF">
              <a:lumMod val="75000"/>
              <a:alpha val="6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8" name="饼形 7"/>
          <p:cNvSpPr/>
          <p:nvPr/>
        </p:nvSpPr>
        <p:spPr>
          <a:xfrm>
            <a:off x="3823562" y="1232375"/>
            <a:ext cx="1973048" cy="1972336"/>
          </a:xfrm>
          <a:prstGeom prst="pie">
            <a:avLst>
              <a:gd name="adj1" fmla="val 16312533"/>
              <a:gd name="adj2" fmla="val 28616"/>
            </a:avLst>
          </a:prstGeom>
          <a:solidFill>
            <a:sysClr val="window" lastClr="FFFFFF">
              <a:lumMod val="75000"/>
              <a:alpha val="6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9" name="饼形 8"/>
          <p:cNvSpPr/>
          <p:nvPr/>
        </p:nvSpPr>
        <p:spPr>
          <a:xfrm>
            <a:off x="5925668" y="1951435"/>
            <a:ext cx="1973048" cy="1972336"/>
          </a:xfrm>
          <a:prstGeom prst="pie">
            <a:avLst>
              <a:gd name="adj1" fmla="val 18636894"/>
              <a:gd name="adj2" fmla="val 5369951"/>
            </a:avLst>
          </a:prstGeom>
          <a:solidFill>
            <a:sysClr val="window" lastClr="FFFFFF">
              <a:lumMod val="75000"/>
              <a:alpha val="6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10" name="任意多边形 9"/>
          <p:cNvSpPr/>
          <p:nvPr/>
        </p:nvSpPr>
        <p:spPr bwMode="auto">
          <a:xfrm>
            <a:off x="6186507" y="2122819"/>
            <a:ext cx="1512855" cy="1609865"/>
          </a:xfrm>
          <a:custGeom>
            <a:avLst/>
            <a:gdLst>
              <a:gd name="connsiteX0" fmla="*/ 752495 w 1633944"/>
              <a:gd name="connsiteY0" fmla="*/ 62 h 1739347"/>
              <a:gd name="connsiteX1" fmla="*/ 1162120 w 1633944"/>
              <a:gd name="connsiteY1" fmla="*/ 98156 h 1739347"/>
              <a:gd name="connsiteX2" fmla="*/ 1537843 w 1633944"/>
              <a:gd name="connsiteY2" fmla="*/ 1267951 h 1739347"/>
              <a:gd name="connsiteX3" fmla="*/ 366986 w 1633944"/>
              <a:gd name="connsiteY3" fmla="*/ 1643334 h 1739347"/>
              <a:gd name="connsiteX4" fmla="*/ 351462 w 1633944"/>
              <a:gd name="connsiteY4" fmla="*/ 1632994 h 1739347"/>
              <a:gd name="connsiteX5" fmla="*/ 349459 w 1633944"/>
              <a:gd name="connsiteY5" fmla="*/ 1635000 h 1739347"/>
              <a:gd name="connsiteX6" fmla="*/ 314593 w 1633944"/>
              <a:gd name="connsiteY6" fmla="*/ 1608808 h 1739347"/>
              <a:gd name="connsiteX7" fmla="*/ 279727 w 1633944"/>
              <a:gd name="connsiteY7" fmla="*/ 1573886 h 1739347"/>
              <a:gd name="connsiteX8" fmla="*/ 224568 w 1633944"/>
              <a:gd name="connsiteY8" fmla="*/ 1459705 h 1739347"/>
              <a:gd name="connsiteX9" fmla="*/ 202721 w 1633944"/>
              <a:gd name="connsiteY9" fmla="*/ 1414481 h 1739347"/>
              <a:gd name="connsiteX10" fmla="*/ 200805 w 1633944"/>
              <a:gd name="connsiteY10" fmla="*/ 1416813 h 1739347"/>
              <a:gd name="connsiteX11" fmla="*/ 122281 w 1633944"/>
              <a:gd name="connsiteY11" fmla="*/ 1276150 h 1739347"/>
              <a:gd name="connsiteX12" fmla="*/ 279328 w 1633944"/>
              <a:gd name="connsiteY12" fmla="*/ 1258567 h 1739347"/>
              <a:gd name="connsiteX13" fmla="*/ 278766 w 1633944"/>
              <a:gd name="connsiteY13" fmla="*/ 1262345 h 1739347"/>
              <a:gd name="connsiteX14" fmla="*/ 279046 w 1633944"/>
              <a:gd name="connsiteY14" fmla="*/ 1262311 h 1739347"/>
              <a:gd name="connsiteX15" fmla="*/ 445341 w 1633944"/>
              <a:gd name="connsiteY15" fmla="*/ 1242122 h 1739347"/>
              <a:gd name="connsiteX16" fmla="*/ 506356 w 1633944"/>
              <a:gd name="connsiteY16" fmla="*/ 1242122 h 1739347"/>
              <a:gd name="connsiteX17" fmla="*/ 524743 w 1633944"/>
              <a:gd name="connsiteY17" fmla="*/ 1253172 h 1739347"/>
              <a:gd name="connsiteX18" fmla="*/ 548251 w 1633944"/>
              <a:gd name="connsiteY18" fmla="*/ 1267299 h 1739347"/>
              <a:gd name="connsiteX19" fmla="*/ 550526 w 1633944"/>
              <a:gd name="connsiteY19" fmla="*/ 1268057 h 1739347"/>
              <a:gd name="connsiteX20" fmla="*/ 551125 w 1633944"/>
              <a:gd name="connsiteY20" fmla="*/ 1268314 h 1739347"/>
              <a:gd name="connsiteX21" fmla="*/ 557566 w 1633944"/>
              <a:gd name="connsiteY21" fmla="*/ 1268314 h 1739347"/>
              <a:gd name="connsiteX22" fmla="*/ 558655 w 1633944"/>
              <a:gd name="connsiteY22" fmla="*/ 1268314 h 1739347"/>
              <a:gd name="connsiteX23" fmla="*/ 555854 w 1633944"/>
              <a:gd name="connsiteY23" fmla="*/ 1270340 h 1739347"/>
              <a:gd name="connsiteX24" fmla="*/ 634922 w 1633944"/>
              <a:gd name="connsiteY24" fmla="*/ 1304230 h 1739347"/>
              <a:gd name="connsiteX25" fmla="*/ 1171196 w 1633944"/>
              <a:gd name="connsiteY25" fmla="*/ 1084682 h 1739347"/>
              <a:gd name="connsiteX26" fmla="*/ 978875 w 1633944"/>
              <a:gd name="connsiteY26" fmla="*/ 464700 h 1739347"/>
              <a:gd name="connsiteX27" fmla="*/ 358205 w 1633944"/>
              <a:gd name="connsiteY27" fmla="*/ 648075 h 1739347"/>
              <a:gd name="connsiteX28" fmla="*/ 244561 w 1633944"/>
              <a:gd name="connsiteY28" fmla="*/ 586950 h 1739347"/>
              <a:gd name="connsiteX29" fmla="*/ 260200 w 1633944"/>
              <a:gd name="connsiteY29" fmla="*/ 564072 h 1739347"/>
              <a:gd name="connsiteX30" fmla="*/ 260178 w 1633944"/>
              <a:gd name="connsiteY30" fmla="*/ 564072 h 1739347"/>
              <a:gd name="connsiteX31" fmla="*/ 244473 w 1633944"/>
              <a:gd name="connsiteY31" fmla="*/ 587046 h 1739347"/>
              <a:gd name="connsiteX32" fmla="*/ 201027 w 1633944"/>
              <a:gd name="connsiteY32" fmla="*/ 564072 h 1739347"/>
              <a:gd name="connsiteX33" fmla="*/ 197589 w 1633944"/>
              <a:gd name="connsiteY33" fmla="*/ 564072 h 1739347"/>
              <a:gd name="connsiteX34" fmla="*/ 197589 w 1633944"/>
              <a:gd name="connsiteY34" fmla="*/ 562254 h 1739347"/>
              <a:gd name="connsiteX35" fmla="*/ 195434 w 1633944"/>
              <a:gd name="connsiteY35" fmla="*/ 561115 h 1739347"/>
              <a:gd name="connsiteX36" fmla="*/ 95906 w 1633944"/>
              <a:gd name="connsiteY36" fmla="*/ 508484 h 1739347"/>
              <a:gd name="connsiteX37" fmla="*/ 95976 w 1633944"/>
              <a:gd name="connsiteY37" fmla="*/ 508381 h 1739347"/>
              <a:gd name="connsiteX38" fmla="*/ 64390 w 1633944"/>
              <a:gd name="connsiteY38" fmla="*/ 491168 h 1739347"/>
              <a:gd name="connsiteX39" fmla="*/ 0 w 1633944"/>
              <a:gd name="connsiteY39" fmla="*/ 456078 h 1739347"/>
              <a:gd name="connsiteX40" fmla="*/ 752495 w 1633944"/>
              <a:gd name="connsiteY40" fmla="*/ 62 h 173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33944" h="1739347">
                <a:moveTo>
                  <a:pt x="752495" y="62"/>
                </a:moveTo>
                <a:cubicBezTo>
                  <a:pt x="890601" y="-1589"/>
                  <a:pt x="1031054" y="29954"/>
                  <a:pt x="1162120" y="98156"/>
                </a:cubicBezTo>
                <a:cubicBezTo>
                  <a:pt x="1590270" y="316401"/>
                  <a:pt x="1756287" y="848920"/>
                  <a:pt x="1537843" y="1267951"/>
                </a:cubicBezTo>
                <a:cubicBezTo>
                  <a:pt x="1319400" y="1695713"/>
                  <a:pt x="786397" y="1861579"/>
                  <a:pt x="366986" y="1643334"/>
                </a:cubicBezTo>
                <a:lnTo>
                  <a:pt x="351462" y="1632994"/>
                </a:lnTo>
                <a:lnTo>
                  <a:pt x="349459" y="1635000"/>
                </a:lnTo>
                <a:cubicBezTo>
                  <a:pt x="349459" y="1635000"/>
                  <a:pt x="349459" y="1635000"/>
                  <a:pt x="314593" y="1608808"/>
                </a:cubicBezTo>
                <a:cubicBezTo>
                  <a:pt x="297160" y="1600078"/>
                  <a:pt x="288444" y="1600078"/>
                  <a:pt x="279727" y="1573886"/>
                </a:cubicBezTo>
                <a:cubicBezTo>
                  <a:pt x="279727" y="1573886"/>
                  <a:pt x="279727" y="1573886"/>
                  <a:pt x="224568" y="1459705"/>
                </a:cubicBezTo>
                <a:lnTo>
                  <a:pt x="202721" y="1414481"/>
                </a:lnTo>
                <a:lnTo>
                  <a:pt x="200805" y="1416813"/>
                </a:lnTo>
                <a:cubicBezTo>
                  <a:pt x="200805" y="1416813"/>
                  <a:pt x="200805" y="1416813"/>
                  <a:pt x="122281" y="1276150"/>
                </a:cubicBezTo>
                <a:cubicBezTo>
                  <a:pt x="122281" y="1276150"/>
                  <a:pt x="122281" y="1276150"/>
                  <a:pt x="279328" y="1258567"/>
                </a:cubicBezTo>
                <a:lnTo>
                  <a:pt x="278766" y="1262345"/>
                </a:lnTo>
                <a:lnTo>
                  <a:pt x="279046" y="1262311"/>
                </a:lnTo>
                <a:cubicBezTo>
                  <a:pt x="319496" y="1257400"/>
                  <a:pt x="373430" y="1250853"/>
                  <a:pt x="445341" y="1242122"/>
                </a:cubicBezTo>
                <a:cubicBezTo>
                  <a:pt x="471490" y="1233391"/>
                  <a:pt x="488923" y="1233391"/>
                  <a:pt x="506356" y="1242122"/>
                </a:cubicBezTo>
                <a:cubicBezTo>
                  <a:pt x="506356" y="1242122"/>
                  <a:pt x="506356" y="1242122"/>
                  <a:pt x="524743" y="1253172"/>
                </a:cubicBezTo>
                <a:lnTo>
                  <a:pt x="548251" y="1267299"/>
                </a:lnTo>
                <a:lnTo>
                  <a:pt x="550526" y="1268057"/>
                </a:lnTo>
                <a:lnTo>
                  <a:pt x="551125" y="1268314"/>
                </a:lnTo>
                <a:lnTo>
                  <a:pt x="557566" y="1268314"/>
                </a:lnTo>
                <a:cubicBezTo>
                  <a:pt x="558655" y="1268314"/>
                  <a:pt x="558655" y="1268314"/>
                  <a:pt x="558655" y="1268314"/>
                </a:cubicBezTo>
                <a:lnTo>
                  <a:pt x="555854" y="1270340"/>
                </a:lnTo>
                <a:lnTo>
                  <a:pt x="634922" y="1304230"/>
                </a:lnTo>
                <a:cubicBezTo>
                  <a:pt x="836547" y="1366430"/>
                  <a:pt x="1064108" y="1275697"/>
                  <a:pt x="1171196" y="1084682"/>
                </a:cubicBezTo>
                <a:cubicBezTo>
                  <a:pt x="1284840" y="857646"/>
                  <a:pt x="1206163" y="586950"/>
                  <a:pt x="978875" y="464700"/>
                </a:cubicBezTo>
                <a:cubicBezTo>
                  <a:pt x="760330" y="342450"/>
                  <a:pt x="480591" y="429772"/>
                  <a:pt x="358205" y="648075"/>
                </a:cubicBezTo>
                <a:cubicBezTo>
                  <a:pt x="244561" y="586950"/>
                  <a:pt x="244561" y="586950"/>
                  <a:pt x="244561" y="586950"/>
                </a:cubicBezTo>
                <a:lnTo>
                  <a:pt x="260200" y="564072"/>
                </a:lnTo>
                <a:lnTo>
                  <a:pt x="260178" y="564072"/>
                </a:lnTo>
                <a:lnTo>
                  <a:pt x="244473" y="587046"/>
                </a:lnTo>
                <a:lnTo>
                  <a:pt x="201027" y="564072"/>
                </a:lnTo>
                <a:lnTo>
                  <a:pt x="197589" y="564072"/>
                </a:lnTo>
                <a:lnTo>
                  <a:pt x="197589" y="562254"/>
                </a:lnTo>
                <a:lnTo>
                  <a:pt x="195434" y="561115"/>
                </a:lnTo>
                <a:cubicBezTo>
                  <a:pt x="95906" y="508484"/>
                  <a:pt x="95906" y="508484"/>
                  <a:pt x="95906" y="508484"/>
                </a:cubicBezTo>
                <a:lnTo>
                  <a:pt x="95976" y="508381"/>
                </a:lnTo>
                <a:lnTo>
                  <a:pt x="64390" y="491168"/>
                </a:lnTo>
                <a:cubicBezTo>
                  <a:pt x="0" y="456078"/>
                  <a:pt x="0" y="456078"/>
                  <a:pt x="0" y="456078"/>
                </a:cubicBezTo>
                <a:cubicBezTo>
                  <a:pt x="156188" y="167994"/>
                  <a:pt x="448663" y="3696"/>
                  <a:pt x="752495" y="62"/>
                </a:cubicBezTo>
                <a:close/>
              </a:path>
            </a:pathLst>
          </a:custGeom>
          <a:solidFill>
            <a:srgbClr val="FFB850"/>
          </a:solidFill>
          <a:ln>
            <a:no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gradFill>
                <a:gsLst>
                  <a:gs pos="0">
                    <a:srgbClr val="007BD3"/>
                  </a:gs>
                  <a:gs pos="100000">
                    <a:srgbClr val="034373"/>
                  </a:gs>
                </a:gsLst>
                <a:path path="circle">
                  <a:fillToRect t="100000" r="100000"/>
                </a:path>
                <a:tileRect l="-100000" b="-100000"/>
              </a:gradFill>
            </a:endParaRPr>
          </a:p>
        </p:txBody>
      </p:sp>
      <p:sp>
        <p:nvSpPr>
          <p:cNvPr id="11" name="任意多边形 10"/>
          <p:cNvSpPr/>
          <p:nvPr/>
        </p:nvSpPr>
        <p:spPr>
          <a:xfrm>
            <a:off x="3878866" y="1288016"/>
            <a:ext cx="1866198" cy="1865524"/>
          </a:xfrm>
          <a:custGeom>
            <a:avLst/>
            <a:gdLst>
              <a:gd name="connsiteX0" fmla="*/ 1160855 w 2316512"/>
              <a:gd name="connsiteY0" fmla="*/ 52679 h 2316512"/>
              <a:gd name="connsiteX1" fmla="*/ 55278 w 2316512"/>
              <a:gd name="connsiteY1" fmla="*/ 1158256 h 2316512"/>
              <a:gd name="connsiteX2" fmla="*/ 1160855 w 2316512"/>
              <a:gd name="connsiteY2" fmla="*/ 2263833 h 2316512"/>
              <a:gd name="connsiteX3" fmla="*/ 2266432 w 2316512"/>
              <a:gd name="connsiteY3" fmla="*/ 1158256 h 2316512"/>
              <a:gd name="connsiteX4" fmla="*/ 1160855 w 2316512"/>
              <a:gd name="connsiteY4" fmla="*/ 52679 h 2316512"/>
              <a:gd name="connsiteX5" fmla="*/ 1158256 w 2316512"/>
              <a:gd name="connsiteY5" fmla="*/ 0 h 2316512"/>
              <a:gd name="connsiteX6" fmla="*/ 2316512 w 2316512"/>
              <a:gd name="connsiteY6" fmla="*/ 1158256 h 2316512"/>
              <a:gd name="connsiteX7" fmla="*/ 1158256 w 2316512"/>
              <a:gd name="connsiteY7" fmla="*/ 2316512 h 2316512"/>
              <a:gd name="connsiteX8" fmla="*/ 0 w 2316512"/>
              <a:gd name="connsiteY8" fmla="*/ 1158256 h 2316512"/>
              <a:gd name="connsiteX9" fmla="*/ 1158256 w 2316512"/>
              <a:gd name="connsiteY9" fmla="*/ 0 h 231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512" h="2316512">
                <a:moveTo>
                  <a:pt x="1160855" y="52679"/>
                </a:moveTo>
                <a:cubicBezTo>
                  <a:pt x="550262" y="52679"/>
                  <a:pt x="55278" y="547663"/>
                  <a:pt x="55278" y="1158256"/>
                </a:cubicBezTo>
                <a:cubicBezTo>
                  <a:pt x="55278" y="1768849"/>
                  <a:pt x="550262" y="2263833"/>
                  <a:pt x="1160855" y="2263833"/>
                </a:cubicBezTo>
                <a:cubicBezTo>
                  <a:pt x="1771448" y="2263833"/>
                  <a:pt x="2266432" y="1768849"/>
                  <a:pt x="2266432" y="1158256"/>
                </a:cubicBezTo>
                <a:cubicBezTo>
                  <a:pt x="2266432" y="547663"/>
                  <a:pt x="1771448" y="52679"/>
                  <a:pt x="1160855" y="52679"/>
                </a:cubicBezTo>
                <a:close/>
                <a:moveTo>
                  <a:pt x="1158256" y="0"/>
                </a:moveTo>
                <a:cubicBezTo>
                  <a:pt x="1797943" y="0"/>
                  <a:pt x="2316512" y="518569"/>
                  <a:pt x="2316512" y="1158256"/>
                </a:cubicBezTo>
                <a:cubicBezTo>
                  <a:pt x="2316512" y="1797943"/>
                  <a:pt x="1797943" y="2316512"/>
                  <a:pt x="1158256" y="2316512"/>
                </a:cubicBezTo>
                <a:cubicBezTo>
                  <a:pt x="518569" y="2316512"/>
                  <a:pt x="0" y="1797943"/>
                  <a:pt x="0" y="1158256"/>
                </a:cubicBezTo>
                <a:cubicBezTo>
                  <a:pt x="0" y="518569"/>
                  <a:pt x="518569" y="0"/>
                  <a:pt x="1158256" y="0"/>
                </a:cubicBezTo>
                <a:close/>
              </a:path>
            </a:pathLst>
          </a:custGeom>
          <a:solidFill>
            <a:sysClr val="window" lastClr="FFFFF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12" name="任意多边形 11"/>
          <p:cNvSpPr/>
          <p:nvPr/>
        </p:nvSpPr>
        <p:spPr bwMode="auto">
          <a:xfrm>
            <a:off x="4570340" y="3389102"/>
            <a:ext cx="1542672" cy="1611101"/>
          </a:xfrm>
          <a:custGeom>
            <a:avLst/>
            <a:gdLst>
              <a:gd name="connsiteX0" fmla="*/ 1370950 w 1666147"/>
              <a:gd name="connsiteY0" fmla="*/ 1185937 h 1740683"/>
              <a:gd name="connsiteX1" fmla="*/ 1324843 w 1666147"/>
              <a:gd name="connsiteY1" fmla="*/ 1251718 h 1740683"/>
              <a:gd name="connsiteX2" fmla="*/ 1326037 w 1666147"/>
              <a:gd name="connsiteY2" fmla="*/ 1250578 h 1740683"/>
              <a:gd name="connsiteX3" fmla="*/ 1371481 w 1666147"/>
              <a:gd name="connsiteY3" fmla="*/ 1185937 h 1740683"/>
              <a:gd name="connsiteX4" fmla="*/ 354046 w 1666147"/>
              <a:gd name="connsiteY4" fmla="*/ 581740 h 1740683"/>
              <a:gd name="connsiteX5" fmla="*/ 351850 w 1666147"/>
              <a:gd name="connsiteY5" fmla="*/ 583024 h 1740683"/>
              <a:gd name="connsiteX6" fmla="*/ 350273 w 1666147"/>
              <a:gd name="connsiteY6" fmla="*/ 585366 h 1740683"/>
              <a:gd name="connsiteX7" fmla="*/ 338866 w 1666147"/>
              <a:gd name="connsiteY7" fmla="*/ 612274 h 1740683"/>
              <a:gd name="connsiteX8" fmla="*/ 338866 w 1666147"/>
              <a:gd name="connsiteY8" fmla="*/ 613140 h 1740683"/>
              <a:gd name="connsiteX9" fmla="*/ 350634 w 1666147"/>
              <a:gd name="connsiteY9" fmla="*/ 587114 h 1740683"/>
              <a:gd name="connsiteX10" fmla="*/ 938416 w 1666147"/>
              <a:gd name="connsiteY10" fmla="*/ 111929 h 1740683"/>
              <a:gd name="connsiteX11" fmla="*/ 648823 w 1666147"/>
              <a:gd name="connsiteY11" fmla="*/ 140481 h 1740683"/>
              <a:gd name="connsiteX12" fmla="*/ 648673 w 1666147"/>
              <a:gd name="connsiteY12" fmla="*/ 140542 h 1740683"/>
              <a:gd name="connsiteX13" fmla="*/ 791732 w 1666147"/>
              <a:gd name="connsiteY13" fmla="*/ 112310 h 1740683"/>
              <a:gd name="connsiteX14" fmla="*/ 938839 w 1666147"/>
              <a:gd name="connsiteY14" fmla="*/ 112019 h 1740683"/>
              <a:gd name="connsiteX15" fmla="*/ 952117 w 1666147"/>
              <a:gd name="connsiteY15" fmla="*/ 114645 h 1740683"/>
              <a:gd name="connsiteX16" fmla="*/ 866612 w 1666147"/>
              <a:gd name="connsiteY16" fmla="*/ 1 h 1740683"/>
              <a:gd name="connsiteX17" fmla="*/ 1278873 w 1666147"/>
              <a:gd name="connsiteY17" fmla="*/ 104415 h 1740683"/>
              <a:gd name="connsiteX18" fmla="*/ 1243699 w 1666147"/>
              <a:gd name="connsiteY18" fmla="*/ 168846 h 1740683"/>
              <a:gd name="connsiteX19" fmla="*/ 1226567 w 1666147"/>
              <a:gd name="connsiteY19" fmla="*/ 200228 h 1740683"/>
              <a:gd name="connsiteX20" fmla="*/ 1227502 w 1666147"/>
              <a:gd name="connsiteY20" fmla="*/ 200678 h 1740683"/>
              <a:gd name="connsiteX21" fmla="*/ 1148552 w 1666147"/>
              <a:gd name="connsiteY21" fmla="*/ 349307 h 1740683"/>
              <a:gd name="connsiteX22" fmla="*/ 1141148 w 1666147"/>
              <a:gd name="connsiteY22" fmla="*/ 346213 h 1740683"/>
              <a:gd name="connsiteX23" fmla="*/ 1140025 w 1666147"/>
              <a:gd name="connsiteY23" fmla="*/ 347959 h 1740683"/>
              <a:gd name="connsiteX24" fmla="*/ 1147039 w 1666147"/>
              <a:gd name="connsiteY24" fmla="*/ 350899 h 1740683"/>
              <a:gd name="connsiteX25" fmla="*/ 1085777 w 1666147"/>
              <a:gd name="connsiteY25" fmla="*/ 464632 h 1740683"/>
              <a:gd name="connsiteX26" fmla="*/ 464406 w 1666147"/>
              <a:gd name="connsiteY26" fmla="*/ 657104 h 1740683"/>
              <a:gd name="connsiteX27" fmla="*/ 648192 w 1666147"/>
              <a:gd name="connsiteY27" fmla="*/ 1278262 h 1740683"/>
              <a:gd name="connsiteX28" fmla="*/ 1219531 w 1666147"/>
              <a:gd name="connsiteY28" fmla="*/ 1164033 h 1740683"/>
              <a:gd name="connsiteX29" fmla="*/ 1268100 w 1666147"/>
              <a:gd name="connsiteY29" fmla="*/ 1088077 h 1740683"/>
              <a:gd name="connsiteX30" fmla="*/ 1267704 w 1666147"/>
              <a:gd name="connsiteY30" fmla="*/ 1087863 h 1740683"/>
              <a:gd name="connsiteX31" fmla="*/ 1268104 w 1666147"/>
              <a:gd name="connsiteY31" fmla="*/ 1086587 h 1740683"/>
              <a:gd name="connsiteX32" fmla="*/ 1297597 w 1666147"/>
              <a:gd name="connsiteY32" fmla="*/ 1037334 h 1740683"/>
              <a:gd name="connsiteX33" fmla="*/ 1341461 w 1666147"/>
              <a:gd name="connsiteY33" fmla="*/ 1002395 h 1740683"/>
              <a:gd name="connsiteX34" fmla="*/ 1498226 w 1666147"/>
              <a:gd name="connsiteY34" fmla="*/ 926815 h 1740683"/>
              <a:gd name="connsiteX35" fmla="*/ 1497982 w 1666147"/>
              <a:gd name="connsiteY35" fmla="*/ 926515 h 1740683"/>
              <a:gd name="connsiteX36" fmla="*/ 1630212 w 1666147"/>
              <a:gd name="connsiteY36" fmla="*/ 856662 h 1740683"/>
              <a:gd name="connsiteX37" fmla="*/ 1647842 w 1666147"/>
              <a:gd name="connsiteY37" fmla="*/ 1013832 h 1740683"/>
              <a:gd name="connsiteX38" fmla="*/ 1647384 w 1666147"/>
              <a:gd name="connsiteY38" fmla="*/ 1013722 h 1740683"/>
              <a:gd name="connsiteX39" fmla="*/ 1651065 w 1666147"/>
              <a:gd name="connsiteY39" fmla="*/ 1042612 h 1740683"/>
              <a:gd name="connsiteX40" fmla="*/ 1666078 w 1666147"/>
              <a:gd name="connsiteY40" fmla="*/ 1177212 h 1740683"/>
              <a:gd name="connsiteX41" fmla="*/ 1655650 w 1666147"/>
              <a:gd name="connsiteY41" fmla="*/ 1243854 h 1740683"/>
              <a:gd name="connsiteX42" fmla="*/ 1650531 w 1666147"/>
              <a:gd name="connsiteY42" fmla="*/ 1253358 h 1740683"/>
              <a:gd name="connsiteX43" fmla="*/ 1645308 w 1666147"/>
              <a:gd name="connsiteY43" fmla="*/ 1267275 h 1740683"/>
              <a:gd name="connsiteX44" fmla="*/ 1628900 w 1666147"/>
              <a:gd name="connsiteY44" fmla="*/ 1293505 h 1740683"/>
              <a:gd name="connsiteX45" fmla="*/ 447557 w 1666147"/>
              <a:gd name="connsiteY45" fmla="*/ 1634494 h 1740683"/>
              <a:gd name="connsiteX46" fmla="*/ 106280 w 1666147"/>
              <a:gd name="connsiteY46" fmla="*/ 445404 h 1740683"/>
              <a:gd name="connsiteX47" fmla="*/ 866612 w 1666147"/>
              <a:gd name="connsiteY47" fmla="*/ 1 h 174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66147" h="1740683">
                <a:moveTo>
                  <a:pt x="1370950" y="1185937"/>
                </a:moveTo>
                <a:lnTo>
                  <a:pt x="1324843" y="1251718"/>
                </a:lnTo>
                <a:lnTo>
                  <a:pt x="1326037" y="1250578"/>
                </a:lnTo>
                <a:lnTo>
                  <a:pt x="1371481" y="1185937"/>
                </a:lnTo>
                <a:close/>
                <a:moveTo>
                  <a:pt x="354046" y="581740"/>
                </a:moveTo>
                <a:lnTo>
                  <a:pt x="351850" y="583024"/>
                </a:lnTo>
                <a:lnTo>
                  <a:pt x="350273" y="585366"/>
                </a:lnTo>
                <a:lnTo>
                  <a:pt x="338866" y="612274"/>
                </a:lnTo>
                <a:lnTo>
                  <a:pt x="338866" y="613140"/>
                </a:lnTo>
                <a:lnTo>
                  <a:pt x="350634" y="587114"/>
                </a:lnTo>
                <a:close/>
                <a:moveTo>
                  <a:pt x="938416" y="111929"/>
                </a:moveTo>
                <a:cubicBezTo>
                  <a:pt x="840244" y="102503"/>
                  <a:pt x="741799" y="112612"/>
                  <a:pt x="648823" y="140481"/>
                </a:cubicBezTo>
                <a:lnTo>
                  <a:pt x="648673" y="140542"/>
                </a:lnTo>
                <a:lnTo>
                  <a:pt x="791732" y="112310"/>
                </a:lnTo>
                <a:cubicBezTo>
                  <a:pt x="840356" y="107477"/>
                  <a:pt x="889632" y="107306"/>
                  <a:pt x="938839" y="112019"/>
                </a:cubicBezTo>
                <a:lnTo>
                  <a:pt x="952117" y="114645"/>
                </a:lnTo>
                <a:close/>
                <a:moveTo>
                  <a:pt x="866612" y="1"/>
                </a:moveTo>
                <a:cubicBezTo>
                  <a:pt x="1006097" y="-95"/>
                  <a:pt x="1147612" y="33376"/>
                  <a:pt x="1278873" y="104415"/>
                </a:cubicBezTo>
                <a:cubicBezTo>
                  <a:pt x="1278873" y="104415"/>
                  <a:pt x="1278873" y="104415"/>
                  <a:pt x="1243699" y="168846"/>
                </a:cubicBezTo>
                <a:lnTo>
                  <a:pt x="1226567" y="200228"/>
                </a:lnTo>
                <a:lnTo>
                  <a:pt x="1227502" y="200678"/>
                </a:lnTo>
                <a:cubicBezTo>
                  <a:pt x="1227502" y="200678"/>
                  <a:pt x="1227502" y="200678"/>
                  <a:pt x="1148552" y="349307"/>
                </a:cubicBezTo>
                <a:lnTo>
                  <a:pt x="1141148" y="346213"/>
                </a:lnTo>
                <a:lnTo>
                  <a:pt x="1140025" y="347959"/>
                </a:lnTo>
                <a:lnTo>
                  <a:pt x="1147039" y="350899"/>
                </a:lnTo>
                <a:cubicBezTo>
                  <a:pt x="1147039" y="350899"/>
                  <a:pt x="1147039" y="350899"/>
                  <a:pt x="1085777" y="464632"/>
                </a:cubicBezTo>
                <a:cubicBezTo>
                  <a:pt x="866984" y="350899"/>
                  <a:pt x="586930" y="429637"/>
                  <a:pt x="464406" y="657104"/>
                </a:cubicBezTo>
                <a:cubicBezTo>
                  <a:pt x="341882" y="875821"/>
                  <a:pt x="429399" y="1155780"/>
                  <a:pt x="648192" y="1278262"/>
                </a:cubicBezTo>
                <a:cubicBezTo>
                  <a:pt x="847293" y="1377779"/>
                  <a:pt x="1086597" y="1329934"/>
                  <a:pt x="1219531" y="1164033"/>
                </a:cubicBezTo>
                <a:lnTo>
                  <a:pt x="1268100" y="1088077"/>
                </a:lnTo>
                <a:lnTo>
                  <a:pt x="1267704" y="1087863"/>
                </a:lnTo>
                <a:cubicBezTo>
                  <a:pt x="1267837" y="1087441"/>
                  <a:pt x="1268637" y="1087130"/>
                  <a:pt x="1268104" y="1086587"/>
                </a:cubicBezTo>
                <a:cubicBezTo>
                  <a:pt x="1276869" y="1069097"/>
                  <a:pt x="1285357" y="1051366"/>
                  <a:pt x="1297597" y="1037334"/>
                </a:cubicBezTo>
                <a:cubicBezTo>
                  <a:pt x="1309836" y="1023302"/>
                  <a:pt x="1323931" y="1011120"/>
                  <a:pt x="1341461" y="1002395"/>
                </a:cubicBezTo>
                <a:lnTo>
                  <a:pt x="1498226" y="926815"/>
                </a:lnTo>
                <a:lnTo>
                  <a:pt x="1497982" y="926515"/>
                </a:lnTo>
                <a:cubicBezTo>
                  <a:pt x="1630212" y="856662"/>
                  <a:pt x="1630212" y="856662"/>
                  <a:pt x="1630212" y="856662"/>
                </a:cubicBezTo>
                <a:cubicBezTo>
                  <a:pt x="1647842" y="1013832"/>
                  <a:pt x="1647842" y="1013832"/>
                  <a:pt x="1647842" y="1013832"/>
                </a:cubicBezTo>
                <a:lnTo>
                  <a:pt x="1647384" y="1013722"/>
                </a:lnTo>
                <a:lnTo>
                  <a:pt x="1651065" y="1042612"/>
                </a:lnTo>
                <a:cubicBezTo>
                  <a:pt x="1665530" y="1152636"/>
                  <a:pt x="1664982" y="1128060"/>
                  <a:pt x="1666078" y="1177212"/>
                </a:cubicBezTo>
                <a:cubicBezTo>
                  <a:pt x="1666808" y="1209980"/>
                  <a:pt x="1661685" y="1230013"/>
                  <a:pt x="1655650" y="1243854"/>
                </a:cubicBezTo>
                <a:lnTo>
                  <a:pt x="1650531" y="1253358"/>
                </a:lnTo>
                <a:lnTo>
                  <a:pt x="1645308" y="1267275"/>
                </a:lnTo>
                <a:cubicBezTo>
                  <a:pt x="1642026" y="1276018"/>
                  <a:pt x="1637651" y="1284762"/>
                  <a:pt x="1628900" y="1293505"/>
                </a:cubicBezTo>
                <a:cubicBezTo>
                  <a:pt x="1401382" y="1713184"/>
                  <a:pt x="867590" y="1861820"/>
                  <a:pt x="447557" y="1634494"/>
                </a:cubicBezTo>
                <a:cubicBezTo>
                  <a:pt x="27524" y="1398425"/>
                  <a:pt x="-121238" y="865083"/>
                  <a:pt x="106280" y="445404"/>
                </a:cubicBezTo>
                <a:cubicBezTo>
                  <a:pt x="262699" y="162886"/>
                  <a:pt x="559743" y="213"/>
                  <a:pt x="866612" y="1"/>
                </a:cubicBezTo>
                <a:close/>
              </a:path>
            </a:pathLst>
          </a:custGeom>
          <a:solidFill>
            <a:srgbClr val="01ACBE"/>
          </a:solidFill>
          <a:ln>
            <a:no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dirty="0">
              <a:gradFill>
                <a:gsLst>
                  <a:gs pos="0">
                    <a:srgbClr val="007BD3"/>
                  </a:gs>
                  <a:gs pos="100000">
                    <a:srgbClr val="034373"/>
                  </a:gs>
                </a:gsLst>
                <a:path path="circle">
                  <a:fillToRect t="100000" r="100000"/>
                </a:path>
                <a:tileRect l="-100000" b="-100000"/>
              </a:gradFill>
            </a:endParaRPr>
          </a:p>
        </p:txBody>
      </p:sp>
      <p:sp>
        <p:nvSpPr>
          <p:cNvPr id="14" name="任意多边形 13"/>
          <p:cNvSpPr/>
          <p:nvPr/>
        </p:nvSpPr>
        <p:spPr>
          <a:xfrm>
            <a:off x="6421351" y="3989137"/>
            <a:ext cx="1866198" cy="1865524"/>
          </a:xfrm>
          <a:custGeom>
            <a:avLst/>
            <a:gdLst>
              <a:gd name="connsiteX0" fmla="*/ 1160855 w 2316512"/>
              <a:gd name="connsiteY0" fmla="*/ 52679 h 2316512"/>
              <a:gd name="connsiteX1" fmla="*/ 55278 w 2316512"/>
              <a:gd name="connsiteY1" fmla="*/ 1158256 h 2316512"/>
              <a:gd name="connsiteX2" fmla="*/ 1160855 w 2316512"/>
              <a:gd name="connsiteY2" fmla="*/ 2263833 h 2316512"/>
              <a:gd name="connsiteX3" fmla="*/ 2266432 w 2316512"/>
              <a:gd name="connsiteY3" fmla="*/ 1158256 h 2316512"/>
              <a:gd name="connsiteX4" fmla="*/ 1160855 w 2316512"/>
              <a:gd name="connsiteY4" fmla="*/ 52679 h 2316512"/>
              <a:gd name="connsiteX5" fmla="*/ 1158256 w 2316512"/>
              <a:gd name="connsiteY5" fmla="*/ 0 h 2316512"/>
              <a:gd name="connsiteX6" fmla="*/ 2316512 w 2316512"/>
              <a:gd name="connsiteY6" fmla="*/ 1158256 h 2316512"/>
              <a:gd name="connsiteX7" fmla="*/ 1158256 w 2316512"/>
              <a:gd name="connsiteY7" fmla="*/ 2316512 h 2316512"/>
              <a:gd name="connsiteX8" fmla="*/ 0 w 2316512"/>
              <a:gd name="connsiteY8" fmla="*/ 1158256 h 2316512"/>
              <a:gd name="connsiteX9" fmla="*/ 1158256 w 2316512"/>
              <a:gd name="connsiteY9" fmla="*/ 0 h 231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512" h="2316512">
                <a:moveTo>
                  <a:pt x="1160855" y="52679"/>
                </a:moveTo>
                <a:cubicBezTo>
                  <a:pt x="550262" y="52679"/>
                  <a:pt x="55278" y="547663"/>
                  <a:pt x="55278" y="1158256"/>
                </a:cubicBezTo>
                <a:cubicBezTo>
                  <a:pt x="55278" y="1768849"/>
                  <a:pt x="550262" y="2263833"/>
                  <a:pt x="1160855" y="2263833"/>
                </a:cubicBezTo>
                <a:cubicBezTo>
                  <a:pt x="1771448" y="2263833"/>
                  <a:pt x="2266432" y="1768849"/>
                  <a:pt x="2266432" y="1158256"/>
                </a:cubicBezTo>
                <a:cubicBezTo>
                  <a:pt x="2266432" y="547663"/>
                  <a:pt x="1771448" y="52679"/>
                  <a:pt x="1160855" y="52679"/>
                </a:cubicBezTo>
                <a:close/>
                <a:moveTo>
                  <a:pt x="1158256" y="0"/>
                </a:moveTo>
                <a:cubicBezTo>
                  <a:pt x="1797943" y="0"/>
                  <a:pt x="2316512" y="518569"/>
                  <a:pt x="2316512" y="1158256"/>
                </a:cubicBezTo>
                <a:cubicBezTo>
                  <a:pt x="2316512" y="1797943"/>
                  <a:pt x="1797943" y="2316512"/>
                  <a:pt x="1158256" y="2316512"/>
                </a:cubicBezTo>
                <a:cubicBezTo>
                  <a:pt x="518569" y="2316512"/>
                  <a:pt x="0" y="1797943"/>
                  <a:pt x="0" y="1158256"/>
                </a:cubicBezTo>
                <a:cubicBezTo>
                  <a:pt x="0" y="518569"/>
                  <a:pt x="518569" y="0"/>
                  <a:pt x="1158256" y="0"/>
                </a:cubicBezTo>
                <a:close/>
              </a:path>
            </a:pathLst>
          </a:custGeom>
          <a:solidFill>
            <a:sysClr val="window" lastClr="FFFFF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nvGrpSpPr>
          <p:cNvPr id="83" name="组合 82"/>
          <p:cNvGrpSpPr/>
          <p:nvPr/>
        </p:nvGrpSpPr>
        <p:grpSpPr>
          <a:xfrm>
            <a:off x="1846797" y="4291908"/>
            <a:ext cx="3319782" cy="601001"/>
            <a:chOff x="1800842" y="4186197"/>
            <a:chExt cx="3319350" cy="601140"/>
          </a:xfrm>
        </p:grpSpPr>
        <p:sp>
          <p:nvSpPr>
            <p:cNvPr id="15" name="任意多边形 14"/>
            <p:cNvSpPr/>
            <p:nvPr/>
          </p:nvSpPr>
          <p:spPr>
            <a:xfrm flipH="1">
              <a:off x="1887752" y="4186197"/>
              <a:ext cx="3232440" cy="563111"/>
            </a:xfrm>
            <a:custGeom>
              <a:avLst/>
              <a:gdLst>
                <a:gd name="connsiteX0" fmla="*/ 0 w 2682240"/>
                <a:gd name="connsiteY0" fmla="*/ 502920 h 502920"/>
                <a:gd name="connsiteX1" fmla="*/ 914400 w 2682240"/>
                <a:gd name="connsiteY1" fmla="*/ 0 h 502920"/>
                <a:gd name="connsiteX2" fmla="*/ 2682240 w 2682240"/>
                <a:gd name="connsiteY2" fmla="*/ 0 h 502920"/>
                <a:gd name="connsiteX0-1" fmla="*/ 0 w 3491619"/>
                <a:gd name="connsiteY0-2" fmla="*/ 0 h 608261"/>
                <a:gd name="connsiteX1-3" fmla="*/ 1723779 w 3491619"/>
                <a:gd name="connsiteY1-4" fmla="*/ 608261 h 608261"/>
                <a:gd name="connsiteX2-5" fmla="*/ 3491619 w 3491619"/>
                <a:gd name="connsiteY2-6" fmla="*/ 608261 h 608261"/>
              </a:gdLst>
              <a:ahLst/>
              <a:cxnLst>
                <a:cxn ang="0">
                  <a:pos x="connsiteX0-1" y="connsiteY0-2"/>
                </a:cxn>
                <a:cxn ang="0">
                  <a:pos x="connsiteX1-3" y="connsiteY1-4"/>
                </a:cxn>
                <a:cxn ang="0">
                  <a:pos x="connsiteX2-5" y="connsiteY2-6"/>
                </a:cxn>
              </a:cxnLst>
              <a:rect l="l" t="t" r="r" b="b"/>
              <a:pathLst>
                <a:path w="3491619" h="608261">
                  <a:moveTo>
                    <a:pt x="0" y="0"/>
                  </a:moveTo>
                  <a:lnTo>
                    <a:pt x="1723779" y="608261"/>
                  </a:lnTo>
                  <a:lnTo>
                    <a:pt x="3491619" y="608261"/>
                  </a:lnTo>
                </a:path>
              </a:pathLst>
            </a:cu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6" name="椭圆 15"/>
            <p:cNvSpPr/>
            <p:nvPr/>
          </p:nvSpPr>
          <p:spPr>
            <a:xfrm flipH="1">
              <a:off x="1800842" y="4698459"/>
              <a:ext cx="88878" cy="88878"/>
            </a:xfrm>
            <a:prstGeom prst="ellipse">
              <a:avLst/>
            </a:pr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17" name="组合 16"/>
          <p:cNvGrpSpPr/>
          <p:nvPr/>
        </p:nvGrpSpPr>
        <p:grpSpPr>
          <a:xfrm>
            <a:off x="3907636" y="1298360"/>
            <a:ext cx="1654897" cy="1836982"/>
            <a:chOff x="2583785" y="800523"/>
            <a:chExt cx="5310685" cy="5897140"/>
          </a:xfrm>
          <a:effectLst/>
        </p:grpSpPr>
        <p:sp>
          <p:nvSpPr>
            <p:cNvPr id="18" name="Freeform 5"/>
            <p:cNvSpPr/>
            <p:nvPr/>
          </p:nvSpPr>
          <p:spPr bwMode="auto">
            <a:xfrm>
              <a:off x="2583785" y="800523"/>
              <a:ext cx="5278106" cy="5897140"/>
            </a:xfrm>
            <a:custGeom>
              <a:avLst/>
              <a:gdLst>
                <a:gd name="T0" fmla="*/ 190 w 203"/>
                <a:gd name="T1" fmla="*/ 155 h 227"/>
                <a:gd name="T2" fmla="*/ 72 w 203"/>
                <a:gd name="T3" fmla="*/ 190 h 227"/>
                <a:gd name="T4" fmla="*/ 37 w 203"/>
                <a:gd name="T5" fmla="*/ 72 h 227"/>
                <a:gd name="T6" fmla="*/ 154 w 203"/>
                <a:gd name="T7" fmla="*/ 37 h 227"/>
                <a:gd name="T8" fmla="*/ 160 w 203"/>
                <a:gd name="T9" fmla="*/ 26 h 227"/>
                <a:gd name="T10" fmla="*/ 26 w 203"/>
                <a:gd name="T11" fmla="*/ 65 h 227"/>
                <a:gd name="T12" fmla="*/ 65 w 203"/>
                <a:gd name="T13" fmla="*/ 201 h 227"/>
                <a:gd name="T14" fmla="*/ 200 w 203"/>
                <a:gd name="T15" fmla="*/ 162 h 227"/>
                <a:gd name="T16" fmla="*/ 203 w 203"/>
                <a:gd name="T17" fmla="*/ 156 h 227"/>
                <a:gd name="T18" fmla="*/ 194 w 203"/>
                <a:gd name="T19" fmla="*/ 146 h 227"/>
                <a:gd name="T20" fmla="*/ 190 w 203"/>
                <a:gd name="T21" fmla="*/ 15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227">
                  <a:moveTo>
                    <a:pt x="190" y="155"/>
                  </a:moveTo>
                  <a:cubicBezTo>
                    <a:pt x="167" y="197"/>
                    <a:pt x="114" y="213"/>
                    <a:pt x="72" y="190"/>
                  </a:cubicBezTo>
                  <a:cubicBezTo>
                    <a:pt x="30" y="167"/>
                    <a:pt x="14" y="114"/>
                    <a:pt x="37" y="72"/>
                  </a:cubicBezTo>
                  <a:cubicBezTo>
                    <a:pt x="59" y="30"/>
                    <a:pt x="112" y="14"/>
                    <a:pt x="154" y="37"/>
                  </a:cubicBezTo>
                  <a:cubicBezTo>
                    <a:pt x="160" y="26"/>
                    <a:pt x="160" y="26"/>
                    <a:pt x="160" y="26"/>
                  </a:cubicBezTo>
                  <a:cubicBezTo>
                    <a:pt x="112" y="0"/>
                    <a:pt x="52" y="18"/>
                    <a:pt x="26" y="65"/>
                  </a:cubicBezTo>
                  <a:cubicBezTo>
                    <a:pt x="0" y="113"/>
                    <a:pt x="17" y="174"/>
                    <a:pt x="65" y="201"/>
                  </a:cubicBezTo>
                  <a:cubicBezTo>
                    <a:pt x="113" y="227"/>
                    <a:pt x="174" y="210"/>
                    <a:pt x="200" y="162"/>
                  </a:cubicBezTo>
                  <a:cubicBezTo>
                    <a:pt x="202" y="160"/>
                    <a:pt x="202" y="158"/>
                    <a:pt x="203" y="156"/>
                  </a:cubicBezTo>
                  <a:cubicBezTo>
                    <a:pt x="194" y="146"/>
                    <a:pt x="194" y="146"/>
                    <a:pt x="194" y="146"/>
                  </a:cubicBezTo>
                  <a:cubicBezTo>
                    <a:pt x="193" y="149"/>
                    <a:pt x="192" y="152"/>
                    <a:pt x="190" y="155"/>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19" name="Freeform 7"/>
            <p:cNvSpPr/>
            <p:nvPr/>
          </p:nvSpPr>
          <p:spPr bwMode="auto">
            <a:xfrm>
              <a:off x="3517772" y="1740429"/>
              <a:ext cx="3692501" cy="4029169"/>
            </a:xfrm>
            <a:custGeom>
              <a:avLst/>
              <a:gdLst>
                <a:gd name="T0" fmla="*/ 123 w 142"/>
                <a:gd name="T1" fmla="*/ 102 h 155"/>
                <a:gd name="T2" fmla="*/ 52 w 142"/>
                <a:gd name="T3" fmla="*/ 124 h 155"/>
                <a:gd name="T4" fmla="*/ 31 w 142"/>
                <a:gd name="T5" fmla="*/ 53 h 155"/>
                <a:gd name="T6" fmla="*/ 102 w 142"/>
                <a:gd name="T7" fmla="*/ 31 h 155"/>
                <a:gd name="T8" fmla="*/ 109 w 142"/>
                <a:gd name="T9" fmla="*/ 18 h 155"/>
                <a:gd name="T10" fmla="*/ 18 w 142"/>
                <a:gd name="T11" fmla="*/ 45 h 155"/>
                <a:gd name="T12" fmla="*/ 45 w 142"/>
                <a:gd name="T13" fmla="*/ 137 h 155"/>
                <a:gd name="T14" fmla="*/ 137 w 142"/>
                <a:gd name="T15" fmla="*/ 110 h 155"/>
                <a:gd name="T16" fmla="*/ 142 w 142"/>
                <a:gd name="T17" fmla="*/ 99 h 155"/>
                <a:gd name="T18" fmla="*/ 125 w 142"/>
                <a:gd name="T19" fmla="*/ 99 h 155"/>
                <a:gd name="T20" fmla="*/ 123 w 142"/>
                <a:gd name="T21"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55">
                  <a:moveTo>
                    <a:pt x="123" y="102"/>
                  </a:moveTo>
                  <a:cubicBezTo>
                    <a:pt x="110" y="128"/>
                    <a:pt x="78" y="137"/>
                    <a:pt x="52" y="124"/>
                  </a:cubicBezTo>
                  <a:cubicBezTo>
                    <a:pt x="27" y="110"/>
                    <a:pt x="17" y="78"/>
                    <a:pt x="31" y="53"/>
                  </a:cubicBezTo>
                  <a:cubicBezTo>
                    <a:pt x="45" y="27"/>
                    <a:pt x="77" y="18"/>
                    <a:pt x="102" y="31"/>
                  </a:cubicBezTo>
                  <a:cubicBezTo>
                    <a:pt x="109" y="18"/>
                    <a:pt x="109" y="18"/>
                    <a:pt x="109" y="18"/>
                  </a:cubicBezTo>
                  <a:cubicBezTo>
                    <a:pt x="76" y="0"/>
                    <a:pt x="35" y="13"/>
                    <a:pt x="18" y="45"/>
                  </a:cubicBezTo>
                  <a:cubicBezTo>
                    <a:pt x="0" y="78"/>
                    <a:pt x="12" y="119"/>
                    <a:pt x="45" y="137"/>
                  </a:cubicBezTo>
                  <a:cubicBezTo>
                    <a:pt x="78" y="155"/>
                    <a:pt x="119" y="142"/>
                    <a:pt x="137" y="110"/>
                  </a:cubicBezTo>
                  <a:cubicBezTo>
                    <a:pt x="139" y="106"/>
                    <a:pt x="140" y="102"/>
                    <a:pt x="142" y="99"/>
                  </a:cubicBezTo>
                  <a:cubicBezTo>
                    <a:pt x="125" y="99"/>
                    <a:pt x="125" y="99"/>
                    <a:pt x="125" y="99"/>
                  </a:cubicBezTo>
                  <a:cubicBezTo>
                    <a:pt x="124" y="100"/>
                    <a:pt x="124" y="101"/>
                    <a:pt x="123" y="102"/>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20" name="Freeform 6"/>
            <p:cNvSpPr/>
            <p:nvPr/>
          </p:nvSpPr>
          <p:spPr bwMode="auto">
            <a:xfrm>
              <a:off x="2942175" y="1162468"/>
              <a:ext cx="4691647" cy="5169500"/>
            </a:xfrm>
            <a:custGeom>
              <a:avLst/>
              <a:gdLst>
                <a:gd name="T0" fmla="*/ 23 w 180"/>
                <a:gd name="T1" fmla="*/ 58 h 199"/>
                <a:gd name="T2" fmla="*/ 58 w 180"/>
                <a:gd name="T3" fmla="*/ 176 h 199"/>
                <a:gd name="T4" fmla="*/ 176 w 180"/>
                <a:gd name="T5" fmla="*/ 141 h 199"/>
                <a:gd name="T6" fmla="*/ 180 w 180"/>
                <a:gd name="T7" fmla="*/ 132 h 199"/>
                <a:gd name="T8" fmla="*/ 170 w 180"/>
                <a:gd name="T9" fmla="*/ 120 h 199"/>
                <a:gd name="T10" fmla="*/ 164 w 180"/>
                <a:gd name="T11" fmla="*/ 121 h 199"/>
                <a:gd name="T12" fmla="*/ 159 w 180"/>
                <a:gd name="T13" fmla="*/ 132 h 199"/>
                <a:gd name="T14" fmla="*/ 67 w 180"/>
                <a:gd name="T15" fmla="*/ 159 h 199"/>
                <a:gd name="T16" fmla="*/ 40 w 180"/>
                <a:gd name="T17" fmla="*/ 67 h 199"/>
                <a:gd name="T18" fmla="*/ 131 w 180"/>
                <a:gd name="T19" fmla="*/ 40 h 199"/>
                <a:gd name="T20" fmla="*/ 140 w 180"/>
                <a:gd name="T21" fmla="*/ 23 h 199"/>
                <a:gd name="T22" fmla="*/ 23 w 180"/>
                <a:gd name="T23" fmla="*/ 5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99">
                  <a:moveTo>
                    <a:pt x="23" y="58"/>
                  </a:moveTo>
                  <a:cubicBezTo>
                    <a:pt x="0" y="100"/>
                    <a:pt x="16" y="153"/>
                    <a:pt x="58" y="176"/>
                  </a:cubicBezTo>
                  <a:cubicBezTo>
                    <a:pt x="100" y="199"/>
                    <a:pt x="153" y="183"/>
                    <a:pt x="176" y="141"/>
                  </a:cubicBezTo>
                  <a:cubicBezTo>
                    <a:pt x="178" y="138"/>
                    <a:pt x="179" y="135"/>
                    <a:pt x="180" y="132"/>
                  </a:cubicBezTo>
                  <a:cubicBezTo>
                    <a:pt x="170" y="120"/>
                    <a:pt x="170" y="120"/>
                    <a:pt x="170" y="120"/>
                  </a:cubicBezTo>
                  <a:cubicBezTo>
                    <a:pt x="164" y="121"/>
                    <a:pt x="164" y="121"/>
                    <a:pt x="164" y="121"/>
                  </a:cubicBezTo>
                  <a:cubicBezTo>
                    <a:pt x="162" y="124"/>
                    <a:pt x="161" y="128"/>
                    <a:pt x="159" y="132"/>
                  </a:cubicBezTo>
                  <a:cubicBezTo>
                    <a:pt x="141" y="164"/>
                    <a:pt x="100" y="177"/>
                    <a:pt x="67" y="159"/>
                  </a:cubicBezTo>
                  <a:cubicBezTo>
                    <a:pt x="34" y="141"/>
                    <a:pt x="22" y="100"/>
                    <a:pt x="40" y="67"/>
                  </a:cubicBezTo>
                  <a:cubicBezTo>
                    <a:pt x="57" y="35"/>
                    <a:pt x="98" y="22"/>
                    <a:pt x="131" y="40"/>
                  </a:cubicBezTo>
                  <a:cubicBezTo>
                    <a:pt x="140" y="23"/>
                    <a:pt x="140" y="23"/>
                    <a:pt x="140" y="23"/>
                  </a:cubicBezTo>
                  <a:cubicBezTo>
                    <a:pt x="98" y="0"/>
                    <a:pt x="45" y="16"/>
                    <a:pt x="23" y="58"/>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21" name="Freeform 8"/>
            <p:cNvSpPr/>
            <p:nvPr/>
          </p:nvSpPr>
          <p:spPr bwMode="auto">
            <a:xfrm>
              <a:off x="6710698" y="3754523"/>
              <a:ext cx="1183772" cy="1194632"/>
            </a:xfrm>
            <a:custGeom>
              <a:avLst/>
              <a:gdLst>
                <a:gd name="T0" fmla="*/ 35 w 46"/>
                <a:gd name="T1" fmla="*/ 45 h 46"/>
                <a:gd name="T2" fmla="*/ 32 w 46"/>
                <a:gd name="T3" fmla="*/ 45 h 46"/>
                <a:gd name="T4" fmla="*/ 30 w 46"/>
                <a:gd name="T5" fmla="*/ 46 h 46"/>
                <a:gd name="T6" fmla="*/ 28 w 46"/>
                <a:gd name="T7" fmla="*/ 46 h 46"/>
                <a:gd name="T8" fmla="*/ 27 w 46"/>
                <a:gd name="T9" fmla="*/ 45 h 46"/>
                <a:gd name="T10" fmla="*/ 27 w 46"/>
                <a:gd name="T11" fmla="*/ 43 h 46"/>
                <a:gd name="T12" fmla="*/ 26 w 46"/>
                <a:gd name="T13" fmla="*/ 40 h 46"/>
                <a:gd name="T14" fmla="*/ 22 w 46"/>
                <a:gd name="T15" fmla="*/ 36 h 46"/>
                <a:gd name="T16" fmla="*/ 16 w 46"/>
                <a:gd name="T17" fmla="*/ 35 h 46"/>
                <a:gd name="T18" fmla="*/ 14 w 46"/>
                <a:gd name="T19" fmla="*/ 36 h 46"/>
                <a:gd name="T20" fmla="*/ 11 w 46"/>
                <a:gd name="T21" fmla="*/ 36 h 46"/>
                <a:gd name="T22" fmla="*/ 10 w 46"/>
                <a:gd name="T23" fmla="*/ 36 h 46"/>
                <a:gd name="T24" fmla="*/ 9 w 46"/>
                <a:gd name="T25" fmla="*/ 35 h 46"/>
                <a:gd name="T26" fmla="*/ 9 w 46"/>
                <a:gd name="T27" fmla="*/ 33 h 46"/>
                <a:gd name="T28" fmla="*/ 8 w 46"/>
                <a:gd name="T29" fmla="*/ 30 h 46"/>
                <a:gd name="T30" fmla="*/ 4 w 46"/>
                <a:gd name="T31" fmla="*/ 26 h 46"/>
                <a:gd name="T32" fmla="*/ 0 w 46"/>
                <a:gd name="T33" fmla="*/ 25 h 46"/>
                <a:gd name="T34" fmla="*/ 0 w 46"/>
                <a:gd name="T35" fmla="*/ 25 h 46"/>
                <a:gd name="T36" fmla="*/ 3 w 46"/>
                <a:gd name="T37" fmla="*/ 19 h 46"/>
                <a:gd name="T38" fmla="*/ 8 w 46"/>
                <a:gd name="T39" fmla="*/ 15 h 46"/>
                <a:gd name="T40" fmla="*/ 8 w 46"/>
                <a:gd name="T41" fmla="*/ 15 h 46"/>
                <a:gd name="T42" fmla="*/ 39 w 46"/>
                <a:gd name="T43" fmla="*/ 0 h 46"/>
                <a:gd name="T44" fmla="*/ 40 w 46"/>
                <a:gd name="T45" fmla="*/ 0 h 46"/>
                <a:gd name="T46" fmla="*/ 41 w 46"/>
                <a:gd name="T47" fmla="*/ 1 h 46"/>
                <a:gd name="T48" fmla="*/ 45 w 46"/>
                <a:gd name="T49" fmla="*/ 35 h 46"/>
                <a:gd name="T50" fmla="*/ 44 w 46"/>
                <a:gd name="T51" fmla="*/ 41 h 46"/>
                <a:gd name="T52" fmla="*/ 42 w 46"/>
                <a:gd name="T53" fmla="*/ 46 h 46"/>
                <a:gd name="T54" fmla="*/ 41 w 46"/>
                <a:gd name="T55" fmla="*/ 46 h 46"/>
                <a:gd name="T56" fmla="*/ 35 w 46"/>
                <a:gd name="T57" fmla="*/ 45 h 46"/>
                <a:gd name="connsiteX0" fmla="*/ 7609 w 9784"/>
                <a:gd name="connsiteY0" fmla="*/ 9783 h 10000"/>
                <a:gd name="connsiteX1" fmla="*/ 6957 w 9784"/>
                <a:gd name="connsiteY1" fmla="*/ 9783 h 10000"/>
                <a:gd name="connsiteX2" fmla="*/ 6522 w 9784"/>
                <a:gd name="connsiteY2" fmla="*/ 10000 h 10000"/>
                <a:gd name="connsiteX3" fmla="*/ 6087 w 9784"/>
                <a:gd name="connsiteY3" fmla="*/ 10000 h 10000"/>
                <a:gd name="connsiteX4" fmla="*/ 5870 w 9784"/>
                <a:gd name="connsiteY4" fmla="*/ 9783 h 10000"/>
                <a:gd name="connsiteX5" fmla="*/ 5870 w 9784"/>
                <a:gd name="connsiteY5" fmla="*/ 9348 h 10000"/>
                <a:gd name="connsiteX6" fmla="*/ 5652 w 9784"/>
                <a:gd name="connsiteY6" fmla="*/ 8696 h 10000"/>
                <a:gd name="connsiteX7" fmla="*/ 4783 w 9784"/>
                <a:gd name="connsiteY7" fmla="*/ 7826 h 10000"/>
                <a:gd name="connsiteX8" fmla="*/ 3478 w 9784"/>
                <a:gd name="connsiteY8" fmla="*/ 7609 h 10000"/>
                <a:gd name="connsiteX9" fmla="*/ 3043 w 9784"/>
                <a:gd name="connsiteY9" fmla="*/ 7826 h 10000"/>
                <a:gd name="connsiteX10" fmla="*/ 2391 w 9784"/>
                <a:gd name="connsiteY10" fmla="*/ 7826 h 10000"/>
                <a:gd name="connsiteX11" fmla="*/ 2174 w 9784"/>
                <a:gd name="connsiteY11" fmla="*/ 7826 h 10000"/>
                <a:gd name="connsiteX12" fmla="*/ 1957 w 9784"/>
                <a:gd name="connsiteY12" fmla="*/ 7609 h 10000"/>
                <a:gd name="connsiteX13" fmla="*/ 1957 w 9784"/>
                <a:gd name="connsiteY13" fmla="*/ 7174 h 10000"/>
                <a:gd name="connsiteX14" fmla="*/ 1739 w 9784"/>
                <a:gd name="connsiteY14" fmla="*/ 6522 h 10000"/>
                <a:gd name="connsiteX15" fmla="*/ 870 w 9784"/>
                <a:gd name="connsiteY15" fmla="*/ 5652 h 10000"/>
                <a:gd name="connsiteX16" fmla="*/ 0 w 9784"/>
                <a:gd name="connsiteY16" fmla="*/ 5435 h 10000"/>
                <a:gd name="connsiteX17" fmla="*/ 0 w 9784"/>
                <a:gd name="connsiteY17" fmla="*/ 5435 h 10000"/>
                <a:gd name="connsiteX18" fmla="*/ 652 w 9784"/>
                <a:gd name="connsiteY18" fmla="*/ 4130 h 10000"/>
                <a:gd name="connsiteX19" fmla="*/ 1739 w 9784"/>
                <a:gd name="connsiteY19" fmla="*/ 3261 h 10000"/>
                <a:gd name="connsiteX20" fmla="*/ 1739 w 9784"/>
                <a:gd name="connsiteY20" fmla="*/ 3261 h 10000"/>
                <a:gd name="connsiteX21" fmla="*/ 8478 w 9784"/>
                <a:gd name="connsiteY21" fmla="*/ 0 h 10000"/>
                <a:gd name="connsiteX22" fmla="*/ 8696 w 9784"/>
                <a:gd name="connsiteY22" fmla="*/ 0 h 10000"/>
                <a:gd name="connsiteX23" fmla="*/ 8913 w 9784"/>
                <a:gd name="connsiteY23" fmla="*/ 217 h 10000"/>
                <a:gd name="connsiteX24" fmla="*/ 9783 w 9784"/>
                <a:gd name="connsiteY24" fmla="*/ 7609 h 10000"/>
                <a:gd name="connsiteX25" fmla="*/ 9130 w 9784"/>
                <a:gd name="connsiteY25" fmla="*/ 10000 h 10000"/>
                <a:gd name="connsiteX26" fmla="*/ 8913 w 9784"/>
                <a:gd name="connsiteY26" fmla="*/ 10000 h 10000"/>
                <a:gd name="connsiteX27" fmla="*/ 7609 w 9784"/>
                <a:gd name="connsiteY27" fmla="*/ 9783 h 10000"/>
                <a:gd name="connsiteX0-1" fmla="*/ 7777 w 10000"/>
                <a:gd name="connsiteY0-2" fmla="*/ 9783 h 10000"/>
                <a:gd name="connsiteX1-3" fmla="*/ 7111 w 10000"/>
                <a:gd name="connsiteY1-4" fmla="*/ 9783 h 10000"/>
                <a:gd name="connsiteX2-5" fmla="*/ 6666 w 10000"/>
                <a:gd name="connsiteY2-6" fmla="*/ 10000 h 10000"/>
                <a:gd name="connsiteX3-7" fmla="*/ 6221 w 10000"/>
                <a:gd name="connsiteY3-8" fmla="*/ 10000 h 10000"/>
                <a:gd name="connsiteX4-9" fmla="*/ 6000 w 10000"/>
                <a:gd name="connsiteY4-10" fmla="*/ 9783 h 10000"/>
                <a:gd name="connsiteX5-11" fmla="*/ 6000 w 10000"/>
                <a:gd name="connsiteY5-12" fmla="*/ 9348 h 10000"/>
                <a:gd name="connsiteX6-13" fmla="*/ 5777 w 10000"/>
                <a:gd name="connsiteY6-14" fmla="*/ 8696 h 10000"/>
                <a:gd name="connsiteX7-15" fmla="*/ 4889 w 10000"/>
                <a:gd name="connsiteY7-16" fmla="*/ 7826 h 10000"/>
                <a:gd name="connsiteX8-17" fmla="*/ 3555 w 10000"/>
                <a:gd name="connsiteY8-18" fmla="*/ 7609 h 10000"/>
                <a:gd name="connsiteX9-19" fmla="*/ 3110 w 10000"/>
                <a:gd name="connsiteY9-20" fmla="*/ 7826 h 10000"/>
                <a:gd name="connsiteX10-21" fmla="*/ 2444 w 10000"/>
                <a:gd name="connsiteY10-22" fmla="*/ 7826 h 10000"/>
                <a:gd name="connsiteX11-23" fmla="*/ 2222 w 10000"/>
                <a:gd name="connsiteY11-24" fmla="*/ 7826 h 10000"/>
                <a:gd name="connsiteX12-25" fmla="*/ 2000 w 10000"/>
                <a:gd name="connsiteY12-26" fmla="*/ 7609 h 10000"/>
                <a:gd name="connsiteX13-27" fmla="*/ 2000 w 10000"/>
                <a:gd name="connsiteY13-28" fmla="*/ 7174 h 10000"/>
                <a:gd name="connsiteX14-29" fmla="*/ 1777 w 10000"/>
                <a:gd name="connsiteY14-30" fmla="*/ 6522 h 10000"/>
                <a:gd name="connsiteX15-31" fmla="*/ 889 w 10000"/>
                <a:gd name="connsiteY15-32" fmla="*/ 5652 h 10000"/>
                <a:gd name="connsiteX16-33" fmla="*/ 0 w 10000"/>
                <a:gd name="connsiteY16-34" fmla="*/ 5435 h 10000"/>
                <a:gd name="connsiteX17-35" fmla="*/ 0 w 10000"/>
                <a:gd name="connsiteY17-36" fmla="*/ 5435 h 10000"/>
                <a:gd name="connsiteX18-37" fmla="*/ 666 w 10000"/>
                <a:gd name="connsiteY18-38" fmla="*/ 4130 h 10000"/>
                <a:gd name="connsiteX19-39" fmla="*/ 1777 w 10000"/>
                <a:gd name="connsiteY19-40" fmla="*/ 3261 h 10000"/>
                <a:gd name="connsiteX20-41" fmla="*/ 1777 w 10000"/>
                <a:gd name="connsiteY20-42" fmla="*/ 3261 h 10000"/>
                <a:gd name="connsiteX21-43" fmla="*/ 8665 w 10000"/>
                <a:gd name="connsiteY21-44" fmla="*/ 0 h 10000"/>
                <a:gd name="connsiteX22-45" fmla="*/ 8888 w 10000"/>
                <a:gd name="connsiteY22-46" fmla="*/ 0 h 10000"/>
                <a:gd name="connsiteX23-47" fmla="*/ 9110 w 10000"/>
                <a:gd name="connsiteY23-48" fmla="*/ 217 h 10000"/>
                <a:gd name="connsiteX24-49" fmla="*/ 9999 w 10000"/>
                <a:gd name="connsiteY24-50" fmla="*/ 7609 h 10000"/>
                <a:gd name="connsiteX25-51" fmla="*/ 9332 w 10000"/>
                <a:gd name="connsiteY25-52" fmla="*/ 10000 h 10000"/>
                <a:gd name="connsiteX26-53" fmla="*/ 9110 w 10000"/>
                <a:gd name="connsiteY26-54" fmla="*/ 10000 h 10000"/>
                <a:gd name="connsiteX27-55" fmla="*/ 7777 w 10000"/>
                <a:gd name="connsiteY27-56" fmla="*/ 9783 h 10000"/>
                <a:gd name="connsiteX0-57" fmla="*/ 7868 w 10091"/>
                <a:gd name="connsiteY0-58" fmla="*/ 9783 h 10000"/>
                <a:gd name="connsiteX1-59" fmla="*/ 7202 w 10091"/>
                <a:gd name="connsiteY1-60" fmla="*/ 9783 h 10000"/>
                <a:gd name="connsiteX2-61" fmla="*/ 6757 w 10091"/>
                <a:gd name="connsiteY2-62" fmla="*/ 10000 h 10000"/>
                <a:gd name="connsiteX3-63" fmla="*/ 6312 w 10091"/>
                <a:gd name="connsiteY3-64" fmla="*/ 10000 h 10000"/>
                <a:gd name="connsiteX4-65" fmla="*/ 6091 w 10091"/>
                <a:gd name="connsiteY4-66" fmla="*/ 9783 h 10000"/>
                <a:gd name="connsiteX5-67" fmla="*/ 6091 w 10091"/>
                <a:gd name="connsiteY5-68" fmla="*/ 9348 h 10000"/>
                <a:gd name="connsiteX6-69" fmla="*/ 5868 w 10091"/>
                <a:gd name="connsiteY6-70" fmla="*/ 8696 h 10000"/>
                <a:gd name="connsiteX7-71" fmla="*/ 4980 w 10091"/>
                <a:gd name="connsiteY7-72" fmla="*/ 7826 h 10000"/>
                <a:gd name="connsiteX8-73" fmla="*/ 3646 w 10091"/>
                <a:gd name="connsiteY8-74" fmla="*/ 7609 h 10000"/>
                <a:gd name="connsiteX9-75" fmla="*/ 3201 w 10091"/>
                <a:gd name="connsiteY9-76" fmla="*/ 7826 h 10000"/>
                <a:gd name="connsiteX10-77" fmla="*/ 2535 w 10091"/>
                <a:gd name="connsiteY10-78" fmla="*/ 7826 h 10000"/>
                <a:gd name="connsiteX11-79" fmla="*/ 2313 w 10091"/>
                <a:gd name="connsiteY11-80" fmla="*/ 7826 h 10000"/>
                <a:gd name="connsiteX12-81" fmla="*/ 2091 w 10091"/>
                <a:gd name="connsiteY12-82" fmla="*/ 7609 h 10000"/>
                <a:gd name="connsiteX13-83" fmla="*/ 2091 w 10091"/>
                <a:gd name="connsiteY13-84" fmla="*/ 7174 h 10000"/>
                <a:gd name="connsiteX14-85" fmla="*/ 1868 w 10091"/>
                <a:gd name="connsiteY14-86" fmla="*/ 6522 h 10000"/>
                <a:gd name="connsiteX15-87" fmla="*/ 980 w 10091"/>
                <a:gd name="connsiteY15-88" fmla="*/ 5652 h 10000"/>
                <a:gd name="connsiteX16-89" fmla="*/ 91 w 10091"/>
                <a:gd name="connsiteY16-90" fmla="*/ 5435 h 10000"/>
                <a:gd name="connsiteX17-91" fmla="*/ 10 w 10091"/>
                <a:gd name="connsiteY17-92" fmla="*/ 5355 h 10000"/>
                <a:gd name="connsiteX18-93" fmla="*/ 757 w 10091"/>
                <a:gd name="connsiteY18-94" fmla="*/ 4130 h 10000"/>
                <a:gd name="connsiteX19-95" fmla="*/ 1868 w 10091"/>
                <a:gd name="connsiteY19-96" fmla="*/ 3261 h 10000"/>
                <a:gd name="connsiteX20-97" fmla="*/ 1868 w 10091"/>
                <a:gd name="connsiteY20-98" fmla="*/ 3261 h 10000"/>
                <a:gd name="connsiteX21-99" fmla="*/ 8756 w 10091"/>
                <a:gd name="connsiteY21-100" fmla="*/ 0 h 10000"/>
                <a:gd name="connsiteX22-101" fmla="*/ 8979 w 10091"/>
                <a:gd name="connsiteY22-102" fmla="*/ 0 h 10000"/>
                <a:gd name="connsiteX23-103" fmla="*/ 9201 w 10091"/>
                <a:gd name="connsiteY23-104" fmla="*/ 217 h 10000"/>
                <a:gd name="connsiteX24-105" fmla="*/ 10090 w 10091"/>
                <a:gd name="connsiteY24-106" fmla="*/ 7609 h 10000"/>
                <a:gd name="connsiteX25-107" fmla="*/ 9423 w 10091"/>
                <a:gd name="connsiteY25-108" fmla="*/ 10000 h 10000"/>
                <a:gd name="connsiteX26-109" fmla="*/ 9201 w 10091"/>
                <a:gd name="connsiteY26-110" fmla="*/ 10000 h 10000"/>
                <a:gd name="connsiteX27-111" fmla="*/ 7868 w 10091"/>
                <a:gd name="connsiteY27-112" fmla="*/ 9783 h 10000"/>
              </a:gdLst>
              <a:ahLst/>
              <a:cxnLst>
                <a:cxn ang="0">
                  <a:pos x="connsiteX0-57" y="connsiteY0-58"/>
                </a:cxn>
                <a:cxn ang="0">
                  <a:pos x="connsiteX1-59" y="connsiteY1-60"/>
                </a:cxn>
                <a:cxn ang="0">
                  <a:pos x="connsiteX2-61" y="connsiteY2-62"/>
                </a:cxn>
                <a:cxn ang="0">
                  <a:pos x="connsiteX3-63" y="connsiteY3-64"/>
                </a:cxn>
                <a:cxn ang="0">
                  <a:pos x="connsiteX4-65" y="connsiteY4-66"/>
                </a:cxn>
                <a:cxn ang="0">
                  <a:pos x="connsiteX5-67" y="connsiteY5-68"/>
                </a:cxn>
                <a:cxn ang="0">
                  <a:pos x="connsiteX6-69" y="connsiteY6-70"/>
                </a:cxn>
                <a:cxn ang="0">
                  <a:pos x="connsiteX7-71" y="connsiteY7-72"/>
                </a:cxn>
                <a:cxn ang="0">
                  <a:pos x="connsiteX8-73" y="connsiteY8-74"/>
                </a:cxn>
                <a:cxn ang="0">
                  <a:pos x="connsiteX9-75" y="connsiteY9-76"/>
                </a:cxn>
                <a:cxn ang="0">
                  <a:pos x="connsiteX10-77" y="connsiteY10-78"/>
                </a:cxn>
                <a:cxn ang="0">
                  <a:pos x="connsiteX11-79" y="connsiteY11-80"/>
                </a:cxn>
                <a:cxn ang="0">
                  <a:pos x="connsiteX12-81" y="connsiteY12-82"/>
                </a:cxn>
                <a:cxn ang="0">
                  <a:pos x="connsiteX13-83" y="connsiteY13-84"/>
                </a:cxn>
                <a:cxn ang="0">
                  <a:pos x="connsiteX14-85" y="connsiteY14-86"/>
                </a:cxn>
                <a:cxn ang="0">
                  <a:pos x="connsiteX15-87" y="connsiteY15-88"/>
                </a:cxn>
                <a:cxn ang="0">
                  <a:pos x="connsiteX16-89" y="connsiteY16-90"/>
                </a:cxn>
                <a:cxn ang="0">
                  <a:pos x="connsiteX17-91" y="connsiteY17-92"/>
                </a:cxn>
                <a:cxn ang="0">
                  <a:pos x="connsiteX18-93" y="connsiteY18-94"/>
                </a:cxn>
                <a:cxn ang="0">
                  <a:pos x="connsiteX19-95" y="connsiteY19-96"/>
                </a:cxn>
                <a:cxn ang="0">
                  <a:pos x="connsiteX20-97" y="connsiteY20-98"/>
                </a:cxn>
                <a:cxn ang="0">
                  <a:pos x="connsiteX21-99" y="connsiteY21-100"/>
                </a:cxn>
                <a:cxn ang="0">
                  <a:pos x="connsiteX22-101" y="connsiteY22-102"/>
                </a:cxn>
                <a:cxn ang="0">
                  <a:pos x="connsiteX23-103" y="connsiteY23-104"/>
                </a:cxn>
                <a:cxn ang="0">
                  <a:pos x="connsiteX24-105" y="connsiteY24-106"/>
                </a:cxn>
                <a:cxn ang="0">
                  <a:pos x="connsiteX25-107" y="connsiteY25-108"/>
                </a:cxn>
                <a:cxn ang="0">
                  <a:pos x="connsiteX26-109" y="connsiteY26-110"/>
                </a:cxn>
                <a:cxn ang="0">
                  <a:pos x="connsiteX27-111" y="connsiteY27-112"/>
                </a:cxn>
              </a:cxnLst>
              <a:rect l="l" t="t" r="r" b="b"/>
              <a:pathLst>
                <a:path w="10091" h="10000">
                  <a:moveTo>
                    <a:pt x="7868" y="9783"/>
                  </a:moveTo>
                  <a:lnTo>
                    <a:pt x="7202" y="9783"/>
                  </a:lnTo>
                  <a:lnTo>
                    <a:pt x="6757" y="10000"/>
                  </a:lnTo>
                  <a:lnTo>
                    <a:pt x="6312" y="10000"/>
                  </a:lnTo>
                  <a:lnTo>
                    <a:pt x="6091" y="9783"/>
                  </a:lnTo>
                  <a:lnTo>
                    <a:pt x="6091" y="9348"/>
                  </a:lnTo>
                  <a:lnTo>
                    <a:pt x="5868" y="8696"/>
                  </a:lnTo>
                  <a:cubicBezTo>
                    <a:pt x="5868" y="8478"/>
                    <a:pt x="5423" y="8043"/>
                    <a:pt x="4980" y="7826"/>
                  </a:cubicBezTo>
                  <a:cubicBezTo>
                    <a:pt x="4535" y="7609"/>
                    <a:pt x="4090" y="7391"/>
                    <a:pt x="3646" y="7609"/>
                  </a:cubicBezTo>
                  <a:lnTo>
                    <a:pt x="3201" y="7826"/>
                  </a:lnTo>
                  <a:lnTo>
                    <a:pt x="2535" y="7826"/>
                  </a:lnTo>
                  <a:lnTo>
                    <a:pt x="2313" y="7826"/>
                  </a:lnTo>
                  <a:cubicBezTo>
                    <a:pt x="2313" y="7826"/>
                    <a:pt x="2091" y="7826"/>
                    <a:pt x="2091" y="7609"/>
                  </a:cubicBezTo>
                  <a:lnTo>
                    <a:pt x="2091" y="7174"/>
                  </a:lnTo>
                  <a:lnTo>
                    <a:pt x="1868" y="6522"/>
                  </a:lnTo>
                  <a:cubicBezTo>
                    <a:pt x="1647" y="6304"/>
                    <a:pt x="1424" y="5870"/>
                    <a:pt x="980" y="5652"/>
                  </a:cubicBezTo>
                  <a:cubicBezTo>
                    <a:pt x="757" y="5435"/>
                    <a:pt x="253" y="5484"/>
                    <a:pt x="91" y="5435"/>
                  </a:cubicBezTo>
                  <a:cubicBezTo>
                    <a:pt x="-71" y="5386"/>
                    <a:pt x="37" y="5382"/>
                    <a:pt x="10" y="5355"/>
                  </a:cubicBezTo>
                  <a:cubicBezTo>
                    <a:pt x="232" y="4920"/>
                    <a:pt x="447" y="4479"/>
                    <a:pt x="757" y="4130"/>
                  </a:cubicBezTo>
                  <a:cubicBezTo>
                    <a:pt x="1067" y="3781"/>
                    <a:pt x="1424" y="3478"/>
                    <a:pt x="1868" y="3261"/>
                  </a:cubicBezTo>
                  <a:lnTo>
                    <a:pt x="1868" y="3261"/>
                  </a:lnTo>
                  <a:lnTo>
                    <a:pt x="8756" y="0"/>
                  </a:lnTo>
                  <a:lnTo>
                    <a:pt x="8979" y="0"/>
                  </a:lnTo>
                  <a:lnTo>
                    <a:pt x="9201" y="217"/>
                  </a:lnTo>
                  <a:cubicBezTo>
                    <a:pt x="10090" y="7609"/>
                    <a:pt x="10053" y="5979"/>
                    <a:pt x="10090" y="7609"/>
                  </a:cubicBezTo>
                  <a:cubicBezTo>
                    <a:pt x="10127" y="9239"/>
                    <a:pt x="9571" y="9602"/>
                    <a:pt x="9423" y="10000"/>
                  </a:cubicBezTo>
                  <a:lnTo>
                    <a:pt x="9201" y="10000"/>
                  </a:lnTo>
                  <a:cubicBezTo>
                    <a:pt x="8756" y="9565"/>
                    <a:pt x="8090" y="9565"/>
                    <a:pt x="7868" y="9783"/>
                  </a:cubicBezTo>
                  <a:close/>
                </a:path>
              </a:pathLst>
            </a:custGeom>
            <a:solidFill>
              <a:srgbClr val="FFD3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22" name="Freeform 9"/>
            <p:cNvSpPr/>
            <p:nvPr/>
          </p:nvSpPr>
          <p:spPr bwMode="auto">
            <a:xfrm>
              <a:off x="7394897" y="3711082"/>
              <a:ext cx="445272" cy="466993"/>
            </a:xfrm>
            <a:custGeom>
              <a:avLst/>
              <a:gdLst>
                <a:gd name="T0" fmla="*/ 0 w 17"/>
                <a:gd name="T1" fmla="*/ 8 h 18"/>
                <a:gd name="T2" fmla="*/ 15 w 17"/>
                <a:gd name="T3" fmla="*/ 0 h 18"/>
                <a:gd name="T4" fmla="*/ 17 w 17"/>
                <a:gd name="T5" fmla="*/ 18 h 18"/>
                <a:gd name="T6" fmla="*/ 7 w 17"/>
                <a:gd name="T7" fmla="*/ 15 h 18"/>
                <a:gd name="T8" fmla="*/ 0 w 17"/>
                <a:gd name="T9" fmla="*/ 8 h 18"/>
              </a:gdLst>
              <a:ahLst/>
              <a:cxnLst>
                <a:cxn ang="0">
                  <a:pos x="T0" y="T1"/>
                </a:cxn>
                <a:cxn ang="0">
                  <a:pos x="T2" y="T3"/>
                </a:cxn>
                <a:cxn ang="0">
                  <a:pos x="T4" y="T5"/>
                </a:cxn>
                <a:cxn ang="0">
                  <a:pos x="T6" y="T7"/>
                </a:cxn>
                <a:cxn ang="0">
                  <a:pos x="T8" y="T9"/>
                </a:cxn>
              </a:cxnLst>
              <a:rect l="0" t="0" r="r" b="b"/>
              <a:pathLst>
                <a:path w="17" h="18">
                  <a:moveTo>
                    <a:pt x="0" y="8"/>
                  </a:moveTo>
                  <a:cubicBezTo>
                    <a:pt x="15" y="0"/>
                    <a:pt x="15" y="0"/>
                    <a:pt x="15" y="0"/>
                  </a:cubicBezTo>
                  <a:cubicBezTo>
                    <a:pt x="17" y="18"/>
                    <a:pt x="17" y="18"/>
                    <a:pt x="17" y="18"/>
                  </a:cubicBezTo>
                  <a:cubicBezTo>
                    <a:pt x="14" y="17"/>
                    <a:pt x="11" y="17"/>
                    <a:pt x="7" y="15"/>
                  </a:cubicBezTo>
                  <a:cubicBezTo>
                    <a:pt x="4" y="13"/>
                    <a:pt x="2" y="11"/>
                    <a:pt x="0" y="8"/>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grpSp>
      <p:grpSp>
        <p:nvGrpSpPr>
          <p:cNvPr id="23" name="组合 22"/>
          <p:cNvGrpSpPr/>
          <p:nvPr/>
        </p:nvGrpSpPr>
        <p:grpSpPr>
          <a:xfrm flipH="1">
            <a:off x="7347585" y="4919980"/>
            <a:ext cx="3230880" cy="995045"/>
            <a:chOff x="4777568" y="4699934"/>
            <a:chExt cx="2523115" cy="995251"/>
          </a:xfrm>
        </p:grpSpPr>
        <p:sp>
          <p:nvSpPr>
            <p:cNvPr id="24" name="椭圆 23"/>
            <p:cNvSpPr/>
            <p:nvPr/>
          </p:nvSpPr>
          <p:spPr>
            <a:xfrm flipH="1" flipV="1">
              <a:off x="4777568" y="5606307"/>
              <a:ext cx="88878" cy="88878"/>
            </a:xfrm>
            <a:prstGeom prst="ellipse">
              <a:avLst/>
            </a:pr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28" name="任意多边形 27"/>
            <p:cNvSpPr/>
            <p:nvPr/>
          </p:nvSpPr>
          <p:spPr>
            <a:xfrm>
              <a:off x="4866923" y="4699934"/>
              <a:ext cx="2433760" cy="946462"/>
            </a:xfrm>
            <a:custGeom>
              <a:avLst/>
              <a:gdLst>
                <a:gd name="connsiteX0" fmla="*/ 2628900 w 2628900"/>
                <a:gd name="connsiteY0" fmla="*/ 0 h 1022350"/>
                <a:gd name="connsiteX1" fmla="*/ 2336800 w 2628900"/>
                <a:gd name="connsiteY1" fmla="*/ 1022350 h 1022350"/>
                <a:gd name="connsiteX2" fmla="*/ 0 w 2628900"/>
                <a:gd name="connsiteY2" fmla="*/ 1022350 h 1022350"/>
              </a:gdLst>
              <a:ahLst/>
              <a:cxnLst>
                <a:cxn ang="0">
                  <a:pos x="connsiteX0" y="connsiteY0"/>
                </a:cxn>
                <a:cxn ang="0">
                  <a:pos x="connsiteX1" y="connsiteY1"/>
                </a:cxn>
                <a:cxn ang="0">
                  <a:pos x="connsiteX2" y="connsiteY2"/>
                </a:cxn>
              </a:cxnLst>
              <a:rect l="l" t="t" r="r" b="b"/>
              <a:pathLst>
                <a:path w="2628900" h="1022350">
                  <a:moveTo>
                    <a:pt x="2628900" y="0"/>
                  </a:moveTo>
                  <a:lnTo>
                    <a:pt x="2336800" y="1022350"/>
                  </a:lnTo>
                  <a:lnTo>
                    <a:pt x="0" y="1022350"/>
                  </a:lnTo>
                </a:path>
              </a:pathLst>
            </a:cu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29" name="组合 28"/>
          <p:cNvGrpSpPr/>
          <p:nvPr/>
        </p:nvGrpSpPr>
        <p:grpSpPr>
          <a:xfrm>
            <a:off x="4444444" y="3277462"/>
            <a:ext cx="1654897" cy="1836982"/>
            <a:chOff x="2583785" y="800523"/>
            <a:chExt cx="5310685" cy="5897140"/>
          </a:xfrm>
          <a:effectLst/>
        </p:grpSpPr>
        <p:sp>
          <p:nvSpPr>
            <p:cNvPr id="30" name="Freeform 5"/>
            <p:cNvSpPr/>
            <p:nvPr/>
          </p:nvSpPr>
          <p:spPr bwMode="auto">
            <a:xfrm>
              <a:off x="2583785" y="800523"/>
              <a:ext cx="5278106" cy="5897140"/>
            </a:xfrm>
            <a:custGeom>
              <a:avLst/>
              <a:gdLst>
                <a:gd name="T0" fmla="*/ 190 w 203"/>
                <a:gd name="T1" fmla="*/ 155 h 227"/>
                <a:gd name="T2" fmla="*/ 72 w 203"/>
                <a:gd name="T3" fmla="*/ 190 h 227"/>
                <a:gd name="T4" fmla="*/ 37 w 203"/>
                <a:gd name="T5" fmla="*/ 72 h 227"/>
                <a:gd name="T6" fmla="*/ 154 w 203"/>
                <a:gd name="T7" fmla="*/ 37 h 227"/>
                <a:gd name="T8" fmla="*/ 160 w 203"/>
                <a:gd name="T9" fmla="*/ 26 h 227"/>
                <a:gd name="T10" fmla="*/ 26 w 203"/>
                <a:gd name="T11" fmla="*/ 65 h 227"/>
                <a:gd name="T12" fmla="*/ 65 w 203"/>
                <a:gd name="T13" fmla="*/ 201 h 227"/>
                <a:gd name="T14" fmla="*/ 200 w 203"/>
                <a:gd name="T15" fmla="*/ 162 h 227"/>
                <a:gd name="T16" fmla="*/ 203 w 203"/>
                <a:gd name="T17" fmla="*/ 156 h 227"/>
                <a:gd name="T18" fmla="*/ 194 w 203"/>
                <a:gd name="T19" fmla="*/ 146 h 227"/>
                <a:gd name="T20" fmla="*/ 190 w 203"/>
                <a:gd name="T21" fmla="*/ 15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227">
                  <a:moveTo>
                    <a:pt x="190" y="155"/>
                  </a:moveTo>
                  <a:cubicBezTo>
                    <a:pt x="167" y="197"/>
                    <a:pt x="114" y="213"/>
                    <a:pt x="72" y="190"/>
                  </a:cubicBezTo>
                  <a:cubicBezTo>
                    <a:pt x="30" y="167"/>
                    <a:pt x="14" y="114"/>
                    <a:pt x="37" y="72"/>
                  </a:cubicBezTo>
                  <a:cubicBezTo>
                    <a:pt x="59" y="30"/>
                    <a:pt x="112" y="14"/>
                    <a:pt x="154" y="37"/>
                  </a:cubicBezTo>
                  <a:cubicBezTo>
                    <a:pt x="160" y="26"/>
                    <a:pt x="160" y="26"/>
                    <a:pt x="160" y="26"/>
                  </a:cubicBezTo>
                  <a:cubicBezTo>
                    <a:pt x="112" y="0"/>
                    <a:pt x="52" y="18"/>
                    <a:pt x="26" y="65"/>
                  </a:cubicBezTo>
                  <a:cubicBezTo>
                    <a:pt x="0" y="113"/>
                    <a:pt x="17" y="174"/>
                    <a:pt x="65" y="201"/>
                  </a:cubicBezTo>
                  <a:cubicBezTo>
                    <a:pt x="113" y="227"/>
                    <a:pt x="174" y="210"/>
                    <a:pt x="200" y="162"/>
                  </a:cubicBezTo>
                  <a:cubicBezTo>
                    <a:pt x="202" y="160"/>
                    <a:pt x="202" y="158"/>
                    <a:pt x="203" y="156"/>
                  </a:cubicBezTo>
                  <a:cubicBezTo>
                    <a:pt x="194" y="146"/>
                    <a:pt x="194" y="146"/>
                    <a:pt x="194" y="146"/>
                  </a:cubicBezTo>
                  <a:cubicBezTo>
                    <a:pt x="193" y="149"/>
                    <a:pt x="192" y="152"/>
                    <a:pt x="190" y="155"/>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31" name="Freeform 7"/>
            <p:cNvSpPr/>
            <p:nvPr/>
          </p:nvSpPr>
          <p:spPr bwMode="auto">
            <a:xfrm>
              <a:off x="3517772" y="1740429"/>
              <a:ext cx="3692501" cy="4029169"/>
            </a:xfrm>
            <a:custGeom>
              <a:avLst/>
              <a:gdLst>
                <a:gd name="T0" fmla="*/ 123 w 142"/>
                <a:gd name="T1" fmla="*/ 102 h 155"/>
                <a:gd name="T2" fmla="*/ 52 w 142"/>
                <a:gd name="T3" fmla="*/ 124 h 155"/>
                <a:gd name="T4" fmla="*/ 31 w 142"/>
                <a:gd name="T5" fmla="*/ 53 h 155"/>
                <a:gd name="T6" fmla="*/ 102 w 142"/>
                <a:gd name="T7" fmla="*/ 31 h 155"/>
                <a:gd name="T8" fmla="*/ 109 w 142"/>
                <a:gd name="T9" fmla="*/ 18 h 155"/>
                <a:gd name="T10" fmla="*/ 18 w 142"/>
                <a:gd name="T11" fmla="*/ 45 h 155"/>
                <a:gd name="T12" fmla="*/ 45 w 142"/>
                <a:gd name="T13" fmla="*/ 137 h 155"/>
                <a:gd name="T14" fmla="*/ 137 w 142"/>
                <a:gd name="T15" fmla="*/ 110 h 155"/>
                <a:gd name="T16" fmla="*/ 142 w 142"/>
                <a:gd name="T17" fmla="*/ 99 h 155"/>
                <a:gd name="T18" fmla="*/ 125 w 142"/>
                <a:gd name="T19" fmla="*/ 99 h 155"/>
                <a:gd name="T20" fmla="*/ 123 w 142"/>
                <a:gd name="T21" fmla="*/ 10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155">
                  <a:moveTo>
                    <a:pt x="123" y="102"/>
                  </a:moveTo>
                  <a:cubicBezTo>
                    <a:pt x="110" y="128"/>
                    <a:pt x="78" y="137"/>
                    <a:pt x="52" y="124"/>
                  </a:cubicBezTo>
                  <a:cubicBezTo>
                    <a:pt x="27" y="110"/>
                    <a:pt x="17" y="78"/>
                    <a:pt x="31" y="53"/>
                  </a:cubicBezTo>
                  <a:cubicBezTo>
                    <a:pt x="45" y="27"/>
                    <a:pt x="77" y="18"/>
                    <a:pt x="102" y="31"/>
                  </a:cubicBezTo>
                  <a:cubicBezTo>
                    <a:pt x="109" y="18"/>
                    <a:pt x="109" y="18"/>
                    <a:pt x="109" y="18"/>
                  </a:cubicBezTo>
                  <a:cubicBezTo>
                    <a:pt x="76" y="0"/>
                    <a:pt x="35" y="13"/>
                    <a:pt x="18" y="45"/>
                  </a:cubicBezTo>
                  <a:cubicBezTo>
                    <a:pt x="0" y="78"/>
                    <a:pt x="12" y="119"/>
                    <a:pt x="45" y="137"/>
                  </a:cubicBezTo>
                  <a:cubicBezTo>
                    <a:pt x="78" y="155"/>
                    <a:pt x="119" y="142"/>
                    <a:pt x="137" y="110"/>
                  </a:cubicBezTo>
                  <a:cubicBezTo>
                    <a:pt x="139" y="106"/>
                    <a:pt x="140" y="102"/>
                    <a:pt x="142" y="99"/>
                  </a:cubicBezTo>
                  <a:cubicBezTo>
                    <a:pt x="125" y="99"/>
                    <a:pt x="125" y="99"/>
                    <a:pt x="125" y="99"/>
                  </a:cubicBezTo>
                  <a:cubicBezTo>
                    <a:pt x="124" y="100"/>
                    <a:pt x="124" y="101"/>
                    <a:pt x="123" y="102"/>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32" name="Freeform 6"/>
            <p:cNvSpPr/>
            <p:nvPr/>
          </p:nvSpPr>
          <p:spPr bwMode="auto">
            <a:xfrm>
              <a:off x="2942175" y="1164507"/>
              <a:ext cx="4691647" cy="5169500"/>
            </a:xfrm>
            <a:custGeom>
              <a:avLst/>
              <a:gdLst>
                <a:gd name="T0" fmla="*/ 23 w 180"/>
                <a:gd name="T1" fmla="*/ 58 h 199"/>
                <a:gd name="T2" fmla="*/ 58 w 180"/>
                <a:gd name="T3" fmla="*/ 176 h 199"/>
                <a:gd name="T4" fmla="*/ 176 w 180"/>
                <a:gd name="T5" fmla="*/ 141 h 199"/>
                <a:gd name="T6" fmla="*/ 180 w 180"/>
                <a:gd name="T7" fmla="*/ 132 h 199"/>
                <a:gd name="T8" fmla="*/ 170 w 180"/>
                <a:gd name="T9" fmla="*/ 120 h 199"/>
                <a:gd name="T10" fmla="*/ 164 w 180"/>
                <a:gd name="T11" fmla="*/ 121 h 199"/>
                <a:gd name="T12" fmla="*/ 159 w 180"/>
                <a:gd name="T13" fmla="*/ 132 h 199"/>
                <a:gd name="T14" fmla="*/ 67 w 180"/>
                <a:gd name="T15" fmla="*/ 159 h 199"/>
                <a:gd name="T16" fmla="*/ 40 w 180"/>
                <a:gd name="T17" fmla="*/ 67 h 199"/>
                <a:gd name="T18" fmla="*/ 131 w 180"/>
                <a:gd name="T19" fmla="*/ 40 h 199"/>
                <a:gd name="T20" fmla="*/ 140 w 180"/>
                <a:gd name="T21" fmla="*/ 23 h 199"/>
                <a:gd name="T22" fmla="*/ 23 w 180"/>
                <a:gd name="T23" fmla="*/ 5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0" h="199">
                  <a:moveTo>
                    <a:pt x="23" y="58"/>
                  </a:moveTo>
                  <a:cubicBezTo>
                    <a:pt x="0" y="100"/>
                    <a:pt x="16" y="153"/>
                    <a:pt x="58" y="176"/>
                  </a:cubicBezTo>
                  <a:cubicBezTo>
                    <a:pt x="100" y="199"/>
                    <a:pt x="153" y="183"/>
                    <a:pt x="176" y="141"/>
                  </a:cubicBezTo>
                  <a:cubicBezTo>
                    <a:pt x="178" y="138"/>
                    <a:pt x="179" y="135"/>
                    <a:pt x="180" y="132"/>
                  </a:cubicBezTo>
                  <a:cubicBezTo>
                    <a:pt x="170" y="120"/>
                    <a:pt x="170" y="120"/>
                    <a:pt x="170" y="120"/>
                  </a:cubicBezTo>
                  <a:cubicBezTo>
                    <a:pt x="164" y="121"/>
                    <a:pt x="164" y="121"/>
                    <a:pt x="164" y="121"/>
                  </a:cubicBezTo>
                  <a:cubicBezTo>
                    <a:pt x="162" y="124"/>
                    <a:pt x="161" y="128"/>
                    <a:pt x="159" y="132"/>
                  </a:cubicBezTo>
                  <a:cubicBezTo>
                    <a:pt x="141" y="164"/>
                    <a:pt x="100" y="177"/>
                    <a:pt x="67" y="159"/>
                  </a:cubicBezTo>
                  <a:cubicBezTo>
                    <a:pt x="34" y="141"/>
                    <a:pt x="22" y="100"/>
                    <a:pt x="40" y="67"/>
                  </a:cubicBezTo>
                  <a:cubicBezTo>
                    <a:pt x="57" y="35"/>
                    <a:pt x="98" y="22"/>
                    <a:pt x="131" y="40"/>
                  </a:cubicBezTo>
                  <a:cubicBezTo>
                    <a:pt x="140" y="23"/>
                    <a:pt x="140" y="23"/>
                    <a:pt x="140" y="23"/>
                  </a:cubicBezTo>
                  <a:cubicBezTo>
                    <a:pt x="98" y="0"/>
                    <a:pt x="45" y="16"/>
                    <a:pt x="23" y="58"/>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33" name="Freeform 8"/>
            <p:cNvSpPr/>
            <p:nvPr/>
          </p:nvSpPr>
          <p:spPr bwMode="auto">
            <a:xfrm>
              <a:off x="6710698" y="3754523"/>
              <a:ext cx="1183772" cy="1194632"/>
            </a:xfrm>
            <a:custGeom>
              <a:avLst/>
              <a:gdLst>
                <a:gd name="T0" fmla="*/ 35 w 46"/>
                <a:gd name="T1" fmla="*/ 45 h 46"/>
                <a:gd name="T2" fmla="*/ 32 w 46"/>
                <a:gd name="T3" fmla="*/ 45 h 46"/>
                <a:gd name="T4" fmla="*/ 30 w 46"/>
                <a:gd name="T5" fmla="*/ 46 h 46"/>
                <a:gd name="T6" fmla="*/ 28 w 46"/>
                <a:gd name="T7" fmla="*/ 46 h 46"/>
                <a:gd name="T8" fmla="*/ 27 w 46"/>
                <a:gd name="T9" fmla="*/ 45 h 46"/>
                <a:gd name="T10" fmla="*/ 27 w 46"/>
                <a:gd name="T11" fmla="*/ 43 h 46"/>
                <a:gd name="T12" fmla="*/ 26 w 46"/>
                <a:gd name="T13" fmla="*/ 40 h 46"/>
                <a:gd name="T14" fmla="*/ 22 w 46"/>
                <a:gd name="T15" fmla="*/ 36 h 46"/>
                <a:gd name="T16" fmla="*/ 16 w 46"/>
                <a:gd name="T17" fmla="*/ 35 h 46"/>
                <a:gd name="T18" fmla="*/ 14 w 46"/>
                <a:gd name="T19" fmla="*/ 36 h 46"/>
                <a:gd name="T20" fmla="*/ 11 w 46"/>
                <a:gd name="T21" fmla="*/ 36 h 46"/>
                <a:gd name="T22" fmla="*/ 10 w 46"/>
                <a:gd name="T23" fmla="*/ 36 h 46"/>
                <a:gd name="T24" fmla="*/ 9 w 46"/>
                <a:gd name="T25" fmla="*/ 35 h 46"/>
                <a:gd name="T26" fmla="*/ 9 w 46"/>
                <a:gd name="T27" fmla="*/ 33 h 46"/>
                <a:gd name="T28" fmla="*/ 8 w 46"/>
                <a:gd name="T29" fmla="*/ 30 h 46"/>
                <a:gd name="T30" fmla="*/ 4 w 46"/>
                <a:gd name="T31" fmla="*/ 26 h 46"/>
                <a:gd name="T32" fmla="*/ 0 w 46"/>
                <a:gd name="T33" fmla="*/ 25 h 46"/>
                <a:gd name="T34" fmla="*/ 0 w 46"/>
                <a:gd name="T35" fmla="*/ 25 h 46"/>
                <a:gd name="T36" fmla="*/ 3 w 46"/>
                <a:gd name="T37" fmla="*/ 19 h 46"/>
                <a:gd name="T38" fmla="*/ 8 w 46"/>
                <a:gd name="T39" fmla="*/ 15 h 46"/>
                <a:gd name="T40" fmla="*/ 8 w 46"/>
                <a:gd name="T41" fmla="*/ 15 h 46"/>
                <a:gd name="T42" fmla="*/ 39 w 46"/>
                <a:gd name="T43" fmla="*/ 0 h 46"/>
                <a:gd name="T44" fmla="*/ 40 w 46"/>
                <a:gd name="T45" fmla="*/ 0 h 46"/>
                <a:gd name="T46" fmla="*/ 41 w 46"/>
                <a:gd name="T47" fmla="*/ 1 h 46"/>
                <a:gd name="T48" fmla="*/ 45 w 46"/>
                <a:gd name="T49" fmla="*/ 35 h 46"/>
                <a:gd name="T50" fmla="*/ 44 w 46"/>
                <a:gd name="T51" fmla="*/ 41 h 46"/>
                <a:gd name="T52" fmla="*/ 42 w 46"/>
                <a:gd name="T53" fmla="*/ 46 h 46"/>
                <a:gd name="T54" fmla="*/ 41 w 46"/>
                <a:gd name="T55" fmla="*/ 46 h 46"/>
                <a:gd name="T56" fmla="*/ 35 w 46"/>
                <a:gd name="T57" fmla="*/ 45 h 46"/>
                <a:gd name="connsiteX0" fmla="*/ 7609 w 9784"/>
                <a:gd name="connsiteY0" fmla="*/ 9783 h 10000"/>
                <a:gd name="connsiteX1" fmla="*/ 6957 w 9784"/>
                <a:gd name="connsiteY1" fmla="*/ 9783 h 10000"/>
                <a:gd name="connsiteX2" fmla="*/ 6522 w 9784"/>
                <a:gd name="connsiteY2" fmla="*/ 10000 h 10000"/>
                <a:gd name="connsiteX3" fmla="*/ 6087 w 9784"/>
                <a:gd name="connsiteY3" fmla="*/ 10000 h 10000"/>
                <a:gd name="connsiteX4" fmla="*/ 5870 w 9784"/>
                <a:gd name="connsiteY4" fmla="*/ 9783 h 10000"/>
                <a:gd name="connsiteX5" fmla="*/ 5870 w 9784"/>
                <a:gd name="connsiteY5" fmla="*/ 9348 h 10000"/>
                <a:gd name="connsiteX6" fmla="*/ 5652 w 9784"/>
                <a:gd name="connsiteY6" fmla="*/ 8696 h 10000"/>
                <a:gd name="connsiteX7" fmla="*/ 4783 w 9784"/>
                <a:gd name="connsiteY7" fmla="*/ 7826 h 10000"/>
                <a:gd name="connsiteX8" fmla="*/ 3478 w 9784"/>
                <a:gd name="connsiteY8" fmla="*/ 7609 h 10000"/>
                <a:gd name="connsiteX9" fmla="*/ 3043 w 9784"/>
                <a:gd name="connsiteY9" fmla="*/ 7826 h 10000"/>
                <a:gd name="connsiteX10" fmla="*/ 2391 w 9784"/>
                <a:gd name="connsiteY10" fmla="*/ 7826 h 10000"/>
                <a:gd name="connsiteX11" fmla="*/ 2174 w 9784"/>
                <a:gd name="connsiteY11" fmla="*/ 7826 h 10000"/>
                <a:gd name="connsiteX12" fmla="*/ 1957 w 9784"/>
                <a:gd name="connsiteY12" fmla="*/ 7609 h 10000"/>
                <a:gd name="connsiteX13" fmla="*/ 1957 w 9784"/>
                <a:gd name="connsiteY13" fmla="*/ 7174 h 10000"/>
                <a:gd name="connsiteX14" fmla="*/ 1739 w 9784"/>
                <a:gd name="connsiteY14" fmla="*/ 6522 h 10000"/>
                <a:gd name="connsiteX15" fmla="*/ 870 w 9784"/>
                <a:gd name="connsiteY15" fmla="*/ 5652 h 10000"/>
                <a:gd name="connsiteX16" fmla="*/ 0 w 9784"/>
                <a:gd name="connsiteY16" fmla="*/ 5435 h 10000"/>
                <a:gd name="connsiteX17" fmla="*/ 0 w 9784"/>
                <a:gd name="connsiteY17" fmla="*/ 5435 h 10000"/>
                <a:gd name="connsiteX18" fmla="*/ 652 w 9784"/>
                <a:gd name="connsiteY18" fmla="*/ 4130 h 10000"/>
                <a:gd name="connsiteX19" fmla="*/ 1739 w 9784"/>
                <a:gd name="connsiteY19" fmla="*/ 3261 h 10000"/>
                <a:gd name="connsiteX20" fmla="*/ 1739 w 9784"/>
                <a:gd name="connsiteY20" fmla="*/ 3261 h 10000"/>
                <a:gd name="connsiteX21" fmla="*/ 8478 w 9784"/>
                <a:gd name="connsiteY21" fmla="*/ 0 h 10000"/>
                <a:gd name="connsiteX22" fmla="*/ 8696 w 9784"/>
                <a:gd name="connsiteY22" fmla="*/ 0 h 10000"/>
                <a:gd name="connsiteX23" fmla="*/ 8913 w 9784"/>
                <a:gd name="connsiteY23" fmla="*/ 217 h 10000"/>
                <a:gd name="connsiteX24" fmla="*/ 9783 w 9784"/>
                <a:gd name="connsiteY24" fmla="*/ 7609 h 10000"/>
                <a:gd name="connsiteX25" fmla="*/ 9130 w 9784"/>
                <a:gd name="connsiteY25" fmla="*/ 10000 h 10000"/>
                <a:gd name="connsiteX26" fmla="*/ 8913 w 9784"/>
                <a:gd name="connsiteY26" fmla="*/ 10000 h 10000"/>
                <a:gd name="connsiteX27" fmla="*/ 7609 w 9784"/>
                <a:gd name="connsiteY27" fmla="*/ 9783 h 10000"/>
                <a:gd name="connsiteX0-1" fmla="*/ 7777 w 10000"/>
                <a:gd name="connsiteY0-2" fmla="*/ 9783 h 10000"/>
                <a:gd name="connsiteX1-3" fmla="*/ 7111 w 10000"/>
                <a:gd name="connsiteY1-4" fmla="*/ 9783 h 10000"/>
                <a:gd name="connsiteX2-5" fmla="*/ 6666 w 10000"/>
                <a:gd name="connsiteY2-6" fmla="*/ 10000 h 10000"/>
                <a:gd name="connsiteX3-7" fmla="*/ 6221 w 10000"/>
                <a:gd name="connsiteY3-8" fmla="*/ 10000 h 10000"/>
                <a:gd name="connsiteX4-9" fmla="*/ 6000 w 10000"/>
                <a:gd name="connsiteY4-10" fmla="*/ 9783 h 10000"/>
                <a:gd name="connsiteX5-11" fmla="*/ 6000 w 10000"/>
                <a:gd name="connsiteY5-12" fmla="*/ 9348 h 10000"/>
                <a:gd name="connsiteX6-13" fmla="*/ 5777 w 10000"/>
                <a:gd name="connsiteY6-14" fmla="*/ 8696 h 10000"/>
                <a:gd name="connsiteX7-15" fmla="*/ 4889 w 10000"/>
                <a:gd name="connsiteY7-16" fmla="*/ 7826 h 10000"/>
                <a:gd name="connsiteX8-17" fmla="*/ 3555 w 10000"/>
                <a:gd name="connsiteY8-18" fmla="*/ 7609 h 10000"/>
                <a:gd name="connsiteX9-19" fmla="*/ 3110 w 10000"/>
                <a:gd name="connsiteY9-20" fmla="*/ 7826 h 10000"/>
                <a:gd name="connsiteX10-21" fmla="*/ 2444 w 10000"/>
                <a:gd name="connsiteY10-22" fmla="*/ 7826 h 10000"/>
                <a:gd name="connsiteX11-23" fmla="*/ 2222 w 10000"/>
                <a:gd name="connsiteY11-24" fmla="*/ 7826 h 10000"/>
                <a:gd name="connsiteX12-25" fmla="*/ 2000 w 10000"/>
                <a:gd name="connsiteY12-26" fmla="*/ 7609 h 10000"/>
                <a:gd name="connsiteX13-27" fmla="*/ 2000 w 10000"/>
                <a:gd name="connsiteY13-28" fmla="*/ 7174 h 10000"/>
                <a:gd name="connsiteX14-29" fmla="*/ 1777 w 10000"/>
                <a:gd name="connsiteY14-30" fmla="*/ 6522 h 10000"/>
                <a:gd name="connsiteX15-31" fmla="*/ 889 w 10000"/>
                <a:gd name="connsiteY15-32" fmla="*/ 5652 h 10000"/>
                <a:gd name="connsiteX16-33" fmla="*/ 0 w 10000"/>
                <a:gd name="connsiteY16-34" fmla="*/ 5435 h 10000"/>
                <a:gd name="connsiteX17-35" fmla="*/ 0 w 10000"/>
                <a:gd name="connsiteY17-36" fmla="*/ 5435 h 10000"/>
                <a:gd name="connsiteX18-37" fmla="*/ 666 w 10000"/>
                <a:gd name="connsiteY18-38" fmla="*/ 4130 h 10000"/>
                <a:gd name="connsiteX19-39" fmla="*/ 1777 w 10000"/>
                <a:gd name="connsiteY19-40" fmla="*/ 3261 h 10000"/>
                <a:gd name="connsiteX20-41" fmla="*/ 1777 w 10000"/>
                <a:gd name="connsiteY20-42" fmla="*/ 3261 h 10000"/>
                <a:gd name="connsiteX21-43" fmla="*/ 8665 w 10000"/>
                <a:gd name="connsiteY21-44" fmla="*/ 0 h 10000"/>
                <a:gd name="connsiteX22-45" fmla="*/ 8888 w 10000"/>
                <a:gd name="connsiteY22-46" fmla="*/ 0 h 10000"/>
                <a:gd name="connsiteX23-47" fmla="*/ 9110 w 10000"/>
                <a:gd name="connsiteY23-48" fmla="*/ 217 h 10000"/>
                <a:gd name="connsiteX24-49" fmla="*/ 9999 w 10000"/>
                <a:gd name="connsiteY24-50" fmla="*/ 7609 h 10000"/>
                <a:gd name="connsiteX25-51" fmla="*/ 9332 w 10000"/>
                <a:gd name="connsiteY25-52" fmla="*/ 10000 h 10000"/>
                <a:gd name="connsiteX26-53" fmla="*/ 9110 w 10000"/>
                <a:gd name="connsiteY26-54" fmla="*/ 10000 h 10000"/>
                <a:gd name="connsiteX27-55" fmla="*/ 7777 w 10000"/>
                <a:gd name="connsiteY27-56" fmla="*/ 9783 h 10000"/>
                <a:gd name="connsiteX0-57" fmla="*/ 7868 w 10091"/>
                <a:gd name="connsiteY0-58" fmla="*/ 9783 h 10000"/>
                <a:gd name="connsiteX1-59" fmla="*/ 7202 w 10091"/>
                <a:gd name="connsiteY1-60" fmla="*/ 9783 h 10000"/>
                <a:gd name="connsiteX2-61" fmla="*/ 6757 w 10091"/>
                <a:gd name="connsiteY2-62" fmla="*/ 10000 h 10000"/>
                <a:gd name="connsiteX3-63" fmla="*/ 6312 w 10091"/>
                <a:gd name="connsiteY3-64" fmla="*/ 10000 h 10000"/>
                <a:gd name="connsiteX4-65" fmla="*/ 6091 w 10091"/>
                <a:gd name="connsiteY4-66" fmla="*/ 9783 h 10000"/>
                <a:gd name="connsiteX5-67" fmla="*/ 6091 w 10091"/>
                <a:gd name="connsiteY5-68" fmla="*/ 9348 h 10000"/>
                <a:gd name="connsiteX6-69" fmla="*/ 5868 w 10091"/>
                <a:gd name="connsiteY6-70" fmla="*/ 8696 h 10000"/>
                <a:gd name="connsiteX7-71" fmla="*/ 4980 w 10091"/>
                <a:gd name="connsiteY7-72" fmla="*/ 7826 h 10000"/>
                <a:gd name="connsiteX8-73" fmla="*/ 3646 w 10091"/>
                <a:gd name="connsiteY8-74" fmla="*/ 7609 h 10000"/>
                <a:gd name="connsiteX9-75" fmla="*/ 3201 w 10091"/>
                <a:gd name="connsiteY9-76" fmla="*/ 7826 h 10000"/>
                <a:gd name="connsiteX10-77" fmla="*/ 2535 w 10091"/>
                <a:gd name="connsiteY10-78" fmla="*/ 7826 h 10000"/>
                <a:gd name="connsiteX11-79" fmla="*/ 2313 w 10091"/>
                <a:gd name="connsiteY11-80" fmla="*/ 7826 h 10000"/>
                <a:gd name="connsiteX12-81" fmla="*/ 2091 w 10091"/>
                <a:gd name="connsiteY12-82" fmla="*/ 7609 h 10000"/>
                <a:gd name="connsiteX13-83" fmla="*/ 2091 w 10091"/>
                <a:gd name="connsiteY13-84" fmla="*/ 7174 h 10000"/>
                <a:gd name="connsiteX14-85" fmla="*/ 1868 w 10091"/>
                <a:gd name="connsiteY14-86" fmla="*/ 6522 h 10000"/>
                <a:gd name="connsiteX15-87" fmla="*/ 980 w 10091"/>
                <a:gd name="connsiteY15-88" fmla="*/ 5652 h 10000"/>
                <a:gd name="connsiteX16-89" fmla="*/ 91 w 10091"/>
                <a:gd name="connsiteY16-90" fmla="*/ 5435 h 10000"/>
                <a:gd name="connsiteX17-91" fmla="*/ 10 w 10091"/>
                <a:gd name="connsiteY17-92" fmla="*/ 5355 h 10000"/>
                <a:gd name="connsiteX18-93" fmla="*/ 757 w 10091"/>
                <a:gd name="connsiteY18-94" fmla="*/ 4130 h 10000"/>
                <a:gd name="connsiteX19-95" fmla="*/ 1868 w 10091"/>
                <a:gd name="connsiteY19-96" fmla="*/ 3261 h 10000"/>
                <a:gd name="connsiteX20-97" fmla="*/ 1868 w 10091"/>
                <a:gd name="connsiteY20-98" fmla="*/ 3261 h 10000"/>
                <a:gd name="connsiteX21-99" fmla="*/ 8756 w 10091"/>
                <a:gd name="connsiteY21-100" fmla="*/ 0 h 10000"/>
                <a:gd name="connsiteX22-101" fmla="*/ 8979 w 10091"/>
                <a:gd name="connsiteY22-102" fmla="*/ 0 h 10000"/>
                <a:gd name="connsiteX23-103" fmla="*/ 9201 w 10091"/>
                <a:gd name="connsiteY23-104" fmla="*/ 217 h 10000"/>
                <a:gd name="connsiteX24-105" fmla="*/ 10090 w 10091"/>
                <a:gd name="connsiteY24-106" fmla="*/ 7609 h 10000"/>
                <a:gd name="connsiteX25-107" fmla="*/ 9423 w 10091"/>
                <a:gd name="connsiteY25-108" fmla="*/ 10000 h 10000"/>
                <a:gd name="connsiteX26-109" fmla="*/ 9201 w 10091"/>
                <a:gd name="connsiteY26-110" fmla="*/ 10000 h 10000"/>
                <a:gd name="connsiteX27-111" fmla="*/ 7868 w 10091"/>
                <a:gd name="connsiteY27-112" fmla="*/ 9783 h 10000"/>
              </a:gdLst>
              <a:ahLst/>
              <a:cxnLst>
                <a:cxn ang="0">
                  <a:pos x="connsiteX0-57" y="connsiteY0-58"/>
                </a:cxn>
                <a:cxn ang="0">
                  <a:pos x="connsiteX1-59" y="connsiteY1-60"/>
                </a:cxn>
                <a:cxn ang="0">
                  <a:pos x="connsiteX2-61" y="connsiteY2-62"/>
                </a:cxn>
                <a:cxn ang="0">
                  <a:pos x="connsiteX3-63" y="connsiteY3-64"/>
                </a:cxn>
                <a:cxn ang="0">
                  <a:pos x="connsiteX4-65" y="connsiteY4-66"/>
                </a:cxn>
                <a:cxn ang="0">
                  <a:pos x="connsiteX5-67" y="connsiteY5-68"/>
                </a:cxn>
                <a:cxn ang="0">
                  <a:pos x="connsiteX6-69" y="connsiteY6-70"/>
                </a:cxn>
                <a:cxn ang="0">
                  <a:pos x="connsiteX7-71" y="connsiteY7-72"/>
                </a:cxn>
                <a:cxn ang="0">
                  <a:pos x="connsiteX8-73" y="connsiteY8-74"/>
                </a:cxn>
                <a:cxn ang="0">
                  <a:pos x="connsiteX9-75" y="connsiteY9-76"/>
                </a:cxn>
                <a:cxn ang="0">
                  <a:pos x="connsiteX10-77" y="connsiteY10-78"/>
                </a:cxn>
                <a:cxn ang="0">
                  <a:pos x="connsiteX11-79" y="connsiteY11-80"/>
                </a:cxn>
                <a:cxn ang="0">
                  <a:pos x="connsiteX12-81" y="connsiteY12-82"/>
                </a:cxn>
                <a:cxn ang="0">
                  <a:pos x="connsiteX13-83" y="connsiteY13-84"/>
                </a:cxn>
                <a:cxn ang="0">
                  <a:pos x="connsiteX14-85" y="connsiteY14-86"/>
                </a:cxn>
                <a:cxn ang="0">
                  <a:pos x="connsiteX15-87" y="connsiteY15-88"/>
                </a:cxn>
                <a:cxn ang="0">
                  <a:pos x="connsiteX16-89" y="connsiteY16-90"/>
                </a:cxn>
                <a:cxn ang="0">
                  <a:pos x="connsiteX17-91" y="connsiteY17-92"/>
                </a:cxn>
                <a:cxn ang="0">
                  <a:pos x="connsiteX18-93" y="connsiteY18-94"/>
                </a:cxn>
                <a:cxn ang="0">
                  <a:pos x="connsiteX19-95" y="connsiteY19-96"/>
                </a:cxn>
                <a:cxn ang="0">
                  <a:pos x="connsiteX20-97" y="connsiteY20-98"/>
                </a:cxn>
                <a:cxn ang="0">
                  <a:pos x="connsiteX21-99" y="connsiteY21-100"/>
                </a:cxn>
                <a:cxn ang="0">
                  <a:pos x="connsiteX22-101" y="connsiteY22-102"/>
                </a:cxn>
                <a:cxn ang="0">
                  <a:pos x="connsiteX23-103" y="connsiteY23-104"/>
                </a:cxn>
                <a:cxn ang="0">
                  <a:pos x="connsiteX24-105" y="connsiteY24-106"/>
                </a:cxn>
                <a:cxn ang="0">
                  <a:pos x="connsiteX25-107" y="connsiteY25-108"/>
                </a:cxn>
                <a:cxn ang="0">
                  <a:pos x="connsiteX26-109" y="connsiteY26-110"/>
                </a:cxn>
                <a:cxn ang="0">
                  <a:pos x="connsiteX27-111" y="connsiteY27-112"/>
                </a:cxn>
              </a:cxnLst>
              <a:rect l="l" t="t" r="r" b="b"/>
              <a:pathLst>
                <a:path w="10091" h="10000">
                  <a:moveTo>
                    <a:pt x="7868" y="9783"/>
                  </a:moveTo>
                  <a:lnTo>
                    <a:pt x="7202" y="9783"/>
                  </a:lnTo>
                  <a:lnTo>
                    <a:pt x="6757" y="10000"/>
                  </a:lnTo>
                  <a:lnTo>
                    <a:pt x="6312" y="10000"/>
                  </a:lnTo>
                  <a:lnTo>
                    <a:pt x="6091" y="9783"/>
                  </a:lnTo>
                  <a:lnTo>
                    <a:pt x="6091" y="9348"/>
                  </a:lnTo>
                  <a:lnTo>
                    <a:pt x="5868" y="8696"/>
                  </a:lnTo>
                  <a:cubicBezTo>
                    <a:pt x="5868" y="8478"/>
                    <a:pt x="5423" y="8043"/>
                    <a:pt x="4980" y="7826"/>
                  </a:cubicBezTo>
                  <a:cubicBezTo>
                    <a:pt x="4535" y="7609"/>
                    <a:pt x="4090" y="7391"/>
                    <a:pt x="3646" y="7609"/>
                  </a:cubicBezTo>
                  <a:lnTo>
                    <a:pt x="3201" y="7826"/>
                  </a:lnTo>
                  <a:lnTo>
                    <a:pt x="2535" y="7826"/>
                  </a:lnTo>
                  <a:lnTo>
                    <a:pt x="2313" y="7826"/>
                  </a:lnTo>
                  <a:cubicBezTo>
                    <a:pt x="2313" y="7826"/>
                    <a:pt x="2091" y="7826"/>
                    <a:pt x="2091" y="7609"/>
                  </a:cubicBezTo>
                  <a:lnTo>
                    <a:pt x="2091" y="7174"/>
                  </a:lnTo>
                  <a:lnTo>
                    <a:pt x="1868" y="6522"/>
                  </a:lnTo>
                  <a:cubicBezTo>
                    <a:pt x="1647" y="6304"/>
                    <a:pt x="1424" y="5870"/>
                    <a:pt x="980" y="5652"/>
                  </a:cubicBezTo>
                  <a:cubicBezTo>
                    <a:pt x="757" y="5435"/>
                    <a:pt x="253" y="5484"/>
                    <a:pt x="91" y="5435"/>
                  </a:cubicBezTo>
                  <a:cubicBezTo>
                    <a:pt x="-71" y="5386"/>
                    <a:pt x="37" y="5382"/>
                    <a:pt x="10" y="5355"/>
                  </a:cubicBezTo>
                  <a:cubicBezTo>
                    <a:pt x="232" y="4920"/>
                    <a:pt x="447" y="4479"/>
                    <a:pt x="757" y="4130"/>
                  </a:cubicBezTo>
                  <a:cubicBezTo>
                    <a:pt x="1067" y="3781"/>
                    <a:pt x="1424" y="3478"/>
                    <a:pt x="1868" y="3261"/>
                  </a:cubicBezTo>
                  <a:lnTo>
                    <a:pt x="1868" y="3261"/>
                  </a:lnTo>
                  <a:lnTo>
                    <a:pt x="8756" y="0"/>
                  </a:lnTo>
                  <a:lnTo>
                    <a:pt x="8979" y="0"/>
                  </a:lnTo>
                  <a:lnTo>
                    <a:pt x="9201" y="217"/>
                  </a:lnTo>
                  <a:cubicBezTo>
                    <a:pt x="10090" y="7609"/>
                    <a:pt x="10053" y="5979"/>
                    <a:pt x="10090" y="7609"/>
                  </a:cubicBezTo>
                  <a:cubicBezTo>
                    <a:pt x="10127" y="9239"/>
                    <a:pt x="9571" y="9602"/>
                    <a:pt x="9423" y="10000"/>
                  </a:cubicBezTo>
                  <a:lnTo>
                    <a:pt x="9201" y="10000"/>
                  </a:lnTo>
                  <a:cubicBezTo>
                    <a:pt x="8756" y="9565"/>
                    <a:pt x="8090" y="9565"/>
                    <a:pt x="7868" y="9783"/>
                  </a:cubicBezTo>
                  <a:close/>
                </a:path>
              </a:pathLst>
            </a:custGeom>
            <a:solidFill>
              <a:srgbClr val="FFD3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34" name="Freeform 9"/>
            <p:cNvSpPr/>
            <p:nvPr/>
          </p:nvSpPr>
          <p:spPr bwMode="auto">
            <a:xfrm>
              <a:off x="7394897" y="3711082"/>
              <a:ext cx="445272" cy="466993"/>
            </a:xfrm>
            <a:custGeom>
              <a:avLst/>
              <a:gdLst>
                <a:gd name="T0" fmla="*/ 0 w 17"/>
                <a:gd name="T1" fmla="*/ 8 h 18"/>
                <a:gd name="T2" fmla="*/ 15 w 17"/>
                <a:gd name="T3" fmla="*/ 0 h 18"/>
                <a:gd name="T4" fmla="*/ 17 w 17"/>
                <a:gd name="T5" fmla="*/ 18 h 18"/>
                <a:gd name="T6" fmla="*/ 7 w 17"/>
                <a:gd name="T7" fmla="*/ 15 h 18"/>
                <a:gd name="T8" fmla="*/ 0 w 17"/>
                <a:gd name="T9" fmla="*/ 8 h 18"/>
              </a:gdLst>
              <a:ahLst/>
              <a:cxnLst>
                <a:cxn ang="0">
                  <a:pos x="T0" y="T1"/>
                </a:cxn>
                <a:cxn ang="0">
                  <a:pos x="T2" y="T3"/>
                </a:cxn>
                <a:cxn ang="0">
                  <a:pos x="T4" y="T5"/>
                </a:cxn>
                <a:cxn ang="0">
                  <a:pos x="T6" y="T7"/>
                </a:cxn>
                <a:cxn ang="0">
                  <a:pos x="T8" y="T9"/>
                </a:cxn>
              </a:cxnLst>
              <a:rect l="0" t="0" r="r" b="b"/>
              <a:pathLst>
                <a:path w="17" h="18">
                  <a:moveTo>
                    <a:pt x="0" y="8"/>
                  </a:moveTo>
                  <a:cubicBezTo>
                    <a:pt x="15" y="0"/>
                    <a:pt x="15" y="0"/>
                    <a:pt x="15" y="0"/>
                  </a:cubicBezTo>
                  <a:cubicBezTo>
                    <a:pt x="17" y="18"/>
                    <a:pt x="17" y="18"/>
                    <a:pt x="17" y="18"/>
                  </a:cubicBezTo>
                  <a:cubicBezTo>
                    <a:pt x="14" y="17"/>
                    <a:pt x="11" y="17"/>
                    <a:pt x="7" y="15"/>
                  </a:cubicBezTo>
                  <a:cubicBezTo>
                    <a:pt x="4" y="13"/>
                    <a:pt x="2" y="11"/>
                    <a:pt x="0" y="8"/>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grpSp>
      <p:sp>
        <p:nvSpPr>
          <p:cNvPr id="35" name="任意多边形 34"/>
          <p:cNvSpPr/>
          <p:nvPr/>
        </p:nvSpPr>
        <p:spPr>
          <a:xfrm>
            <a:off x="5967448" y="2006058"/>
            <a:ext cx="1866198" cy="1865524"/>
          </a:xfrm>
          <a:custGeom>
            <a:avLst/>
            <a:gdLst>
              <a:gd name="connsiteX0" fmla="*/ 1160855 w 2316512"/>
              <a:gd name="connsiteY0" fmla="*/ 52679 h 2316512"/>
              <a:gd name="connsiteX1" fmla="*/ 55278 w 2316512"/>
              <a:gd name="connsiteY1" fmla="*/ 1158256 h 2316512"/>
              <a:gd name="connsiteX2" fmla="*/ 1160855 w 2316512"/>
              <a:gd name="connsiteY2" fmla="*/ 2263833 h 2316512"/>
              <a:gd name="connsiteX3" fmla="*/ 2266432 w 2316512"/>
              <a:gd name="connsiteY3" fmla="*/ 1158256 h 2316512"/>
              <a:gd name="connsiteX4" fmla="*/ 1160855 w 2316512"/>
              <a:gd name="connsiteY4" fmla="*/ 52679 h 2316512"/>
              <a:gd name="connsiteX5" fmla="*/ 1158256 w 2316512"/>
              <a:gd name="connsiteY5" fmla="*/ 0 h 2316512"/>
              <a:gd name="connsiteX6" fmla="*/ 2316512 w 2316512"/>
              <a:gd name="connsiteY6" fmla="*/ 1158256 h 2316512"/>
              <a:gd name="connsiteX7" fmla="*/ 1158256 w 2316512"/>
              <a:gd name="connsiteY7" fmla="*/ 2316512 h 2316512"/>
              <a:gd name="connsiteX8" fmla="*/ 0 w 2316512"/>
              <a:gd name="connsiteY8" fmla="*/ 1158256 h 2316512"/>
              <a:gd name="connsiteX9" fmla="*/ 1158256 w 2316512"/>
              <a:gd name="connsiteY9" fmla="*/ 0 h 231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6512" h="2316512">
                <a:moveTo>
                  <a:pt x="1160855" y="52679"/>
                </a:moveTo>
                <a:cubicBezTo>
                  <a:pt x="550262" y="52679"/>
                  <a:pt x="55278" y="547663"/>
                  <a:pt x="55278" y="1158256"/>
                </a:cubicBezTo>
                <a:cubicBezTo>
                  <a:pt x="55278" y="1768849"/>
                  <a:pt x="550262" y="2263833"/>
                  <a:pt x="1160855" y="2263833"/>
                </a:cubicBezTo>
                <a:cubicBezTo>
                  <a:pt x="1771448" y="2263833"/>
                  <a:pt x="2266432" y="1768849"/>
                  <a:pt x="2266432" y="1158256"/>
                </a:cubicBezTo>
                <a:cubicBezTo>
                  <a:pt x="2266432" y="547663"/>
                  <a:pt x="1771448" y="52679"/>
                  <a:pt x="1160855" y="52679"/>
                </a:cubicBezTo>
                <a:close/>
                <a:moveTo>
                  <a:pt x="1158256" y="0"/>
                </a:moveTo>
                <a:cubicBezTo>
                  <a:pt x="1797943" y="0"/>
                  <a:pt x="2316512" y="518569"/>
                  <a:pt x="2316512" y="1158256"/>
                </a:cubicBezTo>
                <a:cubicBezTo>
                  <a:pt x="2316512" y="1797943"/>
                  <a:pt x="1797943" y="2316512"/>
                  <a:pt x="1158256" y="2316512"/>
                </a:cubicBezTo>
                <a:cubicBezTo>
                  <a:pt x="518569" y="2316512"/>
                  <a:pt x="0" y="1797943"/>
                  <a:pt x="0" y="1158256"/>
                </a:cubicBezTo>
                <a:cubicBezTo>
                  <a:pt x="0" y="518569"/>
                  <a:pt x="518569" y="0"/>
                  <a:pt x="1158256" y="0"/>
                </a:cubicBezTo>
                <a:close/>
              </a:path>
            </a:pathLst>
          </a:custGeom>
          <a:solidFill>
            <a:sysClr val="window" lastClr="FFFFF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36" name="任意多边形 35"/>
          <p:cNvSpPr/>
          <p:nvPr/>
        </p:nvSpPr>
        <p:spPr bwMode="auto">
          <a:xfrm>
            <a:off x="6642864" y="4116799"/>
            <a:ext cx="1512855" cy="1609865"/>
          </a:xfrm>
          <a:custGeom>
            <a:avLst/>
            <a:gdLst>
              <a:gd name="connsiteX0" fmla="*/ 752495 w 1633944"/>
              <a:gd name="connsiteY0" fmla="*/ 62 h 1739347"/>
              <a:gd name="connsiteX1" fmla="*/ 1162120 w 1633944"/>
              <a:gd name="connsiteY1" fmla="*/ 98156 h 1739347"/>
              <a:gd name="connsiteX2" fmla="*/ 1537843 w 1633944"/>
              <a:gd name="connsiteY2" fmla="*/ 1267951 h 1739347"/>
              <a:gd name="connsiteX3" fmla="*/ 366986 w 1633944"/>
              <a:gd name="connsiteY3" fmla="*/ 1643334 h 1739347"/>
              <a:gd name="connsiteX4" fmla="*/ 351462 w 1633944"/>
              <a:gd name="connsiteY4" fmla="*/ 1632994 h 1739347"/>
              <a:gd name="connsiteX5" fmla="*/ 349459 w 1633944"/>
              <a:gd name="connsiteY5" fmla="*/ 1635000 h 1739347"/>
              <a:gd name="connsiteX6" fmla="*/ 314593 w 1633944"/>
              <a:gd name="connsiteY6" fmla="*/ 1608808 h 1739347"/>
              <a:gd name="connsiteX7" fmla="*/ 279727 w 1633944"/>
              <a:gd name="connsiteY7" fmla="*/ 1573886 h 1739347"/>
              <a:gd name="connsiteX8" fmla="*/ 224568 w 1633944"/>
              <a:gd name="connsiteY8" fmla="*/ 1459705 h 1739347"/>
              <a:gd name="connsiteX9" fmla="*/ 202721 w 1633944"/>
              <a:gd name="connsiteY9" fmla="*/ 1414481 h 1739347"/>
              <a:gd name="connsiteX10" fmla="*/ 200805 w 1633944"/>
              <a:gd name="connsiteY10" fmla="*/ 1416813 h 1739347"/>
              <a:gd name="connsiteX11" fmla="*/ 122281 w 1633944"/>
              <a:gd name="connsiteY11" fmla="*/ 1276150 h 1739347"/>
              <a:gd name="connsiteX12" fmla="*/ 279328 w 1633944"/>
              <a:gd name="connsiteY12" fmla="*/ 1258567 h 1739347"/>
              <a:gd name="connsiteX13" fmla="*/ 278766 w 1633944"/>
              <a:gd name="connsiteY13" fmla="*/ 1262345 h 1739347"/>
              <a:gd name="connsiteX14" fmla="*/ 279046 w 1633944"/>
              <a:gd name="connsiteY14" fmla="*/ 1262311 h 1739347"/>
              <a:gd name="connsiteX15" fmla="*/ 445341 w 1633944"/>
              <a:gd name="connsiteY15" fmla="*/ 1242122 h 1739347"/>
              <a:gd name="connsiteX16" fmla="*/ 506356 w 1633944"/>
              <a:gd name="connsiteY16" fmla="*/ 1242122 h 1739347"/>
              <a:gd name="connsiteX17" fmla="*/ 524743 w 1633944"/>
              <a:gd name="connsiteY17" fmla="*/ 1253172 h 1739347"/>
              <a:gd name="connsiteX18" fmla="*/ 548251 w 1633944"/>
              <a:gd name="connsiteY18" fmla="*/ 1267299 h 1739347"/>
              <a:gd name="connsiteX19" fmla="*/ 550526 w 1633944"/>
              <a:gd name="connsiteY19" fmla="*/ 1268057 h 1739347"/>
              <a:gd name="connsiteX20" fmla="*/ 551125 w 1633944"/>
              <a:gd name="connsiteY20" fmla="*/ 1268314 h 1739347"/>
              <a:gd name="connsiteX21" fmla="*/ 557566 w 1633944"/>
              <a:gd name="connsiteY21" fmla="*/ 1268314 h 1739347"/>
              <a:gd name="connsiteX22" fmla="*/ 558655 w 1633944"/>
              <a:gd name="connsiteY22" fmla="*/ 1268314 h 1739347"/>
              <a:gd name="connsiteX23" fmla="*/ 555854 w 1633944"/>
              <a:gd name="connsiteY23" fmla="*/ 1270340 h 1739347"/>
              <a:gd name="connsiteX24" fmla="*/ 634922 w 1633944"/>
              <a:gd name="connsiteY24" fmla="*/ 1304230 h 1739347"/>
              <a:gd name="connsiteX25" fmla="*/ 1171196 w 1633944"/>
              <a:gd name="connsiteY25" fmla="*/ 1084682 h 1739347"/>
              <a:gd name="connsiteX26" fmla="*/ 978875 w 1633944"/>
              <a:gd name="connsiteY26" fmla="*/ 464700 h 1739347"/>
              <a:gd name="connsiteX27" fmla="*/ 358205 w 1633944"/>
              <a:gd name="connsiteY27" fmla="*/ 648075 h 1739347"/>
              <a:gd name="connsiteX28" fmla="*/ 244561 w 1633944"/>
              <a:gd name="connsiteY28" fmla="*/ 586950 h 1739347"/>
              <a:gd name="connsiteX29" fmla="*/ 260200 w 1633944"/>
              <a:gd name="connsiteY29" fmla="*/ 564072 h 1739347"/>
              <a:gd name="connsiteX30" fmla="*/ 260178 w 1633944"/>
              <a:gd name="connsiteY30" fmla="*/ 564072 h 1739347"/>
              <a:gd name="connsiteX31" fmla="*/ 244473 w 1633944"/>
              <a:gd name="connsiteY31" fmla="*/ 587046 h 1739347"/>
              <a:gd name="connsiteX32" fmla="*/ 201027 w 1633944"/>
              <a:gd name="connsiteY32" fmla="*/ 564072 h 1739347"/>
              <a:gd name="connsiteX33" fmla="*/ 197589 w 1633944"/>
              <a:gd name="connsiteY33" fmla="*/ 564072 h 1739347"/>
              <a:gd name="connsiteX34" fmla="*/ 197589 w 1633944"/>
              <a:gd name="connsiteY34" fmla="*/ 562254 h 1739347"/>
              <a:gd name="connsiteX35" fmla="*/ 195434 w 1633944"/>
              <a:gd name="connsiteY35" fmla="*/ 561115 h 1739347"/>
              <a:gd name="connsiteX36" fmla="*/ 95906 w 1633944"/>
              <a:gd name="connsiteY36" fmla="*/ 508484 h 1739347"/>
              <a:gd name="connsiteX37" fmla="*/ 95976 w 1633944"/>
              <a:gd name="connsiteY37" fmla="*/ 508381 h 1739347"/>
              <a:gd name="connsiteX38" fmla="*/ 64390 w 1633944"/>
              <a:gd name="connsiteY38" fmla="*/ 491168 h 1739347"/>
              <a:gd name="connsiteX39" fmla="*/ 0 w 1633944"/>
              <a:gd name="connsiteY39" fmla="*/ 456078 h 1739347"/>
              <a:gd name="connsiteX40" fmla="*/ 752495 w 1633944"/>
              <a:gd name="connsiteY40" fmla="*/ 62 h 173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633944" h="1739347">
                <a:moveTo>
                  <a:pt x="752495" y="62"/>
                </a:moveTo>
                <a:cubicBezTo>
                  <a:pt x="890601" y="-1589"/>
                  <a:pt x="1031054" y="29954"/>
                  <a:pt x="1162120" y="98156"/>
                </a:cubicBezTo>
                <a:cubicBezTo>
                  <a:pt x="1590270" y="316401"/>
                  <a:pt x="1756287" y="848920"/>
                  <a:pt x="1537843" y="1267951"/>
                </a:cubicBezTo>
                <a:cubicBezTo>
                  <a:pt x="1319400" y="1695713"/>
                  <a:pt x="786397" y="1861579"/>
                  <a:pt x="366986" y="1643334"/>
                </a:cubicBezTo>
                <a:lnTo>
                  <a:pt x="351462" y="1632994"/>
                </a:lnTo>
                <a:lnTo>
                  <a:pt x="349459" y="1635000"/>
                </a:lnTo>
                <a:cubicBezTo>
                  <a:pt x="349459" y="1635000"/>
                  <a:pt x="349459" y="1635000"/>
                  <a:pt x="314593" y="1608808"/>
                </a:cubicBezTo>
                <a:cubicBezTo>
                  <a:pt x="297160" y="1600078"/>
                  <a:pt x="288444" y="1600078"/>
                  <a:pt x="279727" y="1573886"/>
                </a:cubicBezTo>
                <a:cubicBezTo>
                  <a:pt x="279727" y="1573886"/>
                  <a:pt x="279727" y="1573886"/>
                  <a:pt x="224568" y="1459705"/>
                </a:cubicBezTo>
                <a:lnTo>
                  <a:pt x="202721" y="1414481"/>
                </a:lnTo>
                <a:lnTo>
                  <a:pt x="200805" y="1416813"/>
                </a:lnTo>
                <a:cubicBezTo>
                  <a:pt x="200805" y="1416813"/>
                  <a:pt x="200805" y="1416813"/>
                  <a:pt x="122281" y="1276150"/>
                </a:cubicBezTo>
                <a:cubicBezTo>
                  <a:pt x="122281" y="1276150"/>
                  <a:pt x="122281" y="1276150"/>
                  <a:pt x="279328" y="1258567"/>
                </a:cubicBezTo>
                <a:lnTo>
                  <a:pt x="278766" y="1262345"/>
                </a:lnTo>
                <a:lnTo>
                  <a:pt x="279046" y="1262311"/>
                </a:lnTo>
                <a:cubicBezTo>
                  <a:pt x="319496" y="1257400"/>
                  <a:pt x="373430" y="1250853"/>
                  <a:pt x="445341" y="1242122"/>
                </a:cubicBezTo>
                <a:cubicBezTo>
                  <a:pt x="471490" y="1233391"/>
                  <a:pt x="488923" y="1233391"/>
                  <a:pt x="506356" y="1242122"/>
                </a:cubicBezTo>
                <a:cubicBezTo>
                  <a:pt x="506356" y="1242122"/>
                  <a:pt x="506356" y="1242122"/>
                  <a:pt x="524743" y="1253172"/>
                </a:cubicBezTo>
                <a:lnTo>
                  <a:pt x="548251" y="1267299"/>
                </a:lnTo>
                <a:lnTo>
                  <a:pt x="550526" y="1268057"/>
                </a:lnTo>
                <a:lnTo>
                  <a:pt x="551125" y="1268314"/>
                </a:lnTo>
                <a:lnTo>
                  <a:pt x="557566" y="1268314"/>
                </a:lnTo>
                <a:cubicBezTo>
                  <a:pt x="558655" y="1268314"/>
                  <a:pt x="558655" y="1268314"/>
                  <a:pt x="558655" y="1268314"/>
                </a:cubicBezTo>
                <a:lnTo>
                  <a:pt x="555854" y="1270340"/>
                </a:lnTo>
                <a:lnTo>
                  <a:pt x="634922" y="1304230"/>
                </a:lnTo>
                <a:cubicBezTo>
                  <a:pt x="836547" y="1366430"/>
                  <a:pt x="1064108" y="1275697"/>
                  <a:pt x="1171196" y="1084682"/>
                </a:cubicBezTo>
                <a:cubicBezTo>
                  <a:pt x="1284840" y="857646"/>
                  <a:pt x="1206163" y="586950"/>
                  <a:pt x="978875" y="464700"/>
                </a:cubicBezTo>
                <a:cubicBezTo>
                  <a:pt x="760330" y="342450"/>
                  <a:pt x="480591" y="429772"/>
                  <a:pt x="358205" y="648075"/>
                </a:cubicBezTo>
                <a:cubicBezTo>
                  <a:pt x="244561" y="586950"/>
                  <a:pt x="244561" y="586950"/>
                  <a:pt x="244561" y="586950"/>
                </a:cubicBezTo>
                <a:lnTo>
                  <a:pt x="260200" y="564072"/>
                </a:lnTo>
                <a:lnTo>
                  <a:pt x="260178" y="564072"/>
                </a:lnTo>
                <a:lnTo>
                  <a:pt x="244473" y="587046"/>
                </a:lnTo>
                <a:lnTo>
                  <a:pt x="201027" y="564072"/>
                </a:lnTo>
                <a:lnTo>
                  <a:pt x="197589" y="564072"/>
                </a:lnTo>
                <a:lnTo>
                  <a:pt x="197589" y="562254"/>
                </a:lnTo>
                <a:lnTo>
                  <a:pt x="195434" y="561115"/>
                </a:lnTo>
                <a:cubicBezTo>
                  <a:pt x="95906" y="508484"/>
                  <a:pt x="95906" y="508484"/>
                  <a:pt x="95906" y="508484"/>
                </a:cubicBezTo>
                <a:lnTo>
                  <a:pt x="95976" y="508381"/>
                </a:lnTo>
                <a:lnTo>
                  <a:pt x="64390" y="491168"/>
                </a:lnTo>
                <a:cubicBezTo>
                  <a:pt x="0" y="456078"/>
                  <a:pt x="0" y="456078"/>
                  <a:pt x="0" y="456078"/>
                </a:cubicBezTo>
                <a:cubicBezTo>
                  <a:pt x="156188" y="167994"/>
                  <a:pt x="448663" y="3696"/>
                  <a:pt x="752495" y="62"/>
                </a:cubicBezTo>
                <a:close/>
              </a:path>
            </a:pathLst>
          </a:custGeom>
          <a:solidFill>
            <a:srgbClr val="985CB0"/>
          </a:solidFill>
          <a:ln>
            <a:noFill/>
          </a:ln>
          <a:effectLst>
            <a:outerShdw blurRad="127000" dist="50800" dir="2700000" algn="tl" rotWithShape="0">
              <a:prstClr val="black">
                <a:alpha val="40000"/>
              </a:prstClr>
            </a:outerShdw>
          </a:effectLst>
        </p:spPr>
        <p:txBody>
          <a:bodyPr vert="horz" wrap="square" lIns="91440" tIns="45720" rIns="91440" bIns="45720" numCol="1" anchor="t" anchorCtr="0" compatLnSpc="1">
            <a:noAutofit/>
          </a:bodyPr>
          <a:lstStyle/>
          <a:p>
            <a:endParaRPr lang="zh-CN" altLang="en-US">
              <a:gradFill>
                <a:gsLst>
                  <a:gs pos="0">
                    <a:srgbClr val="007BD3"/>
                  </a:gs>
                  <a:gs pos="100000">
                    <a:srgbClr val="034373"/>
                  </a:gs>
                </a:gsLst>
                <a:path path="circle">
                  <a:fillToRect t="100000" r="100000"/>
                </a:path>
                <a:tileRect l="-100000" b="-100000"/>
              </a:gradFill>
            </a:endParaRPr>
          </a:p>
        </p:txBody>
      </p:sp>
      <p:grpSp>
        <p:nvGrpSpPr>
          <p:cNvPr id="81" name="组合 80"/>
          <p:cNvGrpSpPr/>
          <p:nvPr/>
        </p:nvGrpSpPr>
        <p:grpSpPr>
          <a:xfrm>
            <a:off x="7056859" y="2232458"/>
            <a:ext cx="2735506" cy="664486"/>
            <a:chOff x="7010226" y="2126270"/>
            <a:chExt cx="2735150" cy="664640"/>
          </a:xfrm>
        </p:grpSpPr>
        <p:sp>
          <p:nvSpPr>
            <p:cNvPr id="37" name="任意多边形 36"/>
            <p:cNvSpPr/>
            <p:nvPr/>
          </p:nvSpPr>
          <p:spPr>
            <a:xfrm flipV="1">
              <a:off x="7010226" y="2164299"/>
              <a:ext cx="2648240" cy="626611"/>
            </a:xfrm>
            <a:custGeom>
              <a:avLst/>
              <a:gdLst>
                <a:gd name="connsiteX0" fmla="*/ 0 w 2682240"/>
                <a:gd name="connsiteY0" fmla="*/ 502920 h 502920"/>
                <a:gd name="connsiteX1" fmla="*/ 914400 w 2682240"/>
                <a:gd name="connsiteY1" fmla="*/ 0 h 502920"/>
                <a:gd name="connsiteX2" fmla="*/ 2682240 w 2682240"/>
                <a:gd name="connsiteY2" fmla="*/ 0 h 502920"/>
                <a:gd name="connsiteX0-1" fmla="*/ 0 w 2860578"/>
                <a:gd name="connsiteY0-2" fmla="*/ 0 h 676853"/>
                <a:gd name="connsiteX1-3" fmla="*/ 1092738 w 2860578"/>
                <a:gd name="connsiteY1-4" fmla="*/ 676853 h 676853"/>
                <a:gd name="connsiteX2-5" fmla="*/ 2860578 w 2860578"/>
                <a:gd name="connsiteY2-6" fmla="*/ 676853 h 676853"/>
              </a:gdLst>
              <a:ahLst/>
              <a:cxnLst>
                <a:cxn ang="0">
                  <a:pos x="connsiteX0-1" y="connsiteY0-2"/>
                </a:cxn>
                <a:cxn ang="0">
                  <a:pos x="connsiteX1-3" y="connsiteY1-4"/>
                </a:cxn>
                <a:cxn ang="0">
                  <a:pos x="connsiteX2-5" y="connsiteY2-6"/>
                </a:cxn>
              </a:cxnLst>
              <a:rect l="l" t="t" r="r" b="b"/>
              <a:pathLst>
                <a:path w="2860578" h="676853">
                  <a:moveTo>
                    <a:pt x="0" y="0"/>
                  </a:moveTo>
                  <a:lnTo>
                    <a:pt x="1092738" y="676853"/>
                  </a:lnTo>
                  <a:lnTo>
                    <a:pt x="2860578" y="676853"/>
                  </a:lnTo>
                </a:path>
              </a:pathLst>
            </a:cu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38" name="椭圆 37"/>
            <p:cNvSpPr/>
            <p:nvPr/>
          </p:nvSpPr>
          <p:spPr>
            <a:xfrm flipV="1">
              <a:off x="9656498" y="2126270"/>
              <a:ext cx="88878" cy="88878"/>
            </a:xfrm>
            <a:prstGeom prst="ellipse">
              <a:avLst/>
            </a:pr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39" name="Group 12"/>
          <p:cNvGrpSpPr>
            <a:grpSpLocks noChangeAspect="1"/>
          </p:cNvGrpSpPr>
          <p:nvPr/>
        </p:nvGrpSpPr>
        <p:grpSpPr bwMode="auto">
          <a:xfrm>
            <a:off x="6185196" y="2016183"/>
            <a:ext cx="1626132" cy="1834147"/>
            <a:chOff x="5253" y="1674"/>
            <a:chExt cx="1465" cy="1653"/>
          </a:xfrm>
          <a:effectLst/>
        </p:grpSpPr>
        <p:sp>
          <p:nvSpPr>
            <p:cNvPr id="40" name="Freeform 13"/>
            <p:cNvSpPr/>
            <p:nvPr/>
          </p:nvSpPr>
          <p:spPr bwMode="auto">
            <a:xfrm>
              <a:off x="5253" y="1674"/>
              <a:ext cx="1465" cy="1653"/>
            </a:xfrm>
            <a:custGeom>
              <a:avLst/>
              <a:gdLst>
                <a:gd name="T0" fmla="*/ 47 w 201"/>
                <a:gd name="T1" fmla="*/ 190 h 227"/>
                <a:gd name="T2" fmla="*/ 164 w 201"/>
                <a:gd name="T3" fmla="*/ 154 h 227"/>
                <a:gd name="T4" fmla="*/ 129 w 201"/>
                <a:gd name="T5" fmla="*/ 36 h 227"/>
                <a:gd name="T6" fmla="*/ 11 w 201"/>
                <a:gd name="T7" fmla="*/ 72 h 227"/>
                <a:gd name="T8" fmla="*/ 0 w 201"/>
                <a:gd name="T9" fmla="*/ 66 h 227"/>
                <a:gd name="T10" fmla="*/ 133 w 201"/>
                <a:gd name="T11" fmla="*/ 25 h 227"/>
                <a:gd name="T12" fmla="*/ 176 w 201"/>
                <a:gd name="T13" fmla="*/ 159 h 227"/>
                <a:gd name="T14" fmla="*/ 42 w 201"/>
                <a:gd name="T15" fmla="*/ 202 h 227"/>
                <a:gd name="T16" fmla="*/ 36 w 201"/>
                <a:gd name="T17" fmla="*/ 198 h 227"/>
                <a:gd name="T18" fmla="*/ 38 w 201"/>
                <a:gd name="T19" fmla="*/ 185 h 227"/>
                <a:gd name="T20" fmla="*/ 47 w 201"/>
                <a:gd name="T21" fmla="*/ 19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27">
                  <a:moveTo>
                    <a:pt x="47" y="190"/>
                  </a:moveTo>
                  <a:cubicBezTo>
                    <a:pt x="89" y="213"/>
                    <a:pt x="142" y="197"/>
                    <a:pt x="164" y="154"/>
                  </a:cubicBezTo>
                  <a:cubicBezTo>
                    <a:pt x="187" y="112"/>
                    <a:pt x="171" y="59"/>
                    <a:pt x="129" y="36"/>
                  </a:cubicBezTo>
                  <a:cubicBezTo>
                    <a:pt x="86" y="14"/>
                    <a:pt x="34" y="30"/>
                    <a:pt x="11" y="72"/>
                  </a:cubicBezTo>
                  <a:cubicBezTo>
                    <a:pt x="0" y="66"/>
                    <a:pt x="0" y="66"/>
                    <a:pt x="0" y="66"/>
                  </a:cubicBezTo>
                  <a:cubicBezTo>
                    <a:pt x="26" y="18"/>
                    <a:pt x="85" y="0"/>
                    <a:pt x="133" y="25"/>
                  </a:cubicBezTo>
                  <a:cubicBezTo>
                    <a:pt x="182" y="50"/>
                    <a:pt x="201" y="111"/>
                    <a:pt x="176" y="159"/>
                  </a:cubicBezTo>
                  <a:cubicBezTo>
                    <a:pt x="151" y="208"/>
                    <a:pt x="90" y="227"/>
                    <a:pt x="42" y="202"/>
                  </a:cubicBezTo>
                  <a:cubicBezTo>
                    <a:pt x="40" y="201"/>
                    <a:pt x="38" y="199"/>
                    <a:pt x="36" y="198"/>
                  </a:cubicBezTo>
                  <a:cubicBezTo>
                    <a:pt x="38" y="185"/>
                    <a:pt x="38" y="185"/>
                    <a:pt x="38" y="185"/>
                  </a:cubicBezTo>
                  <a:cubicBezTo>
                    <a:pt x="41" y="187"/>
                    <a:pt x="44" y="189"/>
                    <a:pt x="47" y="190"/>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41" name="Freeform 14"/>
            <p:cNvSpPr/>
            <p:nvPr/>
          </p:nvSpPr>
          <p:spPr bwMode="auto">
            <a:xfrm>
              <a:off x="5333" y="1776"/>
              <a:ext cx="1283" cy="1449"/>
            </a:xfrm>
            <a:custGeom>
              <a:avLst/>
              <a:gdLst>
                <a:gd name="T0" fmla="*/ 118 w 176"/>
                <a:gd name="T1" fmla="*/ 22 h 199"/>
                <a:gd name="T2" fmla="*/ 153 w 176"/>
                <a:gd name="T3" fmla="*/ 140 h 199"/>
                <a:gd name="T4" fmla="*/ 36 w 176"/>
                <a:gd name="T5" fmla="*/ 176 h 199"/>
                <a:gd name="T6" fmla="*/ 27 w 176"/>
                <a:gd name="T7" fmla="*/ 171 h 199"/>
                <a:gd name="T8" fmla="*/ 30 w 176"/>
                <a:gd name="T9" fmla="*/ 155 h 199"/>
                <a:gd name="T10" fmla="*/ 35 w 176"/>
                <a:gd name="T11" fmla="*/ 152 h 199"/>
                <a:gd name="T12" fmla="*/ 45 w 176"/>
                <a:gd name="T13" fmla="*/ 159 h 199"/>
                <a:gd name="T14" fmla="*/ 136 w 176"/>
                <a:gd name="T15" fmla="*/ 131 h 199"/>
                <a:gd name="T16" fmla="*/ 108 w 176"/>
                <a:gd name="T17" fmla="*/ 40 h 199"/>
                <a:gd name="T18" fmla="*/ 17 w 176"/>
                <a:gd name="T19" fmla="*/ 67 h 199"/>
                <a:gd name="T20" fmla="*/ 0 w 176"/>
                <a:gd name="T21" fmla="*/ 58 h 199"/>
                <a:gd name="T22" fmla="*/ 118 w 176"/>
                <a:gd name="T23" fmla="*/ 2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 h="199">
                  <a:moveTo>
                    <a:pt x="118" y="22"/>
                  </a:moveTo>
                  <a:cubicBezTo>
                    <a:pt x="160" y="45"/>
                    <a:pt x="176" y="98"/>
                    <a:pt x="153" y="140"/>
                  </a:cubicBezTo>
                  <a:cubicBezTo>
                    <a:pt x="131" y="183"/>
                    <a:pt x="78" y="199"/>
                    <a:pt x="36" y="176"/>
                  </a:cubicBezTo>
                  <a:cubicBezTo>
                    <a:pt x="33" y="175"/>
                    <a:pt x="30" y="173"/>
                    <a:pt x="27" y="171"/>
                  </a:cubicBezTo>
                  <a:cubicBezTo>
                    <a:pt x="30" y="155"/>
                    <a:pt x="30" y="155"/>
                    <a:pt x="30" y="155"/>
                  </a:cubicBezTo>
                  <a:cubicBezTo>
                    <a:pt x="35" y="152"/>
                    <a:pt x="35" y="152"/>
                    <a:pt x="35" y="152"/>
                  </a:cubicBezTo>
                  <a:cubicBezTo>
                    <a:pt x="38" y="155"/>
                    <a:pt x="41" y="157"/>
                    <a:pt x="45" y="159"/>
                  </a:cubicBezTo>
                  <a:cubicBezTo>
                    <a:pt x="78" y="177"/>
                    <a:pt x="119" y="164"/>
                    <a:pt x="136" y="131"/>
                  </a:cubicBezTo>
                  <a:cubicBezTo>
                    <a:pt x="154" y="98"/>
                    <a:pt x="141" y="57"/>
                    <a:pt x="108" y="40"/>
                  </a:cubicBezTo>
                  <a:cubicBezTo>
                    <a:pt x="76" y="22"/>
                    <a:pt x="35" y="34"/>
                    <a:pt x="17" y="67"/>
                  </a:cubicBezTo>
                  <a:cubicBezTo>
                    <a:pt x="0" y="58"/>
                    <a:pt x="0" y="58"/>
                    <a:pt x="0" y="58"/>
                  </a:cubicBezTo>
                  <a:cubicBezTo>
                    <a:pt x="23" y="16"/>
                    <a:pt x="75" y="0"/>
                    <a:pt x="118" y="22"/>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42" name="Freeform 15"/>
            <p:cNvSpPr/>
            <p:nvPr/>
          </p:nvSpPr>
          <p:spPr bwMode="auto">
            <a:xfrm>
              <a:off x="5457" y="1936"/>
              <a:ext cx="999" cy="1129"/>
            </a:xfrm>
            <a:custGeom>
              <a:avLst/>
              <a:gdLst>
                <a:gd name="T0" fmla="*/ 35 w 137"/>
                <a:gd name="T1" fmla="*/ 123 h 155"/>
                <a:gd name="T2" fmla="*/ 106 w 137"/>
                <a:gd name="T3" fmla="*/ 102 h 155"/>
                <a:gd name="T4" fmla="*/ 84 w 137"/>
                <a:gd name="T5" fmla="*/ 31 h 155"/>
                <a:gd name="T6" fmla="*/ 13 w 137"/>
                <a:gd name="T7" fmla="*/ 52 h 155"/>
                <a:gd name="T8" fmla="*/ 0 w 137"/>
                <a:gd name="T9" fmla="*/ 45 h 155"/>
                <a:gd name="T10" fmla="*/ 91 w 137"/>
                <a:gd name="T11" fmla="*/ 18 h 155"/>
                <a:gd name="T12" fmla="*/ 119 w 137"/>
                <a:gd name="T13" fmla="*/ 109 h 155"/>
                <a:gd name="T14" fmla="*/ 28 w 137"/>
                <a:gd name="T15" fmla="*/ 137 h 155"/>
                <a:gd name="T16" fmla="*/ 18 w 137"/>
                <a:gd name="T17" fmla="*/ 130 h 155"/>
                <a:gd name="T18" fmla="*/ 32 w 137"/>
                <a:gd name="T19" fmla="*/ 122 h 155"/>
                <a:gd name="T20" fmla="*/ 35 w 137"/>
                <a:gd name="T21" fmla="*/ 12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55">
                  <a:moveTo>
                    <a:pt x="35" y="123"/>
                  </a:moveTo>
                  <a:cubicBezTo>
                    <a:pt x="60" y="137"/>
                    <a:pt x="92" y="127"/>
                    <a:pt x="106" y="102"/>
                  </a:cubicBezTo>
                  <a:cubicBezTo>
                    <a:pt x="119" y="76"/>
                    <a:pt x="110" y="45"/>
                    <a:pt x="84" y="31"/>
                  </a:cubicBezTo>
                  <a:cubicBezTo>
                    <a:pt x="59" y="17"/>
                    <a:pt x="27" y="27"/>
                    <a:pt x="13" y="52"/>
                  </a:cubicBezTo>
                  <a:cubicBezTo>
                    <a:pt x="0" y="45"/>
                    <a:pt x="0" y="45"/>
                    <a:pt x="0" y="45"/>
                  </a:cubicBezTo>
                  <a:cubicBezTo>
                    <a:pt x="18" y="12"/>
                    <a:pt x="59" y="0"/>
                    <a:pt x="91" y="18"/>
                  </a:cubicBezTo>
                  <a:cubicBezTo>
                    <a:pt x="124" y="35"/>
                    <a:pt x="137" y="76"/>
                    <a:pt x="119" y="109"/>
                  </a:cubicBezTo>
                  <a:cubicBezTo>
                    <a:pt x="102" y="142"/>
                    <a:pt x="61" y="155"/>
                    <a:pt x="28" y="137"/>
                  </a:cubicBezTo>
                  <a:cubicBezTo>
                    <a:pt x="24" y="135"/>
                    <a:pt x="21" y="133"/>
                    <a:pt x="18" y="130"/>
                  </a:cubicBezTo>
                  <a:cubicBezTo>
                    <a:pt x="32" y="122"/>
                    <a:pt x="32" y="122"/>
                    <a:pt x="32" y="122"/>
                  </a:cubicBezTo>
                  <a:cubicBezTo>
                    <a:pt x="33" y="122"/>
                    <a:pt x="34" y="123"/>
                    <a:pt x="35" y="123"/>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43" name="Freeform 16"/>
            <p:cNvSpPr/>
            <p:nvPr/>
          </p:nvSpPr>
          <p:spPr bwMode="auto">
            <a:xfrm>
              <a:off x="5370" y="2803"/>
              <a:ext cx="349" cy="335"/>
            </a:xfrm>
            <a:custGeom>
              <a:avLst/>
              <a:gdLst>
                <a:gd name="T0" fmla="*/ 30 w 48"/>
                <a:gd name="T1" fmla="*/ 40 h 46"/>
                <a:gd name="T2" fmla="*/ 32 w 48"/>
                <a:gd name="T3" fmla="*/ 40 h 46"/>
                <a:gd name="T4" fmla="*/ 34 w 48"/>
                <a:gd name="T5" fmla="*/ 39 h 46"/>
                <a:gd name="T6" fmla="*/ 35 w 48"/>
                <a:gd name="T7" fmla="*/ 38 h 46"/>
                <a:gd name="T8" fmla="*/ 36 w 48"/>
                <a:gd name="T9" fmla="*/ 36 h 46"/>
                <a:gd name="T10" fmla="*/ 35 w 48"/>
                <a:gd name="T11" fmla="*/ 34 h 46"/>
                <a:gd name="T12" fmla="*/ 34 w 48"/>
                <a:gd name="T13" fmla="*/ 32 h 46"/>
                <a:gd name="T14" fmla="*/ 35 w 48"/>
                <a:gd name="T15" fmla="*/ 26 h 46"/>
                <a:gd name="T16" fmla="*/ 40 w 48"/>
                <a:gd name="T17" fmla="*/ 22 h 46"/>
                <a:gd name="T18" fmla="*/ 42 w 48"/>
                <a:gd name="T19" fmla="*/ 21 h 46"/>
                <a:gd name="T20" fmla="*/ 45 w 48"/>
                <a:gd name="T21" fmla="*/ 20 h 46"/>
                <a:gd name="T22" fmla="*/ 45 w 48"/>
                <a:gd name="T23" fmla="*/ 20 h 46"/>
                <a:gd name="T24" fmla="*/ 46 w 48"/>
                <a:gd name="T25" fmla="*/ 18 h 46"/>
                <a:gd name="T26" fmla="*/ 45 w 48"/>
                <a:gd name="T27" fmla="*/ 16 h 46"/>
                <a:gd name="T28" fmla="*/ 44 w 48"/>
                <a:gd name="T29" fmla="*/ 14 h 46"/>
                <a:gd name="T30" fmla="*/ 45 w 48"/>
                <a:gd name="T31" fmla="*/ 8 h 46"/>
                <a:gd name="T32" fmla="*/ 48 w 48"/>
                <a:gd name="T33" fmla="*/ 4 h 46"/>
                <a:gd name="T34" fmla="*/ 47 w 48"/>
                <a:gd name="T35" fmla="*/ 4 h 46"/>
                <a:gd name="T36" fmla="*/ 42 w 48"/>
                <a:gd name="T37" fmla="*/ 1 h 46"/>
                <a:gd name="T38" fmla="*/ 35 w 48"/>
                <a:gd name="T39" fmla="*/ 1 h 46"/>
                <a:gd name="T40" fmla="*/ 35 w 48"/>
                <a:gd name="T41" fmla="*/ 1 h 46"/>
                <a:gd name="T42" fmla="*/ 2 w 48"/>
                <a:gd name="T43" fmla="*/ 5 h 46"/>
                <a:gd name="T44" fmla="*/ 0 w 48"/>
                <a:gd name="T45" fmla="*/ 6 h 46"/>
                <a:gd name="T46" fmla="*/ 1 w 48"/>
                <a:gd name="T47" fmla="*/ 8 h 46"/>
                <a:gd name="T48" fmla="*/ 16 w 48"/>
                <a:gd name="T49" fmla="*/ 39 h 46"/>
                <a:gd name="T50" fmla="*/ 20 w 48"/>
                <a:gd name="T51" fmla="*/ 43 h 46"/>
                <a:gd name="T52" fmla="*/ 24 w 48"/>
                <a:gd name="T53" fmla="*/ 46 h 46"/>
                <a:gd name="T54" fmla="*/ 25 w 48"/>
                <a:gd name="T55" fmla="*/ 45 h 46"/>
                <a:gd name="T56" fmla="*/ 30 w 48"/>
                <a:gd name="T5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46">
                  <a:moveTo>
                    <a:pt x="30" y="40"/>
                  </a:moveTo>
                  <a:cubicBezTo>
                    <a:pt x="32" y="40"/>
                    <a:pt x="32" y="40"/>
                    <a:pt x="32" y="40"/>
                  </a:cubicBezTo>
                  <a:cubicBezTo>
                    <a:pt x="34" y="39"/>
                    <a:pt x="34" y="39"/>
                    <a:pt x="34" y="39"/>
                  </a:cubicBezTo>
                  <a:cubicBezTo>
                    <a:pt x="35" y="39"/>
                    <a:pt x="35" y="38"/>
                    <a:pt x="35" y="38"/>
                  </a:cubicBezTo>
                  <a:cubicBezTo>
                    <a:pt x="36" y="37"/>
                    <a:pt x="36" y="37"/>
                    <a:pt x="36" y="36"/>
                  </a:cubicBezTo>
                  <a:cubicBezTo>
                    <a:pt x="35" y="34"/>
                    <a:pt x="35" y="34"/>
                    <a:pt x="35" y="34"/>
                  </a:cubicBezTo>
                  <a:cubicBezTo>
                    <a:pt x="34" y="32"/>
                    <a:pt x="34" y="32"/>
                    <a:pt x="34" y="32"/>
                  </a:cubicBezTo>
                  <a:cubicBezTo>
                    <a:pt x="34" y="30"/>
                    <a:pt x="34" y="28"/>
                    <a:pt x="35" y="26"/>
                  </a:cubicBezTo>
                  <a:cubicBezTo>
                    <a:pt x="36" y="24"/>
                    <a:pt x="38" y="22"/>
                    <a:pt x="40" y="22"/>
                  </a:cubicBezTo>
                  <a:cubicBezTo>
                    <a:pt x="42" y="21"/>
                    <a:pt x="42" y="21"/>
                    <a:pt x="42" y="21"/>
                  </a:cubicBezTo>
                  <a:cubicBezTo>
                    <a:pt x="45" y="20"/>
                    <a:pt x="45" y="20"/>
                    <a:pt x="45" y="20"/>
                  </a:cubicBezTo>
                  <a:cubicBezTo>
                    <a:pt x="45" y="20"/>
                    <a:pt x="45" y="20"/>
                    <a:pt x="45" y="20"/>
                  </a:cubicBezTo>
                  <a:cubicBezTo>
                    <a:pt x="46" y="19"/>
                    <a:pt x="46" y="19"/>
                    <a:pt x="46" y="18"/>
                  </a:cubicBezTo>
                  <a:cubicBezTo>
                    <a:pt x="45" y="16"/>
                    <a:pt x="45" y="16"/>
                    <a:pt x="45" y="16"/>
                  </a:cubicBezTo>
                  <a:cubicBezTo>
                    <a:pt x="44" y="14"/>
                    <a:pt x="44" y="14"/>
                    <a:pt x="44" y="14"/>
                  </a:cubicBezTo>
                  <a:cubicBezTo>
                    <a:pt x="44" y="12"/>
                    <a:pt x="43" y="10"/>
                    <a:pt x="45" y="8"/>
                  </a:cubicBezTo>
                  <a:cubicBezTo>
                    <a:pt x="45" y="6"/>
                    <a:pt x="46" y="5"/>
                    <a:pt x="48" y="4"/>
                  </a:cubicBezTo>
                  <a:cubicBezTo>
                    <a:pt x="48" y="4"/>
                    <a:pt x="48" y="4"/>
                    <a:pt x="47" y="4"/>
                  </a:cubicBezTo>
                  <a:cubicBezTo>
                    <a:pt x="42" y="1"/>
                    <a:pt x="42" y="1"/>
                    <a:pt x="42" y="1"/>
                  </a:cubicBezTo>
                  <a:cubicBezTo>
                    <a:pt x="40" y="0"/>
                    <a:pt x="38" y="0"/>
                    <a:pt x="35" y="1"/>
                  </a:cubicBezTo>
                  <a:cubicBezTo>
                    <a:pt x="35" y="1"/>
                    <a:pt x="35" y="1"/>
                    <a:pt x="35" y="1"/>
                  </a:cubicBezTo>
                  <a:cubicBezTo>
                    <a:pt x="2" y="5"/>
                    <a:pt x="2" y="5"/>
                    <a:pt x="2" y="5"/>
                  </a:cubicBezTo>
                  <a:cubicBezTo>
                    <a:pt x="0" y="6"/>
                    <a:pt x="0" y="6"/>
                    <a:pt x="0" y="6"/>
                  </a:cubicBezTo>
                  <a:cubicBezTo>
                    <a:pt x="1" y="8"/>
                    <a:pt x="1" y="8"/>
                    <a:pt x="1" y="8"/>
                  </a:cubicBezTo>
                  <a:cubicBezTo>
                    <a:pt x="16" y="39"/>
                    <a:pt x="16" y="39"/>
                    <a:pt x="16" y="39"/>
                  </a:cubicBezTo>
                  <a:cubicBezTo>
                    <a:pt x="17" y="42"/>
                    <a:pt x="18" y="42"/>
                    <a:pt x="20" y="43"/>
                  </a:cubicBezTo>
                  <a:cubicBezTo>
                    <a:pt x="24" y="46"/>
                    <a:pt x="24" y="46"/>
                    <a:pt x="24" y="46"/>
                  </a:cubicBezTo>
                  <a:cubicBezTo>
                    <a:pt x="25" y="45"/>
                    <a:pt x="25" y="45"/>
                    <a:pt x="25" y="45"/>
                  </a:cubicBezTo>
                  <a:cubicBezTo>
                    <a:pt x="26" y="42"/>
                    <a:pt x="28" y="41"/>
                    <a:pt x="30" y="40"/>
                  </a:cubicBezTo>
                  <a:close/>
                </a:path>
              </a:pathLst>
            </a:custGeom>
            <a:solidFill>
              <a:srgbClr val="FFD3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44" name="Freeform 17"/>
            <p:cNvSpPr/>
            <p:nvPr/>
          </p:nvSpPr>
          <p:spPr bwMode="auto">
            <a:xfrm>
              <a:off x="5355" y="2824"/>
              <a:ext cx="131" cy="132"/>
            </a:xfrm>
            <a:custGeom>
              <a:avLst/>
              <a:gdLst>
                <a:gd name="T0" fmla="*/ 18 w 18"/>
                <a:gd name="T1" fmla="*/ 0 h 18"/>
                <a:gd name="T2" fmla="*/ 0 w 18"/>
                <a:gd name="T3" fmla="*/ 2 h 18"/>
                <a:gd name="T4" fmla="*/ 9 w 18"/>
                <a:gd name="T5" fmla="*/ 18 h 18"/>
                <a:gd name="T6" fmla="*/ 15 w 18"/>
                <a:gd name="T7" fmla="*/ 10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cubicBezTo>
                    <a:pt x="0" y="2"/>
                    <a:pt x="0" y="2"/>
                    <a:pt x="0" y="2"/>
                  </a:cubicBezTo>
                  <a:cubicBezTo>
                    <a:pt x="9" y="18"/>
                    <a:pt x="9" y="18"/>
                    <a:pt x="9" y="18"/>
                  </a:cubicBezTo>
                  <a:cubicBezTo>
                    <a:pt x="11" y="16"/>
                    <a:pt x="13" y="13"/>
                    <a:pt x="15" y="10"/>
                  </a:cubicBezTo>
                  <a:cubicBezTo>
                    <a:pt x="17" y="7"/>
                    <a:pt x="18" y="3"/>
                    <a:pt x="18" y="0"/>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grpSp>
      <p:grpSp>
        <p:nvGrpSpPr>
          <p:cNvPr id="45" name="Group 12"/>
          <p:cNvGrpSpPr>
            <a:grpSpLocks noChangeAspect="1"/>
          </p:cNvGrpSpPr>
          <p:nvPr/>
        </p:nvGrpSpPr>
        <p:grpSpPr bwMode="auto">
          <a:xfrm>
            <a:off x="6627623" y="4007547"/>
            <a:ext cx="1626132" cy="1834147"/>
            <a:chOff x="5253" y="1674"/>
            <a:chExt cx="1465" cy="1653"/>
          </a:xfrm>
          <a:effectLst/>
        </p:grpSpPr>
        <p:sp>
          <p:nvSpPr>
            <p:cNvPr id="46" name="Freeform 13"/>
            <p:cNvSpPr/>
            <p:nvPr/>
          </p:nvSpPr>
          <p:spPr bwMode="auto">
            <a:xfrm>
              <a:off x="5253" y="1674"/>
              <a:ext cx="1465" cy="1653"/>
            </a:xfrm>
            <a:custGeom>
              <a:avLst/>
              <a:gdLst>
                <a:gd name="T0" fmla="*/ 47 w 201"/>
                <a:gd name="T1" fmla="*/ 190 h 227"/>
                <a:gd name="T2" fmla="*/ 164 w 201"/>
                <a:gd name="T3" fmla="*/ 154 h 227"/>
                <a:gd name="T4" fmla="*/ 129 w 201"/>
                <a:gd name="T5" fmla="*/ 36 h 227"/>
                <a:gd name="T6" fmla="*/ 11 w 201"/>
                <a:gd name="T7" fmla="*/ 72 h 227"/>
                <a:gd name="T8" fmla="*/ 0 w 201"/>
                <a:gd name="T9" fmla="*/ 66 h 227"/>
                <a:gd name="T10" fmla="*/ 133 w 201"/>
                <a:gd name="T11" fmla="*/ 25 h 227"/>
                <a:gd name="T12" fmla="*/ 176 w 201"/>
                <a:gd name="T13" fmla="*/ 159 h 227"/>
                <a:gd name="T14" fmla="*/ 42 w 201"/>
                <a:gd name="T15" fmla="*/ 202 h 227"/>
                <a:gd name="T16" fmla="*/ 36 w 201"/>
                <a:gd name="T17" fmla="*/ 198 h 227"/>
                <a:gd name="T18" fmla="*/ 38 w 201"/>
                <a:gd name="T19" fmla="*/ 185 h 227"/>
                <a:gd name="T20" fmla="*/ 47 w 201"/>
                <a:gd name="T21" fmla="*/ 19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1" h="227">
                  <a:moveTo>
                    <a:pt x="47" y="190"/>
                  </a:moveTo>
                  <a:cubicBezTo>
                    <a:pt x="89" y="213"/>
                    <a:pt x="142" y="197"/>
                    <a:pt x="164" y="154"/>
                  </a:cubicBezTo>
                  <a:cubicBezTo>
                    <a:pt x="187" y="112"/>
                    <a:pt x="171" y="59"/>
                    <a:pt x="129" y="36"/>
                  </a:cubicBezTo>
                  <a:cubicBezTo>
                    <a:pt x="86" y="14"/>
                    <a:pt x="34" y="30"/>
                    <a:pt x="11" y="72"/>
                  </a:cubicBezTo>
                  <a:cubicBezTo>
                    <a:pt x="0" y="66"/>
                    <a:pt x="0" y="66"/>
                    <a:pt x="0" y="66"/>
                  </a:cubicBezTo>
                  <a:cubicBezTo>
                    <a:pt x="26" y="18"/>
                    <a:pt x="85" y="0"/>
                    <a:pt x="133" y="25"/>
                  </a:cubicBezTo>
                  <a:cubicBezTo>
                    <a:pt x="182" y="50"/>
                    <a:pt x="201" y="111"/>
                    <a:pt x="176" y="159"/>
                  </a:cubicBezTo>
                  <a:cubicBezTo>
                    <a:pt x="151" y="208"/>
                    <a:pt x="90" y="227"/>
                    <a:pt x="42" y="202"/>
                  </a:cubicBezTo>
                  <a:cubicBezTo>
                    <a:pt x="40" y="201"/>
                    <a:pt x="38" y="199"/>
                    <a:pt x="36" y="198"/>
                  </a:cubicBezTo>
                  <a:cubicBezTo>
                    <a:pt x="38" y="185"/>
                    <a:pt x="38" y="185"/>
                    <a:pt x="38" y="185"/>
                  </a:cubicBezTo>
                  <a:cubicBezTo>
                    <a:pt x="41" y="187"/>
                    <a:pt x="44" y="189"/>
                    <a:pt x="47" y="190"/>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47" name="Freeform 14"/>
            <p:cNvSpPr/>
            <p:nvPr/>
          </p:nvSpPr>
          <p:spPr bwMode="auto">
            <a:xfrm>
              <a:off x="5333" y="1776"/>
              <a:ext cx="1283" cy="1449"/>
            </a:xfrm>
            <a:custGeom>
              <a:avLst/>
              <a:gdLst>
                <a:gd name="T0" fmla="*/ 118 w 176"/>
                <a:gd name="T1" fmla="*/ 22 h 199"/>
                <a:gd name="T2" fmla="*/ 153 w 176"/>
                <a:gd name="T3" fmla="*/ 140 h 199"/>
                <a:gd name="T4" fmla="*/ 36 w 176"/>
                <a:gd name="T5" fmla="*/ 176 h 199"/>
                <a:gd name="T6" fmla="*/ 27 w 176"/>
                <a:gd name="T7" fmla="*/ 171 h 199"/>
                <a:gd name="T8" fmla="*/ 30 w 176"/>
                <a:gd name="T9" fmla="*/ 155 h 199"/>
                <a:gd name="T10" fmla="*/ 35 w 176"/>
                <a:gd name="T11" fmla="*/ 152 h 199"/>
                <a:gd name="T12" fmla="*/ 45 w 176"/>
                <a:gd name="T13" fmla="*/ 159 h 199"/>
                <a:gd name="T14" fmla="*/ 136 w 176"/>
                <a:gd name="T15" fmla="*/ 131 h 199"/>
                <a:gd name="T16" fmla="*/ 108 w 176"/>
                <a:gd name="T17" fmla="*/ 40 h 199"/>
                <a:gd name="T18" fmla="*/ 17 w 176"/>
                <a:gd name="T19" fmla="*/ 67 h 199"/>
                <a:gd name="T20" fmla="*/ 0 w 176"/>
                <a:gd name="T21" fmla="*/ 58 h 199"/>
                <a:gd name="T22" fmla="*/ 118 w 176"/>
                <a:gd name="T23" fmla="*/ 2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 h="199">
                  <a:moveTo>
                    <a:pt x="118" y="22"/>
                  </a:moveTo>
                  <a:cubicBezTo>
                    <a:pt x="160" y="45"/>
                    <a:pt x="176" y="98"/>
                    <a:pt x="153" y="140"/>
                  </a:cubicBezTo>
                  <a:cubicBezTo>
                    <a:pt x="131" y="183"/>
                    <a:pt x="78" y="199"/>
                    <a:pt x="36" y="176"/>
                  </a:cubicBezTo>
                  <a:cubicBezTo>
                    <a:pt x="33" y="175"/>
                    <a:pt x="30" y="173"/>
                    <a:pt x="27" y="171"/>
                  </a:cubicBezTo>
                  <a:cubicBezTo>
                    <a:pt x="30" y="155"/>
                    <a:pt x="30" y="155"/>
                    <a:pt x="30" y="155"/>
                  </a:cubicBezTo>
                  <a:cubicBezTo>
                    <a:pt x="35" y="152"/>
                    <a:pt x="35" y="152"/>
                    <a:pt x="35" y="152"/>
                  </a:cubicBezTo>
                  <a:cubicBezTo>
                    <a:pt x="38" y="155"/>
                    <a:pt x="41" y="157"/>
                    <a:pt x="45" y="159"/>
                  </a:cubicBezTo>
                  <a:cubicBezTo>
                    <a:pt x="78" y="177"/>
                    <a:pt x="119" y="164"/>
                    <a:pt x="136" y="131"/>
                  </a:cubicBezTo>
                  <a:cubicBezTo>
                    <a:pt x="154" y="98"/>
                    <a:pt x="141" y="57"/>
                    <a:pt x="108" y="40"/>
                  </a:cubicBezTo>
                  <a:cubicBezTo>
                    <a:pt x="76" y="22"/>
                    <a:pt x="35" y="34"/>
                    <a:pt x="17" y="67"/>
                  </a:cubicBezTo>
                  <a:cubicBezTo>
                    <a:pt x="0" y="58"/>
                    <a:pt x="0" y="58"/>
                    <a:pt x="0" y="58"/>
                  </a:cubicBezTo>
                  <a:cubicBezTo>
                    <a:pt x="23" y="16"/>
                    <a:pt x="75" y="0"/>
                    <a:pt x="118" y="22"/>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48" name="Freeform 15"/>
            <p:cNvSpPr/>
            <p:nvPr/>
          </p:nvSpPr>
          <p:spPr bwMode="auto">
            <a:xfrm>
              <a:off x="5457" y="1936"/>
              <a:ext cx="999" cy="1129"/>
            </a:xfrm>
            <a:custGeom>
              <a:avLst/>
              <a:gdLst>
                <a:gd name="T0" fmla="*/ 35 w 137"/>
                <a:gd name="T1" fmla="*/ 123 h 155"/>
                <a:gd name="T2" fmla="*/ 106 w 137"/>
                <a:gd name="T3" fmla="*/ 102 h 155"/>
                <a:gd name="T4" fmla="*/ 84 w 137"/>
                <a:gd name="T5" fmla="*/ 31 h 155"/>
                <a:gd name="T6" fmla="*/ 13 w 137"/>
                <a:gd name="T7" fmla="*/ 52 h 155"/>
                <a:gd name="T8" fmla="*/ 0 w 137"/>
                <a:gd name="T9" fmla="*/ 45 h 155"/>
                <a:gd name="T10" fmla="*/ 91 w 137"/>
                <a:gd name="T11" fmla="*/ 18 h 155"/>
                <a:gd name="T12" fmla="*/ 119 w 137"/>
                <a:gd name="T13" fmla="*/ 109 h 155"/>
                <a:gd name="T14" fmla="*/ 28 w 137"/>
                <a:gd name="T15" fmla="*/ 137 h 155"/>
                <a:gd name="T16" fmla="*/ 18 w 137"/>
                <a:gd name="T17" fmla="*/ 130 h 155"/>
                <a:gd name="T18" fmla="*/ 32 w 137"/>
                <a:gd name="T19" fmla="*/ 122 h 155"/>
                <a:gd name="T20" fmla="*/ 35 w 137"/>
                <a:gd name="T21" fmla="*/ 12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 h="155">
                  <a:moveTo>
                    <a:pt x="35" y="123"/>
                  </a:moveTo>
                  <a:cubicBezTo>
                    <a:pt x="60" y="137"/>
                    <a:pt x="92" y="127"/>
                    <a:pt x="106" y="102"/>
                  </a:cubicBezTo>
                  <a:cubicBezTo>
                    <a:pt x="119" y="76"/>
                    <a:pt x="110" y="45"/>
                    <a:pt x="84" y="31"/>
                  </a:cubicBezTo>
                  <a:cubicBezTo>
                    <a:pt x="59" y="17"/>
                    <a:pt x="27" y="27"/>
                    <a:pt x="13" y="52"/>
                  </a:cubicBezTo>
                  <a:cubicBezTo>
                    <a:pt x="0" y="45"/>
                    <a:pt x="0" y="45"/>
                    <a:pt x="0" y="45"/>
                  </a:cubicBezTo>
                  <a:cubicBezTo>
                    <a:pt x="18" y="12"/>
                    <a:pt x="59" y="0"/>
                    <a:pt x="91" y="18"/>
                  </a:cubicBezTo>
                  <a:cubicBezTo>
                    <a:pt x="124" y="35"/>
                    <a:pt x="137" y="76"/>
                    <a:pt x="119" y="109"/>
                  </a:cubicBezTo>
                  <a:cubicBezTo>
                    <a:pt x="102" y="142"/>
                    <a:pt x="61" y="155"/>
                    <a:pt x="28" y="137"/>
                  </a:cubicBezTo>
                  <a:cubicBezTo>
                    <a:pt x="24" y="135"/>
                    <a:pt x="21" y="133"/>
                    <a:pt x="18" y="130"/>
                  </a:cubicBezTo>
                  <a:cubicBezTo>
                    <a:pt x="32" y="122"/>
                    <a:pt x="32" y="122"/>
                    <a:pt x="32" y="122"/>
                  </a:cubicBezTo>
                  <a:cubicBezTo>
                    <a:pt x="33" y="122"/>
                    <a:pt x="34" y="123"/>
                    <a:pt x="35" y="123"/>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49" name="Freeform 16"/>
            <p:cNvSpPr/>
            <p:nvPr/>
          </p:nvSpPr>
          <p:spPr bwMode="auto">
            <a:xfrm>
              <a:off x="5370" y="2803"/>
              <a:ext cx="349" cy="335"/>
            </a:xfrm>
            <a:custGeom>
              <a:avLst/>
              <a:gdLst>
                <a:gd name="T0" fmla="*/ 30 w 48"/>
                <a:gd name="T1" fmla="*/ 40 h 46"/>
                <a:gd name="T2" fmla="*/ 32 w 48"/>
                <a:gd name="T3" fmla="*/ 40 h 46"/>
                <a:gd name="T4" fmla="*/ 34 w 48"/>
                <a:gd name="T5" fmla="*/ 39 h 46"/>
                <a:gd name="T6" fmla="*/ 35 w 48"/>
                <a:gd name="T7" fmla="*/ 38 h 46"/>
                <a:gd name="T8" fmla="*/ 36 w 48"/>
                <a:gd name="T9" fmla="*/ 36 h 46"/>
                <a:gd name="T10" fmla="*/ 35 w 48"/>
                <a:gd name="T11" fmla="*/ 34 h 46"/>
                <a:gd name="T12" fmla="*/ 34 w 48"/>
                <a:gd name="T13" fmla="*/ 32 h 46"/>
                <a:gd name="T14" fmla="*/ 35 w 48"/>
                <a:gd name="T15" fmla="*/ 26 h 46"/>
                <a:gd name="T16" fmla="*/ 40 w 48"/>
                <a:gd name="T17" fmla="*/ 22 h 46"/>
                <a:gd name="T18" fmla="*/ 42 w 48"/>
                <a:gd name="T19" fmla="*/ 21 h 46"/>
                <a:gd name="T20" fmla="*/ 45 w 48"/>
                <a:gd name="T21" fmla="*/ 20 h 46"/>
                <a:gd name="T22" fmla="*/ 45 w 48"/>
                <a:gd name="T23" fmla="*/ 20 h 46"/>
                <a:gd name="T24" fmla="*/ 46 w 48"/>
                <a:gd name="T25" fmla="*/ 18 h 46"/>
                <a:gd name="T26" fmla="*/ 45 w 48"/>
                <a:gd name="T27" fmla="*/ 16 h 46"/>
                <a:gd name="T28" fmla="*/ 44 w 48"/>
                <a:gd name="T29" fmla="*/ 14 h 46"/>
                <a:gd name="T30" fmla="*/ 45 w 48"/>
                <a:gd name="T31" fmla="*/ 8 h 46"/>
                <a:gd name="T32" fmla="*/ 48 w 48"/>
                <a:gd name="T33" fmla="*/ 4 h 46"/>
                <a:gd name="T34" fmla="*/ 47 w 48"/>
                <a:gd name="T35" fmla="*/ 4 h 46"/>
                <a:gd name="T36" fmla="*/ 42 w 48"/>
                <a:gd name="T37" fmla="*/ 1 h 46"/>
                <a:gd name="T38" fmla="*/ 35 w 48"/>
                <a:gd name="T39" fmla="*/ 1 h 46"/>
                <a:gd name="T40" fmla="*/ 35 w 48"/>
                <a:gd name="T41" fmla="*/ 1 h 46"/>
                <a:gd name="T42" fmla="*/ 2 w 48"/>
                <a:gd name="T43" fmla="*/ 5 h 46"/>
                <a:gd name="T44" fmla="*/ 0 w 48"/>
                <a:gd name="T45" fmla="*/ 6 h 46"/>
                <a:gd name="T46" fmla="*/ 1 w 48"/>
                <a:gd name="T47" fmla="*/ 8 h 46"/>
                <a:gd name="T48" fmla="*/ 16 w 48"/>
                <a:gd name="T49" fmla="*/ 39 h 46"/>
                <a:gd name="T50" fmla="*/ 20 w 48"/>
                <a:gd name="T51" fmla="*/ 43 h 46"/>
                <a:gd name="T52" fmla="*/ 24 w 48"/>
                <a:gd name="T53" fmla="*/ 46 h 46"/>
                <a:gd name="T54" fmla="*/ 25 w 48"/>
                <a:gd name="T55" fmla="*/ 45 h 46"/>
                <a:gd name="T56" fmla="*/ 30 w 48"/>
                <a:gd name="T57"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46">
                  <a:moveTo>
                    <a:pt x="30" y="40"/>
                  </a:moveTo>
                  <a:cubicBezTo>
                    <a:pt x="32" y="40"/>
                    <a:pt x="32" y="40"/>
                    <a:pt x="32" y="40"/>
                  </a:cubicBezTo>
                  <a:cubicBezTo>
                    <a:pt x="34" y="39"/>
                    <a:pt x="34" y="39"/>
                    <a:pt x="34" y="39"/>
                  </a:cubicBezTo>
                  <a:cubicBezTo>
                    <a:pt x="35" y="39"/>
                    <a:pt x="35" y="38"/>
                    <a:pt x="35" y="38"/>
                  </a:cubicBezTo>
                  <a:cubicBezTo>
                    <a:pt x="36" y="37"/>
                    <a:pt x="36" y="37"/>
                    <a:pt x="36" y="36"/>
                  </a:cubicBezTo>
                  <a:cubicBezTo>
                    <a:pt x="35" y="34"/>
                    <a:pt x="35" y="34"/>
                    <a:pt x="35" y="34"/>
                  </a:cubicBezTo>
                  <a:cubicBezTo>
                    <a:pt x="34" y="32"/>
                    <a:pt x="34" y="32"/>
                    <a:pt x="34" y="32"/>
                  </a:cubicBezTo>
                  <a:cubicBezTo>
                    <a:pt x="34" y="30"/>
                    <a:pt x="34" y="28"/>
                    <a:pt x="35" y="26"/>
                  </a:cubicBezTo>
                  <a:cubicBezTo>
                    <a:pt x="36" y="24"/>
                    <a:pt x="38" y="22"/>
                    <a:pt x="40" y="22"/>
                  </a:cubicBezTo>
                  <a:cubicBezTo>
                    <a:pt x="42" y="21"/>
                    <a:pt x="42" y="21"/>
                    <a:pt x="42" y="21"/>
                  </a:cubicBezTo>
                  <a:cubicBezTo>
                    <a:pt x="45" y="20"/>
                    <a:pt x="45" y="20"/>
                    <a:pt x="45" y="20"/>
                  </a:cubicBezTo>
                  <a:cubicBezTo>
                    <a:pt x="45" y="20"/>
                    <a:pt x="45" y="20"/>
                    <a:pt x="45" y="20"/>
                  </a:cubicBezTo>
                  <a:cubicBezTo>
                    <a:pt x="46" y="19"/>
                    <a:pt x="46" y="19"/>
                    <a:pt x="46" y="18"/>
                  </a:cubicBezTo>
                  <a:cubicBezTo>
                    <a:pt x="45" y="16"/>
                    <a:pt x="45" y="16"/>
                    <a:pt x="45" y="16"/>
                  </a:cubicBezTo>
                  <a:cubicBezTo>
                    <a:pt x="44" y="14"/>
                    <a:pt x="44" y="14"/>
                    <a:pt x="44" y="14"/>
                  </a:cubicBezTo>
                  <a:cubicBezTo>
                    <a:pt x="44" y="12"/>
                    <a:pt x="43" y="10"/>
                    <a:pt x="45" y="8"/>
                  </a:cubicBezTo>
                  <a:cubicBezTo>
                    <a:pt x="45" y="6"/>
                    <a:pt x="46" y="5"/>
                    <a:pt x="48" y="4"/>
                  </a:cubicBezTo>
                  <a:cubicBezTo>
                    <a:pt x="48" y="4"/>
                    <a:pt x="48" y="4"/>
                    <a:pt x="47" y="4"/>
                  </a:cubicBezTo>
                  <a:cubicBezTo>
                    <a:pt x="42" y="1"/>
                    <a:pt x="42" y="1"/>
                    <a:pt x="42" y="1"/>
                  </a:cubicBezTo>
                  <a:cubicBezTo>
                    <a:pt x="40" y="0"/>
                    <a:pt x="38" y="0"/>
                    <a:pt x="35" y="1"/>
                  </a:cubicBezTo>
                  <a:cubicBezTo>
                    <a:pt x="35" y="1"/>
                    <a:pt x="35" y="1"/>
                    <a:pt x="35" y="1"/>
                  </a:cubicBezTo>
                  <a:cubicBezTo>
                    <a:pt x="2" y="5"/>
                    <a:pt x="2" y="5"/>
                    <a:pt x="2" y="5"/>
                  </a:cubicBezTo>
                  <a:cubicBezTo>
                    <a:pt x="0" y="6"/>
                    <a:pt x="0" y="6"/>
                    <a:pt x="0" y="6"/>
                  </a:cubicBezTo>
                  <a:cubicBezTo>
                    <a:pt x="1" y="8"/>
                    <a:pt x="1" y="8"/>
                    <a:pt x="1" y="8"/>
                  </a:cubicBezTo>
                  <a:cubicBezTo>
                    <a:pt x="16" y="39"/>
                    <a:pt x="16" y="39"/>
                    <a:pt x="16" y="39"/>
                  </a:cubicBezTo>
                  <a:cubicBezTo>
                    <a:pt x="17" y="42"/>
                    <a:pt x="18" y="42"/>
                    <a:pt x="20" y="43"/>
                  </a:cubicBezTo>
                  <a:cubicBezTo>
                    <a:pt x="24" y="46"/>
                    <a:pt x="24" y="46"/>
                    <a:pt x="24" y="46"/>
                  </a:cubicBezTo>
                  <a:cubicBezTo>
                    <a:pt x="25" y="45"/>
                    <a:pt x="25" y="45"/>
                    <a:pt x="25" y="45"/>
                  </a:cubicBezTo>
                  <a:cubicBezTo>
                    <a:pt x="26" y="42"/>
                    <a:pt x="28" y="41"/>
                    <a:pt x="30" y="40"/>
                  </a:cubicBezTo>
                  <a:close/>
                </a:path>
              </a:pathLst>
            </a:custGeom>
            <a:solidFill>
              <a:srgbClr val="FFD39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50" name="Freeform 17"/>
            <p:cNvSpPr/>
            <p:nvPr/>
          </p:nvSpPr>
          <p:spPr bwMode="auto">
            <a:xfrm>
              <a:off x="5355" y="2824"/>
              <a:ext cx="131" cy="132"/>
            </a:xfrm>
            <a:custGeom>
              <a:avLst/>
              <a:gdLst>
                <a:gd name="T0" fmla="*/ 18 w 18"/>
                <a:gd name="T1" fmla="*/ 0 h 18"/>
                <a:gd name="T2" fmla="*/ 0 w 18"/>
                <a:gd name="T3" fmla="*/ 2 h 18"/>
                <a:gd name="T4" fmla="*/ 9 w 18"/>
                <a:gd name="T5" fmla="*/ 18 h 18"/>
                <a:gd name="T6" fmla="*/ 15 w 18"/>
                <a:gd name="T7" fmla="*/ 10 h 18"/>
                <a:gd name="T8" fmla="*/ 18 w 18"/>
                <a:gd name="T9" fmla="*/ 0 h 18"/>
              </a:gdLst>
              <a:ahLst/>
              <a:cxnLst>
                <a:cxn ang="0">
                  <a:pos x="T0" y="T1"/>
                </a:cxn>
                <a:cxn ang="0">
                  <a:pos x="T2" y="T3"/>
                </a:cxn>
                <a:cxn ang="0">
                  <a:pos x="T4" y="T5"/>
                </a:cxn>
                <a:cxn ang="0">
                  <a:pos x="T6" y="T7"/>
                </a:cxn>
                <a:cxn ang="0">
                  <a:pos x="T8" y="T9"/>
                </a:cxn>
              </a:cxnLst>
              <a:rect l="0" t="0" r="r" b="b"/>
              <a:pathLst>
                <a:path w="18" h="18">
                  <a:moveTo>
                    <a:pt x="18" y="0"/>
                  </a:moveTo>
                  <a:cubicBezTo>
                    <a:pt x="0" y="2"/>
                    <a:pt x="0" y="2"/>
                    <a:pt x="0" y="2"/>
                  </a:cubicBezTo>
                  <a:cubicBezTo>
                    <a:pt x="9" y="18"/>
                    <a:pt x="9" y="18"/>
                    <a:pt x="9" y="18"/>
                  </a:cubicBezTo>
                  <a:cubicBezTo>
                    <a:pt x="11" y="16"/>
                    <a:pt x="13" y="13"/>
                    <a:pt x="15" y="10"/>
                  </a:cubicBezTo>
                  <a:cubicBezTo>
                    <a:pt x="17" y="7"/>
                    <a:pt x="18" y="3"/>
                    <a:pt x="18" y="0"/>
                  </a:cubicBezTo>
                  <a:close/>
                </a:path>
              </a:pathLst>
            </a:custGeom>
            <a:gradFill>
              <a:gsLst>
                <a:gs pos="0">
                  <a:srgbClr val="007BD3"/>
                </a:gs>
                <a:gs pos="100000">
                  <a:srgbClr val="034373"/>
                </a:gs>
              </a:gsLst>
              <a:lin ang="10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grpSp>
      <p:grpSp>
        <p:nvGrpSpPr>
          <p:cNvPr id="51" name="组合 50"/>
          <p:cNvGrpSpPr/>
          <p:nvPr/>
        </p:nvGrpSpPr>
        <p:grpSpPr>
          <a:xfrm flipH="1">
            <a:off x="2180764" y="1692875"/>
            <a:ext cx="2643146" cy="516319"/>
            <a:chOff x="4754880" y="1225233"/>
            <a:chExt cx="2776118" cy="557847"/>
          </a:xfrm>
        </p:grpSpPr>
        <p:sp>
          <p:nvSpPr>
            <p:cNvPr id="52" name="任意多边形 51"/>
            <p:cNvSpPr/>
            <p:nvPr/>
          </p:nvSpPr>
          <p:spPr>
            <a:xfrm>
              <a:off x="4754880" y="1280160"/>
              <a:ext cx="2682240" cy="502920"/>
            </a:xfrm>
            <a:custGeom>
              <a:avLst/>
              <a:gdLst>
                <a:gd name="connsiteX0" fmla="*/ 0 w 2682240"/>
                <a:gd name="connsiteY0" fmla="*/ 502920 h 502920"/>
                <a:gd name="connsiteX1" fmla="*/ 914400 w 2682240"/>
                <a:gd name="connsiteY1" fmla="*/ 0 h 502920"/>
                <a:gd name="connsiteX2" fmla="*/ 2682240 w 2682240"/>
                <a:gd name="connsiteY2" fmla="*/ 0 h 502920"/>
              </a:gdLst>
              <a:ahLst/>
              <a:cxnLst>
                <a:cxn ang="0">
                  <a:pos x="connsiteX0" y="connsiteY0"/>
                </a:cxn>
                <a:cxn ang="0">
                  <a:pos x="connsiteX1" y="connsiteY1"/>
                </a:cxn>
                <a:cxn ang="0">
                  <a:pos x="connsiteX2" y="connsiteY2"/>
                </a:cxn>
              </a:cxnLst>
              <a:rect l="l" t="t" r="r" b="b"/>
              <a:pathLst>
                <a:path w="2682240" h="502920">
                  <a:moveTo>
                    <a:pt x="0" y="502920"/>
                  </a:moveTo>
                  <a:lnTo>
                    <a:pt x="914400" y="0"/>
                  </a:lnTo>
                  <a:lnTo>
                    <a:pt x="2682240" y="0"/>
                  </a:lnTo>
                </a:path>
              </a:pathLst>
            </a:cu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53" name="椭圆 52"/>
            <p:cNvSpPr/>
            <p:nvPr/>
          </p:nvSpPr>
          <p:spPr>
            <a:xfrm>
              <a:off x="7434994" y="1225233"/>
              <a:ext cx="96004" cy="96004"/>
            </a:xfrm>
            <a:prstGeom prst="ellipse">
              <a:avLst/>
            </a:prstGeom>
            <a:noFill/>
            <a:ln w="19050"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54" name="组合 53"/>
          <p:cNvGrpSpPr/>
          <p:nvPr/>
        </p:nvGrpSpPr>
        <p:grpSpPr>
          <a:xfrm>
            <a:off x="1483130" y="1426320"/>
            <a:ext cx="1152737" cy="607891"/>
            <a:chOff x="1437222" y="1319945"/>
            <a:chExt cx="1152587" cy="608032"/>
          </a:xfrm>
        </p:grpSpPr>
        <p:grpSp>
          <p:nvGrpSpPr>
            <p:cNvPr id="55" name="Group 4"/>
            <p:cNvGrpSpPr>
              <a:grpSpLocks noChangeAspect="1"/>
            </p:cNvGrpSpPr>
            <p:nvPr/>
          </p:nvGrpSpPr>
          <p:grpSpPr bwMode="auto">
            <a:xfrm>
              <a:off x="1437222" y="1319945"/>
              <a:ext cx="834554" cy="608032"/>
              <a:chOff x="6604" y="620"/>
              <a:chExt cx="210" cy="153"/>
            </a:xfrm>
            <a:solidFill>
              <a:sysClr val="window" lastClr="FFFFFF">
                <a:lumMod val="50000"/>
              </a:sysClr>
            </a:solidFill>
          </p:grpSpPr>
          <p:sp>
            <p:nvSpPr>
              <p:cNvPr id="56" name="Freeform 5"/>
              <p:cNvSpPr/>
              <p:nvPr/>
            </p:nvSpPr>
            <p:spPr bwMode="auto">
              <a:xfrm>
                <a:off x="6607" y="768"/>
                <a:ext cx="207" cy="5"/>
              </a:xfrm>
              <a:custGeom>
                <a:avLst/>
                <a:gdLst>
                  <a:gd name="T0" fmla="*/ 85 w 85"/>
                  <a:gd name="T1" fmla="*/ 1 h 2"/>
                  <a:gd name="T2" fmla="*/ 81 w 85"/>
                  <a:gd name="T3" fmla="*/ 1 h 2"/>
                  <a:gd name="T4" fmla="*/ 72 w 85"/>
                  <a:gd name="T5" fmla="*/ 1 h 2"/>
                  <a:gd name="T6" fmla="*/ 43 w 85"/>
                  <a:gd name="T7" fmla="*/ 1 h 2"/>
                  <a:gd name="T8" fmla="*/ 27 w 85"/>
                  <a:gd name="T9" fmla="*/ 1 h 2"/>
                  <a:gd name="T10" fmla="*/ 14 w 85"/>
                  <a:gd name="T11" fmla="*/ 2 h 2"/>
                  <a:gd name="T12" fmla="*/ 8 w 85"/>
                  <a:gd name="T13" fmla="*/ 2 h 2"/>
                  <a:gd name="T14" fmla="*/ 4 w 85"/>
                  <a:gd name="T15" fmla="*/ 1 h 2"/>
                  <a:gd name="T16" fmla="*/ 0 w 85"/>
                  <a:gd name="T17" fmla="*/ 0 h 2"/>
                  <a:gd name="T18" fmla="*/ 4 w 85"/>
                  <a:gd name="T19" fmla="*/ 1 h 2"/>
                  <a:gd name="T20" fmla="*/ 8 w 85"/>
                  <a:gd name="T21" fmla="*/ 0 h 2"/>
                  <a:gd name="T22" fmla="*/ 14 w 85"/>
                  <a:gd name="T23" fmla="*/ 0 h 2"/>
                  <a:gd name="T24" fmla="*/ 27 w 85"/>
                  <a:gd name="T25" fmla="*/ 0 h 2"/>
                  <a:gd name="T26" fmla="*/ 43 w 85"/>
                  <a:gd name="T27" fmla="*/ 0 h 2"/>
                  <a:gd name="T28" fmla="*/ 72 w 85"/>
                  <a:gd name="T29" fmla="*/ 0 h 2"/>
                  <a:gd name="T30" fmla="*/ 77 w 85"/>
                  <a:gd name="T31" fmla="*/ 0 h 2"/>
                  <a:gd name="T32" fmla="*/ 81 w 85"/>
                  <a:gd name="T33" fmla="*/ 1 h 2"/>
                  <a:gd name="T34" fmla="*/ 85 w 8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2">
                    <a:moveTo>
                      <a:pt x="85" y="1"/>
                    </a:moveTo>
                    <a:cubicBezTo>
                      <a:pt x="85" y="1"/>
                      <a:pt x="84" y="1"/>
                      <a:pt x="81" y="1"/>
                    </a:cubicBezTo>
                    <a:cubicBezTo>
                      <a:pt x="79" y="1"/>
                      <a:pt x="76" y="1"/>
                      <a:pt x="72" y="1"/>
                    </a:cubicBezTo>
                    <a:cubicBezTo>
                      <a:pt x="64" y="1"/>
                      <a:pt x="53" y="1"/>
                      <a:pt x="43" y="1"/>
                    </a:cubicBezTo>
                    <a:cubicBezTo>
                      <a:pt x="37" y="1"/>
                      <a:pt x="32" y="1"/>
                      <a:pt x="27" y="1"/>
                    </a:cubicBezTo>
                    <a:cubicBezTo>
                      <a:pt x="22" y="1"/>
                      <a:pt x="17" y="2"/>
                      <a:pt x="14" y="2"/>
                    </a:cubicBezTo>
                    <a:cubicBezTo>
                      <a:pt x="12" y="2"/>
                      <a:pt x="10" y="2"/>
                      <a:pt x="8" y="2"/>
                    </a:cubicBezTo>
                    <a:cubicBezTo>
                      <a:pt x="6" y="1"/>
                      <a:pt x="5" y="1"/>
                      <a:pt x="4" y="1"/>
                    </a:cubicBezTo>
                    <a:cubicBezTo>
                      <a:pt x="2" y="1"/>
                      <a:pt x="0" y="0"/>
                      <a:pt x="0" y="0"/>
                    </a:cubicBezTo>
                    <a:cubicBezTo>
                      <a:pt x="0" y="0"/>
                      <a:pt x="2" y="1"/>
                      <a:pt x="4" y="1"/>
                    </a:cubicBezTo>
                    <a:cubicBezTo>
                      <a:pt x="5" y="1"/>
                      <a:pt x="7" y="0"/>
                      <a:pt x="8" y="0"/>
                    </a:cubicBezTo>
                    <a:cubicBezTo>
                      <a:pt x="10" y="0"/>
                      <a:pt x="12" y="0"/>
                      <a:pt x="14" y="0"/>
                    </a:cubicBezTo>
                    <a:cubicBezTo>
                      <a:pt x="17" y="0"/>
                      <a:pt x="22" y="0"/>
                      <a:pt x="27" y="0"/>
                    </a:cubicBezTo>
                    <a:cubicBezTo>
                      <a:pt x="32" y="0"/>
                      <a:pt x="37" y="0"/>
                      <a:pt x="43" y="0"/>
                    </a:cubicBezTo>
                    <a:cubicBezTo>
                      <a:pt x="53" y="0"/>
                      <a:pt x="64" y="0"/>
                      <a:pt x="72" y="0"/>
                    </a:cubicBezTo>
                    <a:cubicBezTo>
                      <a:pt x="74" y="0"/>
                      <a:pt x="75" y="0"/>
                      <a:pt x="77" y="0"/>
                    </a:cubicBezTo>
                    <a:cubicBezTo>
                      <a:pt x="79" y="0"/>
                      <a:pt x="80" y="0"/>
                      <a:pt x="81" y="1"/>
                    </a:cubicBezTo>
                    <a:cubicBezTo>
                      <a:pt x="84" y="1"/>
                      <a:pt x="85" y="1"/>
                      <a:pt x="8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6"/>
              <p:cNvSpPr/>
              <p:nvPr/>
            </p:nvSpPr>
            <p:spPr bwMode="auto">
              <a:xfrm>
                <a:off x="6604" y="627"/>
                <a:ext cx="5" cy="141"/>
              </a:xfrm>
              <a:custGeom>
                <a:avLst/>
                <a:gdLst>
                  <a:gd name="T0" fmla="*/ 1 w 2"/>
                  <a:gd name="T1" fmla="*/ 57 h 57"/>
                  <a:gd name="T2" fmla="*/ 1 w 2"/>
                  <a:gd name="T3" fmla="*/ 55 h 57"/>
                  <a:gd name="T4" fmla="*/ 1 w 2"/>
                  <a:gd name="T5" fmla="*/ 52 h 57"/>
                  <a:gd name="T6" fmla="*/ 0 w 2"/>
                  <a:gd name="T7" fmla="*/ 48 h 57"/>
                  <a:gd name="T8" fmla="*/ 0 w 2"/>
                  <a:gd name="T9" fmla="*/ 29 h 57"/>
                  <a:gd name="T10" fmla="*/ 0 w 2"/>
                  <a:gd name="T11" fmla="*/ 18 h 57"/>
                  <a:gd name="T12" fmla="*/ 0 w 2"/>
                  <a:gd name="T13" fmla="*/ 13 h 57"/>
                  <a:gd name="T14" fmla="*/ 0 w 2"/>
                  <a:gd name="T15" fmla="*/ 9 h 57"/>
                  <a:gd name="T16" fmla="*/ 1 w 2"/>
                  <a:gd name="T17" fmla="*/ 0 h 57"/>
                  <a:gd name="T18" fmla="*/ 1 w 2"/>
                  <a:gd name="T19" fmla="*/ 3 h 57"/>
                  <a:gd name="T20" fmla="*/ 1 w 2"/>
                  <a:gd name="T21" fmla="*/ 9 h 57"/>
                  <a:gd name="T22" fmla="*/ 1 w 2"/>
                  <a:gd name="T23" fmla="*/ 13 h 57"/>
                  <a:gd name="T24" fmla="*/ 1 w 2"/>
                  <a:gd name="T25" fmla="*/ 18 h 57"/>
                  <a:gd name="T26" fmla="*/ 1 w 2"/>
                  <a:gd name="T27" fmla="*/ 29 h 57"/>
                  <a:gd name="T28" fmla="*/ 2 w 2"/>
                  <a:gd name="T29" fmla="*/ 48 h 57"/>
                  <a:gd name="T30" fmla="*/ 2 w 2"/>
                  <a:gd name="T31" fmla="*/ 52 h 57"/>
                  <a:gd name="T32" fmla="*/ 1 w 2"/>
                  <a:gd name="T33" fmla="*/ 55 h 57"/>
                  <a:gd name="T34" fmla="*/ 1 w 2"/>
                  <a:gd name="T35"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57">
                    <a:moveTo>
                      <a:pt x="1" y="57"/>
                    </a:moveTo>
                    <a:cubicBezTo>
                      <a:pt x="1" y="57"/>
                      <a:pt x="1" y="56"/>
                      <a:pt x="1" y="55"/>
                    </a:cubicBezTo>
                    <a:cubicBezTo>
                      <a:pt x="1" y="54"/>
                      <a:pt x="1" y="53"/>
                      <a:pt x="1" y="52"/>
                    </a:cubicBezTo>
                    <a:cubicBezTo>
                      <a:pt x="0" y="51"/>
                      <a:pt x="0" y="50"/>
                      <a:pt x="0" y="48"/>
                    </a:cubicBezTo>
                    <a:cubicBezTo>
                      <a:pt x="0" y="43"/>
                      <a:pt x="0" y="36"/>
                      <a:pt x="0" y="29"/>
                    </a:cubicBezTo>
                    <a:cubicBezTo>
                      <a:pt x="0" y="25"/>
                      <a:pt x="0" y="22"/>
                      <a:pt x="0" y="18"/>
                    </a:cubicBezTo>
                    <a:cubicBezTo>
                      <a:pt x="0" y="16"/>
                      <a:pt x="0" y="15"/>
                      <a:pt x="0" y="13"/>
                    </a:cubicBezTo>
                    <a:cubicBezTo>
                      <a:pt x="0" y="12"/>
                      <a:pt x="0" y="10"/>
                      <a:pt x="0" y="9"/>
                    </a:cubicBezTo>
                    <a:cubicBezTo>
                      <a:pt x="0" y="4"/>
                      <a:pt x="1" y="0"/>
                      <a:pt x="1" y="0"/>
                    </a:cubicBezTo>
                    <a:cubicBezTo>
                      <a:pt x="1" y="0"/>
                      <a:pt x="1" y="1"/>
                      <a:pt x="1" y="3"/>
                    </a:cubicBezTo>
                    <a:cubicBezTo>
                      <a:pt x="1" y="4"/>
                      <a:pt x="1" y="6"/>
                      <a:pt x="1" y="9"/>
                    </a:cubicBezTo>
                    <a:cubicBezTo>
                      <a:pt x="1" y="10"/>
                      <a:pt x="1" y="12"/>
                      <a:pt x="1" y="13"/>
                    </a:cubicBezTo>
                    <a:cubicBezTo>
                      <a:pt x="1" y="15"/>
                      <a:pt x="1" y="16"/>
                      <a:pt x="1" y="18"/>
                    </a:cubicBezTo>
                    <a:cubicBezTo>
                      <a:pt x="1" y="22"/>
                      <a:pt x="1" y="25"/>
                      <a:pt x="1" y="29"/>
                    </a:cubicBezTo>
                    <a:cubicBezTo>
                      <a:pt x="2" y="36"/>
                      <a:pt x="2" y="43"/>
                      <a:pt x="2" y="48"/>
                    </a:cubicBezTo>
                    <a:cubicBezTo>
                      <a:pt x="2" y="50"/>
                      <a:pt x="2" y="51"/>
                      <a:pt x="2" y="52"/>
                    </a:cubicBezTo>
                    <a:cubicBezTo>
                      <a:pt x="2" y="53"/>
                      <a:pt x="2" y="54"/>
                      <a:pt x="1" y="55"/>
                    </a:cubicBezTo>
                    <a:cubicBezTo>
                      <a:pt x="1" y="56"/>
                      <a:pt x="1" y="57"/>
                      <a:pt x="1"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7"/>
              <p:cNvSpPr/>
              <p:nvPr/>
            </p:nvSpPr>
            <p:spPr bwMode="auto">
              <a:xfrm>
                <a:off x="6726" y="702"/>
                <a:ext cx="27" cy="66"/>
              </a:xfrm>
              <a:custGeom>
                <a:avLst/>
                <a:gdLst>
                  <a:gd name="T0" fmla="*/ 10 w 11"/>
                  <a:gd name="T1" fmla="*/ 27 h 27"/>
                  <a:gd name="T2" fmla="*/ 9 w 11"/>
                  <a:gd name="T3" fmla="*/ 21 h 27"/>
                  <a:gd name="T4" fmla="*/ 10 w 11"/>
                  <a:gd name="T5" fmla="*/ 17 h 27"/>
                  <a:gd name="T6" fmla="*/ 10 w 11"/>
                  <a:gd name="T7" fmla="*/ 14 h 27"/>
                  <a:gd name="T8" fmla="*/ 9 w 11"/>
                  <a:gd name="T9" fmla="*/ 8 h 27"/>
                  <a:gd name="T10" fmla="*/ 8 w 11"/>
                  <a:gd name="T11" fmla="*/ 1 h 27"/>
                  <a:gd name="T12" fmla="*/ 9 w 11"/>
                  <a:gd name="T13" fmla="*/ 2 h 27"/>
                  <a:gd name="T14" fmla="*/ 5 w 11"/>
                  <a:gd name="T15" fmla="*/ 1 h 27"/>
                  <a:gd name="T16" fmla="*/ 3 w 11"/>
                  <a:gd name="T17" fmla="*/ 1 h 27"/>
                  <a:gd name="T18" fmla="*/ 2 w 11"/>
                  <a:gd name="T19" fmla="*/ 2 h 27"/>
                  <a:gd name="T20" fmla="*/ 2 w 11"/>
                  <a:gd name="T21" fmla="*/ 4 h 27"/>
                  <a:gd name="T22" fmla="*/ 2 w 11"/>
                  <a:gd name="T23" fmla="*/ 6 h 27"/>
                  <a:gd name="T24" fmla="*/ 2 w 11"/>
                  <a:gd name="T25" fmla="*/ 10 h 27"/>
                  <a:gd name="T26" fmla="*/ 2 w 11"/>
                  <a:gd name="T27" fmla="*/ 18 h 27"/>
                  <a:gd name="T28" fmla="*/ 2 w 11"/>
                  <a:gd name="T29" fmla="*/ 23 h 27"/>
                  <a:gd name="T30" fmla="*/ 2 w 11"/>
                  <a:gd name="T31" fmla="*/ 27 h 27"/>
                  <a:gd name="T32" fmla="*/ 1 w 11"/>
                  <a:gd name="T33" fmla="*/ 23 h 27"/>
                  <a:gd name="T34" fmla="*/ 0 w 11"/>
                  <a:gd name="T35" fmla="*/ 18 h 27"/>
                  <a:gd name="T36" fmla="*/ 1 w 11"/>
                  <a:gd name="T37" fmla="*/ 10 h 27"/>
                  <a:gd name="T38" fmla="*/ 1 w 11"/>
                  <a:gd name="T39" fmla="*/ 6 h 27"/>
                  <a:gd name="T40" fmla="*/ 1 w 11"/>
                  <a:gd name="T41" fmla="*/ 4 h 27"/>
                  <a:gd name="T42" fmla="*/ 0 w 11"/>
                  <a:gd name="T43" fmla="*/ 2 h 27"/>
                  <a:gd name="T44" fmla="*/ 1 w 11"/>
                  <a:gd name="T45" fmla="*/ 0 h 27"/>
                  <a:gd name="T46" fmla="*/ 2 w 11"/>
                  <a:gd name="T47" fmla="*/ 0 h 27"/>
                  <a:gd name="T48" fmla="*/ 5 w 11"/>
                  <a:gd name="T49" fmla="*/ 0 h 27"/>
                  <a:gd name="T50" fmla="*/ 9 w 11"/>
                  <a:gd name="T51" fmla="*/ 0 h 27"/>
                  <a:gd name="T52" fmla="*/ 10 w 11"/>
                  <a:gd name="T53" fmla="*/ 1 h 27"/>
                  <a:gd name="T54" fmla="*/ 11 w 11"/>
                  <a:gd name="T55" fmla="*/ 7 h 27"/>
                  <a:gd name="T56" fmla="*/ 11 w 11"/>
                  <a:gd name="T57" fmla="*/ 14 h 27"/>
                  <a:gd name="T58" fmla="*/ 11 w 11"/>
                  <a:gd name="T59" fmla="*/ 21 h 27"/>
                  <a:gd name="T60" fmla="*/ 10 w 11"/>
                  <a:gd name="T6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 h="27">
                    <a:moveTo>
                      <a:pt x="10" y="27"/>
                    </a:moveTo>
                    <a:cubicBezTo>
                      <a:pt x="10" y="25"/>
                      <a:pt x="10" y="23"/>
                      <a:pt x="9" y="21"/>
                    </a:cubicBezTo>
                    <a:cubicBezTo>
                      <a:pt x="9" y="20"/>
                      <a:pt x="9" y="19"/>
                      <a:pt x="10" y="17"/>
                    </a:cubicBezTo>
                    <a:cubicBezTo>
                      <a:pt x="10" y="16"/>
                      <a:pt x="10" y="15"/>
                      <a:pt x="10" y="14"/>
                    </a:cubicBezTo>
                    <a:cubicBezTo>
                      <a:pt x="10" y="12"/>
                      <a:pt x="10" y="10"/>
                      <a:pt x="9" y="8"/>
                    </a:cubicBezTo>
                    <a:cubicBezTo>
                      <a:pt x="9" y="5"/>
                      <a:pt x="8" y="3"/>
                      <a:pt x="8" y="1"/>
                    </a:cubicBezTo>
                    <a:cubicBezTo>
                      <a:pt x="9" y="2"/>
                      <a:pt x="9" y="2"/>
                      <a:pt x="9" y="2"/>
                    </a:cubicBezTo>
                    <a:cubicBezTo>
                      <a:pt x="7" y="2"/>
                      <a:pt x="6" y="2"/>
                      <a:pt x="5" y="1"/>
                    </a:cubicBezTo>
                    <a:cubicBezTo>
                      <a:pt x="4" y="1"/>
                      <a:pt x="3" y="1"/>
                      <a:pt x="3" y="1"/>
                    </a:cubicBezTo>
                    <a:cubicBezTo>
                      <a:pt x="2" y="2"/>
                      <a:pt x="2" y="2"/>
                      <a:pt x="2" y="2"/>
                    </a:cubicBezTo>
                    <a:cubicBezTo>
                      <a:pt x="2" y="2"/>
                      <a:pt x="2" y="3"/>
                      <a:pt x="2" y="4"/>
                    </a:cubicBezTo>
                    <a:cubicBezTo>
                      <a:pt x="2" y="5"/>
                      <a:pt x="2" y="5"/>
                      <a:pt x="2" y="6"/>
                    </a:cubicBezTo>
                    <a:cubicBezTo>
                      <a:pt x="3" y="7"/>
                      <a:pt x="2" y="9"/>
                      <a:pt x="2" y="10"/>
                    </a:cubicBezTo>
                    <a:cubicBezTo>
                      <a:pt x="2" y="13"/>
                      <a:pt x="2" y="16"/>
                      <a:pt x="2" y="18"/>
                    </a:cubicBezTo>
                    <a:cubicBezTo>
                      <a:pt x="2" y="20"/>
                      <a:pt x="2" y="21"/>
                      <a:pt x="2" y="23"/>
                    </a:cubicBezTo>
                    <a:cubicBezTo>
                      <a:pt x="2" y="24"/>
                      <a:pt x="2" y="25"/>
                      <a:pt x="2" y="27"/>
                    </a:cubicBezTo>
                    <a:cubicBezTo>
                      <a:pt x="1" y="25"/>
                      <a:pt x="1" y="24"/>
                      <a:pt x="1" y="23"/>
                    </a:cubicBezTo>
                    <a:cubicBezTo>
                      <a:pt x="1" y="21"/>
                      <a:pt x="0" y="20"/>
                      <a:pt x="0" y="18"/>
                    </a:cubicBezTo>
                    <a:cubicBezTo>
                      <a:pt x="0" y="16"/>
                      <a:pt x="0" y="13"/>
                      <a:pt x="1" y="10"/>
                    </a:cubicBezTo>
                    <a:cubicBezTo>
                      <a:pt x="1" y="9"/>
                      <a:pt x="1" y="7"/>
                      <a:pt x="1" y="6"/>
                    </a:cubicBezTo>
                    <a:cubicBezTo>
                      <a:pt x="1" y="5"/>
                      <a:pt x="1" y="5"/>
                      <a:pt x="1" y="4"/>
                    </a:cubicBezTo>
                    <a:cubicBezTo>
                      <a:pt x="1" y="3"/>
                      <a:pt x="1" y="3"/>
                      <a:pt x="0" y="2"/>
                    </a:cubicBezTo>
                    <a:cubicBezTo>
                      <a:pt x="0" y="1"/>
                      <a:pt x="1" y="1"/>
                      <a:pt x="1" y="0"/>
                    </a:cubicBezTo>
                    <a:cubicBezTo>
                      <a:pt x="2" y="0"/>
                      <a:pt x="2" y="0"/>
                      <a:pt x="2" y="0"/>
                    </a:cubicBezTo>
                    <a:cubicBezTo>
                      <a:pt x="3" y="0"/>
                      <a:pt x="4" y="0"/>
                      <a:pt x="5" y="0"/>
                    </a:cubicBezTo>
                    <a:cubicBezTo>
                      <a:pt x="6" y="0"/>
                      <a:pt x="7" y="0"/>
                      <a:pt x="9" y="0"/>
                    </a:cubicBezTo>
                    <a:cubicBezTo>
                      <a:pt x="9" y="0"/>
                      <a:pt x="10" y="0"/>
                      <a:pt x="10" y="1"/>
                    </a:cubicBezTo>
                    <a:cubicBezTo>
                      <a:pt x="10" y="3"/>
                      <a:pt x="10" y="5"/>
                      <a:pt x="11" y="7"/>
                    </a:cubicBezTo>
                    <a:cubicBezTo>
                      <a:pt x="11" y="10"/>
                      <a:pt x="11" y="12"/>
                      <a:pt x="11" y="14"/>
                    </a:cubicBezTo>
                    <a:cubicBezTo>
                      <a:pt x="11" y="16"/>
                      <a:pt x="11" y="19"/>
                      <a:pt x="11" y="21"/>
                    </a:cubicBezTo>
                    <a:lnTo>
                      <a:pt x="1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8"/>
              <p:cNvSpPr/>
              <p:nvPr/>
            </p:nvSpPr>
            <p:spPr bwMode="auto">
              <a:xfrm>
                <a:off x="6692" y="670"/>
                <a:ext cx="24" cy="98"/>
              </a:xfrm>
              <a:custGeom>
                <a:avLst/>
                <a:gdLst>
                  <a:gd name="T0" fmla="*/ 8 w 10"/>
                  <a:gd name="T1" fmla="*/ 40 h 40"/>
                  <a:gd name="T2" fmla="*/ 7 w 10"/>
                  <a:gd name="T3" fmla="*/ 30 h 40"/>
                  <a:gd name="T4" fmla="*/ 7 w 10"/>
                  <a:gd name="T5" fmla="*/ 21 h 40"/>
                  <a:gd name="T6" fmla="*/ 8 w 10"/>
                  <a:gd name="T7" fmla="*/ 11 h 40"/>
                  <a:gd name="T8" fmla="*/ 8 w 10"/>
                  <a:gd name="T9" fmla="*/ 2 h 40"/>
                  <a:gd name="T10" fmla="*/ 9 w 10"/>
                  <a:gd name="T11" fmla="*/ 2 h 40"/>
                  <a:gd name="T12" fmla="*/ 2 w 10"/>
                  <a:gd name="T13" fmla="*/ 2 h 40"/>
                  <a:gd name="T14" fmla="*/ 2 w 10"/>
                  <a:gd name="T15" fmla="*/ 1 h 40"/>
                  <a:gd name="T16" fmla="*/ 3 w 10"/>
                  <a:gd name="T17" fmla="*/ 11 h 40"/>
                  <a:gd name="T18" fmla="*/ 3 w 10"/>
                  <a:gd name="T19" fmla="*/ 16 h 40"/>
                  <a:gd name="T20" fmla="*/ 3 w 10"/>
                  <a:gd name="T21" fmla="*/ 21 h 40"/>
                  <a:gd name="T22" fmla="*/ 2 w 10"/>
                  <a:gd name="T23" fmla="*/ 26 h 40"/>
                  <a:gd name="T24" fmla="*/ 2 w 10"/>
                  <a:gd name="T25" fmla="*/ 31 h 40"/>
                  <a:gd name="T26" fmla="*/ 2 w 10"/>
                  <a:gd name="T27" fmla="*/ 36 h 40"/>
                  <a:gd name="T28" fmla="*/ 0 w 10"/>
                  <a:gd name="T29" fmla="*/ 40 h 40"/>
                  <a:gd name="T30" fmla="*/ 1 w 10"/>
                  <a:gd name="T31" fmla="*/ 36 h 40"/>
                  <a:gd name="T32" fmla="*/ 1 w 10"/>
                  <a:gd name="T33" fmla="*/ 31 h 40"/>
                  <a:gd name="T34" fmla="*/ 1 w 10"/>
                  <a:gd name="T35" fmla="*/ 21 h 40"/>
                  <a:gd name="T36" fmla="*/ 1 w 10"/>
                  <a:gd name="T37" fmla="*/ 16 h 40"/>
                  <a:gd name="T38" fmla="*/ 1 w 10"/>
                  <a:gd name="T39" fmla="*/ 11 h 40"/>
                  <a:gd name="T40" fmla="*/ 1 w 10"/>
                  <a:gd name="T41" fmla="*/ 1 h 40"/>
                  <a:gd name="T42" fmla="*/ 2 w 10"/>
                  <a:gd name="T43" fmla="*/ 0 h 40"/>
                  <a:gd name="T44" fmla="*/ 9 w 10"/>
                  <a:gd name="T45" fmla="*/ 1 h 40"/>
                  <a:gd name="T46" fmla="*/ 9 w 10"/>
                  <a:gd name="T47" fmla="*/ 1 h 40"/>
                  <a:gd name="T48" fmla="*/ 10 w 10"/>
                  <a:gd name="T49" fmla="*/ 2 h 40"/>
                  <a:gd name="T50" fmla="*/ 10 w 10"/>
                  <a:gd name="T51" fmla="*/ 11 h 40"/>
                  <a:gd name="T52" fmla="*/ 9 w 10"/>
                  <a:gd name="T53" fmla="*/ 21 h 40"/>
                  <a:gd name="T54" fmla="*/ 9 w 10"/>
                  <a:gd name="T55" fmla="*/ 30 h 40"/>
                  <a:gd name="T56" fmla="*/ 8 w 10"/>
                  <a:gd name="T5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 h="40">
                    <a:moveTo>
                      <a:pt x="8" y="40"/>
                    </a:moveTo>
                    <a:cubicBezTo>
                      <a:pt x="8" y="37"/>
                      <a:pt x="7" y="33"/>
                      <a:pt x="7" y="30"/>
                    </a:cubicBezTo>
                    <a:cubicBezTo>
                      <a:pt x="7" y="27"/>
                      <a:pt x="7" y="24"/>
                      <a:pt x="7" y="21"/>
                    </a:cubicBezTo>
                    <a:cubicBezTo>
                      <a:pt x="7" y="17"/>
                      <a:pt x="8" y="14"/>
                      <a:pt x="8" y="11"/>
                    </a:cubicBezTo>
                    <a:cubicBezTo>
                      <a:pt x="9" y="8"/>
                      <a:pt x="9" y="5"/>
                      <a:pt x="8" y="2"/>
                    </a:cubicBezTo>
                    <a:cubicBezTo>
                      <a:pt x="9" y="2"/>
                      <a:pt x="9" y="2"/>
                      <a:pt x="9" y="2"/>
                    </a:cubicBezTo>
                    <a:cubicBezTo>
                      <a:pt x="7" y="2"/>
                      <a:pt x="4" y="2"/>
                      <a:pt x="2" y="2"/>
                    </a:cubicBezTo>
                    <a:cubicBezTo>
                      <a:pt x="2" y="1"/>
                      <a:pt x="2" y="1"/>
                      <a:pt x="2" y="1"/>
                    </a:cubicBezTo>
                    <a:cubicBezTo>
                      <a:pt x="2" y="4"/>
                      <a:pt x="3" y="7"/>
                      <a:pt x="3" y="11"/>
                    </a:cubicBezTo>
                    <a:cubicBezTo>
                      <a:pt x="3" y="13"/>
                      <a:pt x="3" y="14"/>
                      <a:pt x="3" y="16"/>
                    </a:cubicBezTo>
                    <a:cubicBezTo>
                      <a:pt x="3" y="21"/>
                      <a:pt x="3" y="21"/>
                      <a:pt x="3" y="21"/>
                    </a:cubicBezTo>
                    <a:cubicBezTo>
                      <a:pt x="2" y="26"/>
                      <a:pt x="2" y="26"/>
                      <a:pt x="2" y="26"/>
                    </a:cubicBezTo>
                    <a:cubicBezTo>
                      <a:pt x="2" y="27"/>
                      <a:pt x="2" y="29"/>
                      <a:pt x="2" y="31"/>
                    </a:cubicBezTo>
                    <a:cubicBezTo>
                      <a:pt x="2" y="32"/>
                      <a:pt x="2" y="34"/>
                      <a:pt x="2" y="36"/>
                    </a:cubicBezTo>
                    <a:cubicBezTo>
                      <a:pt x="1" y="37"/>
                      <a:pt x="1" y="39"/>
                      <a:pt x="0" y="40"/>
                    </a:cubicBezTo>
                    <a:cubicBezTo>
                      <a:pt x="1" y="39"/>
                      <a:pt x="1" y="37"/>
                      <a:pt x="1" y="36"/>
                    </a:cubicBezTo>
                    <a:cubicBezTo>
                      <a:pt x="1" y="34"/>
                      <a:pt x="1" y="32"/>
                      <a:pt x="1" y="31"/>
                    </a:cubicBezTo>
                    <a:cubicBezTo>
                      <a:pt x="1" y="27"/>
                      <a:pt x="1" y="24"/>
                      <a:pt x="1" y="21"/>
                    </a:cubicBezTo>
                    <a:cubicBezTo>
                      <a:pt x="1" y="16"/>
                      <a:pt x="1" y="16"/>
                      <a:pt x="1" y="16"/>
                    </a:cubicBezTo>
                    <a:cubicBezTo>
                      <a:pt x="1" y="14"/>
                      <a:pt x="1" y="12"/>
                      <a:pt x="1" y="11"/>
                    </a:cubicBezTo>
                    <a:cubicBezTo>
                      <a:pt x="1" y="8"/>
                      <a:pt x="0" y="4"/>
                      <a:pt x="1" y="1"/>
                    </a:cubicBezTo>
                    <a:cubicBezTo>
                      <a:pt x="1" y="0"/>
                      <a:pt x="1" y="0"/>
                      <a:pt x="2" y="0"/>
                    </a:cubicBezTo>
                    <a:cubicBezTo>
                      <a:pt x="4" y="0"/>
                      <a:pt x="7" y="1"/>
                      <a:pt x="9" y="1"/>
                    </a:cubicBezTo>
                    <a:cubicBezTo>
                      <a:pt x="9" y="1"/>
                      <a:pt x="9" y="1"/>
                      <a:pt x="9" y="1"/>
                    </a:cubicBezTo>
                    <a:cubicBezTo>
                      <a:pt x="10" y="1"/>
                      <a:pt x="10" y="1"/>
                      <a:pt x="10" y="2"/>
                    </a:cubicBezTo>
                    <a:cubicBezTo>
                      <a:pt x="10" y="5"/>
                      <a:pt x="10" y="8"/>
                      <a:pt x="10" y="11"/>
                    </a:cubicBezTo>
                    <a:cubicBezTo>
                      <a:pt x="10" y="14"/>
                      <a:pt x="9" y="18"/>
                      <a:pt x="9" y="21"/>
                    </a:cubicBezTo>
                    <a:cubicBezTo>
                      <a:pt x="9" y="24"/>
                      <a:pt x="9" y="27"/>
                      <a:pt x="9" y="30"/>
                    </a:cubicBezTo>
                    <a:lnTo>
                      <a:pt x="8"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9"/>
              <p:cNvSpPr/>
              <p:nvPr/>
            </p:nvSpPr>
            <p:spPr bwMode="auto">
              <a:xfrm>
                <a:off x="6653" y="687"/>
                <a:ext cx="27" cy="84"/>
              </a:xfrm>
              <a:custGeom>
                <a:avLst/>
                <a:gdLst>
                  <a:gd name="T0" fmla="*/ 9 w 11"/>
                  <a:gd name="T1" fmla="*/ 34 h 34"/>
                  <a:gd name="T2" fmla="*/ 8 w 11"/>
                  <a:gd name="T3" fmla="*/ 25 h 34"/>
                  <a:gd name="T4" fmla="*/ 9 w 11"/>
                  <a:gd name="T5" fmla="*/ 21 h 34"/>
                  <a:gd name="T6" fmla="*/ 9 w 11"/>
                  <a:gd name="T7" fmla="*/ 17 h 34"/>
                  <a:gd name="T8" fmla="*/ 9 w 11"/>
                  <a:gd name="T9" fmla="*/ 13 h 34"/>
                  <a:gd name="T10" fmla="*/ 10 w 11"/>
                  <a:gd name="T11" fmla="*/ 9 h 34"/>
                  <a:gd name="T12" fmla="*/ 9 w 11"/>
                  <a:gd name="T13" fmla="*/ 1 h 34"/>
                  <a:gd name="T14" fmla="*/ 10 w 11"/>
                  <a:gd name="T15" fmla="*/ 2 h 34"/>
                  <a:gd name="T16" fmla="*/ 6 w 11"/>
                  <a:gd name="T17" fmla="*/ 2 h 34"/>
                  <a:gd name="T18" fmla="*/ 2 w 11"/>
                  <a:gd name="T19" fmla="*/ 2 h 34"/>
                  <a:gd name="T20" fmla="*/ 3 w 11"/>
                  <a:gd name="T21" fmla="*/ 1 h 34"/>
                  <a:gd name="T22" fmla="*/ 2 w 11"/>
                  <a:gd name="T23" fmla="*/ 9 h 34"/>
                  <a:gd name="T24" fmla="*/ 2 w 11"/>
                  <a:gd name="T25" fmla="*/ 17 h 34"/>
                  <a:gd name="T26" fmla="*/ 1 w 11"/>
                  <a:gd name="T27" fmla="*/ 21 h 34"/>
                  <a:gd name="T28" fmla="*/ 1 w 11"/>
                  <a:gd name="T29" fmla="*/ 25 h 34"/>
                  <a:gd name="T30" fmla="*/ 0 w 11"/>
                  <a:gd name="T31" fmla="*/ 33 h 34"/>
                  <a:gd name="T32" fmla="*/ 0 w 11"/>
                  <a:gd name="T33" fmla="*/ 25 h 34"/>
                  <a:gd name="T34" fmla="*/ 0 w 11"/>
                  <a:gd name="T35" fmla="*/ 21 h 34"/>
                  <a:gd name="T36" fmla="*/ 0 w 11"/>
                  <a:gd name="T37" fmla="*/ 17 h 34"/>
                  <a:gd name="T38" fmla="*/ 1 w 11"/>
                  <a:gd name="T39" fmla="*/ 9 h 34"/>
                  <a:gd name="T40" fmla="*/ 1 w 11"/>
                  <a:gd name="T41" fmla="*/ 1 h 34"/>
                  <a:gd name="T42" fmla="*/ 2 w 11"/>
                  <a:gd name="T43" fmla="*/ 0 h 34"/>
                  <a:gd name="T44" fmla="*/ 2 w 11"/>
                  <a:gd name="T45" fmla="*/ 0 h 34"/>
                  <a:gd name="T46" fmla="*/ 6 w 11"/>
                  <a:gd name="T47" fmla="*/ 0 h 34"/>
                  <a:gd name="T48" fmla="*/ 10 w 11"/>
                  <a:gd name="T49" fmla="*/ 0 h 34"/>
                  <a:gd name="T50" fmla="*/ 11 w 11"/>
                  <a:gd name="T51" fmla="*/ 1 h 34"/>
                  <a:gd name="T52" fmla="*/ 11 w 11"/>
                  <a:gd name="T53" fmla="*/ 9 h 34"/>
                  <a:gd name="T54" fmla="*/ 11 w 11"/>
                  <a:gd name="T55" fmla="*/ 13 h 34"/>
                  <a:gd name="T56" fmla="*/ 10 w 11"/>
                  <a:gd name="T57" fmla="*/ 17 h 34"/>
                  <a:gd name="T58" fmla="*/ 10 w 11"/>
                  <a:gd name="T59" fmla="*/ 21 h 34"/>
                  <a:gd name="T60" fmla="*/ 10 w 11"/>
                  <a:gd name="T61" fmla="*/ 26 h 34"/>
                  <a:gd name="T62" fmla="*/ 9 w 11"/>
                  <a:gd name="T6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 h="34">
                    <a:moveTo>
                      <a:pt x="9" y="34"/>
                    </a:moveTo>
                    <a:cubicBezTo>
                      <a:pt x="9" y="31"/>
                      <a:pt x="8" y="28"/>
                      <a:pt x="8" y="25"/>
                    </a:cubicBezTo>
                    <a:cubicBezTo>
                      <a:pt x="8" y="24"/>
                      <a:pt x="9" y="23"/>
                      <a:pt x="9" y="21"/>
                    </a:cubicBezTo>
                    <a:cubicBezTo>
                      <a:pt x="9" y="17"/>
                      <a:pt x="9" y="17"/>
                      <a:pt x="9" y="17"/>
                    </a:cubicBezTo>
                    <a:cubicBezTo>
                      <a:pt x="9" y="16"/>
                      <a:pt x="9" y="15"/>
                      <a:pt x="9" y="13"/>
                    </a:cubicBezTo>
                    <a:cubicBezTo>
                      <a:pt x="9" y="12"/>
                      <a:pt x="10" y="10"/>
                      <a:pt x="10" y="9"/>
                    </a:cubicBezTo>
                    <a:cubicBezTo>
                      <a:pt x="10" y="7"/>
                      <a:pt x="9" y="4"/>
                      <a:pt x="9" y="1"/>
                    </a:cubicBezTo>
                    <a:cubicBezTo>
                      <a:pt x="10" y="2"/>
                      <a:pt x="10" y="2"/>
                      <a:pt x="10" y="2"/>
                    </a:cubicBezTo>
                    <a:cubicBezTo>
                      <a:pt x="9" y="2"/>
                      <a:pt x="7" y="2"/>
                      <a:pt x="6" y="2"/>
                    </a:cubicBezTo>
                    <a:cubicBezTo>
                      <a:pt x="5" y="2"/>
                      <a:pt x="3" y="2"/>
                      <a:pt x="2" y="2"/>
                    </a:cubicBezTo>
                    <a:cubicBezTo>
                      <a:pt x="3" y="1"/>
                      <a:pt x="3" y="1"/>
                      <a:pt x="3" y="1"/>
                    </a:cubicBezTo>
                    <a:cubicBezTo>
                      <a:pt x="2" y="9"/>
                      <a:pt x="2" y="9"/>
                      <a:pt x="2" y="9"/>
                    </a:cubicBezTo>
                    <a:cubicBezTo>
                      <a:pt x="2" y="17"/>
                      <a:pt x="2" y="17"/>
                      <a:pt x="2" y="17"/>
                    </a:cubicBezTo>
                    <a:cubicBezTo>
                      <a:pt x="1" y="21"/>
                      <a:pt x="1" y="21"/>
                      <a:pt x="1" y="21"/>
                    </a:cubicBezTo>
                    <a:cubicBezTo>
                      <a:pt x="1" y="23"/>
                      <a:pt x="1" y="24"/>
                      <a:pt x="1" y="25"/>
                    </a:cubicBezTo>
                    <a:cubicBezTo>
                      <a:pt x="0" y="33"/>
                      <a:pt x="0" y="33"/>
                      <a:pt x="0" y="33"/>
                    </a:cubicBezTo>
                    <a:cubicBezTo>
                      <a:pt x="0" y="25"/>
                      <a:pt x="0" y="25"/>
                      <a:pt x="0" y="25"/>
                    </a:cubicBezTo>
                    <a:cubicBezTo>
                      <a:pt x="0" y="24"/>
                      <a:pt x="0" y="23"/>
                      <a:pt x="0" y="21"/>
                    </a:cubicBezTo>
                    <a:cubicBezTo>
                      <a:pt x="0" y="17"/>
                      <a:pt x="0" y="17"/>
                      <a:pt x="0" y="17"/>
                    </a:cubicBezTo>
                    <a:cubicBezTo>
                      <a:pt x="1" y="9"/>
                      <a:pt x="1" y="9"/>
                      <a:pt x="1" y="9"/>
                    </a:cubicBezTo>
                    <a:cubicBezTo>
                      <a:pt x="1" y="1"/>
                      <a:pt x="1" y="1"/>
                      <a:pt x="1" y="1"/>
                    </a:cubicBezTo>
                    <a:cubicBezTo>
                      <a:pt x="1" y="1"/>
                      <a:pt x="2" y="0"/>
                      <a:pt x="2" y="0"/>
                    </a:cubicBezTo>
                    <a:cubicBezTo>
                      <a:pt x="2" y="0"/>
                      <a:pt x="2" y="0"/>
                      <a:pt x="2" y="0"/>
                    </a:cubicBezTo>
                    <a:cubicBezTo>
                      <a:pt x="3" y="0"/>
                      <a:pt x="5" y="0"/>
                      <a:pt x="6" y="0"/>
                    </a:cubicBezTo>
                    <a:cubicBezTo>
                      <a:pt x="7" y="0"/>
                      <a:pt x="9" y="0"/>
                      <a:pt x="10" y="0"/>
                    </a:cubicBezTo>
                    <a:cubicBezTo>
                      <a:pt x="10" y="0"/>
                      <a:pt x="11" y="1"/>
                      <a:pt x="11" y="1"/>
                    </a:cubicBezTo>
                    <a:cubicBezTo>
                      <a:pt x="11" y="4"/>
                      <a:pt x="11" y="6"/>
                      <a:pt x="11" y="9"/>
                    </a:cubicBezTo>
                    <a:cubicBezTo>
                      <a:pt x="11" y="11"/>
                      <a:pt x="11" y="12"/>
                      <a:pt x="11" y="13"/>
                    </a:cubicBezTo>
                    <a:cubicBezTo>
                      <a:pt x="11" y="15"/>
                      <a:pt x="10" y="16"/>
                      <a:pt x="10" y="17"/>
                    </a:cubicBezTo>
                    <a:cubicBezTo>
                      <a:pt x="10" y="21"/>
                      <a:pt x="10" y="21"/>
                      <a:pt x="10" y="21"/>
                    </a:cubicBezTo>
                    <a:cubicBezTo>
                      <a:pt x="10" y="23"/>
                      <a:pt x="10" y="24"/>
                      <a:pt x="10" y="26"/>
                    </a:cubicBezTo>
                    <a:cubicBezTo>
                      <a:pt x="9" y="28"/>
                      <a:pt x="10" y="31"/>
                      <a:pt x="9"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0"/>
              <p:cNvSpPr/>
              <p:nvPr/>
            </p:nvSpPr>
            <p:spPr bwMode="auto">
              <a:xfrm>
                <a:off x="6622" y="717"/>
                <a:ext cx="19" cy="54"/>
              </a:xfrm>
              <a:custGeom>
                <a:avLst/>
                <a:gdLst>
                  <a:gd name="T0" fmla="*/ 8 w 8"/>
                  <a:gd name="T1" fmla="*/ 22 h 22"/>
                  <a:gd name="T2" fmla="*/ 7 w 8"/>
                  <a:gd name="T3" fmla="*/ 19 h 22"/>
                  <a:gd name="T4" fmla="*/ 6 w 8"/>
                  <a:gd name="T5" fmla="*/ 15 h 22"/>
                  <a:gd name="T6" fmla="*/ 7 w 8"/>
                  <a:gd name="T7" fmla="*/ 9 h 22"/>
                  <a:gd name="T8" fmla="*/ 7 w 8"/>
                  <a:gd name="T9" fmla="*/ 6 h 22"/>
                  <a:gd name="T10" fmla="*/ 7 w 8"/>
                  <a:gd name="T11" fmla="*/ 4 h 22"/>
                  <a:gd name="T12" fmla="*/ 6 w 8"/>
                  <a:gd name="T13" fmla="*/ 3 h 22"/>
                  <a:gd name="T14" fmla="*/ 6 w 8"/>
                  <a:gd name="T15" fmla="*/ 2 h 22"/>
                  <a:gd name="T16" fmla="*/ 6 w 8"/>
                  <a:gd name="T17" fmla="*/ 1 h 22"/>
                  <a:gd name="T18" fmla="*/ 6 w 8"/>
                  <a:gd name="T19" fmla="*/ 1 h 22"/>
                  <a:gd name="T20" fmla="*/ 6 w 8"/>
                  <a:gd name="T21" fmla="*/ 2 h 22"/>
                  <a:gd name="T22" fmla="*/ 7 w 8"/>
                  <a:gd name="T23" fmla="*/ 2 h 22"/>
                  <a:gd name="T24" fmla="*/ 7 w 8"/>
                  <a:gd name="T25" fmla="*/ 2 h 22"/>
                  <a:gd name="T26" fmla="*/ 6 w 8"/>
                  <a:gd name="T27" fmla="*/ 2 h 22"/>
                  <a:gd name="T28" fmla="*/ 5 w 8"/>
                  <a:gd name="T29" fmla="*/ 2 h 22"/>
                  <a:gd name="T30" fmla="*/ 1 w 8"/>
                  <a:gd name="T31" fmla="*/ 2 h 22"/>
                  <a:gd name="T32" fmla="*/ 2 w 8"/>
                  <a:gd name="T33" fmla="*/ 1 h 22"/>
                  <a:gd name="T34" fmla="*/ 2 w 8"/>
                  <a:gd name="T35" fmla="*/ 6 h 22"/>
                  <a:gd name="T36" fmla="*/ 2 w 8"/>
                  <a:gd name="T37" fmla="*/ 11 h 22"/>
                  <a:gd name="T38" fmla="*/ 2 w 8"/>
                  <a:gd name="T39" fmla="*/ 17 h 22"/>
                  <a:gd name="T40" fmla="*/ 1 w 8"/>
                  <a:gd name="T41" fmla="*/ 22 h 22"/>
                  <a:gd name="T42" fmla="*/ 0 w 8"/>
                  <a:gd name="T43" fmla="*/ 17 h 22"/>
                  <a:gd name="T44" fmla="*/ 0 w 8"/>
                  <a:gd name="T45" fmla="*/ 11 h 22"/>
                  <a:gd name="T46" fmla="*/ 0 w 8"/>
                  <a:gd name="T47" fmla="*/ 6 h 22"/>
                  <a:gd name="T48" fmla="*/ 1 w 8"/>
                  <a:gd name="T49" fmla="*/ 1 h 22"/>
                  <a:gd name="T50" fmla="*/ 1 w 8"/>
                  <a:gd name="T51" fmla="*/ 1 h 22"/>
                  <a:gd name="T52" fmla="*/ 1 w 8"/>
                  <a:gd name="T53" fmla="*/ 1 h 22"/>
                  <a:gd name="T54" fmla="*/ 5 w 8"/>
                  <a:gd name="T55" fmla="*/ 1 h 22"/>
                  <a:gd name="T56" fmla="*/ 6 w 8"/>
                  <a:gd name="T57" fmla="*/ 1 h 22"/>
                  <a:gd name="T58" fmla="*/ 7 w 8"/>
                  <a:gd name="T59" fmla="*/ 1 h 22"/>
                  <a:gd name="T60" fmla="*/ 8 w 8"/>
                  <a:gd name="T61" fmla="*/ 1 h 22"/>
                  <a:gd name="T62" fmla="*/ 8 w 8"/>
                  <a:gd name="T63" fmla="*/ 1 h 22"/>
                  <a:gd name="T64" fmla="*/ 8 w 8"/>
                  <a:gd name="T65" fmla="*/ 2 h 22"/>
                  <a:gd name="T66" fmla="*/ 8 w 8"/>
                  <a:gd name="T67" fmla="*/ 2 h 22"/>
                  <a:gd name="T68" fmla="*/ 8 w 8"/>
                  <a:gd name="T69" fmla="*/ 2 h 22"/>
                  <a:gd name="T70" fmla="*/ 8 w 8"/>
                  <a:gd name="T71" fmla="*/ 2 h 22"/>
                  <a:gd name="T72" fmla="*/ 8 w 8"/>
                  <a:gd name="T73" fmla="*/ 4 h 22"/>
                  <a:gd name="T74" fmla="*/ 8 w 8"/>
                  <a:gd name="T75" fmla="*/ 6 h 22"/>
                  <a:gd name="T76" fmla="*/ 8 w 8"/>
                  <a:gd name="T77" fmla="*/ 9 h 22"/>
                  <a:gd name="T78" fmla="*/ 8 w 8"/>
                  <a:gd name="T79" fmla="*/ 16 h 22"/>
                  <a:gd name="T80" fmla="*/ 8 w 8"/>
                  <a:gd name="T81" fmla="*/ 19 h 22"/>
                  <a:gd name="T82" fmla="*/ 8 w 8"/>
                  <a:gd name="T8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 h="22">
                    <a:moveTo>
                      <a:pt x="8" y="22"/>
                    </a:moveTo>
                    <a:cubicBezTo>
                      <a:pt x="7" y="21"/>
                      <a:pt x="7" y="20"/>
                      <a:pt x="7" y="19"/>
                    </a:cubicBezTo>
                    <a:cubicBezTo>
                      <a:pt x="7" y="18"/>
                      <a:pt x="6" y="17"/>
                      <a:pt x="6" y="15"/>
                    </a:cubicBezTo>
                    <a:cubicBezTo>
                      <a:pt x="7" y="9"/>
                      <a:pt x="7" y="9"/>
                      <a:pt x="7" y="9"/>
                    </a:cubicBezTo>
                    <a:cubicBezTo>
                      <a:pt x="7" y="8"/>
                      <a:pt x="7" y="7"/>
                      <a:pt x="7" y="6"/>
                    </a:cubicBezTo>
                    <a:cubicBezTo>
                      <a:pt x="7" y="5"/>
                      <a:pt x="7" y="4"/>
                      <a:pt x="7" y="4"/>
                    </a:cubicBezTo>
                    <a:cubicBezTo>
                      <a:pt x="7" y="3"/>
                      <a:pt x="7" y="3"/>
                      <a:pt x="6" y="3"/>
                    </a:cubicBezTo>
                    <a:cubicBezTo>
                      <a:pt x="6" y="3"/>
                      <a:pt x="6" y="2"/>
                      <a:pt x="6" y="2"/>
                    </a:cubicBezTo>
                    <a:cubicBezTo>
                      <a:pt x="6" y="2"/>
                      <a:pt x="6" y="1"/>
                      <a:pt x="6" y="1"/>
                    </a:cubicBezTo>
                    <a:cubicBezTo>
                      <a:pt x="7" y="1"/>
                      <a:pt x="6" y="1"/>
                      <a:pt x="6" y="1"/>
                    </a:cubicBezTo>
                    <a:cubicBezTo>
                      <a:pt x="6" y="1"/>
                      <a:pt x="6" y="2"/>
                      <a:pt x="6" y="2"/>
                    </a:cubicBezTo>
                    <a:cubicBezTo>
                      <a:pt x="7" y="2"/>
                      <a:pt x="7" y="2"/>
                      <a:pt x="7" y="2"/>
                    </a:cubicBezTo>
                    <a:cubicBezTo>
                      <a:pt x="7" y="2"/>
                      <a:pt x="7" y="2"/>
                      <a:pt x="7" y="2"/>
                    </a:cubicBezTo>
                    <a:cubicBezTo>
                      <a:pt x="6" y="2"/>
                      <a:pt x="6" y="2"/>
                      <a:pt x="6" y="2"/>
                    </a:cubicBezTo>
                    <a:cubicBezTo>
                      <a:pt x="6" y="2"/>
                      <a:pt x="5" y="2"/>
                      <a:pt x="5" y="2"/>
                    </a:cubicBezTo>
                    <a:cubicBezTo>
                      <a:pt x="4" y="2"/>
                      <a:pt x="2" y="2"/>
                      <a:pt x="1" y="2"/>
                    </a:cubicBezTo>
                    <a:cubicBezTo>
                      <a:pt x="2" y="1"/>
                      <a:pt x="2" y="1"/>
                      <a:pt x="2" y="1"/>
                    </a:cubicBezTo>
                    <a:cubicBezTo>
                      <a:pt x="2" y="6"/>
                      <a:pt x="2" y="6"/>
                      <a:pt x="2" y="6"/>
                    </a:cubicBezTo>
                    <a:cubicBezTo>
                      <a:pt x="2" y="11"/>
                      <a:pt x="2" y="11"/>
                      <a:pt x="2" y="11"/>
                    </a:cubicBezTo>
                    <a:cubicBezTo>
                      <a:pt x="2" y="13"/>
                      <a:pt x="2" y="15"/>
                      <a:pt x="2" y="17"/>
                    </a:cubicBezTo>
                    <a:cubicBezTo>
                      <a:pt x="1" y="18"/>
                      <a:pt x="1" y="20"/>
                      <a:pt x="1" y="22"/>
                    </a:cubicBezTo>
                    <a:cubicBezTo>
                      <a:pt x="1" y="20"/>
                      <a:pt x="0" y="18"/>
                      <a:pt x="0" y="17"/>
                    </a:cubicBezTo>
                    <a:cubicBezTo>
                      <a:pt x="0" y="15"/>
                      <a:pt x="0" y="13"/>
                      <a:pt x="0" y="11"/>
                    </a:cubicBezTo>
                    <a:cubicBezTo>
                      <a:pt x="0" y="6"/>
                      <a:pt x="0" y="6"/>
                      <a:pt x="0" y="6"/>
                    </a:cubicBezTo>
                    <a:cubicBezTo>
                      <a:pt x="1" y="1"/>
                      <a:pt x="1" y="1"/>
                      <a:pt x="1" y="1"/>
                    </a:cubicBezTo>
                    <a:cubicBezTo>
                      <a:pt x="1" y="1"/>
                      <a:pt x="1" y="1"/>
                      <a:pt x="1" y="1"/>
                    </a:cubicBezTo>
                    <a:cubicBezTo>
                      <a:pt x="1" y="1"/>
                      <a:pt x="1" y="1"/>
                      <a:pt x="1" y="1"/>
                    </a:cubicBezTo>
                    <a:cubicBezTo>
                      <a:pt x="2" y="1"/>
                      <a:pt x="3" y="0"/>
                      <a:pt x="5" y="1"/>
                    </a:cubicBezTo>
                    <a:cubicBezTo>
                      <a:pt x="5" y="1"/>
                      <a:pt x="6" y="1"/>
                      <a:pt x="6" y="1"/>
                    </a:cubicBezTo>
                    <a:cubicBezTo>
                      <a:pt x="7" y="1"/>
                      <a:pt x="7" y="1"/>
                      <a:pt x="7" y="1"/>
                    </a:cubicBezTo>
                    <a:cubicBezTo>
                      <a:pt x="7" y="1"/>
                      <a:pt x="7" y="1"/>
                      <a:pt x="8" y="1"/>
                    </a:cubicBezTo>
                    <a:cubicBezTo>
                      <a:pt x="8" y="1"/>
                      <a:pt x="8" y="1"/>
                      <a:pt x="8" y="1"/>
                    </a:cubicBezTo>
                    <a:cubicBezTo>
                      <a:pt x="8" y="2"/>
                      <a:pt x="8" y="2"/>
                      <a:pt x="8" y="2"/>
                    </a:cubicBezTo>
                    <a:cubicBezTo>
                      <a:pt x="8" y="2"/>
                      <a:pt x="8" y="2"/>
                      <a:pt x="8" y="2"/>
                    </a:cubicBezTo>
                    <a:cubicBezTo>
                      <a:pt x="8" y="2"/>
                      <a:pt x="8" y="2"/>
                      <a:pt x="8" y="2"/>
                    </a:cubicBezTo>
                    <a:cubicBezTo>
                      <a:pt x="8" y="2"/>
                      <a:pt x="8" y="2"/>
                      <a:pt x="8" y="2"/>
                    </a:cubicBezTo>
                    <a:cubicBezTo>
                      <a:pt x="8" y="2"/>
                      <a:pt x="8" y="3"/>
                      <a:pt x="8" y="4"/>
                    </a:cubicBezTo>
                    <a:cubicBezTo>
                      <a:pt x="8" y="5"/>
                      <a:pt x="8" y="5"/>
                      <a:pt x="8" y="6"/>
                    </a:cubicBezTo>
                    <a:cubicBezTo>
                      <a:pt x="8" y="7"/>
                      <a:pt x="8" y="8"/>
                      <a:pt x="8" y="9"/>
                    </a:cubicBezTo>
                    <a:cubicBezTo>
                      <a:pt x="8" y="16"/>
                      <a:pt x="8" y="16"/>
                      <a:pt x="8" y="16"/>
                    </a:cubicBezTo>
                    <a:cubicBezTo>
                      <a:pt x="8" y="17"/>
                      <a:pt x="8" y="18"/>
                      <a:pt x="8" y="19"/>
                    </a:cubicBezTo>
                    <a:cubicBezTo>
                      <a:pt x="8" y="20"/>
                      <a:pt x="8" y="21"/>
                      <a:pt x="8"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1"/>
              <p:cNvSpPr/>
              <p:nvPr/>
            </p:nvSpPr>
            <p:spPr bwMode="auto">
              <a:xfrm>
                <a:off x="6622" y="721"/>
                <a:ext cx="21" cy="50"/>
              </a:xfrm>
              <a:custGeom>
                <a:avLst/>
                <a:gdLst>
                  <a:gd name="T0" fmla="*/ 4 w 9"/>
                  <a:gd name="T1" fmla="*/ 20 h 20"/>
                  <a:gd name="T2" fmla="*/ 1 w 9"/>
                  <a:gd name="T3" fmla="*/ 16 h 20"/>
                  <a:gd name="T4" fmla="*/ 6 w 9"/>
                  <a:gd name="T5" fmla="*/ 19 h 20"/>
                  <a:gd name="T6" fmla="*/ 3 w 9"/>
                  <a:gd name="T7" fmla="*/ 17 h 20"/>
                  <a:gd name="T8" fmla="*/ 0 w 9"/>
                  <a:gd name="T9" fmla="*/ 13 h 20"/>
                  <a:gd name="T10" fmla="*/ 8 w 9"/>
                  <a:gd name="T11" fmla="*/ 19 h 20"/>
                  <a:gd name="T12" fmla="*/ 3 w 9"/>
                  <a:gd name="T13" fmla="*/ 14 h 20"/>
                  <a:gd name="T14" fmla="*/ 1 w 9"/>
                  <a:gd name="T15" fmla="*/ 11 h 20"/>
                  <a:gd name="T16" fmla="*/ 8 w 9"/>
                  <a:gd name="T17" fmla="*/ 15 h 20"/>
                  <a:gd name="T18" fmla="*/ 1 w 9"/>
                  <a:gd name="T19" fmla="*/ 10 h 20"/>
                  <a:gd name="T20" fmla="*/ 0 w 9"/>
                  <a:gd name="T21" fmla="*/ 7 h 20"/>
                  <a:gd name="T22" fmla="*/ 4 w 9"/>
                  <a:gd name="T23" fmla="*/ 9 h 20"/>
                  <a:gd name="T24" fmla="*/ 3 w 9"/>
                  <a:gd name="T25" fmla="*/ 9 h 20"/>
                  <a:gd name="T26" fmla="*/ 0 w 9"/>
                  <a:gd name="T27" fmla="*/ 6 h 20"/>
                  <a:gd name="T28" fmla="*/ 2 w 9"/>
                  <a:gd name="T29" fmla="*/ 6 h 20"/>
                  <a:gd name="T30" fmla="*/ 6 w 9"/>
                  <a:gd name="T31" fmla="*/ 10 h 20"/>
                  <a:gd name="T32" fmla="*/ 1 w 9"/>
                  <a:gd name="T33" fmla="*/ 3 h 20"/>
                  <a:gd name="T34" fmla="*/ 7 w 9"/>
                  <a:gd name="T35" fmla="*/ 9 h 20"/>
                  <a:gd name="T36" fmla="*/ 1 w 9"/>
                  <a:gd name="T37" fmla="*/ 2 h 20"/>
                  <a:gd name="T38" fmla="*/ 3 w 9"/>
                  <a:gd name="T39" fmla="*/ 3 h 20"/>
                  <a:gd name="T40" fmla="*/ 7 w 9"/>
                  <a:gd name="T41" fmla="*/ 6 h 20"/>
                  <a:gd name="T42" fmla="*/ 3 w 9"/>
                  <a:gd name="T43" fmla="*/ 2 h 20"/>
                  <a:gd name="T44" fmla="*/ 2 w 9"/>
                  <a:gd name="T45" fmla="*/ 0 h 20"/>
                  <a:gd name="T46" fmla="*/ 7 w 9"/>
                  <a:gd name="T47" fmla="*/ 4 h 20"/>
                  <a:gd name="T48" fmla="*/ 6 w 9"/>
                  <a:gd name="T49" fmla="*/ 1 h 20"/>
                  <a:gd name="T50" fmla="*/ 7 w 9"/>
                  <a:gd name="T51" fmla="*/ 4 h 20"/>
                  <a:gd name="T52" fmla="*/ 5 w 9"/>
                  <a:gd name="T53" fmla="*/ 3 h 20"/>
                  <a:gd name="T54" fmla="*/ 3 w 9"/>
                  <a:gd name="T55" fmla="*/ 2 h 20"/>
                  <a:gd name="T56" fmla="*/ 7 w 9"/>
                  <a:gd name="T57" fmla="*/ 6 h 20"/>
                  <a:gd name="T58" fmla="*/ 5 w 9"/>
                  <a:gd name="T59" fmla="*/ 6 h 20"/>
                  <a:gd name="T60" fmla="*/ 2 w 9"/>
                  <a:gd name="T61" fmla="*/ 3 h 20"/>
                  <a:gd name="T62" fmla="*/ 5 w 9"/>
                  <a:gd name="T63" fmla="*/ 5 h 20"/>
                  <a:gd name="T64" fmla="*/ 7 w 9"/>
                  <a:gd name="T65" fmla="*/ 9 h 20"/>
                  <a:gd name="T66" fmla="*/ 2 w 9"/>
                  <a:gd name="T67" fmla="*/ 3 h 20"/>
                  <a:gd name="T68" fmla="*/ 6 w 9"/>
                  <a:gd name="T69" fmla="*/ 10 h 20"/>
                  <a:gd name="T70" fmla="*/ 0 w 9"/>
                  <a:gd name="T71" fmla="*/ 6 h 20"/>
                  <a:gd name="T72" fmla="*/ 3 w 9"/>
                  <a:gd name="T73" fmla="*/ 9 h 20"/>
                  <a:gd name="T74" fmla="*/ 6 w 9"/>
                  <a:gd name="T75" fmla="*/ 12 h 20"/>
                  <a:gd name="T76" fmla="*/ 0 w 9"/>
                  <a:gd name="T77" fmla="*/ 8 h 20"/>
                  <a:gd name="T78" fmla="*/ 2 w 9"/>
                  <a:gd name="T79" fmla="*/ 10 h 20"/>
                  <a:gd name="T80" fmla="*/ 8 w 9"/>
                  <a:gd name="T81" fmla="*/ 15 h 20"/>
                  <a:gd name="T82" fmla="*/ 4 w 9"/>
                  <a:gd name="T83" fmla="*/ 14 h 20"/>
                  <a:gd name="T84" fmla="*/ 2 w 9"/>
                  <a:gd name="T85" fmla="*/ 11 h 20"/>
                  <a:gd name="T86" fmla="*/ 9 w 9"/>
                  <a:gd name="T87" fmla="*/ 19 h 20"/>
                  <a:gd name="T88" fmla="*/ 8 w 9"/>
                  <a:gd name="T89" fmla="*/ 19 h 20"/>
                  <a:gd name="T90" fmla="*/ 2 w 9"/>
                  <a:gd name="T91" fmla="*/ 15 h 20"/>
                  <a:gd name="T92" fmla="*/ 7 w 9"/>
                  <a:gd name="T93" fmla="*/ 20 h 20"/>
                  <a:gd name="T94" fmla="*/ 5 w 9"/>
                  <a:gd name="T95" fmla="*/ 19 h 20"/>
                  <a:gd name="T96" fmla="*/ 1 w 9"/>
                  <a:gd name="T97" fmla="*/ 16 h 20"/>
                  <a:gd name="T98" fmla="*/ 4 w 9"/>
                  <a:gd name="T9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 h="20">
                    <a:moveTo>
                      <a:pt x="1" y="18"/>
                    </a:moveTo>
                    <a:cubicBezTo>
                      <a:pt x="2" y="19"/>
                      <a:pt x="3" y="19"/>
                      <a:pt x="4" y="20"/>
                    </a:cubicBezTo>
                    <a:cubicBezTo>
                      <a:pt x="4" y="20"/>
                      <a:pt x="4" y="20"/>
                      <a:pt x="4" y="20"/>
                    </a:cubicBezTo>
                    <a:cubicBezTo>
                      <a:pt x="3" y="19"/>
                      <a:pt x="3" y="19"/>
                      <a:pt x="2" y="18"/>
                    </a:cubicBezTo>
                    <a:cubicBezTo>
                      <a:pt x="2" y="18"/>
                      <a:pt x="1" y="17"/>
                      <a:pt x="1" y="16"/>
                    </a:cubicBezTo>
                    <a:cubicBezTo>
                      <a:pt x="1" y="16"/>
                      <a:pt x="1" y="16"/>
                      <a:pt x="1" y="16"/>
                    </a:cubicBezTo>
                    <a:cubicBezTo>
                      <a:pt x="1" y="16"/>
                      <a:pt x="1" y="16"/>
                      <a:pt x="1" y="16"/>
                    </a:cubicBezTo>
                    <a:cubicBezTo>
                      <a:pt x="2" y="17"/>
                      <a:pt x="3" y="17"/>
                      <a:pt x="4" y="18"/>
                    </a:cubicBezTo>
                    <a:cubicBezTo>
                      <a:pt x="6" y="19"/>
                      <a:pt x="6" y="19"/>
                      <a:pt x="6" y="19"/>
                    </a:cubicBezTo>
                    <a:cubicBezTo>
                      <a:pt x="6" y="19"/>
                      <a:pt x="7" y="19"/>
                      <a:pt x="7" y="20"/>
                    </a:cubicBezTo>
                    <a:cubicBezTo>
                      <a:pt x="7" y="20"/>
                      <a:pt x="7" y="20"/>
                      <a:pt x="7" y="20"/>
                    </a:cubicBezTo>
                    <a:cubicBezTo>
                      <a:pt x="3" y="17"/>
                      <a:pt x="3" y="17"/>
                      <a:pt x="3" y="17"/>
                    </a:cubicBezTo>
                    <a:cubicBezTo>
                      <a:pt x="3" y="17"/>
                      <a:pt x="2" y="16"/>
                      <a:pt x="2" y="16"/>
                    </a:cubicBezTo>
                    <a:cubicBezTo>
                      <a:pt x="1" y="15"/>
                      <a:pt x="1" y="14"/>
                      <a:pt x="0" y="14"/>
                    </a:cubicBezTo>
                    <a:cubicBezTo>
                      <a:pt x="0" y="14"/>
                      <a:pt x="0" y="13"/>
                      <a:pt x="0" y="13"/>
                    </a:cubicBezTo>
                    <a:cubicBezTo>
                      <a:pt x="1" y="13"/>
                      <a:pt x="1" y="13"/>
                      <a:pt x="1" y="13"/>
                    </a:cubicBezTo>
                    <a:cubicBezTo>
                      <a:pt x="1" y="13"/>
                      <a:pt x="1" y="13"/>
                      <a:pt x="1" y="13"/>
                    </a:cubicBezTo>
                    <a:cubicBezTo>
                      <a:pt x="8" y="19"/>
                      <a:pt x="8" y="19"/>
                      <a:pt x="8" y="19"/>
                    </a:cubicBezTo>
                    <a:cubicBezTo>
                      <a:pt x="8" y="19"/>
                      <a:pt x="8" y="19"/>
                      <a:pt x="8" y="19"/>
                    </a:cubicBezTo>
                    <a:cubicBezTo>
                      <a:pt x="7" y="18"/>
                      <a:pt x="6" y="17"/>
                      <a:pt x="4" y="15"/>
                    </a:cubicBezTo>
                    <a:cubicBezTo>
                      <a:pt x="3" y="14"/>
                      <a:pt x="3" y="14"/>
                      <a:pt x="3" y="14"/>
                    </a:cubicBezTo>
                    <a:cubicBezTo>
                      <a:pt x="2" y="13"/>
                      <a:pt x="1" y="12"/>
                      <a:pt x="1" y="12"/>
                    </a:cubicBezTo>
                    <a:cubicBezTo>
                      <a:pt x="1" y="11"/>
                      <a:pt x="1" y="11"/>
                      <a:pt x="1" y="11"/>
                    </a:cubicBezTo>
                    <a:cubicBezTo>
                      <a:pt x="1" y="11"/>
                      <a:pt x="1" y="11"/>
                      <a:pt x="1" y="11"/>
                    </a:cubicBezTo>
                    <a:cubicBezTo>
                      <a:pt x="3" y="12"/>
                      <a:pt x="3" y="12"/>
                      <a:pt x="3" y="12"/>
                    </a:cubicBezTo>
                    <a:cubicBezTo>
                      <a:pt x="5" y="13"/>
                      <a:pt x="5" y="13"/>
                      <a:pt x="5" y="13"/>
                    </a:cubicBezTo>
                    <a:cubicBezTo>
                      <a:pt x="6" y="14"/>
                      <a:pt x="7" y="15"/>
                      <a:pt x="8" y="15"/>
                    </a:cubicBezTo>
                    <a:cubicBezTo>
                      <a:pt x="7" y="16"/>
                      <a:pt x="7" y="16"/>
                      <a:pt x="7" y="16"/>
                    </a:cubicBezTo>
                    <a:cubicBezTo>
                      <a:pt x="6" y="15"/>
                      <a:pt x="4" y="14"/>
                      <a:pt x="3" y="13"/>
                    </a:cubicBezTo>
                    <a:cubicBezTo>
                      <a:pt x="2" y="12"/>
                      <a:pt x="2" y="11"/>
                      <a:pt x="1" y="10"/>
                    </a:cubicBezTo>
                    <a:cubicBezTo>
                      <a:pt x="1" y="10"/>
                      <a:pt x="0" y="10"/>
                      <a:pt x="0" y="9"/>
                    </a:cubicBezTo>
                    <a:cubicBezTo>
                      <a:pt x="0" y="9"/>
                      <a:pt x="0" y="8"/>
                      <a:pt x="0" y="8"/>
                    </a:cubicBezTo>
                    <a:cubicBezTo>
                      <a:pt x="0" y="8"/>
                      <a:pt x="0" y="7"/>
                      <a:pt x="0" y="7"/>
                    </a:cubicBezTo>
                    <a:cubicBezTo>
                      <a:pt x="0" y="7"/>
                      <a:pt x="0" y="7"/>
                      <a:pt x="0" y="7"/>
                    </a:cubicBezTo>
                    <a:cubicBezTo>
                      <a:pt x="0" y="7"/>
                      <a:pt x="0" y="7"/>
                      <a:pt x="0" y="7"/>
                    </a:cubicBezTo>
                    <a:cubicBezTo>
                      <a:pt x="2" y="8"/>
                      <a:pt x="3" y="8"/>
                      <a:pt x="4" y="9"/>
                    </a:cubicBezTo>
                    <a:cubicBezTo>
                      <a:pt x="5" y="10"/>
                      <a:pt x="5" y="11"/>
                      <a:pt x="6" y="11"/>
                    </a:cubicBezTo>
                    <a:cubicBezTo>
                      <a:pt x="6" y="12"/>
                      <a:pt x="6" y="12"/>
                      <a:pt x="6" y="12"/>
                    </a:cubicBezTo>
                    <a:cubicBezTo>
                      <a:pt x="3" y="9"/>
                      <a:pt x="3" y="9"/>
                      <a:pt x="3" y="9"/>
                    </a:cubicBezTo>
                    <a:cubicBezTo>
                      <a:pt x="2" y="9"/>
                      <a:pt x="2" y="8"/>
                      <a:pt x="1" y="8"/>
                    </a:cubicBezTo>
                    <a:cubicBezTo>
                      <a:pt x="1" y="7"/>
                      <a:pt x="0" y="7"/>
                      <a:pt x="0" y="6"/>
                    </a:cubicBezTo>
                    <a:cubicBezTo>
                      <a:pt x="0" y="6"/>
                      <a:pt x="0" y="6"/>
                      <a:pt x="0" y="6"/>
                    </a:cubicBezTo>
                    <a:cubicBezTo>
                      <a:pt x="0" y="5"/>
                      <a:pt x="0" y="5"/>
                      <a:pt x="0" y="5"/>
                    </a:cubicBezTo>
                    <a:cubicBezTo>
                      <a:pt x="1" y="5"/>
                      <a:pt x="1" y="5"/>
                      <a:pt x="1" y="5"/>
                    </a:cubicBezTo>
                    <a:cubicBezTo>
                      <a:pt x="2" y="6"/>
                      <a:pt x="2" y="6"/>
                      <a:pt x="2" y="6"/>
                    </a:cubicBezTo>
                    <a:cubicBezTo>
                      <a:pt x="4" y="7"/>
                      <a:pt x="4" y="7"/>
                      <a:pt x="4" y="7"/>
                    </a:cubicBezTo>
                    <a:cubicBezTo>
                      <a:pt x="5" y="8"/>
                      <a:pt x="6" y="9"/>
                      <a:pt x="7" y="10"/>
                    </a:cubicBezTo>
                    <a:cubicBezTo>
                      <a:pt x="6" y="10"/>
                      <a:pt x="6" y="10"/>
                      <a:pt x="6" y="10"/>
                    </a:cubicBezTo>
                    <a:cubicBezTo>
                      <a:pt x="4" y="8"/>
                      <a:pt x="3" y="6"/>
                      <a:pt x="1" y="4"/>
                    </a:cubicBezTo>
                    <a:cubicBezTo>
                      <a:pt x="1" y="4"/>
                      <a:pt x="1" y="3"/>
                      <a:pt x="1" y="3"/>
                    </a:cubicBezTo>
                    <a:cubicBezTo>
                      <a:pt x="1" y="3"/>
                      <a:pt x="1" y="3"/>
                      <a:pt x="1" y="3"/>
                    </a:cubicBezTo>
                    <a:cubicBezTo>
                      <a:pt x="3" y="4"/>
                      <a:pt x="4" y="5"/>
                      <a:pt x="4" y="6"/>
                    </a:cubicBezTo>
                    <a:cubicBezTo>
                      <a:pt x="5" y="7"/>
                      <a:pt x="6" y="8"/>
                      <a:pt x="7" y="8"/>
                    </a:cubicBezTo>
                    <a:cubicBezTo>
                      <a:pt x="7" y="9"/>
                      <a:pt x="7" y="9"/>
                      <a:pt x="7" y="9"/>
                    </a:cubicBezTo>
                    <a:cubicBezTo>
                      <a:pt x="6" y="8"/>
                      <a:pt x="5" y="7"/>
                      <a:pt x="4" y="6"/>
                    </a:cubicBezTo>
                    <a:cubicBezTo>
                      <a:pt x="3" y="4"/>
                      <a:pt x="3" y="4"/>
                      <a:pt x="3" y="4"/>
                    </a:cubicBezTo>
                    <a:cubicBezTo>
                      <a:pt x="2" y="4"/>
                      <a:pt x="2" y="3"/>
                      <a:pt x="1" y="2"/>
                    </a:cubicBezTo>
                    <a:cubicBezTo>
                      <a:pt x="1" y="2"/>
                      <a:pt x="1" y="2"/>
                      <a:pt x="2" y="2"/>
                    </a:cubicBezTo>
                    <a:cubicBezTo>
                      <a:pt x="2" y="2"/>
                      <a:pt x="2" y="2"/>
                      <a:pt x="2" y="2"/>
                    </a:cubicBezTo>
                    <a:cubicBezTo>
                      <a:pt x="3" y="3"/>
                      <a:pt x="3" y="3"/>
                      <a:pt x="3" y="3"/>
                    </a:cubicBezTo>
                    <a:cubicBezTo>
                      <a:pt x="4" y="4"/>
                      <a:pt x="4" y="4"/>
                      <a:pt x="4" y="4"/>
                    </a:cubicBezTo>
                    <a:cubicBezTo>
                      <a:pt x="5" y="5"/>
                      <a:pt x="5" y="5"/>
                      <a:pt x="5" y="5"/>
                    </a:cubicBezTo>
                    <a:cubicBezTo>
                      <a:pt x="7" y="6"/>
                      <a:pt x="7" y="6"/>
                      <a:pt x="7" y="6"/>
                    </a:cubicBezTo>
                    <a:cubicBezTo>
                      <a:pt x="6" y="6"/>
                      <a:pt x="6" y="6"/>
                      <a:pt x="6" y="6"/>
                    </a:cubicBezTo>
                    <a:cubicBezTo>
                      <a:pt x="6" y="5"/>
                      <a:pt x="5" y="5"/>
                      <a:pt x="4" y="4"/>
                    </a:cubicBezTo>
                    <a:cubicBezTo>
                      <a:pt x="4" y="3"/>
                      <a:pt x="3" y="3"/>
                      <a:pt x="3" y="2"/>
                    </a:cubicBezTo>
                    <a:cubicBezTo>
                      <a:pt x="3" y="2"/>
                      <a:pt x="2" y="1"/>
                      <a:pt x="2" y="1"/>
                    </a:cubicBezTo>
                    <a:cubicBezTo>
                      <a:pt x="2" y="1"/>
                      <a:pt x="2" y="0"/>
                      <a:pt x="2" y="0"/>
                    </a:cubicBezTo>
                    <a:cubicBezTo>
                      <a:pt x="2" y="0"/>
                      <a:pt x="2" y="0"/>
                      <a:pt x="2" y="0"/>
                    </a:cubicBezTo>
                    <a:cubicBezTo>
                      <a:pt x="3" y="1"/>
                      <a:pt x="4" y="2"/>
                      <a:pt x="5" y="2"/>
                    </a:cubicBezTo>
                    <a:cubicBezTo>
                      <a:pt x="5" y="3"/>
                      <a:pt x="6" y="4"/>
                      <a:pt x="7" y="4"/>
                    </a:cubicBezTo>
                    <a:cubicBezTo>
                      <a:pt x="7" y="4"/>
                      <a:pt x="7" y="4"/>
                      <a:pt x="7" y="4"/>
                    </a:cubicBezTo>
                    <a:cubicBezTo>
                      <a:pt x="6" y="3"/>
                      <a:pt x="5" y="2"/>
                      <a:pt x="5" y="0"/>
                    </a:cubicBezTo>
                    <a:cubicBezTo>
                      <a:pt x="5" y="0"/>
                      <a:pt x="5" y="0"/>
                      <a:pt x="5" y="0"/>
                    </a:cubicBezTo>
                    <a:cubicBezTo>
                      <a:pt x="5" y="0"/>
                      <a:pt x="6" y="1"/>
                      <a:pt x="6" y="1"/>
                    </a:cubicBezTo>
                    <a:cubicBezTo>
                      <a:pt x="6" y="1"/>
                      <a:pt x="5" y="0"/>
                      <a:pt x="5" y="0"/>
                    </a:cubicBezTo>
                    <a:cubicBezTo>
                      <a:pt x="5" y="0"/>
                      <a:pt x="5" y="0"/>
                      <a:pt x="5" y="0"/>
                    </a:cubicBezTo>
                    <a:cubicBezTo>
                      <a:pt x="5" y="2"/>
                      <a:pt x="6" y="3"/>
                      <a:pt x="7" y="4"/>
                    </a:cubicBezTo>
                    <a:cubicBezTo>
                      <a:pt x="7" y="4"/>
                      <a:pt x="7" y="4"/>
                      <a:pt x="7" y="4"/>
                    </a:cubicBezTo>
                    <a:cubicBezTo>
                      <a:pt x="7" y="4"/>
                      <a:pt x="7" y="4"/>
                      <a:pt x="7" y="4"/>
                    </a:cubicBezTo>
                    <a:cubicBezTo>
                      <a:pt x="6" y="4"/>
                      <a:pt x="5" y="3"/>
                      <a:pt x="5" y="3"/>
                    </a:cubicBezTo>
                    <a:cubicBezTo>
                      <a:pt x="4" y="2"/>
                      <a:pt x="3" y="1"/>
                      <a:pt x="2" y="1"/>
                    </a:cubicBezTo>
                    <a:cubicBezTo>
                      <a:pt x="3" y="1"/>
                      <a:pt x="3" y="1"/>
                      <a:pt x="3" y="1"/>
                    </a:cubicBezTo>
                    <a:cubicBezTo>
                      <a:pt x="3" y="1"/>
                      <a:pt x="3" y="2"/>
                      <a:pt x="3" y="2"/>
                    </a:cubicBezTo>
                    <a:cubicBezTo>
                      <a:pt x="4" y="3"/>
                      <a:pt x="4" y="3"/>
                      <a:pt x="4" y="3"/>
                    </a:cubicBezTo>
                    <a:cubicBezTo>
                      <a:pt x="5" y="4"/>
                      <a:pt x="6" y="5"/>
                      <a:pt x="7" y="6"/>
                    </a:cubicBezTo>
                    <a:cubicBezTo>
                      <a:pt x="7" y="6"/>
                      <a:pt x="7" y="6"/>
                      <a:pt x="7" y="6"/>
                    </a:cubicBezTo>
                    <a:cubicBezTo>
                      <a:pt x="7" y="6"/>
                      <a:pt x="7" y="6"/>
                      <a:pt x="7" y="7"/>
                    </a:cubicBezTo>
                    <a:cubicBezTo>
                      <a:pt x="7" y="7"/>
                      <a:pt x="7" y="7"/>
                      <a:pt x="7" y="7"/>
                    </a:cubicBezTo>
                    <a:cubicBezTo>
                      <a:pt x="5" y="6"/>
                      <a:pt x="5" y="6"/>
                      <a:pt x="5" y="6"/>
                    </a:cubicBezTo>
                    <a:cubicBezTo>
                      <a:pt x="4" y="4"/>
                      <a:pt x="4" y="4"/>
                      <a:pt x="4" y="4"/>
                    </a:cubicBezTo>
                    <a:cubicBezTo>
                      <a:pt x="3" y="3"/>
                      <a:pt x="3" y="3"/>
                      <a:pt x="3" y="3"/>
                    </a:cubicBezTo>
                    <a:cubicBezTo>
                      <a:pt x="2" y="3"/>
                      <a:pt x="2" y="3"/>
                      <a:pt x="2" y="3"/>
                    </a:cubicBezTo>
                    <a:cubicBezTo>
                      <a:pt x="2" y="2"/>
                      <a:pt x="2" y="2"/>
                      <a:pt x="2" y="2"/>
                    </a:cubicBezTo>
                    <a:cubicBezTo>
                      <a:pt x="2" y="3"/>
                      <a:pt x="3" y="3"/>
                      <a:pt x="3" y="4"/>
                    </a:cubicBezTo>
                    <a:cubicBezTo>
                      <a:pt x="5" y="5"/>
                      <a:pt x="5" y="5"/>
                      <a:pt x="5" y="5"/>
                    </a:cubicBezTo>
                    <a:cubicBezTo>
                      <a:pt x="6" y="6"/>
                      <a:pt x="6" y="7"/>
                      <a:pt x="7" y="8"/>
                    </a:cubicBezTo>
                    <a:cubicBezTo>
                      <a:pt x="8" y="8"/>
                      <a:pt x="8" y="9"/>
                      <a:pt x="7" y="9"/>
                    </a:cubicBezTo>
                    <a:cubicBezTo>
                      <a:pt x="7" y="9"/>
                      <a:pt x="7" y="9"/>
                      <a:pt x="7" y="9"/>
                    </a:cubicBezTo>
                    <a:cubicBezTo>
                      <a:pt x="6" y="8"/>
                      <a:pt x="5" y="7"/>
                      <a:pt x="4" y="6"/>
                    </a:cubicBezTo>
                    <a:cubicBezTo>
                      <a:pt x="3" y="5"/>
                      <a:pt x="2" y="5"/>
                      <a:pt x="1" y="4"/>
                    </a:cubicBezTo>
                    <a:cubicBezTo>
                      <a:pt x="2" y="3"/>
                      <a:pt x="2" y="3"/>
                      <a:pt x="2" y="3"/>
                    </a:cubicBezTo>
                    <a:cubicBezTo>
                      <a:pt x="3" y="6"/>
                      <a:pt x="5" y="8"/>
                      <a:pt x="7" y="10"/>
                    </a:cubicBezTo>
                    <a:cubicBezTo>
                      <a:pt x="7" y="10"/>
                      <a:pt x="7" y="10"/>
                      <a:pt x="7" y="10"/>
                    </a:cubicBezTo>
                    <a:cubicBezTo>
                      <a:pt x="7" y="10"/>
                      <a:pt x="6" y="10"/>
                      <a:pt x="6" y="10"/>
                    </a:cubicBezTo>
                    <a:cubicBezTo>
                      <a:pt x="5" y="10"/>
                      <a:pt x="4" y="9"/>
                      <a:pt x="3" y="8"/>
                    </a:cubicBezTo>
                    <a:cubicBezTo>
                      <a:pt x="2" y="7"/>
                      <a:pt x="2" y="7"/>
                      <a:pt x="2" y="7"/>
                    </a:cubicBezTo>
                    <a:cubicBezTo>
                      <a:pt x="0" y="6"/>
                      <a:pt x="0" y="6"/>
                      <a:pt x="0" y="6"/>
                    </a:cubicBezTo>
                    <a:cubicBezTo>
                      <a:pt x="1" y="6"/>
                      <a:pt x="1" y="6"/>
                      <a:pt x="1" y="6"/>
                    </a:cubicBezTo>
                    <a:cubicBezTo>
                      <a:pt x="1" y="6"/>
                      <a:pt x="1" y="7"/>
                      <a:pt x="2" y="7"/>
                    </a:cubicBezTo>
                    <a:cubicBezTo>
                      <a:pt x="2" y="8"/>
                      <a:pt x="3" y="8"/>
                      <a:pt x="3" y="9"/>
                    </a:cubicBezTo>
                    <a:cubicBezTo>
                      <a:pt x="6" y="11"/>
                      <a:pt x="6" y="11"/>
                      <a:pt x="6" y="11"/>
                    </a:cubicBezTo>
                    <a:cubicBezTo>
                      <a:pt x="6" y="11"/>
                      <a:pt x="6" y="11"/>
                      <a:pt x="6" y="11"/>
                    </a:cubicBezTo>
                    <a:cubicBezTo>
                      <a:pt x="7" y="12"/>
                      <a:pt x="7" y="12"/>
                      <a:pt x="6" y="12"/>
                    </a:cubicBezTo>
                    <a:cubicBezTo>
                      <a:pt x="6" y="12"/>
                      <a:pt x="6" y="12"/>
                      <a:pt x="6" y="12"/>
                    </a:cubicBezTo>
                    <a:cubicBezTo>
                      <a:pt x="5" y="11"/>
                      <a:pt x="4" y="11"/>
                      <a:pt x="3" y="10"/>
                    </a:cubicBezTo>
                    <a:cubicBezTo>
                      <a:pt x="2" y="9"/>
                      <a:pt x="1" y="8"/>
                      <a:pt x="0" y="8"/>
                    </a:cubicBezTo>
                    <a:cubicBezTo>
                      <a:pt x="1" y="8"/>
                      <a:pt x="1" y="8"/>
                      <a:pt x="1" y="8"/>
                    </a:cubicBezTo>
                    <a:cubicBezTo>
                      <a:pt x="1" y="8"/>
                      <a:pt x="1" y="8"/>
                      <a:pt x="1" y="9"/>
                    </a:cubicBezTo>
                    <a:cubicBezTo>
                      <a:pt x="1" y="9"/>
                      <a:pt x="1" y="10"/>
                      <a:pt x="2" y="10"/>
                    </a:cubicBezTo>
                    <a:cubicBezTo>
                      <a:pt x="2" y="11"/>
                      <a:pt x="3" y="11"/>
                      <a:pt x="3" y="12"/>
                    </a:cubicBezTo>
                    <a:cubicBezTo>
                      <a:pt x="5" y="13"/>
                      <a:pt x="6" y="14"/>
                      <a:pt x="8" y="15"/>
                    </a:cubicBezTo>
                    <a:cubicBezTo>
                      <a:pt x="8" y="15"/>
                      <a:pt x="8" y="15"/>
                      <a:pt x="8" y="15"/>
                    </a:cubicBezTo>
                    <a:cubicBezTo>
                      <a:pt x="8" y="15"/>
                      <a:pt x="8" y="16"/>
                      <a:pt x="8" y="16"/>
                    </a:cubicBezTo>
                    <a:cubicBezTo>
                      <a:pt x="8" y="16"/>
                      <a:pt x="8" y="16"/>
                      <a:pt x="7" y="16"/>
                    </a:cubicBezTo>
                    <a:cubicBezTo>
                      <a:pt x="6" y="15"/>
                      <a:pt x="5" y="14"/>
                      <a:pt x="4" y="14"/>
                    </a:cubicBezTo>
                    <a:cubicBezTo>
                      <a:pt x="3" y="13"/>
                      <a:pt x="3" y="13"/>
                      <a:pt x="3" y="13"/>
                    </a:cubicBezTo>
                    <a:cubicBezTo>
                      <a:pt x="1" y="12"/>
                      <a:pt x="1" y="12"/>
                      <a:pt x="1" y="12"/>
                    </a:cubicBezTo>
                    <a:cubicBezTo>
                      <a:pt x="2" y="11"/>
                      <a:pt x="2" y="11"/>
                      <a:pt x="2" y="11"/>
                    </a:cubicBezTo>
                    <a:cubicBezTo>
                      <a:pt x="2" y="12"/>
                      <a:pt x="2" y="13"/>
                      <a:pt x="3" y="13"/>
                    </a:cubicBezTo>
                    <a:cubicBezTo>
                      <a:pt x="5" y="15"/>
                      <a:pt x="5" y="15"/>
                      <a:pt x="5" y="15"/>
                    </a:cubicBezTo>
                    <a:cubicBezTo>
                      <a:pt x="6" y="16"/>
                      <a:pt x="7" y="17"/>
                      <a:pt x="9" y="19"/>
                    </a:cubicBezTo>
                    <a:cubicBezTo>
                      <a:pt x="9" y="19"/>
                      <a:pt x="9" y="19"/>
                      <a:pt x="9" y="19"/>
                    </a:cubicBezTo>
                    <a:cubicBezTo>
                      <a:pt x="8" y="19"/>
                      <a:pt x="8" y="19"/>
                      <a:pt x="8" y="19"/>
                    </a:cubicBezTo>
                    <a:cubicBezTo>
                      <a:pt x="8" y="19"/>
                      <a:pt x="8" y="19"/>
                      <a:pt x="8" y="19"/>
                    </a:cubicBezTo>
                    <a:cubicBezTo>
                      <a:pt x="1" y="14"/>
                      <a:pt x="1" y="14"/>
                      <a:pt x="1" y="14"/>
                    </a:cubicBezTo>
                    <a:cubicBezTo>
                      <a:pt x="1" y="13"/>
                      <a:pt x="1" y="13"/>
                      <a:pt x="1" y="13"/>
                    </a:cubicBezTo>
                    <a:cubicBezTo>
                      <a:pt x="1" y="14"/>
                      <a:pt x="2" y="15"/>
                      <a:pt x="2" y="15"/>
                    </a:cubicBezTo>
                    <a:cubicBezTo>
                      <a:pt x="3" y="16"/>
                      <a:pt x="3" y="16"/>
                      <a:pt x="4" y="17"/>
                    </a:cubicBezTo>
                    <a:cubicBezTo>
                      <a:pt x="7" y="20"/>
                      <a:pt x="7" y="20"/>
                      <a:pt x="7" y="20"/>
                    </a:cubicBezTo>
                    <a:cubicBezTo>
                      <a:pt x="7" y="20"/>
                      <a:pt x="7" y="20"/>
                      <a:pt x="7" y="20"/>
                    </a:cubicBezTo>
                    <a:cubicBezTo>
                      <a:pt x="7" y="20"/>
                      <a:pt x="7" y="20"/>
                      <a:pt x="7" y="20"/>
                    </a:cubicBezTo>
                    <a:cubicBezTo>
                      <a:pt x="7" y="20"/>
                      <a:pt x="7" y="20"/>
                      <a:pt x="7" y="20"/>
                    </a:cubicBezTo>
                    <a:cubicBezTo>
                      <a:pt x="7" y="20"/>
                      <a:pt x="6" y="20"/>
                      <a:pt x="5" y="19"/>
                    </a:cubicBezTo>
                    <a:cubicBezTo>
                      <a:pt x="4" y="18"/>
                      <a:pt x="4" y="18"/>
                      <a:pt x="4" y="18"/>
                    </a:cubicBezTo>
                    <a:cubicBezTo>
                      <a:pt x="3" y="18"/>
                      <a:pt x="2" y="17"/>
                      <a:pt x="1" y="16"/>
                    </a:cubicBezTo>
                    <a:cubicBezTo>
                      <a:pt x="1" y="16"/>
                      <a:pt x="1" y="16"/>
                      <a:pt x="1" y="16"/>
                    </a:cubicBezTo>
                    <a:cubicBezTo>
                      <a:pt x="1" y="17"/>
                      <a:pt x="2" y="17"/>
                      <a:pt x="2" y="18"/>
                    </a:cubicBezTo>
                    <a:cubicBezTo>
                      <a:pt x="3" y="19"/>
                      <a:pt x="4" y="19"/>
                      <a:pt x="4" y="20"/>
                    </a:cubicBezTo>
                    <a:cubicBezTo>
                      <a:pt x="4" y="20"/>
                      <a:pt x="4" y="20"/>
                      <a:pt x="4" y="20"/>
                    </a:cubicBezTo>
                    <a:cubicBezTo>
                      <a:pt x="4" y="20"/>
                      <a:pt x="4" y="20"/>
                      <a:pt x="4" y="20"/>
                    </a:cubicBezTo>
                    <a:cubicBezTo>
                      <a:pt x="3" y="19"/>
                      <a:pt x="2" y="19"/>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12"/>
              <p:cNvSpPr/>
              <p:nvPr/>
            </p:nvSpPr>
            <p:spPr bwMode="auto">
              <a:xfrm>
                <a:off x="6653" y="692"/>
                <a:ext cx="25" cy="76"/>
              </a:xfrm>
              <a:custGeom>
                <a:avLst/>
                <a:gdLst>
                  <a:gd name="T0" fmla="*/ 3 w 10"/>
                  <a:gd name="T1" fmla="*/ 31 h 31"/>
                  <a:gd name="T2" fmla="*/ 0 w 10"/>
                  <a:gd name="T3" fmla="*/ 28 h 31"/>
                  <a:gd name="T4" fmla="*/ 1 w 10"/>
                  <a:gd name="T5" fmla="*/ 25 h 31"/>
                  <a:gd name="T6" fmla="*/ 9 w 10"/>
                  <a:gd name="T7" fmla="*/ 30 h 31"/>
                  <a:gd name="T8" fmla="*/ 1 w 10"/>
                  <a:gd name="T9" fmla="*/ 21 h 31"/>
                  <a:gd name="T10" fmla="*/ 8 w 10"/>
                  <a:gd name="T11" fmla="*/ 27 h 31"/>
                  <a:gd name="T12" fmla="*/ 3 w 10"/>
                  <a:gd name="T13" fmla="*/ 19 h 31"/>
                  <a:gd name="T14" fmla="*/ 8 w 10"/>
                  <a:gd name="T15" fmla="*/ 24 h 31"/>
                  <a:gd name="T16" fmla="*/ 1 w 10"/>
                  <a:gd name="T17" fmla="*/ 16 h 31"/>
                  <a:gd name="T18" fmla="*/ 5 w 10"/>
                  <a:gd name="T19" fmla="*/ 18 h 31"/>
                  <a:gd name="T20" fmla="*/ 4 w 10"/>
                  <a:gd name="T21" fmla="*/ 17 h 31"/>
                  <a:gd name="T22" fmla="*/ 1 w 10"/>
                  <a:gd name="T23" fmla="*/ 12 h 31"/>
                  <a:gd name="T24" fmla="*/ 9 w 10"/>
                  <a:gd name="T25" fmla="*/ 18 h 31"/>
                  <a:gd name="T26" fmla="*/ 1 w 10"/>
                  <a:gd name="T27" fmla="*/ 9 h 31"/>
                  <a:gd name="T28" fmla="*/ 6 w 10"/>
                  <a:gd name="T29" fmla="*/ 13 h 31"/>
                  <a:gd name="T30" fmla="*/ 5 w 10"/>
                  <a:gd name="T31" fmla="*/ 13 h 31"/>
                  <a:gd name="T32" fmla="*/ 3 w 10"/>
                  <a:gd name="T33" fmla="*/ 8 h 31"/>
                  <a:gd name="T34" fmla="*/ 5 w 10"/>
                  <a:gd name="T35" fmla="*/ 10 h 31"/>
                  <a:gd name="T36" fmla="*/ 2 w 10"/>
                  <a:gd name="T37" fmla="*/ 5 h 31"/>
                  <a:gd name="T38" fmla="*/ 6 w 10"/>
                  <a:gd name="T39" fmla="*/ 8 h 31"/>
                  <a:gd name="T40" fmla="*/ 8 w 10"/>
                  <a:gd name="T41" fmla="*/ 12 h 31"/>
                  <a:gd name="T42" fmla="*/ 2 w 10"/>
                  <a:gd name="T43" fmla="*/ 2 h 31"/>
                  <a:gd name="T44" fmla="*/ 10 w 10"/>
                  <a:gd name="T45" fmla="*/ 10 h 31"/>
                  <a:gd name="T46" fmla="*/ 4 w 10"/>
                  <a:gd name="T47" fmla="*/ 1 h 31"/>
                  <a:gd name="T48" fmla="*/ 9 w 10"/>
                  <a:gd name="T49" fmla="*/ 7 h 31"/>
                  <a:gd name="T50" fmla="*/ 6 w 10"/>
                  <a:gd name="T51" fmla="*/ 0 h 31"/>
                  <a:gd name="T52" fmla="*/ 9 w 10"/>
                  <a:gd name="T53" fmla="*/ 2 h 31"/>
                  <a:gd name="T54" fmla="*/ 10 w 10"/>
                  <a:gd name="T55" fmla="*/ 4 h 31"/>
                  <a:gd name="T56" fmla="*/ 10 w 10"/>
                  <a:gd name="T57" fmla="*/ 7 h 31"/>
                  <a:gd name="T58" fmla="*/ 9 w 10"/>
                  <a:gd name="T59" fmla="*/ 7 h 31"/>
                  <a:gd name="T60" fmla="*/ 4 w 10"/>
                  <a:gd name="T61" fmla="*/ 1 h 31"/>
                  <a:gd name="T62" fmla="*/ 9 w 10"/>
                  <a:gd name="T63" fmla="*/ 10 h 31"/>
                  <a:gd name="T64" fmla="*/ 4 w 10"/>
                  <a:gd name="T65" fmla="*/ 4 h 31"/>
                  <a:gd name="T66" fmla="*/ 9 w 10"/>
                  <a:gd name="T67" fmla="*/ 12 h 31"/>
                  <a:gd name="T68" fmla="*/ 5 w 10"/>
                  <a:gd name="T69" fmla="*/ 8 h 31"/>
                  <a:gd name="T70" fmla="*/ 3 w 10"/>
                  <a:gd name="T71" fmla="*/ 5 h 31"/>
                  <a:gd name="T72" fmla="*/ 9 w 10"/>
                  <a:gd name="T73" fmla="*/ 13 h 31"/>
                  <a:gd name="T74" fmla="*/ 2 w 10"/>
                  <a:gd name="T75" fmla="*/ 8 h 31"/>
                  <a:gd name="T76" fmla="*/ 5 w 10"/>
                  <a:gd name="T77" fmla="*/ 10 h 31"/>
                  <a:gd name="T78" fmla="*/ 9 w 10"/>
                  <a:gd name="T79" fmla="*/ 17 h 31"/>
                  <a:gd name="T80" fmla="*/ 1 w 10"/>
                  <a:gd name="T81" fmla="*/ 10 h 31"/>
                  <a:gd name="T82" fmla="*/ 9 w 10"/>
                  <a:gd name="T83" fmla="*/ 17 h 31"/>
                  <a:gd name="T84" fmla="*/ 2 w 10"/>
                  <a:gd name="T85" fmla="*/ 12 h 31"/>
                  <a:gd name="T86" fmla="*/ 9 w 10"/>
                  <a:gd name="T87" fmla="*/ 21 h 31"/>
                  <a:gd name="T88" fmla="*/ 8 w 10"/>
                  <a:gd name="T89" fmla="*/ 21 h 31"/>
                  <a:gd name="T90" fmla="*/ 2 w 10"/>
                  <a:gd name="T91" fmla="*/ 16 h 31"/>
                  <a:gd name="T92" fmla="*/ 5 w 10"/>
                  <a:gd name="T93" fmla="*/ 22 h 31"/>
                  <a:gd name="T94" fmla="*/ 9 w 10"/>
                  <a:gd name="T95" fmla="*/ 26 h 31"/>
                  <a:gd name="T96" fmla="*/ 1 w 10"/>
                  <a:gd name="T97" fmla="*/ 22 h 31"/>
                  <a:gd name="T98" fmla="*/ 9 w 10"/>
                  <a:gd name="T99" fmla="*/ 30 h 31"/>
                  <a:gd name="T100" fmla="*/ 1 w 10"/>
                  <a:gd name="T101" fmla="*/ 25 h 31"/>
                  <a:gd name="T102" fmla="*/ 5 w 10"/>
                  <a:gd name="T103" fmla="*/ 31 h 31"/>
                  <a:gd name="T104" fmla="*/ 3 w 10"/>
                  <a:gd name="T105" fmla="*/ 31 h 31"/>
                  <a:gd name="T106" fmla="*/ 0 w 10"/>
                  <a:gd name="T107"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31">
                    <a:moveTo>
                      <a:pt x="0" y="30"/>
                    </a:moveTo>
                    <a:cubicBezTo>
                      <a:pt x="1" y="30"/>
                      <a:pt x="2" y="31"/>
                      <a:pt x="3" y="31"/>
                    </a:cubicBezTo>
                    <a:cubicBezTo>
                      <a:pt x="3" y="31"/>
                      <a:pt x="3" y="31"/>
                      <a:pt x="3" y="31"/>
                    </a:cubicBezTo>
                    <a:cubicBezTo>
                      <a:pt x="2" y="30"/>
                      <a:pt x="1" y="29"/>
                      <a:pt x="0" y="28"/>
                    </a:cubicBezTo>
                    <a:cubicBezTo>
                      <a:pt x="0" y="28"/>
                      <a:pt x="0" y="28"/>
                      <a:pt x="0" y="28"/>
                    </a:cubicBezTo>
                    <a:cubicBezTo>
                      <a:pt x="0" y="28"/>
                      <a:pt x="0" y="28"/>
                      <a:pt x="0" y="28"/>
                    </a:cubicBezTo>
                    <a:cubicBezTo>
                      <a:pt x="2" y="28"/>
                      <a:pt x="4" y="30"/>
                      <a:pt x="6" y="30"/>
                    </a:cubicBezTo>
                    <a:cubicBezTo>
                      <a:pt x="5" y="31"/>
                      <a:pt x="5" y="31"/>
                      <a:pt x="5" y="31"/>
                    </a:cubicBezTo>
                    <a:cubicBezTo>
                      <a:pt x="4" y="29"/>
                      <a:pt x="2" y="27"/>
                      <a:pt x="1" y="25"/>
                    </a:cubicBezTo>
                    <a:cubicBezTo>
                      <a:pt x="0" y="25"/>
                      <a:pt x="0" y="25"/>
                      <a:pt x="1" y="25"/>
                    </a:cubicBezTo>
                    <a:cubicBezTo>
                      <a:pt x="1" y="25"/>
                      <a:pt x="1" y="25"/>
                      <a:pt x="1" y="25"/>
                    </a:cubicBezTo>
                    <a:cubicBezTo>
                      <a:pt x="4" y="26"/>
                      <a:pt x="6" y="28"/>
                      <a:pt x="9" y="30"/>
                    </a:cubicBezTo>
                    <a:cubicBezTo>
                      <a:pt x="9" y="30"/>
                      <a:pt x="9" y="30"/>
                      <a:pt x="9" y="30"/>
                    </a:cubicBezTo>
                    <a:cubicBezTo>
                      <a:pt x="7" y="27"/>
                      <a:pt x="3" y="25"/>
                      <a:pt x="1" y="22"/>
                    </a:cubicBezTo>
                    <a:cubicBezTo>
                      <a:pt x="1" y="22"/>
                      <a:pt x="1" y="21"/>
                      <a:pt x="1" y="21"/>
                    </a:cubicBezTo>
                    <a:cubicBezTo>
                      <a:pt x="2" y="21"/>
                      <a:pt x="2" y="21"/>
                      <a:pt x="2" y="21"/>
                    </a:cubicBezTo>
                    <a:cubicBezTo>
                      <a:pt x="8" y="26"/>
                      <a:pt x="8" y="26"/>
                      <a:pt x="8" y="26"/>
                    </a:cubicBezTo>
                    <a:cubicBezTo>
                      <a:pt x="8" y="27"/>
                      <a:pt x="8" y="27"/>
                      <a:pt x="8" y="27"/>
                    </a:cubicBezTo>
                    <a:cubicBezTo>
                      <a:pt x="6" y="25"/>
                      <a:pt x="3" y="23"/>
                      <a:pt x="2" y="20"/>
                    </a:cubicBezTo>
                    <a:cubicBezTo>
                      <a:pt x="2" y="19"/>
                      <a:pt x="2" y="19"/>
                      <a:pt x="2" y="19"/>
                    </a:cubicBezTo>
                    <a:cubicBezTo>
                      <a:pt x="2" y="19"/>
                      <a:pt x="3" y="19"/>
                      <a:pt x="3" y="19"/>
                    </a:cubicBezTo>
                    <a:cubicBezTo>
                      <a:pt x="4" y="20"/>
                      <a:pt x="5" y="20"/>
                      <a:pt x="6" y="21"/>
                    </a:cubicBezTo>
                    <a:cubicBezTo>
                      <a:pt x="7" y="22"/>
                      <a:pt x="7" y="23"/>
                      <a:pt x="8" y="24"/>
                    </a:cubicBezTo>
                    <a:cubicBezTo>
                      <a:pt x="9" y="24"/>
                      <a:pt x="9" y="24"/>
                      <a:pt x="8" y="24"/>
                    </a:cubicBezTo>
                    <a:cubicBezTo>
                      <a:pt x="8" y="25"/>
                      <a:pt x="8" y="25"/>
                      <a:pt x="8" y="24"/>
                    </a:cubicBezTo>
                    <a:cubicBezTo>
                      <a:pt x="5" y="23"/>
                      <a:pt x="3" y="20"/>
                      <a:pt x="1" y="16"/>
                    </a:cubicBezTo>
                    <a:cubicBezTo>
                      <a:pt x="1" y="16"/>
                      <a:pt x="1" y="16"/>
                      <a:pt x="1" y="16"/>
                    </a:cubicBezTo>
                    <a:cubicBezTo>
                      <a:pt x="1" y="16"/>
                      <a:pt x="1" y="16"/>
                      <a:pt x="1" y="16"/>
                    </a:cubicBezTo>
                    <a:cubicBezTo>
                      <a:pt x="2" y="16"/>
                      <a:pt x="2" y="16"/>
                      <a:pt x="2" y="16"/>
                    </a:cubicBezTo>
                    <a:cubicBezTo>
                      <a:pt x="5" y="18"/>
                      <a:pt x="5" y="18"/>
                      <a:pt x="5" y="18"/>
                    </a:cubicBezTo>
                    <a:cubicBezTo>
                      <a:pt x="9" y="21"/>
                      <a:pt x="9" y="21"/>
                      <a:pt x="9" y="21"/>
                    </a:cubicBezTo>
                    <a:cubicBezTo>
                      <a:pt x="8" y="21"/>
                      <a:pt x="8" y="21"/>
                      <a:pt x="8" y="21"/>
                    </a:cubicBezTo>
                    <a:cubicBezTo>
                      <a:pt x="7" y="20"/>
                      <a:pt x="5" y="19"/>
                      <a:pt x="4" y="17"/>
                    </a:cubicBezTo>
                    <a:cubicBezTo>
                      <a:pt x="3" y="17"/>
                      <a:pt x="2" y="16"/>
                      <a:pt x="2" y="15"/>
                    </a:cubicBezTo>
                    <a:cubicBezTo>
                      <a:pt x="2" y="14"/>
                      <a:pt x="1" y="13"/>
                      <a:pt x="1" y="13"/>
                    </a:cubicBezTo>
                    <a:cubicBezTo>
                      <a:pt x="1" y="12"/>
                      <a:pt x="1" y="12"/>
                      <a:pt x="1" y="12"/>
                    </a:cubicBezTo>
                    <a:cubicBezTo>
                      <a:pt x="1" y="12"/>
                      <a:pt x="1" y="12"/>
                      <a:pt x="1" y="12"/>
                    </a:cubicBezTo>
                    <a:cubicBezTo>
                      <a:pt x="4" y="14"/>
                      <a:pt x="6" y="16"/>
                      <a:pt x="9" y="17"/>
                    </a:cubicBezTo>
                    <a:cubicBezTo>
                      <a:pt x="9" y="18"/>
                      <a:pt x="9" y="18"/>
                      <a:pt x="9" y="18"/>
                    </a:cubicBezTo>
                    <a:cubicBezTo>
                      <a:pt x="9" y="18"/>
                      <a:pt x="8" y="18"/>
                      <a:pt x="8" y="18"/>
                    </a:cubicBezTo>
                    <a:cubicBezTo>
                      <a:pt x="6" y="17"/>
                      <a:pt x="5" y="16"/>
                      <a:pt x="4" y="14"/>
                    </a:cubicBezTo>
                    <a:cubicBezTo>
                      <a:pt x="3" y="13"/>
                      <a:pt x="1" y="11"/>
                      <a:pt x="1" y="9"/>
                    </a:cubicBezTo>
                    <a:cubicBezTo>
                      <a:pt x="1" y="9"/>
                      <a:pt x="1" y="9"/>
                      <a:pt x="1" y="9"/>
                    </a:cubicBezTo>
                    <a:cubicBezTo>
                      <a:pt x="1" y="9"/>
                      <a:pt x="1" y="9"/>
                      <a:pt x="1" y="9"/>
                    </a:cubicBezTo>
                    <a:cubicBezTo>
                      <a:pt x="3" y="10"/>
                      <a:pt x="5" y="11"/>
                      <a:pt x="6" y="13"/>
                    </a:cubicBezTo>
                    <a:cubicBezTo>
                      <a:pt x="7" y="14"/>
                      <a:pt x="8" y="16"/>
                      <a:pt x="10" y="17"/>
                    </a:cubicBezTo>
                    <a:cubicBezTo>
                      <a:pt x="9" y="17"/>
                      <a:pt x="9" y="17"/>
                      <a:pt x="9" y="17"/>
                    </a:cubicBezTo>
                    <a:cubicBezTo>
                      <a:pt x="8" y="16"/>
                      <a:pt x="7" y="15"/>
                      <a:pt x="5" y="13"/>
                    </a:cubicBezTo>
                    <a:cubicBezTo>
                      <a:pt x="5" y="12"/>
                      <a:pt x="4" y="12"/>
                      <a:pt x="4" y="11"/>
                    </a:cubicBezTo>
                    <a:cubicBezTo>
                      <a:pt x="3" y="10"/>
                      <a:pt x="3" y="9"/>
                      <a:pt x="2" y="8"/>
                    </a:cubicBezTo>
                    <a:cubicBezTo>
                      <a:pt x="3" y="8"/>
                      <a:pt x="3" y="8"/>
                      <a:pt x="3" y="8"/>
                    </a:cubicBezTo>
                    <a:cubicBezTo>
                      <a:pt x="5" y="10"/>
                      <a:pt x="7" y="12"/>
                      <a:pt x="9" y="13"/>
                    </a:cubicBezTo>
                    <a:cubicBezTo>
                      <a:pt x="8" y="14"/>
                      <a:pt x="8" y="14"/>
                      <a:pt x="8" y="14"/>
                    </a:cubicBezTo>
                    <a:cubicBezTo>
                      <a:pt x="8" y="12"/>
                      <a:pt x="6" y="11"/>
                      <a:pt x="5" y="10"/>
                    </a:cubicBezTo>
                    <a:cubicBezTo>
                      <a:pt x="3" y="8"/>
                      <a:pt x="3" y="8"/>
                      <a:pt x="3" y="8"/>
                    </a:cubicBezTo>
                    <a:cubicBezTo>
                      <a:pt x="3" y="7"/>
                      <a:pt x="2" y="6"/>
                      <a:pt x="2" y="5"/>
                    </a:cubicBezTo>
                    <a:cubicBezTo>
                      <a:pt x="2" y="5"/>
                      <a:pt x="2" y="5"/>
                      <a:pt x="2" y="5"/>
                    </a:cubicBezTo>
                    <a:cubicBezTo>
                      <a:pt x="2" y="5"/>
                      <a:pt x="2" y="5"/>
                      <a:pt x="3" y="5"/>
                    </a:cubicBezTo>
                    <a:cubicBezTo>
                      <a:pt x="3" y="5"/>
                      <a:pt x="4" y="6"/>
                      <a:pt x="4" y="6"/>
                    </a:cubicBezTo>
                    <a:cubicBezTo>
                      <a:pt x="5" y="7"/>
                      <a:pt x="5" y="7"/>
                      <a:pt x="6" y="8"/>
                    </a:cubicBezTo>
                    <a:cubicBezTo>
                      <a:pt x="6" y="8"/>
                      <a:pt x="7" y="9"/>
                      <a:pt x="7" y="10"/>
                    </a:cubicBezTo>
                    <a:cubicBezTo>
                      <a:pt x="8" y="10"/>
                      <a:pt x="8" y="11"/>
                      <a:pt x="9" y="11"/>
                    </a:cubicBezTo>
                    <a:cubicBezTo>
                      <a:pt x="8" y="12"/>
                      <a:pt x="8" y="12"/>
                      <a:pt x="8" y="12"/>
                    </a:cubicBezTo>
                    <a:cubicBezTo>
                      <a:pt x="7" y="10"/>
                      <a:pt x="6" y="9"/>
                      <a:pt x="5" y="7"/>
                    </a:cubicBezTo>
                    <a:cubicBezTo>
                      <a:pt x="3" y="5"/>
                      <a:pt x="3" y="5"/>
                      <a:pt x="3" y="5"/>
                    </a:cubicBezTo>
                    <a:cubicBezTo>
                      <a:pt x="2" y="2"/>
                      <a:pt x="2" y="2"/>
                      <a:pt x="2" y="2"/>
                    </a:cubicBezTo>
                    <a:cubicBezTo>
                      <a:pt x="2" y="2"/>
                      <a:pt x="2" y="2"/>
                      <a:pt x="2" y="2"/>
                    </a:cubicBezTo>
                    <a:cubicBezTo>
                      <a:pt x="2" y="2"/>
                      <a:pt x="2" y="2"/>
                      <a:pt x="2" y="2"/>
                    </a:cubicBezTo>
                    <a:cubicBezTo>
                      <a:pt x="6" y="4"/>
                      <a:pt x="8" y="7"/>
                      <a:pt x="10" y="10"/>
                    </a:cubicBezTo>
                    <a:cubicBezTo>
                      <a:pt x="9" y="10"/>
                      <a:pt x="9" y="10"/>
                      <a:pt x="9" y="10"/>
                    </a:cubicBezTo>
                    <a:cubicBezTo>
                      <a:pt x="8" y="7"/>
                      <a:pt x="5" y="5"/>
                      <a:pt x="4" y="1"/>
                    </a:cubicBezTo>
                    <a:cubicBezTo>
                      <a:pt x="4" y="1"/>
                      <a:pt x="4" y="1"/>
                      <a:pt x="4" y="1"/>
                    </a:cubicBezTo>
                    <a:cubicBezTo>
                      <a:pt x="4" y="1"/>
                      <a:pt x="4" y="1"/>
                      <a:pt x="4" y="1"/>
                    </a:cubicBezTo>
                    <a:cubicBezTo>
                      <a:pt x="7" y="2"/>
                      <a:pt x="8" y="5"/>
                      <a:pt x="10" y="7"/>
                    </a:cubicBezTo>
                    <a:cubicBezTo>
                      <a:pt x="9" y="7"/>
                      <a:pt x="9" y="7"/>
                      <a:pt x="9" y="7"/>
                    </a:cubicBezTo>
                    <a:cubicBezTo>
                      <a:pt x="9" y="5"/>
                      <a:pt x="7" y="3"/>
                      <a:pt x="6" y="0"/>
                    </a:cubicBezTo>
                    <a:cubicBezTo>
                      <a:pt x="6" y="0"/>
                      <a:pt x="6" y="0"/>
                      <a:pt x="6" y="0"/>
                    </a:cubicBezTo>
                    <a:cubicBezTo>
                      <a:pt x="6" y="0"/>
                      <a:pt x="6" y="0"/>
                      <a:pt x="6" y="0"/>
                    </a:cubicBezTo>
                    <a:cubicBezTo>
                      <a:pt x="8" y="1"/>
                      <a:pt x="9" y="3"/>
                      <a:pt x="10" y="4"/>
                    </a:cubicBezTo>
                    <a:cubicBezTo>
                      <a:pt x="10" y="4"/>
                      <a:pt x="10" y="4"/>
                      <a:pt x="10" y="4"/>
                    </a:cubicBezTo>
                    <a:cubicBezTo>
                      <a:pt x="10" y="3"/>
                      <a:pt x="10" y="2"/>
                      <a:pt x="9" y="2"/>
                    </a:cubicBezTo>
                    <a:cubicBezTo>
                      <a:pt x="10" y="2"/>
                      <a:pt x="10" y="3"/>
                      <a:pt x="10" y="4"/>
                    </a:cubicBezTo>
                    <a:cubicBezTo>
                      <a:pt x="10" y="4"/>
                      <a:pt x="10" y="4"/>
                      <a:pt x="10" y="4"/>
                    </a:cubicBezTo>
                    <a:cubicBezTo>
                      <a:pt x="10" y="4"/>
                      <a:pt x="10" y="4"/>
                      <a:pt x="10" y="4"/>
                    </a:cubicBezTo>
                    <a:cubicBezTo>
                      <a:pt x="8" y="3"/>
                      <a:pt x="8" y="1"/>
                      <a:pt x="6" y="0"/>
                    </a:cubicBezTo>
                    <a:cubicBezTo>
                      <a:pt x="6" y="0"/>
                      <a:pt x="6" y="0"/>
                      <a:pt x="6" y="0"/>
                    </a:cubicBezTo>
                    <a:cubicBezTo>
                      <a:pt x="7" y="3"/>
                      <a:pt x="9" y="4"/>
                      <a:pt x="10" y="7"/>
                    </a:cubicBezTo>
                    <a:cubicBezTo>
                      <a:pt x="10" y="7"/>
                      <a:pt x="10" y="7"/>
                      <a:pt x="10" y="7"/>
                    </a:cubicBezTo>
                    <a:cubicBezTo>
                      <a:pt x="10" y="8"/>
                      <a:pt x="10" y="7"/>
                      <a:pt x="9" y="7"/>
                    </a:cubicBezTo>
                    <a:cubicBezTo>
                      <a:pt x="9" y="7"/>
                      <a:pt x="9" y="7"/>
                      <a:pt x="9" y="7"/>
                    </a:cubicBezTo>
                    <a:cubicBezTo>
                      <a:pt x="8" y="6"/>
                      <a:pt x="8" y="5"/>
                      <a:pt x="7" y="4"/>
                    </a:cubicBezTo>
                    <a:cubicBezTo>
                      <a:pt x="6" y="3"/>
                      <a:pt x="5" y="2"/>
                      <a:pt x="4" y="2"/>
                    </a:cubicBezTo>
                    <a:cubicBezTo>
                      <a:pt x="4" y="1"/>
                      <a:pt x="4" y="1"/>
                      <a:pt x="4" y="1"/>
                    </a:cubicBezTo>
                    <a:cubicBezTo>
                      <a:pt x="6" y="4"/>
                      <a:pt x="9" y="6"/>
                      <a:pt x="10" y="10"/>
                    </a:cubicBezTo>
                    <a:cubicBezTo>
                      <a:pt x="10" y="10"/>
                      <a:pt x="10" y="10"/>
                      <a:pt x="10" y="10"/>
                    </a:cubicBezTo>
                    <a:cubicBezTo>
                      <a:pt x="10" y="10"/>
                      <a:pt x="10" y="10"/>
                      <a:pt x="9" y="10"/>
                    </a:cubicBezTo>
                    <a:cubicBezTo>
                      <a:pt x="7" y="7"/>
                      <a:pt x="5" y="4"/>
                      <a:pt x="2" y="3"/>
                    </a:cubicBezTo>
                    <a:cubicBezTo>
                      <a:pt x="2" y="2"/>
                      <a:pt x="2" y="2"/>
                      <a:pt x="2" y="2"/>
                    </a:cubicBezTo>
                    <a:cubicBezTo>
                      <a:pt x="4" y="4"/>
                      <a:pt x="4" y="4"/>
                      <a:pt x="4" y="4"/>
                    </a:cubicBezTo>
                    <a:cubicBezTo>
                      <a:pt x="5" y="7"/>
                      <a:pt x="5" y="7"/>
                      <a:pt x="5" y="7"/>
                    </a:cubicBezTo>
                    <a:cubicBezTo>
                      <a:pt x="7" y="8"/>
                      <a:pt x="8" y="10"/>
                      <a:pt x="9" y="11"/>
                    </a:cubicBezTo>
                    <a:cubicBezTo>
                      <a:pt x="9" y="11"/>
                      <a:pt x="9" y="12"/>
                      <a:pt x="9" y="12"/>
                    </a:cubicBezTo>
                    <a:cubicBezTo>
                      <a:pt x="9" y="12"/>
                      <a:pt x="9" y="12"/>
                      <a:pt x="8" y="12"/>
                    </a:cubicBezTo>
                    <a:cubicBezTo>
                      <a:pt x="8" y="11"/>
                      <a:pt x="7" y="11"/>
                      <a:pt x="7" y="10"/>
                    </a:cubicBezTo>
                    <a:cubicBezTo>
                      <a:pt x="6" y="10"/>
                      <a:pt x="6" y="9"/>
                      <a:pt x="5" y="8"/>
                    </a:cubicBezTo>
                    <a:cubicBezTo>
                      <a:pt x="5" y="8"/>
                      <a:pt x="4" y="7"/>
                      <a:pt x="4" y="7"/>
                    </a:cubicBezTo>
                    <a:cubicBezTo>
                      <a:pt x="3" y="6"/>
                      <a:pt x="3" y="6"/>
                      <a:pt x="2" y="5"/>
                    </a:cubicBezTo>
                    <a:cubicBezTo>
                      <a:pt x="3" y="5"/>
                      <a:pt x="3" y="5"/>
                      <a:pt x="3" y="5"/>
                    </a:cubicBezTo>
                    <a:cubicBezTo>
                      <a:pt x="3" y="6"/>
                      <a:pt x="3" y="6"/>
                      <a:pt x="4" y="7"/>
                    </a:cubicBezTo>
                    <a:cubicBezTo>
                      <a:pt x="6" y="9"/>
                      <a:pt x="6" y="9"/>
                      <a:pt x="6" y="9"/>
                    </a:cubicBezTo>
                    <a:cubicBezTo>
                      <a:pt x="7" y="10"/>
                      <a:pt x="8" y="12"/>
                      <a:pt x="9" y="13"/>
                    </a:cubicBezTo>
                    <a:cubicBezTo>
                      <a:pt x="9" y="13"/>
                      <a:pt x="9" y="14"/>
                      <a:pt x="9" y="14"/>
                    </a:cubicBezTo>
                    <a:cubicBezTo>
                      <a:pt x="9" y="14"/>
                      <a:pt x="9" y="14"/>
                      <a:pt x="8" y="14"/>
                    </a:cubicBezTo>
                    <a:cubicBezTo>
                      <a:pt x="6" y="12"/>
                      <a:pt x="4" y="10"/>
                      <a:pt x="2" y="8"/>
                    </a:cubicBezTo>
                    <a:cubicBezTo>
                      <a:pt x="2" y="8"/>
                      <a:pt x="2" y="8"/>
                      <a:pt x="2" y="8"/>
                    </a:cubicBezTo>
                    <a:cubicBezTo>
                      <a:pt x="2" y="8"/>
                      <a:pt x="3" y="8"/>
                      <a:pt x="3" y="8"/>
                    </a:cubicBezTo>
                    <a:cubicBezTo>
                      <a:pt x="4" y="8"/>
                      <a:pt x="4" y="9"/>
                      <a:pt x="5" y="10"/>
                    </a:cubicBezTo>
                    <a:cubicBezTo>
                      <a:pt x="5" y="11"/>
                      <a:pt x="6" y="12"/>
                      <a:pt x="6" y="12"/>
                    </a:cubicBezTo>
                    <a:cubicBezTo>
                      <a:pt x="7" y="14"/>
                      <a:pt x="9" y="15"/>
                      <a:pt x="10" y="17"/>
                    </a:cubicBezTo>
                    <a:cubicBezTo>
                      <a:pt x="10" y="17"/>
                      <a:pt x="10" y="17"/>
                      <a:pt x="9" y="17"/>
                    </a:cubicBezTo>
                    <a:cubicBezTo>
                      <a:pt x="9" y="18"/>
                      <a:pt x="9" y="18"/>
                      <a:pt x="9" y="17"/>
                    </a:cubicBezTo>
                    <a:cubicBezTo>
                      <a:pt x="7" y="16"/>
                      <a:pt x="6" y="15"/>
                      <a:pt x="5" y="13"/>
                    </a:cubicBezTo>
                    <a:cubicBezTo>
                      <a:pt x="4" y="12"/>
                      <a:pt x="3" y="10"/>
                      <a:pt x="1" y="10"/>
                    </a:cubicBezTo>
                    <a:cubicBezTo>
                      <a:pt x="2" y="9"/>
                      <a:pt x="2" y="9"/>
                      <a:pt x="2" y="9"/>
                    </a:cubicBezTo>
                    <a:cubicBezTo>
                      <a:pt x="2" y="11"/>
                      <a:pt x="3" y="12"/>
                      <a:pt x="5" y="14"/>
                    </a:cubicBezTo>
                    <a:cubicBezTo>
                      <a:pt x="6" y="15"/>
                      <a:pt x="7" y="16"/>
                      <a:pt x="9" y="17"/>
                    </a:cubicBezTo>
                    <a:cubicBezTo>
                      <a:pt x="8" y="18"/>
                      <a:pt x="8" y="18"/>
                      <a:pt x="8" y="18"/>
                    </a:cubicBezTo>
                    <a:cubicBezTo>
                      <a:pt x="6" y="16"/>
                      <a:pt x="3" y="14"/>
                      <a:pt x="1" y="13"/>
                    </a:cubicBezTo>
                    <a:cubicBezTo>
                      <a:pt x="2" y="12"/>
                      <a:pt x="2" y="12"/>
                      <a:pt x="2" y="12"/>
                    </a:cubicBezTo>
                    <a:cubicBezTo>
                      <a:pt x="2" y="13"/>
                      <a:pt x="2" y="14"/>
                      <a:pt x="3" y="15"/>
                    </a:cubicBezTo>
                    <a:cubicBezTo>
                      <a:pt x="3" y="15"/>
                      <a:pt x="4" y="16"/>
                      <a:pt x="5" y="17"/>
                    </a:cubicBezTo>
                    <a:cubicBezTo>
                      <a:pt x="6" y="18"/>
                      <a:pt x="7" y="19"/>
                      <a:pt x="9" y="21"/>
                    </a:cubicBezTo>
                    <a:cubicBezTo>
                      <a:pt x="9" y="21"/>
                      <a:pt x="9" y="21"/>
                      <a:pt x="9" y="21"/>
                    </a:cubicBezTo>
                    <a:cubicBezTo>
                      <a:pt x="9" y="21"/>
                      <a:pt x="8" y="21"/>
                      <a:pt x="8" y="21"/>
                    </a:cubicBezTo>
                    <a:cubicBezTo>
                      <a:pt x="8" y="21"/>
                      <a:pt x="8" y="21"/>
                      <a:pt x="8" y="21"/>
                    </a:cubicBezTo>
                    <a:cubicBezTo>
                      <a:pt x="5" y="19"/>
                      <a:pt x="5" y="19"/>
                      <a:pt x="5" y="19"/>
                    </a:cubicBezTo>
                    <a:cubicBezTo>
                      <a:pt x="1" y="17"/>
                      <a:pt x="1" y="17"/>
                      <a:pt x="1" y="17"/>
                    </a:cubicBezTo>
                    <a:cubicBezTo>
                      <a:pt x="2" y="16"/>
                      <a:pt x="2" y="16"/>
                      <a:pt x="2" y="16"/>
                    </a:cubicBezTo>
                    <a:cubicBezTo>
                      <a:pt x="4" y="19"/>
                      <a:pt x="6" y="22"/>
                      <a:pt x="8" y="24"/>
                    </a:cubicBezTo>
                    <a:cubicBezTo>
                      <a:pt x="8" y="24"/>
                      <a:pt x="8" y="24"/>
                      <a:pt x="8" y="24"/>
                    </a:cubicBezTo>
                    <a:cubicBezTo>
                      <a:pt x="7" y="24"/>
                      <a:pt x="6" y="23"/>
                      <a:pt x="5" y="22"/>
                    </a:cubicBezTo>
                    <a:cubicBezTo>
                      <a:pt x="4" y="21"/>
                      <a:pt x="3" y="20"/>
                      <a:pt x="2" y="20"/>
                    </a:cubicBezTo>
                    <a:cubicBezTo>
                      <a:pt x="3" y="19"/>
                      <a:pt x="3" y="19"/>
                      <a:pt x="3" y="19"/>
                    </a:cubicBezTo>
                    <a:cubicBezTo>
                      <a:pt x="4" y="22"/>
                      <a:pt x="6" y="24"/>
                      <a:pt x="9" y="26"/>
                    </a:cubicBezTo>
                    <a:cubicBezTo>
                      <a:pt x="9" y="26"/>
                      <a:pt x="9" y="27"/>
                      <a:pt x="9" y="27"/>
                    </a:cubicBezTo>
                    <a:cubicBezTo>
                      <a:pt x="8" y="27"/>
                      <a:pt x="8" y="27"/>
                      <a:pt x="8" y="27"/>
                    </a:cubicBezTo>
                    <a:cubicBezTo>
                      <a:pt x="1" y="22"/>
                      <a:pt x="1" y="22"/>
                      <a:pt x="1" y="22"/>
                    </a:cubicBezTo>
                    <a:cubicBezTo>
                      <a:pt x="2" y="21"/>
                      <a:pt x="2" y="21"/>
                      <a:pt x="2" y="21"/>
                    </a:cubicBezTo>
                    <a:cubicBezTo>
                      <a:pt x="4" y="25"/>
                      <a:pt x="7" y="27"/>
                      <a:pt x="9" y="30"/>
                    </a:cubicBezTo>
                    <a:cubicBezTo>
                      <a:pt x="9" y="30"/>
                      <a:pt x="9" y="30"/>
                      <a:pt x="9" y="30"/>
                    </a:cubicBezTo>
                    <a:cubicBezTo>
                      <a:pt x="9" y="31"/>
                      <a:pt x="9" y="31"/>
                      <a:pt x="9" y="31"/>
                    </a:cubicBezTo>
                    <a:cubicBezTo>
                      <a:pt x="6" y="29"/>
                      <a:pt x="4" y="27"/>
                      <a:pt x="1" y="25"/>
                    </a:cubicBezTo>
                    <a:cubicBezTo>
                      <a:pt x="1" y="25"/>
                      <a:pt x="1" y="25"/>
                      <a:pt x="1" y="25"/>
                    </a:cubicBezTo>
                    <a:cubicBezTo>
                      <a:pt x="3" y="27"/>
                      <a:pt x="4" y="29"/>
                      <a:pt x="6" y="30"/>
                    </a:cubicBezTo>
                    <a:cubicBezTo>
                      <a:pt x="6" y="31"/>
                      <a:pt x="6" y="31"/>
                      <a:pt x="6" y="31"/>
                    </a:cubicBezTo>
                    <a:cubicBezTo>
                      <a:pt x="6" y="31"/>
                      <a:pt x="6" y="31"/>
                      <a:pt x="5" y="31"/>
                    </a:cubicBezTo>
                    <a:cubicBezTo>
                      <a:pt x="3" y="30"/>
                      <a:pt x="2" y="29"/>
                      <a:pt x="0" y="28"/>
                    </a:cubicBezTo>
                    <a:cubicBezTo>
                      <a:pt x="0" y="28"/>
                      <a:pt x="0" y="28"/>
                      <a:pt x="0" y="28"/>
                    </a:cubicBezTo>
                    <a:cubicBezTo>
                      <a:pt x="1" y="29"/>
                      <a:pt x="2" y="30"/>
                      <a:pt x="3" y="31"/>
                    </a:cubicBezTo>
                    <a:cubicBezTo>
                      <a:pt x="3" y="31"/>
                      <a:pt x="3" y="31"/>
                      <a:pt x="3" y="31"/>
                    </a:cubicBezTo>
                    <a:cubicBezTo>
                      <a:pt x="3" y="31"/>
                      <a:pt x="3" y="31"/>
                      <a:pt x="3" y="31"/>
                    </a:cubicBezTo>
                    <a:cubicBezTo>
                      <a:pt x="2" y="31"/>
                      <a:pt x="1" y="30"/>
                      <a:pt x="0"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13"/>
              <p:cNvSpPr/>
              <p:nvPr/>
            </p:nvSpPr>
            <p:spPr bwMode="auto">
              <a:xfrm>
                <a:off x="6692" y="674"/>
                <a:ext cx="22" cy="94"/>
              </a:xfrm>
              <a:custGeom>
                <a:avLst/>
                <a:gdLst>
                  <a:gd name="T0" fmla="*/ 1 w 9"/>
                  <a:gd name="T1" fmla="*/ 36 h 38"/>
                  <a:gd name="T2" fmla="*/ 1 w 9"/>
                  <a:gd name="T3" fmla="*/ 35 h 38"/>
                  <a:gd name="T4" fmla="*/ 2 w 9"/>
                  <a:gd name="T5" fmla="*/ 33 h 38"/>
                  <a:gd name="T6" fmla="*/ 2 w 9"/>
                  <a:gd name="T7" fmla="*/ 33 h 38"/>
                  <a:gd name="T8" fmla="*/ 2 w 9"/>
                  <a:gd name="T9" fmla="*/ 33 h 38"/>
                  <a:gd name="T10" fmla="*/ 5 w 9"/>
                  <a:gd name="T11" fmla="*/ 33 h 38"/>
                  <a:gd name="T12" fmla="*/ 1 w 9"/>
                  <a:gd name="T13" fmla="*/ 29 h 38"/>
                  <a:gd name="T14" fmla="*/ 2 w 9"/>
                  <a:gd name="T15" fmla="*/ 27 h 38"/>
                  <a:gd name="T16" fmla="*/ 8 w 9"/>
                  <a:gd name="T17" fmla="*/ 34 h 38"/>
                  <a:gd name="T18" fmla="*/ 7 w 9"/>
                  <a:gd name="T19" fmla="*/ 30 h 38"/>
                  <a:gd name="T20" fmla="*/ 2 w 9"/>
                  <a:gd name="T21" fmla="*/ 22 h 38"/>
                  <a:gd name="T22" fmla="*/ 1 w 9"/>
                  <a:gd name="T23" fmla="*/ 19 h 38"/>
                  <a:gd name="T24" fmla="*/ 2 w 9"/>
                  <a:gd name="T25" fmla="*/ 18 h 38"/>
                  <a:gd name="T26" fmla="*/ 5 w 9"/>
                  <a:gd name="T27" fmla="*/ 22 h 38"/>
                  <a:gd name="T28" fmla="*/ 7 w 9"/>
                  <a:gd name="T29" fmla="*/ 27 h 38"/>
                  <a:gd name="T30" fmla="*/ 6 w 9"/>
                  <a:gd name="T31" fmla="*/ 22 h 38"/>
                  <a:gd name="T32" fmla="*/ 4 w 9"/>
                  <a:gd name="T33" fmla="*/ 10 h 38"/>
                  <a:gd name="T34" fmla="*/ 7 w 9"/>
                  <a:gd name="T35" fmla="*/ 21 h 38"/>
                  <a:gd name="T36" fmla="*/ 4 w 9"/>
                  <a:gd name="T37" fmla="*/ 14 h 38"/>
                  <a:gd name="T38" fmla="*/ 1 w 9"/>
                  <a:gd name="T39" fmla="*/ 8 h 38"/>
                  <a:gd name="T40" fmla="*/ 4 w 9"/>
                  <a:gd name="T41" fmla="*/ 11 h 38"/>
                  <a:gd name="T42" fmla="*/ 9 w 9"/>
                  <a:gd name="T43" fmla="*/ 14 h 38"/>
                  <a:gd name="T44" fmla="*/ 7 w 9"/>
                  <a:gd name="T45" fmla="*/ 7 h 38"/>
                  <a:gd name="T46" fmla="*/ 3 w 9"/>
                  <a:gd name="T47" fmla="*/ 1 h 38"/>
                  <a:gd name="T48" fmla="*/ 9 w 9"/>
                  <a:gd name="T49" fmla="*/ 9 h 38"/>
                  <a:gd name="T50" fmla="*/ 7 w 9"/>
                  <a:gd name="T51" fmla="*/ 3 h 38"/>
                  <a:gd name="T52" fmla="*/ 6 w 9"/>
                  <a:gd name="T53" fmla="*/ 1 h 38"/>
                  <a:gd name="T54" fmla="*/ 7 w 9"/>
                  <a:gd name="T55" fmla="*/ 2 h 38"/>
                  <a:gd name="T56" fmla="*/ 6 w 9"/>
                  <a:gd name="T57" fmla="*/ 1 h 38"/>
                  <a:gd name="T58" fmla="*/ 4 w 9"/>
                  <a:gd name="T59" fmla="*/ 1 h 38"/>
                  <a:gd name="T60" fmla="*/ 4 w 9"/>
                  <a:gd name="T61" fmla="*/ 1 h 38"/>
                  <a:gd name="T62" fmla="*/ 3 w 9"/>
                  <a:gd name="T63" fmla="*/ 4 h 38"/>
                  <a:gd name="T64" fmla="*/ 2 w 9"/>
                  <a:gd name="T65" fmla="*/ 6 h 38"/>
                  <a:gd name="T66" fmla="*/ 7 w 9"/>
                  <a:gd name="T67" fmla="*/ 15 h 38"/>
                  <a:gd name="T68" fmla="*/ 4 w 9"/>
                  <a:gd name="T69" fmla="*/ 16 h 38"/>
                  <a:gd name="T70" fmla="*/ 8 w 9"/>
                  <a:gd name="T71" fmla="*/ 20 h 38"/>
                  <a:gd name="T72" fmla="*/ 4 w 9"/>
                  <a:gd name="T73" fmla="*/ 14 h 38"/>
                  <a:gd name="T74" fmla="*/ 2 w 9"/>
                  <a:gd name="T75" fmla="*/ 17 h 38"/>
                  <a:gd name="T76" fmla="*/ 6 w 9"/>
                  <a:gd name="T77" fmla="*/ 25 h 38"/>
                  <a:gd name="T78" fmla="*/ 2 w 9"/>
                  <a:gd name="T79" fmla="*/ 19 h 38"/>
                  <a:gd name="T80" fmla="*/ 2 w 9"/>
                  <a:gd name="T81" fmla="*/ 19 h 38"/>
                  <a:gd name="T82" fmla="*/ 2 w 9"/>
                  <a:gd name="T83" fmla="*/ 23 h 38"/>
                  <a:gd name="T84" fmla="*/ 3 w 9"/>
                  <a:gd name="T85" fmla="*/ 25 h 38"/>
                  <a:gd name="T86" fmla="*/ 3 w 9"/>
                  <a:gd name="T87" fmla="*/ 27 h 38"/>
                  <a:gd name="T88" fmla="*/ 1 w 9"/>
                  <a:gd name="T89" fmla="*/ 29 h 38"/>
                  <a:gd name="T90" fmla="*/ 8 w 9"/>
                  <a:gd name="T91" fmla="*/ 37 h 38"/>
                  <a:gd name="T92" fmla="*/ 1 w 9"/>
                  <a:gd name="T93" fmla="*/ 30 h 38"/>
                  <a:gd name="T94" fmla="*/ 6 w 9"/>
                  <a:gd name="T95" fmla="*/ 38 h 38"/>
                  <a:gd name="T96" fmla="*/ 5 w 9"/>
                  <a:gd name="T97" fmla="*/ 37 h 38"/>
                  <a:gd name="T98" fmla="*/ 4 w 9"/>
                  <a:gd name="T99" fmla="*/ 37 h 38"/>
                  <a:gd name="T100" fmla="*/ 3 w 9"/>
                  <a:gd name="T101" fmla="*/ 38 h 38"/>
                  <a:gd name="T102" fmla="*/ 3 w 9"/>
                  <a:gd name="T10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 h="38">
                    <a:moveTo>
                      <a:pt x="1" y="37"/>
                    </a:moveTo>
                    <a:cubicBezTo>
                      <a:pt x="1" y="37"/>
                      <a:pt x="2" y="38"/>
                      <a:pt x="3" y="38"/>
                    </a:cubicBezTo>
                    <a:cubicBezTo>
                      <a:pt x="3" y="38"/>
                      <a:pt x="3" y="38"/>
                      <a:pt x="3" y="38"/>
                    </a:cubicBezTo>
                    <a:cubicBezTo>
                      <a:pt x="2" y="37"/>
                      <a:pt x="1" y="37"/>
                      <a:pt x="1" y="36"/>
                    </a:cubicBezTo>
                    <a:cubicBezTo>
                      <a:pt x="1" y="36"/>
                      <a:pt x="1" y="36"/>
                      <a:pt x="1" y="36"/>
                    </a:cubicBezTo>
                    <a:cubicBezTo>
                      <a:pt x="1" y="36"/>
                      <a:pt x="1" y="36"/>
                      <a:pt x="1" y="36"/>
                    </a:cubicBezTo>
                    <a:cubicBezTo>
                      <a:pt x="2" y="36"/>
                      <a:pt x="3" y="37"/>
                      <a:pt x="3" y="38"/>
                    </a:cubicBezTo>
                    <a:cubicBezTo>
                      <a:pt x="3" y="38"/>
                      <a:pt x="3" y="38"/>
                      <a:pt x="3" y="38"/>
                    </a:cubicBezTo>
                    <a:cubicBezTo>
                      <a:pt x="3" y="37"/>
                      <a:pt x="2" y="36"/>
                      <a:pt x="1" y="35"/>
                    </a:cubicBezTo>
                    <a:cubicBezTo>
                      <a:pt x="1" y="35"/>
                      <a:pt x="1" y="35"/>
                      <a:pt x="1" y="35"/>
                    </a:cubicBezTo>
                    <a:cubicBezTo>
                      <a:pt x="1" y="35"/>
                      <a:pt x="2" y="35"/>
                      <a:pt x="2" y="35"/>
                    </a:cubicBezTo>
                    <a:cubicBezTo>
                      <a:pt x="2" y="36"/>
                      <a:pt x="3" y="37"/>
                      <a:pt x="4" y="37"/>
                    </a:cubicBezTo>
                    <a:cubicBezTo>
                      <a:pt x="4" y="37"/>
                      <a:pt x="4" y="37"/>
                      <a:pt x="4" y="37"/>
                    </a:cubicBezTo>
                    <a:cubicBezTo>
                      <a:pt x="3" y="36"/>
                      <a:pt x="2" y="35"/>
                      <a:pt x="1" y="34"/>
                    </a:cubicBezTo>
                    <a:cubicBezTo>
                      <a:pt x="1" y="34"/>
                      <a:pt x="1" y="33"/>
                      <a:pt x="2" y="33"/>
                    </a:cubicBezTo>
                    <a:cubicBezTo>
                      <a:pt x="2" y="33"/>
                      <a:pt x="2" y="33"/>
                      <a:pt x="2" y="33"/>
                    </a:cubicBezTo>
                    <a:cubicBezTo>
                      <a:pt x="3" y="35"/>
                      <a:pt x="4" y="36"/>
                      <a:pt x="5" y="37"/>
                    </a:cubicBezTo>
                    <a:cubicBezTo>
                      <a:pt x="5" y="37"/>
                      <a:pt x="5" y="37"/>
                      <a:pt x="5" y="37"/>
                    </a:cubicBezTo>
                    <a:cubicBezTo>
                      <a:pt x="2" y="33"/>
                      <a:pt x="2" y="33"/>
                      <a:pt x="2" y="33"/>
                    </a:cubicBezTo>
                    <a:cubicBezTo>
                      <a:pt x="2" y="33"/>
                      <a:pt x="2" y="33"/>
                      <a:pt x="2" y="33"/>
                    </a:cubicBezTo>
                    <a:cubicBezTo>
                      <a:pt x="3" y="34"/>
                      <a:pt x="4" y="34"/>
                      <a:pt x="4" y="35"/>
                    </a:cubicBezTo>
                    <a:cubicBezTo>
                      <a:pt x="5" y="36"/>
                      <a:pt x="6" y="37"/>
                      <a:pt x="7" y="38"/>
                    </a:cubicBezTo>
                    <a:cubicBezTo>
                      <a:pt x="6" y="38"/>
                      <a:pt x="6" y="38"/>
                      <a:pt x="6" y="38"/>
                    </a:cubicBezTo>
                    <a:cubicBezTo>
                      <a:pt x="6" y="37"/>
                      <a:pt x="4" y="36"/>
                      <a:pt x="3" y="35"/>
                    </a:cubicBezTo>
                    <a:cubicBezTo>
                      <a:pt x="2" y="33"/>
                      <a:pt x="2" y="33"/>
                      <a:pt x="2" y="33"/>
                    </a:cubicBezTo>
                    <a:cubicBezTo>
                      <a:pt x="1" y="30"/>
                      <a:pt x="1" y="30"/>
                      <a:pt x="1" y="30"/>
                    </a:cubicBezTo>
                    <a:cubicBezTo>
                      <a:pt x="0" y="30"/>
                      <a:pt x="1" y="30"/>
                      <a:pt x="1" y="30"/>
                    </a:cubicBezTo>
                    <a:cubicBezTo>
                      <a:pt x="1" y="30"/>
                      <a:pt x="1" y="30"/>
                      <a:pt x="1" y="30"/>
                    </a:cubicBezTo>
                    <a:cubicBezTo>
                      <a:pt x="1" y="30"/>
                      <a:pt x="1" y="30"/>
                      <a:pt x="1" y="30"/>
                    </a:cubicBezTo>
                    <a:cubicBezTo>
                      <a:pt x="2" y="31"/>
                      <a:pt x="4" y="32"/>
                      <a:pt x="5" y="33"/>
                    </a:cubicBezTo>
                    <a:cubicBezTo>
                      <a:pt x="6" y="34"/>
                      <a:pt x="7" y="36"/>
                      <a:pt x="8" y="37"/>
                    </a:cubicBezTo>
                    <a:cubicBezTo>
                      <a:pt x="7" y="37"/>
                      <a:pt x="7" y="37"/>
                      <a:pt x="7" y="37"/>
                    </a:cubicBezTo>
                    <a:cubicBezTo>
                      <a:pt x="6" y="36"/>
                      <a:pt x="5" y="35"/>
                      <a:pt x="4" y="33"/>
                    </a:cubicBezTo>
                    <a:cubicBezTo>
                      <a:pt x="4" y="33"/>
                      <a:pt x="3" y="32"/>
                      <a:pt x="3" y="31"/>
                    </a:cubicBezTo>
                    <a:cubicBezTo>
                      <a:pt x="2" y="31"/>
                      <a:pt x="2" y="30"/>
                      <a:pt x="1" y="29"/>
                    </a:cubicBezTo>
                    <a:cubicBezTo>
                      <a:pt x="2" y="29"/>
                      <a:pt x="2" y="29"/>
                      <a:pt x="2" y="29"/>
                    </a:cubicBezTo>
                    <a:cubicBezTo>
                      <a:pt x="4" y="31"/>
                      <a:pt x="7" y="33"/>
                      <a:pt x="8" y="36"/>
                    </a:cubicBezTo>
                    <a:cubicBezTo>
                      <a:pt x="7" y="37"/>
                      <a:pt x="7" y="37"/>
                      <a:pt x="7" y="37"/>
                    </a:cubicBezTo>
                    <a:cubicBezTo>
                      <a:pt x="7" y="35"/>
                      <a:pt x="6" y="34"/>
                      <a:pt x="4" y="32"/>
                    </a:cubicBezTo>
                    <a:cubicBezTo>
                      <a:pt x="3" y="30"/>
                      <a:pt x="2" y="29"/>
                      <a:pt x="2" y="27"/>
                    </a:cubicBezTo>
                    <a:cubicBezTo>
                      <a:pt x="2" y="26"/>
                      <a:pt x="2" y="26"/>
                      <a:pt x="2" y="26"/>
                    </a:cubicBezTo>
                    <a:cubicBezTo>
                      <a:pt x="2" y="26"/>
                      <a:pt x="3" y="26"/>
                      <a:pt x="3" y="26"/>
                    </a:cubicBezTo>
                    <a:cubicBezTo>
                      <a:pt x="4" y="29"/>
                      <a:pt x="7" y="31"/>
                      <a:pt x="8" y="33"/>
                    </a:cubicBezTo>
                    <a:cubicBezTo>
                      <a:pt x="9" y="34"/>
                      <a:pt x="8" y="34"/>
                      <a:pt x="8" y="34"/>
                    </a:cubicBezTo>
                    <a:cubicBezTo>
                      <a:pt x="8" y="34"/>
                      <a:pt x="8" y="34"/>
                      <a:pt x="8" y="34"/>
                    </a:cubicBezTo>
                    <a:cubicBezTo>
                      <a:pt x="6" y="33"/>
                      <a:pt x="5" y="32"/>
                      <a:pt x="4" y="30"/>
                    </a:cubicBezTo>
                    <a:cubicBezTo>
                      <a:pt x="3" y="29"/>
                      <a:pt x="2" y="27"/>
                      <a:pt x="2" y="25"/>
                    </a:cubicBezTo>
                    <a:cubicBezTo>
                      <a:pt x="2" y="25"/>
                      <a:pt x="2" y="24"/>
                      <a:pt x="2" y="24"/>
                    </a:cubicBezTo>
                    <a:cubicBezTo>
                      <a:pt x="2" y="24"/>
                      <a:pt x="2" y="24"/>
                      <a:pt x="2" y="25"/>
                    </a:cubicBezTo>
                    <a:cubicBezTo>
                      <a:pt x="5" y="26"/>
                      <a:pt x="6" y="28"/>
                      <a:pt x="7" y="30"/>
                    </a:cubicBezTo>
                    <a:cubicBezTo>
                      <a:pt x="7" y="31"/>
                      <a:pt x="7" y="31"/>
                      <a:pt x="7" y="31"/>
                    </a:cubicBezTo>
                    <a:cubicBezTo>
                      <a:pt x="7" y="31"/>
                      <a:pt x="6" y="31"/>
                      <a:pt x="6" y="31"/>
                    </a:cubicBezTo>
                    <a:cubicBezTo>
                      <a:pt x="4" y="29"/>
                      <a:pt x="2" y="26"/>
                      <a:pt x="1" y="23"/>
                    </a:cubicBezTo>
                    <a:cubicBezTo>
                      <a:pt x="1" y="22"/>
                      <a:pt x="1" y="22"/>
                      <a:pt x="2" y="22"/>
                    </a:cubicBezTo>
                    <a:cubicBezTo>
                      <a:pt x="2" y="22"/>
                      <a:pt x="2" y="22"/>
                      <a:pt x="2" y="22"/>
                    </a:cubicBezTo>
                    <a:cubicBezTo>
                      <a:pt x="4" y="24"/>
                      <a:pt x="6" y="26"/>
                      <a:pt x="7" y="28"/>
                    </a:cubicBezTo>
                    <a:cubicBezTo>
                      <a:pt x="7" y="28"/>
                      <a:pt x="7" y="29"/>
                      <a:pt x="7" y="29"/>
                    </a:cubicBezTo>
                    <a:cubicBezTo>
                      <a:pt x="6" y="29"/>
                      <a:pt x="6" y="29"/>
                      <a:pt x="6" y="29"/>
                    </a:cubicBezTo>
                    <a:cubicBezTo>
                      <a:pt x="5" y="27"/>
                      <a:pt x="4" y="25"/>
                      <a:pt x="4" y="24"/>
                    </a:cubicBezTo>
                    <a:cubicBezTo>
                      <a:pt x="3" y="22"/>
                      <a:pt x="2" y="21"/>
                      <a:pt x="1" y="19"/>
                    </a:cubicBezTo>
                    <a:cubicBezTo>
                      <a:pt x="1" y="19"/>
                      <a:pt x="1" y="19"/>
                      <a:pt x="1" y="19"/>
                    </a:cubicBezTo>
                    <a:cubicBezTo>
                      <a:pt x="1" y="19"/>
                      <a:pt x="1" y="19"/>
                      <a:pt x="1" y="19"/>
                    </a:cubicBezTo>
                    <a:cubicBezTo>
                      <a:pt x="1" y="19"/>
                      <a:pt x="1" y="19"/>
                      <a:pt x="1" y="19"/>
                    </a:cubicBezTo>
                    <a:cubicBezTo>
                      <a:pt x="1" y="18"/>
                      <a:pt x="2" y="18"/>
                      <a:pt x="2" y="18"/>
                    </a:cubicBezTo>
                    <a:cubicBezTo>
                      <a:pt x="2" y="18"/>
                      <a:pt x="2" y="18"/>
                      <a:pt x="2" y="18"/>
                    </a:cubicBezTo>
                    <a:cubicBezTo>
                      <a:pt x="2" y="19"/>
                      <a:pt x="2" y="19"/>
                      <a:pt x="2" y="19"/>
                    </a:cubicBezTo>
                    <a:cubicBezTo>
                      <a:pt x="2" y="19"/>
                      <a:pt x="2" y="19"/>
                      <a:pt x="2" y="19"/>
                    </a:cubicBezTo>
                    <a:cubicBezTo>
                      <a:pt x="3" y="19"/>
                      <a:pt x="3" y="19"/>
                      <a:pt x="3" y="19"/>
                    </a:cubicBezTo>
                    <a:cubicBezTo>
                      <a:pt x="4" y="20"/>
                      <a:pt x="4" y="20"/>
                      <a:pt x="4" y="20"/>
                    </a:cubicBezTo>
                    <a:cubicBezTo>
                      <a:pt x="5" y="22"/>
                      <a:pt x="5" y="22"/>
                      <a:pt x="5" y="22"/>
                    </a:cubicBezTo>
                    <a:cubicBezTo>
                      <a:pt x="7" y="24"/>
                      <a:pt x="7" y="24"/>
                      <a:pt x="7" y="24"/>
                    </a:cubicBezTo>
                    <a:cubicBezTo>
                      <a:pt x="8" y="25"/>
                      <a:pt x="8" y="25"/>
                      <a:pt x="8" y="25"/>
                    </a:cubicBezTo>
                    <a:cubicBezTo>
                      <a:pt x="8" y="26"/>
                      <a:pt x="8" y="26"/>
                      <a:pt x="8" y="27"/>
                    </a:cubicBezTo>
                    <a:cubicBezTo>
                      <a:pt x="8" y="27"/>
                      <a:pt x="8" y="27"/>
                      <a:pt x="8" y="27"/>
                    </a:cubicBezTo>
                    <a:cubicBezTo>
                      <a:pt x="8" y="27"/>
                      <a:pt x="7" y="27"/>
                      <a:pt x="7" y="27"/>
                    </a:cubicBezTo>
                    <a:cubicBezTo>
                      <a:pt x="7" y="27"/>
                      <a:pt x="7" y="27"/>
                      <a:pt x="7" y="27"/>
                    </a:cubicBezTo>
                    <a:cubicBezTo>
                      <a:pt x="5" y="24"/>
                      <a:pt x="4" y="20"/>
                      <a:pt x="1" y="17"/>
                    </a:cubicBezTo>
                    <a:cubicBezTo>
                      <a:pt x="1" y="17"/>
                      <a:pt x="1" y="17"/>
                      <a:pt x="1" y="16"/>
                    </a:cubicBezTo>
                    <a:cubicBezTo>
                      <a:pt x="2" y="16"/>
                      <a:pt x="2" y="16"/>
                      <a:pt x="2" y="16"/>
                    </a:cubicBezTo>
                    <a:cubicBezTo>
                      <a:pt x="4" y="18"/>
                      <a:pt x="5" y="20"/>
                      <a:pt x="6" y="22"/>
                    </a:cubicBezTo>
                    <a:cubicBezTo>
                      <a:pt x="6" y="22"/>
                      <a:pt x="6" y="22"/>
                      <a:pt x="6" y="22"/>
                    </a:cubicBezTo>
                    <a:cubicBezTo>
                      <a:pt x="5" y="21"/>
                      <a:pt x="4" y="19"/>
                      <a:pt x="3" y="17"/>
                    </a:cubicBezTo>
                    <a:cubicBezTo>
                      <a:pt x="3" y="16"/>
                      <a:pt x="3" y="15"/>
                      <a:pt x="3" y="14"/>
                    </a:cubicBezTo>
                    <a:cubicBezTo>
                      <a:pt x="3" y="12"/>
                      <a:pt x="3" y="11"/>
                      <a:pt x="3" y="10"/>
                    </a:cubicBezTo>
                    <a:cubicBezTo>
                      <a:pt x="3" y="10"/>
                      <a:pt x="4" y="10"/>
                      <a:pt x="4" y="10"/>
                    </a:cubicBezTo>
                    <a:cubicBezTo>
                      <a:pt x="4" y="10"/>
                      <a:pt x="4" y="10"/>
                      <a:pt x="4" y="10"/>
                    </a:cubicBezTo>
                    <a:cubicBezTo>
                      <a:pt x="5" y="12"/>
                      <a:pt x="6" y="13"/>
                      <a:pt x="6" y="15"/>
                    </a:cubicBezTo>
                    <a:cubicBezTo>
                      <a:pt x="7" y="17"/>
                      <a:pt x="7" y="18"/>
                      <a:pt x="8" y="20"/>
                    </a:cubicBezTo>
                    <a:cubicBezTo>
                      <a:pt x="8" y="20"/>
                      <a:pt x="8" y="21"/>
                      <a:pt x="7" y="21"/>
                    </a:cubicBezTo>
                    <a:cubicBezTo>
                      <a:pt x="7" y="21"/>
                      <a:pt x="7" y="21"/>
                      <a:pt x="7" y="21"/>
                    </a:cubicBezTo>
                    <a:cubicBezTo>
                      <a:pt x="6" y="20"/>
                      <a:pt x="5" y="19"/>
                      <a:pt x="5" y="18"/>
                    </a:cubicBezTo>
                    <a:cubicBezTo>
                      <a:pt x="5" y="17"/>
                      <a:pt x="4" y="16"/>
                      <a:pt x="4" y="16"/>
                    </a:cubicBezTo>
                    <a:cubicBezTo>
                      <a:pt x="4" y="15"/>
                      <a:pt x="3" y="15"/>
                      <a:pt x="3" y="14"/>
                    </a:cubicBezTo>
                    <a:cubicBezTo>
                      <a:pt x="3" y="14"/>
                      <a:pt x="3" y="14"/>
                      <a:pt x="4" y="14"/>
                    </a:cubicBezTo>
                    <a:cubicBezTo>
                      <a:pt x="4" y="14"/>
                      <a:pt x="4" y="14"/>
                      <a:pt x="4" y="14"/>
                    </a:cubicBezTo>
                    <a:cubicBezTo>
                      <a:pt x="4" y="14"/>
                      <a:pt x="4" y="14"/>
                      <a:pt x="4" y="14"/>
                    </a:cubicBezTo>
                    <a:cubicBezTo>
                      <a:pt x="5" y="14"/>
                      <a:pt x="5" y="15"/>
                      <a:pt x="5" y="15"/>
                    </a:cubicBezTo>
                    <a:cubicBezTo>
                      <a:pt x="6" y="15"/>
                      <a:pt x="5" y="16"/>
                      <a:pt x="5" y="16"/>
                    </a:cubicBezTo>
                    <a:cubicBezTo>
                      <a:pt x="5" y="16"/>
                      <a:pt x="5" y="16"/>
                      <a:pt x="4" y="16"/>
                    </a:cubicBezTo>
                    <a:cubicBezTo>
                      <a:pt x="3" y="13"/>
                      <a:pt x="2" y="10"/>
                      <a:pt x="1" y="8"/>
                    </a:cubicBezTo>
                    <a:cubicBezTo>
                      <a:pt x="1" y="7"/>
                      <a:pt x="1" y="7"/>
                      <a:pt x="2" y="7"/>
                    </a:cubicBezTo>
                    <a:cubicBezTo>
                      <a:pt x="2" y="7"/>
                      <a:pt x="2" y="7"/>
                      <a:pt x="2" y="7"/>
                    </a:cubicBezTo>
                    <a:cubicBezTo>
                      <a:pt x="4" y="10"/>
                      <a:pt x="5" y="13"/>
                      <a:pt x="8" y="15"/>
                    </a:cubicBezTo>
                    <a:cubicBezTo>
                      <a:pt x="7" y="15"/>
                      <a:pt x="7" y="15"/>
                      <a:pt x="7" y="15"/>
                    </a:cubicBezTo>
                    <a:cubicBezTo>
                      <a:pt x="6" y="14"/>
                      <a:pt x="5" y="12"/>
                      <a:pt x="4" y="11"/>
                    </a:cubicBezTo>
                    <a:cubicBezTo>
                      <a:pt x="4" y="10"/>
                      <a:pt x="3" y="9"/>
                      <a:pt x="3" y="9"/>
                    </a:cubicBezTo>
                    <a:cubicBezTo>
                      <a:pt x="3" y="8"/>
                      <a:pt x="2" y="7"/>
                      <a:pt x="2" y="6"/>
                    </a:cubicBezTo>
                    <a:cubicBezTo>
                      <a:pt x="2" y="6"/>
                      <a:pt x="2" y="5"/>
                      <a:pt x="3" y="5"/>
                    </a:cubicBezTo>
                    <a:cubicBezTo>
                      <a:pt x="3" y="5"/>
                      <a:pt x="3" y="5"/>
                      <a:pt x="3" y="6"/>
                    </a:cubicBezTo>
                    <a:cubicBezTo>
                      <a:pt x="6" y="8"/>
                      <a:pt x="7" y="11"/>
                      <a:pt x="9" y="14"/>
                    </a:cubicBezTo>
                    <a:cubicBezTo>
                      <a:pt x="8" y="14"/>
                      <a:pt x="8" y="14"/>
                      <a:pt x="8" y="14"/>
                    </a:cubicBezTo>
                    <a:cubicBezTo>
                      <a:pt x="7" y="11"/>
                      <a:pt x="4" y="8"/>
                      <a:pt x="3" y="4"/>
                    </a:cubicBezTo>
                    <a:cubicBezTo>
                      <a:pt x="3" y="4"/>
                      <a:pt x="3" y="4"/>
                      <a:pt x="4" y="4"/>
                    </a:cubicBezTo>
                    <a:cubicBezTo>
                      <a:pt x="4" y="4"/>
                      <a:pt x="4" y="4"/>
                      <a:pt x="4" y="4"/>
                    </a:cubicBezTo>
                    <a:cubicBezTo>
                      <a:pt x="5" y="5"/>
                      <a:pt x="6" y="6"/>
                      <a:pt x="7" y="7"/>
                    </a:cubicBezTo>
                    <a:cubicBezTo>
                      <a:pt x="8" y="9"/>
                      <a:pt x="8" y="10"/>
                      <a:pt x="9" y="11"/>
                    </a:cubicBezTo>
                    <a:cubicBezTo>
                      <a:pt x="9" y="11"/>
                      <a:pt x="9" y="12"/>
                      <a:pt x="9" y="12"/>
                    </a:cubicBezTo>
                    <a:cubicBezTo>
                      <a:pt x="9" y="12"/>
                      <a:pt x="8" y="12"/>
                      <a:pt x="8" y="12"/>
                    </a:cubicBezTo>
                    <a:cubicBezTo>
                      <a:pt x="7" y="10"/>
                      <a:pt x="6" y="9"/>
                      <a:pt x="5" y="7"/>
                    </a:cubicBezTo>
                    <a:cubicBezTo>
                      <a:pt x="4" y="5"/>
                      <a:pt x="3" y="3"/>
                      <a:pt x="3" y="1"/>
                    </a:cubicBezTo>
                    <a:cubicBezTo>
                      <a:pt x="3" y="1"/>
                      <a:pt x="3" y="1"/>
                      <a:pt x="4" y="1"/>
                    </a:cubicBezTo>
                    <a:cubicBezTo>
                      <a:pt x="4" y="1"/>
                      <a:pt x="4" y="1"/>
                      <a:pt x="4" y="1"/>
                    </a:cubicBezTo>
                    <a:cubicBezTo>
                      <a:pt x="6" y="3"/>
                      <a:pt x="8" y="6"/>
                      <a:pt x="9" y="8"/>
                    </a:cubicBezTo>
                    <a:cubicBezTo>
                      <a:pt x="9" y="8"/>
                      <a:pt x="9" y="8"/>
                      <a:pt x="9" y="8"/>
                    </a:cubicBezTo>
                    <a:cubicBezTo>
                      <a:pt x="9" y="9"/>
                      <a:pt x="9" y="9"/>
                      <a:pt x="9" y="9"/>
                    </a:cubicBezTo>
                    <a:cubicBezTo>
                      <a:pt x="9" y="9"/>
                      <a:pt x="9" y="9"/>
                      <a:pt x="9" y="9"/>
                    </a:cubicBezTo>
                    <a:cubicBezTo>
                      <a:pt x="6" y="6"/>
                      <a:pt x="5" y="4"/>
                      <a:pt x="4" y="1"/>
                    </a:cubicBezTo>
                    <a:cubicBezTo>
                      <a:pt x="4" y="0"/>
                      <a:pt x="4" y="0"/>
                      <a:pt x="4" y="0"/>
                    </a:cubicBezTo>
                    <a:cubicBezTo>
                      <a:pt x="4" y="0"/>
                      <a:pt x="4" y="0"/>
                      <a:pt x="4" y="0"/>
                    </a:cubicBezTo>
                    <a:cubicBezTo>
                      <a:pt x="5" y="1"/>
                      <a:pt x="6" y="2"/>
                      <a:pt x="7" y="3"/>
                    </a:cubicBezTo>
                    <a:cubicBezTo>
                      <a:pt x="7" y="4"/>
                      <a:pt x="8" y="6"/>
                      <a:pt x="9" y="7"/>
                    </a:cubicBezTo>
                    <a:cubicBezTo>
                      <a:pt x="9" y="7"/>
                      <a:pt x="9" y="7"/>
                      <a:pt x="9" y="7"/>
                    </a:cubicBezTo>
                    <a:cubicBezTo>
                      <a:pt x="9" y="7"/>
                      <a:pt x="8" y="7"/>
                      <a:pt x="8" y="7"/>
                    </a:cubicBezTo>
                    <a:cubicBezTo>
                      <a:pt x="8" y="6"/>
                      <a:pt x="8" y="5"/>
                      <a:pt x="7" y="4"/>
                    </a:cubicBezTo>
                    <a:cubicBezTo>
                      <a:pt x="7" y="3"/>
                      <a:pt x="6" y="2"/>
                      <a:pt x="6" y="1"/>
                    </a:cubicBezTo>
                    <a:cubicBezTo>
                      <a:pt x="6" y="1"/>
                      <a:pt x="6" y="1"/>
                      <a:pt x="6" y="1"/>
                    </a:cubicBezTo>
                    <a:cubicBezTo>
                      <a:pt x="6" y="1"/>
                      <a:pt x="6" y="1"/>
                      <a:pt x="6" y="1"/>
                    </a:cubicBezTo>
                    <a:cubicBezTo>
                      <a:pt x="7" y="2"/>
                      <a:pt x="7" y="2"/>
                      <a:pt x="8" y="3"/>
                    </a:cubicBezTo>
                    <a:cubicBezTo>
                      <a:pt x="8" y="3"/>
                      <a:pt x="8" y="3"/>
                      <a:pt x="8" y="3"/>
                    </a:cubicBezTo>
                    <a:cubicBezTo>
                      <a:pt x="7" y="2"/>
                      <a:pt x="7" y="2"/>
                      <a:pt x="7" y="2"/>
                    </a:cubicBezTo>
                    <a:cubicBezTo>
                      <a:pt x="8" y="3"/>
                      <a:pt x="8" y="3"/>
                      <a:pt x="8" y="3"/>
                    </a:cubicBezTo>
                    <a:cubicBezTo>
                      <a:pt x="8" y="3"/>
                      <a:pt x="8" y="3"/>
                      <a:pt x="8" y="3"/>
                    </a:cubicBezTo>
                    <a:cubicBezTo>
                      <a:pt x="8" y="3"/>
                      <a:pt x="8" y="3"/>
                      <a:pt x="8" y="3"/>
                    </a:cubicBezTo>
                    <a:cubicBezTo>
                      <a:pt x="7" y="2"/>
                      <a:pt x="7" y="2"/>
                      <a:pt x="6" y="1"/>
                    </a:cubicBezTo>
                    <a:cubicBezTo>
                      <a:pt x="6" y="1"/>
                      <a:pt x="6" y="1"/>
                      <a:pt x="6" y="1"/>
                    </a:cubicBezTo>
                    <a:cubicBezTo>
                      <a:pt x="7" y="2"/>
                      <a:pt x="7" y="3"/>
                      <a:pt x="7" y="4"/>
                    </a:cubicBezTo>
                    <a:cubicBezTo>
                      <a:pt x="8" y="5"/>
                      <a:pt x="8" y="6"/>
                      <a:pt x="9" y="7"/>
                    </a:cubicBezTo>
                    <a:cubicBezTo>
                      <a:pt x="8" y="7"/>
                      <a:pt x="8" y="7"/>
                      <a:pt x="8" y="7"/>
                    </a:cubicBezTo>
                    <a:cubicBezTo>
                      <a:pt x="8" y="6"/>
                      <a:pt x="7" y="5"/>
                      <a:pt x="6" y="4"/>
                    </a:cubicBezTo>
                    <a:cubicBezTo>
                      <a:pt x="6" y="2"/>
                      <a:pt x="5" y="2"/>
                      <a:pt x="4" y="1"/>
                    </a:cubicBezTo>
                    <a:cubicBezTo>
                      <a:pt x="4" y="0"/>
                      <a:pt x="4" y="0"/>
                      <a:pt x="4" y="0"/>
                    </a:cubicBezTo>
                    <a:cubicBezTo>
                      <a:pt x="5" y="3"/>
                      <a:pt x="7" y="6"/>
                      <a:pt x="9" y="8"/>
                    </a:cubicBezTo>
                    <a:cubicBezTo>
                      <a:pt x="9" y="9"/>
                      <a:pt x="9" y="9"/>
                      <a:pt x="9" y="9"/>
                    </a:cubicBezTo>
                    <a:cubicBezTo>
                      <a:pt x="7" y="6"/>
                      <a:pt x="6" y="3"/>
                      <a:pt x="3" y="2"/>
                    </a:cubicBezTo>
                    <a:cubicBezTo>
                      <a:pt x="4" y="1"/>
                      <a:pt x="4" y="1"/>
                      <a:pt x="4" y="1"/>
                    </a:cubicBezTo>
                    <a:cubicBezTo>
                      <a:pt x="4" y="3"/>
                      <a:pt x="5" y="5"/>
                      <a:pt x="6" y="6"/>
                    </a:cubicBezTo>
                    <a:cubicBezTo>
                      <a:pt x="7" y="8"/>
                      <a:pt x="8" y="10"/>
                      <a:pt x="9" y="11"/>
                    </a:cubicBezTo>
                    <a:cubicBezTo>
                      <a:pt x="8" y="12"/>
                      <a:pt x="8" y="12"/>
                      <a:pt x="8" y="12"/>
                    </a:cubicBezTo>
                    <a:cubicBezTo>
                      <a:pt x="7" y="10"/>
                      <a:pt x="7" y="9"/>
                      <a:pt x="6" y="8"/>
                    </a:cubicBezTo>
                    <a:cubicBezTo>
                      <a:pt x="5" y="7"/>
                      <a:pt x="4" y="6"/>
                      <a:pt x="3" y="4"/>
                    </a:cubicBezTo>
                    <a:cubicBezTo>
                      <a:pt x="4" y="4"/>
                      <a:pt x="4" y="4"/>
                      <a:pt x="4" y="4"/>
                    </a:cubicBezTo>
                    <a:cubicBezTo>
                      <a:pt x="5" y="8"/>
                      <a:pt x="7" y="10"/>
                      <a:pt x="9" y="14"/>
                    </a:cubicBezTo>
                    <a:cubicBezTo>
                      <a:pt x="9" y="14"/>
                      <a:pt x="9" y="14"/>
                      <a:pt x="9" y="15"/>
                    </a:cubicBezTo>
                    <a:cubicBezTo>
                      <a:pt x="8" y="15"/>
                      <a:pt x="8" y="15"/>
                      <a:pt x="8" y="14"/>
                    </a:cubicBezTo>
                    <a:cubicBezTo>
                      <a:pt x="6" y="12"/>
                      <a:pt x="5" y="8"/>
                      <a:pt x="2" y="6"/>
                    </a:cubicBezTo>
                    <a:cubicBezTo>
                      <a:pt x="3" y="6"/>
                      <a:pt x="3" y="6"/>
                      <a:pt x="3" y="6"/>
                    </a:cubicBezTo>
                    <a:cubicBezTo>
                      <a:pt x="3" y="7"/>
                      <a:pt x="3" y="7"/>
                      <a:pt x="4" y="8"/>
                    </a:cubicBezTo>
                    <a:cubicBezTo>
                      <a:pt x="4" y="9"/>
                      <a:pt x="5" y="10"/>
                      <a:pt x="5" y="10"/>
                    </a:cubicBezTo>
                    <a:cubicBezTo>
                      <a:pt x="6" y="12"/>
                      <a:pt x="7" y="13"/>
                      <a:pt x="8" y="15"/>
                    </a:cubicBezTo>
                    <a:cubicBezTo>
                      <a:pt x="8" y="15"/>
                      <a:pt x="8" y="15"/>
                      <a:pt x="7" y="15"/>
                    </a:cubicBezTo>
                    <a:cubicBezTo>
                      <a:pt x="7" y="16"/>
                      <a:pt x="7" y="16"/>
                      <a:pt x="7" y="15"/>
                    </a:cubicBezTo>
                    <a:cubicBezTo>
                      <a:pt x="4" y="13"/>
                      <a:pt x="3" y="10"/>
                      <a:pt x="1" y="8"/>
                    </a:cubicBezTo>
                    <a:cubicBezTo>
                      <a:pt x="2" y="7"/>
                      <a:pt x="2" y="7"/>
                      <a:pt x="2" y="7"/>
                    </a:cubicBezTo>
                    <a:cubicBezTo>
                      <a:pt x="3" y="10"/>
                      <a:pt x="4" y="13"/>
                      <a:pt x="5" y="15"/>
                    </a:cubicBezTo>
                    <a:cubicBezTo>
                      <a:pt x="4" y="16"/>
                      <a:pt x="4" y="16"/>
                      <a:pt x="4" y="16"/>
                    </a:cubicBezTo>
                    <a:cubicBezTo>
                      <a:pt x="4" y="15"/>
                      <a:pt x="4" y="15"/>
                      <a:pt x="3" y="15"/>
                    </a:cubicBezTo>
                    <a:cubicBezTo>
                      <a:pt x="4" y="14"/>
                      <a:pt x="4" y="14"/>
                      <a:pt x="4" y="14"/>
                    </a:cubicBezTo>
                    <a:cubicBezTo>
                      <a:pt x="4" y="14"/>
                      <a:pt x="5" y="15"/>
                      <a:pt x="5" y="15"/>
                    </a:cubicBezTo>
                    <a:cubicBezTo>
                      <a:pt x="5" y="16"/>
                      <a:pt x="5" y="16"/>
                      <a:pt x="6" y="17"/>
                    </a:cubicBezTo>
                    <a:cubicBezTo>
                      <a:pt x="6" y="18"/>
                      <a:pt x="7" y="19"/>
                      <a:pt x="8" y="20"/>
                    </a:cubicBezTo>
                    <a:cubicBezTo>
                      <a:pt x="7" y="20"/>
                      <a:pt x="7" y="20"/>
                      <a:pt x="7" y="20"/>
                    </a:cubicBezTo>
                    <a:cubicBezTo>
                      <a:pt x="7" y="19"/>
                      <a:pt x="6" y="17"/>
                      <a:pt x="5" y="15"/>
                    </a:cubicBezTo>
                    <a:cubicBezTo>
                      <a:pt x="5" y="14"/>
                      <a:pt x="4" y="12"/>
                      <a:pt x="3" y="11"/>
                    </a:cubicBezTo>
                    <a:cubicBezTo>
                      <a:pt x="4" y="11"/>
                      <a:pt x="4" y="11"/>
                      <a:pt x="4" y="11"/>
                    </a:cubicBezTo>
                    <a:cubicBezTo>
                      <a:pt x="4" y="12"/>
                      <a:pt x="4" y="13"/>
                      <a:pt x="4" y="14"/>
                    </a:cubicBezTo>
                    <a:cubicBezTo>
                      <a:pt x="4" y="14"/>
                      <a:pt x="4" y="15"/>
                      <a:pt x="4" y="16"/>
                    </a:cubicBezTo>
                    <a:cubicBezTo>
                      <a:pt x="5" y="18"/>
                      <a:pt x="6" y="20"/>
                      <a:pt x="7" y="22"/>
                    </a:cubicBezTo>
                    <a:cubicBezTo>
                      <a:pt x="7" y="22"/>
                      <a:pt x="7" y="22"/>
                      <a:pt x="6" y="23"/>
                    </a:cubicBezTo>
                    <a:cubicBezTo>
                      <a:pt x="6" y="23"/>
                      <a:pt x="6" y="23"/>
                      <a:pt x="6" y="23"/>
                    </a:cubicBezTo>
                    <a:cubicBezTo>
                      <a:pt x="4" y="21"/>
                      <a:pt x="3" y="18"/>
                      <a:pt x="2" y="17"/>
                    </a:cubicBezTo>
                    <a:cubicBezTo>
                      <a:pt x="2" y="16"/>
                      <a:pt x="2" y="16"/>
                      <a:pt x="2" y="16"/>
                    </a:cubicBezTo>
                    <a:cubicBezTo>
                      <a:pt x="5" y="20"/>
                      <a:pt x="6" y="23"/>
                      <a:pt x="8" y="26"/>
                    </a:cubicBezTo>
                    <a:cubicBezTo>
                      <a:pt x="7" y="27"/>
                      <a:pt x="7" y="27"/>
                      <a:pt x="7" y="27"/>
                    </a:cubicBezTo>
                    <a:cubicBezTo>
                      <a:pt x="7" y="27"/>
                      <a:pt x="7" y="26"/>
                      <a:pt x="7" y="26"/>
                    </a:cubicBezTo>
                    <a:cubicBezTo>
                      <a:pt x="6" y="25"/>
                      <a:pt x="6" y="25"/>
                      <a:pt x="6" y="25"/>
                    </a:cubicBezTo>
                    <a:cubicBezTo>
                      <a:pt x="4" y="23"/>
                      <a:pt x="4" y="23"/>
                      <a:pt x="4" y="23"/>
                    </a:cubicBezTo>
                    <a:cubicBezTo>
                      <a:pt x="3" y="21"/>
                      <a:pt x="3" y="21"/>
                      <a:pt x="3" y="21"/>
                    </a:cubicBezTo>
                    <a:cubicBezTo>
                      <a:pt x="2" y="20"/>
                      <a:pt x="2" y="20"/>
                      <a:pt x="2" y="20"/>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2" y="19"/>
                      <a:pt x="2" y="19"/>
                      <a:pt x="2" y="19"/>
                    </a:cubicBezTo>
                    <a:cubicBezTo>
                      <a:pt x="3" y="20"/>
                      <a:pt x="4" y="22"/>
                      <a:pt x="5" y="24"/>
                    </a:cubicBezTo>
                    <a:cubicBezTo>
                      <a:pt x="5" y="25"/>
                      <a:pt x="6" y="27"/>
                      <a:pt x="7" y="28"/>
                    </a:cubicBezTo>
                    <a:cubicBezTo>
                      <a:pt x="6" y="29"/>
                      <a:pt x="6" y="29"/>
                      <a:pt x="6" y="29"/>
                    </a:cubicBezTo>
                    <a:cubicBezTo>
                      <a:pt x="5" y="26"/>
                      <a:pt x="3" y="24"/>
                      <a:pt x="2" y="23"/>
                    </a:cubicBezTo>
                    <a:cubicBezTo>
                      <a:pt x="2" y="22"/>
                      <a:pt x="2" y="22"/>
                      <a:pt x="2" y="22"/>
                    </a:cubicBezTo>
                    <a:cubicBezTo>
                      <a:pt x="3" y="25"/>
                      <a:pt x="5" y="28"/>
                      <a:pt x="7" y="30"/>
                    </a:cubicBezTo>
                    <a:cubicBezTo>
                      <a:pt x="6" y="31"/>
                      <a:pt x="6" y="31"/>
                      <a:pt x="6" y="31"/>
                    </a:cubicBezTo>
                    <a:cubicBezTo>
                      <a:pt x="5" y="29"/>
                      <a:pt x="4" y="27"/>
                      <a:pt x="2" y="25"/>
                    </a:cubicBezTo>
                    <a:cubicBezTo>
                      <a:pt x="3" y="25"/>
                      <a:pt x="3" y="25"/>
                      <a:pt x="3" y="25"/>
                    </a:cubicBezTo>
                    <a:cubicBezTo>
                      <a:pt x="3" y="27"/>
                      <a:pt x="4" y="28"/>
                      <a:pt x="5" y="29"/>
                    </a:cubicBezTo>
                    <a:cubicBezTo>
                      <a:pt x="6" y="31"/>
                      <a:pt x="7" y="32"/>
                      <a:pt x="8" y="33"/>
                    </a:cubicBezTo>
                    <a:cubicBezTo>
                      <a:pt x="7" y="34"/>
                      <a:pt x="7" y="34"/>
                      <a:pt x="7" y="34"/>
                    </a:cubicBezTo>
                    <a:cubicBezTo>
                      <a:pt x="6" y="31"/>
                      <a:pt x="4" y="29"/>
                      <a:pt x="2" y="27"/>
                    </a:cubicBezTo>
                    <a:cubicBezTo>
                      <a:pt x="3" y="27"/>
                      <a:pt x="3" y="27"/>
                      <a:pt x="3" y="27"/>
                    </a:cubicBezTo>
                    <a:cubicBezTo>
                      <a:pt x="3" y="28"/>
                      <a:pt x="4" y="30"/>
                      <a:pt x="5" y="31"/>
                    </a:cubicBezTo>
                    <a:cubicBezTo>
                      <a:pt x="6" y="33"/>
                      <a:pt x="8" y="35"/>
                      <a:pt x="8" y="37"/>
                    </a:cubicBezTo>
                    <a:cubicBezTo>
                      <a:pt x="8" y="37"/>
                      <a:pt x="8" y="37"/>
                      <a:pt x="8" y="37"/>
                    </a:cubicBezTo>
                    <a:cubicBezTo>
                      <a:pt x="8" y="37"/>
                      <a:pt x="7" y="37"/>
                      <a:pt x="7" y="37"/>
                    </a:cubicBezTo>
                    <a:cubicBezTo>
                      <a:pt x="6" y="34"/>
                      <a:pt x="3" y="32"/>
                      <a:pt x="1" y="29"/>
                    </a:cubicBezTo>
                    <a:cubicBezTo>
                      <a:pt x="1" y="29"/>
                      <a:pt x="1" y="29"/>
                      <a:pt x="1" y="29"/>
                    </a:cubicBezTo>
                    <a:cubicBezTo>
                      <a:pt x="2" y="28"/>
                      <a:pt x="2" y="28"/>
                      <a:pt x="2" y="29"/>
                    </a:cubicBezTo>
                    <a:cubicBezTo>
                      <a:pt x="3" y="29"/>
                      <a:pt x="3" y="30"/>
                      <a:pt x="4" y="31"/>
                    </a:cubicBezTo>
                    <a:cubicBezTo>
                      <a:pt x="4" y="31"/>
                      <a:pt x="4" y="32"/>
                      <a:pt x="5" y="33"/>
                    </a:cubicBezTo>
                    <a:cubicBezTo>
                      <a:pt x="6" y="34"/>
                      <a:pt x="7" y="35"/>
                      <a:pt x="8" y="37"/>
                    </a:cubicBezTo>
                    <a:cubicBezTo>
                      <a:pt x="8" y="37"/>
                      <a:pt x="8" y="37"/>
                      <a:pt x="8" y="37"/>
                    </a:cubicBezTo>
                    <a:cubicBezTo>
                      <a:pt x="8" y="38"/>
                      <a:pt x="7" y="37"/>
                      <a:pt x="7" y="37"/>
                    </a:cubicBezTo>
                    <a:cubicBezTo>
                      <a:pt x="6" y="36"/>
                      <a:pt x="5" y="35"/>
                      <a:pt x="4" y="34"/>
                    </a:cubicBezTo>
                    <a:cubicBezTo>
                      <a:pt x="3" y="33"/>
                      <a:pt x="2" y="32"/>
                      <a:pt x="1" y="31"/>
                    </a:cubicBezTo>
                    <a:cubicBezTo>
                      <a:pt x="1" y="30"/>
                      <a:pt x="1" y="30"/>
                      <a:pt x="1" y="30"/>
                    </a:cubicBezTo>
                    <a:cubicBezTo>
                      <a:pt x="3" y="32"/>
                      <a:pt x="3" y="32"/>
                      <a:pt x="3" y="32"/>
                    </a:cubicBezTo>
                    <a:cubicBezTo>
                      <a:pt x="4" y="34"/>
                      <a:pt x="4" y="34"/>
                      <a:pt x="4" y="34"/>
                    </a:cubicBezTo>
                    <a:cubicBezTo>
                      <a:pt x="5" y="35"/>
                      <a:pt x="6" y="36"/>
                      <a:pt x="7" y="38"/>
                    </a:cubicBezTo>
                    <a:cubicBezTo>
                      <a:pt x="7" y="38"/>
                      <a:pt x="7" y="38"/>
                      <a:pt x="7" y="38"/>
                    </a:cubicBezTo>
                    <a:cubicBezTo>
                      <a:pt x="7" y="38"/>
                      <a:pt x="6" y="38"/>
                      <a:pt x="6" y="38"/>
                    </a:cubicBezTo>
                    <a:cubicBezTo>
                      <a:pt x="5" y="38"/>
                      <a:pt x="5" y="37"/>
                      <a:pt x="4" y="36"/>
                    </a:cubicBezTo>
                    <a:cubicBezTo>
                      <a:pt x="3" y="35"/>
                      <a:pt x="2" y="34"/>
                      <a:pt x="2" y="33"/>
                    </a:cubicBezTo>
                    <a:cubicBezTo>
                      <a:pt x="1" y="33"/>
                      <a:pt x="1" y="33"/>
                      <a:pt x="2" y="33"/>
                    </a:cubicBezTo>
                    <a:cubicBezTo>
                      <a:pt x="2" y="32"/>
                      <a:pt x="2" y="33"/>
                      <a:pt x="2" y="33"/>
                    </a:cubicBezTo>
                    <a:cubicBezTo>
                      <a:pt x="5" y="37"/>
                      <a:pt x="5" y="37"/>
                      <a:pt x="5" y="37"/>
                    </a:cubicBezTo>
                    <a:cubicBezTo>
                      <a:pt x="5" y="37"/>
                      <a:pt x="5" y="37"/>
                      <a:pt x="5" y="37"/>
                    </a:cubicBezTo>
                    <a:cubicBezTo>
                      <a:pt x="5" y="37"/>
                      <a:pt x="5" y="37"/>
                      <a:pt x="5" y="37"/>
                    </a:cubicBezTo>
                    <a:cubicBezTo>
                      <a:pt x="4" y="36"/>
                      <a:pt x="2" y="35"/>
                      <a:pt x="1" y="34"/>
                    </a:cubicBezTo>
                    <a:cubicBezTo>
                      <a:pt x="2" y="33"/>
                      <a:pt x="2" y="33"/>
                      <a:pt x="2" y="33"/>
                    </a:cubicBezTo>
                    <a:cubicBezTo>
                      <a:pt x="3" y="35"/>
                      <a:pt x="4" y="36"/>
                      <a:pt x="4" y="37"/>
                    </a:cubicBezTo>
                    <a:cubicBezTo>
                      <a:pt x="4" y="37"/>
                      <a:pt x="4" y="38"/>
                      <a:pt x="4" y="38"/>
                    </a:cubicBezTo>
                    <a:cubicBezTo>
                      <a:pt x="4" y="38"/>
                      <a:pt x="4" y="38"/>
                      <a:pt x="4" y="38"/>
                    </a:cubicBezTo>
                    <a:cubicBezTo>
                      <a:pt x="3" y="37"/>
                      <a:pt x="2" y="36"/>
                      <a:pt x="1" y="35"/>
                    </a:cubicBezTo>
                    <a:cubicBezTo>
                      <a:pt x="2" y="35"/>
                      <a:pt x="2" y="35"/>
                      <a:pt x="2" y="35"/>
                    </a:cubicBezTo>
                    <a:cubicBezTo>
                      <a:pt x="2" y="36"/>
                      <a:pt x="3" y="37"/>
                      <a:pt x="3" y="38"/>
                    </a:cubicBezTo>
                    <a:cubicBezTo>
                      <a:pt x="3" y="38"/>
                      <a:pt x="3" y="38"/>
                      <a:pt x="3" y="38"/>
                    </a:cubicBezTo>
                    <a:cubicBezTo>
                      <a:pt x="3" y="38"/>
                      <a:pt x="3" y="38"/>
                      <a:pt x="3" y="38"/>
                    </a:cubicBezTo>
                    <a:cubicBezTo>
                      <a:pt x="2" y="37"/>
                      <a:pt x="2" y="37"/>
                      <a:pt x="1" y="36"/>
                    </a:cubicBezTo>
                    <a:cubicBezTo>
                      <a:pt x="1" y="36"/>
                      <a:pt x="1" y="36"/>
                      <a:pt x="1" y="36"/>
                    </a:cubicBezTo>
                    <a:cubicBezTo>
                      <a:pt x="2" y="37"/>
                      <a:pt x="2" y="37"/>
                      <a:pt x="3" y="38"/>
                    </a:cubicBezTo>
                    <a:cubicBezTo>
                      <a:pt x="3" y="38"/>
                      <a:pt x="3" y="38"/>
                      <a:pt x="3" y="38"/>
                    </a:cubicBezTo>
                    <a:cubicBezTo>
                      <a:pt x="3" y="38"/>
                      <a:pt x="3" y="38"/>
                      <a:pt x="3" y="38"/>
                    </a:cubicBezTo>
                    <a:cubicBezTo>
                      <a:pt x="2" y="38"/>
                      <a:pt x="1" y="37"/>
                      <a:pt x="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4"/>
              <p:cNvSpPr/>
              <p:nvPr/>
            </p:nvSpPr>
            <p:spPr bwMode="auto">
              <a:xfrm>
                <a:off x="6726" y="707"/>
                <a:ext cx="25" cy="61"/>
              </a:xfrm>
              <a:custGeom>
                <a:avLst/>
                <a:gdLst>
                  <a:gd name="T0" fmla="*/ 5 w 10"/>
                  <a:gd name="T1" fmla="*/ 24 h 25"/>
                  <a:gd name="T2" fmla="*/ 3 w 10"/>
                  <a:gd name="T3" fmla="*/ 22 h 25"/>
                  <a:gd name="T4" fmla="*/ 1 w 10"/>
                  <a:gd name="T5" fmla="*/ 19 h 25"/>
                  <a:gd name="T6" fmla="*/ 1 w 10"/>
                  <a:gd name="T7" fmla="*/ 19 h 25"/>
                  <a:gd name="T8" fmla="*/ 7 w 10"/>
                  <a:gd name="T9" fmla="*/ 24 h 25"/>
                  <a:gd name="T10" fmla="*/ 0 w 10"/>
                  <a:gd name="T11" fmla="*/ 15 h 25"/>
                  <a:gd name="T12" fmla="*/ 1 w 10"/>
                  <a:gd name="T13" fmla="*/ 14 h 25"/>
                  <a:gd name="T14" fmla="*/ 8 w 10"/>
                  <a:gd name="T15" fmla="*/ 23 h 25"/>
                  <a:gd name="T16" fmla="*/ 5 w 10"/>
                  <a:gd name="T17" fmla="*/ 18 h 25"/>
                  <a:gd name="T18" fmla="*/ 2 w 10"/>
                  <a:gd name="T19" fmla="*/ 11 h 25"/>
                  <a:gd name="T20" fmla="*/ 10 w 10"/>
                  <a:gd name="T21" fmla="*/ 19 h 25"/>
                  <a:gd name="T22" fmla="*/ 7 w 10"/>
                  <a:gd name="T23" fmla="*/ 17 h 25"/>
                  <a:gd name="T24" fmla="*/ 2 w 10"/>
                  <a:gd name="T25" fmla="*/ 8 h 25"/>
                  <a:gd name="T26" fmla="*/ 2 w 10"/>
                  <a:gd name="T27" fmla="*/ 7 h 25"/>
                  <a:gd name="T28" fmla="*/ 8 w 10"/>
                  <a:gd name="T29" fmla="*/ 13 h 25"/>
                  <a:gd name="T30" fmla="*/ 9 w 10"/>
                  <a:gd name="T31" fmla="*/ 15 h 25"/>
                  <a:gd name="T32" fmla="*/ 2 w 10"/>
                  <a:gd name="T33" fmla="*/ 4 h 25"/>
                  <a:gd name="T34" fmla="*/ 10 w 10"/>
                  <a:gd name="T35" fmla="*/ 12 h 25"/>
                  <a:gd name="T36" fmla="*/ 5 w 10"/>
                  <a:gd name="T37" fmla="*/ 7 h 25"/>
                  <a:gd name="T38" fmla="*/ 4 w 10"/>
                  <a:gd name="T39" fmla="*/ 0 h 25"/>
                  <a:gd name="T40" fmla="*/ 4 w 10"/>
                  <a:gd name="T41" fmla="*/ 0 h 25"/>
                  <a:gd name="T42" fmla="*/ 8 w 10"/>
                  <a:gd name="T43" fmla="*/ 8 h 25"/>
                  <a:gd name="T44" fmla="*/ 6 w 10"/>
                  <a:gd name="T45" fmla="*/ 2 h 25"/>
                  <a:gd name="T46" fmla="*/ 6 w 10"/>
                  <a:gd name="T47" fmla="*/ 0 h 25"/>
                  <a:gd name="T48" fmla="*/ 8 w 10"/>
                  <a:gd name="T49" fmla="*/ 2 h 25"/>
                  <a:gd name="T50" fmla="*/ 7 w 10"/>
                  <a:gd name="T51" fmla="*/ 2 h 25"/>
                  <a:gd name="T52" fmla="*/ 6 w 10"/>
                  <a:gd name="T53" fmla="*/ 0 h 25"/>
                  <a:gd name="T54" fmla="*/ 7 w 10"/>
                  <a:gd name="T55" fmla="*/ 4 h 25"/>
                  <a:gd name="T56" fmla="*/ 9 w 10"/>
                  <a:gd name="T57" fmla="*/ 8 h 25"/>
                  <a:gd name="T58" fmla="*/ 8 w 10"/>
                  <a:gd name="T59" fmla="*/ 8 h 25"/>
                  <a:gd name="T60" fmla="*/ 4 w 10"/>
                  <a:gd name="T61" fmla="*/ 1 h 25"/>
                  <a:gd name="T62" fmla="*/ 10 w 10"/>
                  <a:gd name="T63" fmla="*/ 12 h 25"/>
                  <a:gd name="T64" fmla="*/ 9 w 10"/>
                  <a:gd name="T65" fmla="*/ 12 h 25"/>
                  <a:gd name="T66" fmla="*/ 3 w 10"/>
                  <a:gd name="T67" fmla="*/ 4 h 25"/>
                  <a:gd name="T68" fmla="*/ 9 w 10"/>
                  <a:gd name="T69" fmla="*/ 15 h 25"/>
                  <a:gd name="T70" fmla="*/ 9 w 10"/>
                  <a:gd name="T71" fmla="*/ 15 h 25"/>
                  <a:gd name="T72" fmla="*/ 5 w 10"/>
                  <a:gd name="T73" fmla="*/ 12 h 25"/>
                  <a:gd name="T74" fmla="*/ 3 w 10"/>
                  <a:gd name="T75" fmla="*/ 8 h 25"/>
                  <a:gd name="T76" fmla="*/ 8 w 10"/>
                  <a:gd name="T77" fmla="*/ 16 h 25"/>
                  <a:gd name="T78" fmla="*/ 10 w 10"/>
                  <a:gd name="T79" fmla="*/ 20 h 25"/>
                  <a:gd name="T80" fmla="*/ 2 w 10"/>
                  <a:gd name="T81" fmla="*/ 12 h 25"/>
                  <a:gd name="T82" fmla="*/ 5 w 10"/>
                  <a:gd name="T83" fmla="*/ 17 h 25"/>
                  <a:gd name="T84" fmla="*/ 9 w 10"/>
                  <a:gd name="T85" fmla="*/ 23 h 25"/>
                  <a:gd name="T86" fmla="*/ 9 w 10"/>
                  <a:gd name="T87" fmla="*/ 23 h 25"/>
                  <a:gd name="T88" fmla="*/ 0 w 10"/>
                  <a:gd name="T89" fmla="*/ 15 h 25"/>
                  <a:gd name="T90" fmla="*/ 4 w 10"/>
                  <a:gd name="T91" fmla="*/ 19 h 25"/>
                  <a:gd name="T92" fmla="*/ 7 w 10"/>
                  <a:gd name="T93" fmla="*/ 25 h 25"/>
                  <a:gd name="T94" fmla="*/ 1 w 10"/>
                  <a:gd name="T95" fmla="*/ 19 h 25"/>
                  <a:gd name="T96" fmla="*/ 3 w 10"/>
                  <a:gd name="T97" fmla="*/ 22 h 25"/>
                  <a:gd name="T98" fmla="*/ 5 w 10"/>
                  <a:gd name="T99" fmla="*/ 25 h 25"/>
                  <a:gd name="T100" fmla="*/ 2 w 10"/>
                  <a:gd name="T101"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 h="25">
                    <a:moveTo>
                      <a:pt x="2" y="22"/>
                    </a:moveTo>
                    <a:cubicBezTo>
                      <a:pt x="2" y="23"/>
                      <a:pt x="4" y="24"/>
                      <a:pt x="5" y="24"/>
                    </a:cubicBezTo>
                    <a:cubicBezTo>
                      <a:pt x="5" y="25"/>
                      <a:pt x="5" y="25"/>
                      <a:pt x="5" y="25"/>
                    </a:cubicBezTo>
                    <a:cubicBezTo>
                      <a:pt x="4" y="24"/>
                      <a:pt x="3" y="23"/>
                      <a:pt x="3" y="22"/>
                    </a:cubicBezTo>
                    <a:cubicBezTo>
                      <a:pt x="2" y="21"/>
                      <a:pt x="1" y="20"/>
                      <a:pt x="1" y="19"/>
                    </a:cubicBezTo>
                    <a:cubicBezTo>
                      <a:pt x="1" y="19"/>
                      <a:pt x="1" y="19"/>
                      <a:pt x="1" y="19"/>
                    </a:cubicBezTo>
                    <a:cubicBezTo>
                      <a:pt x="1" y="19"/>
                      <a:pt x="1" y="19"/>
                      <a:pt x="1" y="19"/>
                    </a:cubicBezTo>
                    <a:cubicBezTo>
                      <a:pt x="1" y="19"/>
                      <a:pt x="1" y="19"/>
                      <a:pt x="1" y="19"/>
                    </a:cubicBezTo>
                    <a:cubicBezTo>
                      <a:pt x="4" y="20"/>
                      <a:pt x="5" y="22"/>
                      <a:pt x="8" y="24"/>
                    </a:cubicBezTo>
                    <a:cubicBezTo>
                      <a:pt x="7" y="24"/>
                      <a:pt x="7" y="24"/>
                      <a:pt x="7" y="24"/>
                    </a:cubicBezTo>
                    <a:cubicBezTo>
                      <a:pt x="6" y="22"/>
                      <a:pt x="5" y="21"/>
                      <a:pt x="4" y="20"/>
                    </a:cubicBezTo>
                    <a:cubicBezTo>
                      <a:pt x="2" y="18"/>
                      <a:pt x="1" y="17"/>
                      <a:pt x="0" y="15"/>
                    </a:cubicBezTo>
                    <a:cubicBezTo>
                      <a:pt x="0" y="15"/>
                      <a:pt x="0" y="14"/>
                      <a:pt x="0" y="14"/>
                    </a:cubicBezTo>
                    <a:cubicBezTo>
                      <a:pt x="1" y="14"/>
                      <a:pt x="1" y="14"/>
                      <a:pt x="1" y="14"/>
                    </a:cubicBezTo>
                    <a:cubicBezTo>
                      <a:pt x="9" y="23"/>
                      <a:pt x="9" y="23"/>
                      <a:pt x="9" y="23"/>
                    </a:cubicBezTo>
                    <a:cubicBezTo>
                      <a:pt x="8" y="23"/>
                      <a:pt x="8" y="23"/>
                      <a:pt x="8" y="23"/>
                    </a:cubicBezTo>
                    <a:cubicBezTo>
                      <a:pt x="6" y="21"/>
                      <a:pt x="6" y="21"/>
                      <a:pt x="6" y="21"/>
                    </a:cubicBezTo>
                    <a:cubicBezTo>
                      <a:pt x="5" y="18"/>
                      <a:pt x="5" y="18"/>
                      <a:pt x="5" y="18"/>
                    </a:cubicBezTo>
                    <a:cubicBezTo>
                      <a:pt x="3" y="16"/>
                      <a:pt x="2" y="14"/>
                      <a:pt x="2" y="12"/>
                    </a:cubicBezTo>
                    <a:cubicBezTo>
                      <a:pt x="1" y="11"/>
                      <a:pt x="2" y="11"/>
                      <a:pt x="2" y="11"/>
                    </a:cubicBezTo>
                    <a:cubicBezTo>
                      <a:pt x="2" y="11"/>
                      <a:pt x="2" y="11"/>
                      <a:pt x="2" y="11"/>
                    </a:cubicBezTo>
                    <a:cubicBezTo>
                      <a:pt x="5" y="14"/>
                      <a:pt x="7" y="17"/>
                      <a:pt x="10" y="19"/>
                    </a:cubicBezTo>
                    <a:cubicBezTo>
                      <a:pt x="9" y="20"/>
                      <a:pt x="9" y="20"/>
                      <a:pt x="9" y="20"/>
                    </a:cubicBezTo>
                    <a:cubicBezTo>
                      <a:pt x="8" y="19"/>
                      <a:pt x="8" y="18"/>
                      <a:pt x="7" y="17"/>
                    </a:cubicBezTo>
                    <a:cubicBezTo>
                      <a:pt x="7" y="16"/>
                      <a:pt x="6" y="15"/>
                      <a:pt x="6" y="14"/>
                    </a:cubicBezTo>
                    <a:cubicBezTo>
                      <a:pt x="4" y="12"/>
                      <a:pt x="3" y="10"/>
                      <a:pt x="2" y="8"/>
                    </a:cubicBezTo>
                    <a:cubicBezTo>
                      <a:pt x="2" y="8"/>
                      <a:pt x="2" y="7"/>
                      <a:pt x="2" y="7"/>
                    </a:cubicBezTo>
                    <a:cubicBezTo>
                      <a:pt x="2" y="7"/>
                      <a:pt x="2" y="7"/>
                      <a:pt x="2" y="7"/>
                    </a:cubicBezTo>
                    <a:cubicBezTo>
                      <a:pt x="4" y="9"/>
                      <a:pt x="5" y="10"/>
                      <a:pt x="6" y="11"/>
                    </a:cubicBezTo>
                    <a:cubicBezTo>
                      <a:pt x="8" y="13"/>
                      <a:pt x="8" y="13"/>
                      <a:pt x="8" y="13"/>
                    </a:cubicBezTo>
                    <a:cubicBezTo>
                      <a:pt x="10" y="15"/>
                      <a:pt x="10" y="15"/>
                      <a:pt x="10" y="15"/>
                    </a:cubicBezTo>
                    <a:cubicBezTo>
                      <a:pt x="9" y="15"/>
                      <a:pt x="9" y="15"/>
                      <a:pt x="9" y="15"/>
                    </a:cubicBezTo>
                    <a:cubicBezTo>
                      <a:pt x="7" y="11"/>
                      <a:pt x="4" y="9"/>
                      <a:pt x="2" y="5"/>
                    </a:cubicBezTo>
                    <a:cubicBezTo>
                      <a:pt x="2" y="5"/>
                      <a:pt x="2" y="4"/>
                      <a:pt x="2" y="4"/>
                    </a:cubicBezTo>
                    <a:cubicBezTo>
                      <a:pt x="2" y="4"/>
                      <a:pt x="2" y="4"/>
                      <a:pt x="3" y="4"/>
                    </a:cubicBezTo>
                    <a:cubicBezTo>
                      <a:pt x="5" y="6"/>
                      <a:pt x="7" y="9"/>
                      <a:pt x="10" y="12"/>
                    </a:cubicBezTo>
                    <a:cubicBezTo>
                      <a:pt x="9" y="12"/>
                      <a:pt x="9" y="12"/>
                      <a:pt x="9" y="12"/>
                    </a:cubicBezTo>
                    <a:cubicBezTo>
                      <a:pt x="8" y="11"/>
                      <a:pt x="7" y="9"/>
                      <a:pt x="5" y="7"/>
                    </a:cubicBezTo>
                    <a:cubicBezTo>
                      <a:pt x="4" y="5"/>
                      <a:pt x="3" y="3"/>
                      <a:pt x="3" y="1"/>
                    </a:cubicBezTo>
                    <a:cubicBezTo>
                      <a:pt x="3" y="1"/>
                      <a:pt x="4" y="0"/>
                      <a:pt x="4" y="0"/>
                    </a:cubicBezTo>
                    <a:cubicBezTo>
                      <a:pt x="4" y="0"/>
                      <a:pt x="4" y="0"/>
                      <a:pt x="4" y="0"/>
                    </a:cubicBezTo>
                    <a:cubicBezTo>
                      <a:pt x="4" y="0"/>
                      <a:pt x="4" y="0"/>
                      <a:pt x="4" y="0"/>
                    </a:cubicBezTo>
                    <a:cubicBezTo>
                      <a:pt x="6" y="3"/>
                      <a:pt x="7" y="5"/>
                      <a:pt x="9" y="7"/>
                    </a:cubicBezTo>
                    <a:cubicBezTo>
                      <a:pt x="8" y="8"/>
                      <a:pt x="8" y="8"/>
                      <a:pt x="8" y="8"/>
                    </a:cubicBezTo>
                    <a:cubicBezTo>
                      <a:pt x="8" y="7"/>
                      <a:pt x="7" y="5"/>
                      <a:pt x="7" y="4"/>
                    </a:cubicBezTo>
                    <a:cubicBezTo>
                      <a:pt x="6" y="4"/>
                      <a:pt x="6" y="3"/>
                      <a:pt x="6" y="2"/>
                    </a:cubicBezTo>
                    <a:cubicBezTo>
                      <a:pt x="6" y="0"/>
                      <a:pt x="6" y="0"/>
                      <a:pt x="6" y="0"/>
                    </a:cubicBezTo>
                    <a:cubicBezTo>
                      <a:pt x="6" y="0"/>
                      <a:pt x="6" y="0"/>
                      <a:pt x="6" y="0"/>
                    </a:cubicBezTo>
                    <a:cubicBezTo>
                      <a:pt x="6" y="0"/>
                      <a:pt x="6" y="0"/>
                      <a:pt x="6" y="0"/>
                    </a:cubicBezTo>
                    <a:cubicBezTo>
                      <a:pt x="6" y="1"/>
                      <a:pt x="7" y="1"/>
                      <a:pt x="8" y="2"/>
                    </a:cubicBezTo>
                    <a:cubicBezTo>
                      <a:pt x="8" y="2"/>
                      <a:pt x="9" y="3"/>
                      <a:pt x="9" y="3"/>
                    </a:cubicBezTo>
                    <a:cubicBezTo>
                      <a:pt x="9" y="3"/>
                      <a:pt x="8" y="2"/>
                      <a:pt x="7" y="2"/>
                    </a:cubicBezTo>
                    <a:cubicBezTo>
                      <a:pt x="7" y="1"/>
                      <a:pt x="6" y="1"/>
                      <a:pt x="6" y="0"/>
                    </a:cubicBezTo>
                    <a:cubicBezTo>
                      <a:pt x="6" y="0"/>
                      <a:pt x="6" y="0"/>
                      <a:pt x="6" y="0"/>
                    </a:cubicBezTo>
                    <a:cubicBezTo>
                      <a:pt x="6" y="2"/>
                      <a:pt x="6" y="2"/>
                      <a:pt x="6" y="2"/>
                    </a:cubicBezTo>
                    <a:cubicBezTo>
                      <a:pt x="7" y="3"/>
                      <a:pt x="7" y="3"/>
                      <a:pt x="7" y="4"/>
                    </a:cubicBezTo>
                    <a:cubicBezTo>
                      <a:pt x="8" y="5"/>
                      <a:pt x="8" y="6"/>
                      <a:pt x="9" y="7"/>
                    </a:cubicBezTo>
                    <a:cubicBezTo>
                      <a:pt x="9" y="8"/>
                      <a:pt x="9" y="8"/>
                      <a:pt x="9" y="8"/>
                    </a:cubicBezTo>
                    <a:cubicBezTo>
                      <a:pt x="9" y="8"/>
                      <a:pt x="8" y="8"/>
                      <a:pt x="8" y="8"/>
                    </a:cubicBezTo>
                    <a:cubicBezTo>
                      <a:pt x="8" y="8"/>
                      <a:pt x="8" y="8"/>
                      <a:pt x="8" y="8"/>
                    </a:cubicBezTo>
                    <a:cubicBezTo>
                      <a:pt x="6" y="6"/>
                      <a:pt x="5" y="3"/>
                      <a:pt x="3" y="1"/>
                    </a:cubicBezTo>
                    <a:cubicBezTo>
                      <a:pt x="4" y="1"/>
                      <a:pt x="4" y="1"/>
                      <a:pt x="4" y="1"/>
                    </a:cubicBezTo>
                    <a:cubicBezTo>
                      <a:pt x="4" y="3"/>
                      <a:pt x="5" y="5"/>
                      <a:pt x="6" y="6"/>
                    </a:cubicBezTo>
                    <a:cubicBezTo>
                      <a:pt x="7" y="8"/>
                      <a:pt x="9" y="10"/>
                      <a:pt x="10" y="12"/>
                    </a:cubicBezTo>
                    <a:cubicBezTo>
                      <a:pt x="10" y="12"/>
                      <a:pt x="10" y="12"/>
                      <a:pt x="10" y="12"/>
                    </a:cubicBezTo>
                    <a:cubicBezTo>
                      <a:pt x="9" y="13"/>
                      <a:pt x="9" y="13"/>
                      <a:pt x="9" y="12"/>
                    </a:cubicBezTo>
                    <a:cubicBezTo>
                      <a:pt x="7" y="10"/>
                      <a:pt x="5" y="7"/>
                      <a:pt x="2" y="5"/>
                    </a:cubicBezTo>
                    <a:cubicBezTo>
                      <a:pt x="3" y="4"/>
                      <a:pt x="3" y="4"/>
                      <a:pt x="3" y="4"/>
                    </a:cubicBezTo>
                    <a:cubicBezTo>
                      <a:pt x="5" y="8"/>
                      <a:pt x="8" y="11"/>
                      <a:pt x="10" y="15"/>
                    </a:cubicBezTo>
                    <a:cubicBezTo>
                      <a:pt x="10" y="15"/>
                      <a:pt x="10" y="15"/>
                      <a:pt x="9" y="15"/>
                    </a:cubicBezTo>
                    <a:cubicBezTo>
                      <a:pt x="9" y="15"/>
                      <a:pt x="9" y="15"/>
                      <a:pt x="9" y="15"/>
                    </a:cubicBezTo>
                    <a:cubicBezTo>
                      <a:pt x="9" y="15"/>
                      <a:pt x="9" y="15"/>
                      <a:pt x="9" y="15"/>
                    </a:cubicBezTo>
                    <a:cubicBezTo>
                      <a:pt x="7" y="13"/>
                      <a:pt x="7" y="13"/>
                      <a:pt x="7" y="13"/>
                    </a:cubicBezTo>
                    <a:cubicBezTo>
                      <a:pt x="5" y="12"/>
                      <a:pt x="5" y="12"/>
                      <a:pt x="5" y="12"/>
                    </a:cubicBezTo>
                    <a:cubicBezTo>
                      <a:pt x="4" y="10"/>
                      <a:pt x="3" y="9"/>
                      <a:pt x="2" y="8"/>
                    </a:cubicBezTo>
                    <a:cubicBezTo>
                      <a:pt x="3" y="8"/>
                      <a:pt x="3" y="8"/>
                      <a:pt x="3" y="8"/>
                    </a:cubicBezTo>
                    <a:cubicBezTo>
                      <a:pt x="4" y="10"/>
                      <a:pt x="5" y="12"/>
                      <a:pt x="6" y="13"/>
                    </a:cubicBezTo>
                    <a:cubicBezTo>
                      <a:pt x="7" y="14"/>
                      <a:pt x="8" y="15"/>
                      <a:pt x="8" y="16"/>
                    </a:cubicBezTo>
                    <a:cubicBezTo>
                      <a:pt x="9" y="18"/>
                      <a:pt x="9" y="19"/>
                      <a:pt x="10" y="20"/>
                    </a:cubicBezTo>
                    <a:cubicBezTo>
                      <a:pt x="10" y="20"/>
                      <a:pt x="10" y="20"/>
                      <a:pt x="10" y="20"/>
                    </a:cubicBezTo>
                    <a:cubicBezTo>
                      <a:pt x="9" y="20"/>
                      <a:pt x="9" y="20"/>
                      <a:pt x="9" y="20"/>
                    </a:cubicBezTo>
                    <a:cubicBezTo>
                      <a:pt x="6" y="18"/>
                      <a:pt x="4" y="14"/>
                      <a:pt x="2" y="12"/>
                    </a:cubicBezTo>
                    <a:cubicBezTo>
                      <a:pt x="2" y="11"/>
                      <a:pt x="2" y="11"/>
                      <a:pt x="2" y="11"/>
                    </a:cubicBezTo>
                    <a:cubicBezTo>
                      <a:pt x="3" y="13"/>
                      <a:pt x="4" y="15"/>
                      <a:pt x="5" y="17"/>
                    </a:cubicBezTo>
                    <a:cubicBezTo>
                      <a:pt x="7" y="20"/>
                      <a:pt x="7" y="20"/>
                      <a:pt x="7" y="20"/>
                    </a:cubicBezTo>
                    <a:cubicBezTo>
                      <a:pt x="9" y="23"/>
                      <a:pt x="9" y="23"/>
                      <a:pt x="9" y="23"/>
                    </a:cubicBezTo>
                    <a:cubicBezTo>
                      <a:pt x="9" y="23"/>
                      <a:pt x="9" y="23"/>
                      <a:pt x="9" y="23"/>
                    </a:cubicBezTo>
                    <a:cubicBezTo>
                      <a:pt x="9" y="23"/>
                      <a:pt x="9" y="23"/>
                      <a:pt x="9" y="23"/>
                    </a:cubicBezTo>
                    <a:cubicBezTo>
                      <a:pt x="9" y="24"/>
                      <a:pt x="8" y="24"/>
                      <a:pt x="8" y="23"/>
                    </a:cubicBezTo>
                    <a:cubicBezTo>
                      <a:pt x="0" y="15"/>
                      <a:pt x="0" y="15"/>
                      <a:pt x="0" y="15"/>
                    </a:cubicBezTo>
                    <a:cubicBezTo>
                      <a:pt x="1" y="15"/>
                      <a:pt x="1" y="15"/>
                      <a:pt x="1" y="15"/>
                    </a:cubicBezTo>
                    <a:cubicBezTo>
                      <a:pt x="2" y="16"/>
                      <a:pt x="3" y="18"/>
                      <a:pt x="4" y="19"/>
                    </a:cubicBezTo>
                    <a:cubicBezTo>
                      <a:pt x="6" y="20"/>
                      <a:pt x="7" y="22"/>
                      <a:pt x="8" y="24"/>
                    </a:cubicBezTo>
                    <a:cubicBezTo>
                      <a:pt x="8" y="24"/>
                      <a:pt x="8" y="24"/>
                      <a:pt x="7" y="25"/>
                    </a:cubicBezTo>
                    <a:cubicBezTo>
                      <a:pt x="7" y="25"/>
                      <a:pt x="7" y="25"/>
                      <a:pt x="7" y="24"/>
                    </a:cubicBezTo>
                    <a:cubicBezTo>
                      <a:pt x="5" y="23"/>
                      <a:pt x="3" y="21"/>
                      <a:pt x="1" y="19"/>
                    </a:cubicBezTo>
                    <a:cubicBezTo>
                      <a:pt x="2" y="19"/>
                      <a:pt x="2" y="19"/>
                      <a:pt x="2" y="19"/>
                    </a:cubicBezTo>
                    <a:cubicBezTo>
                      <a:pt x="2" y="20"/>
                      <a:pt x="2" y="21"/>
                      <a:pt x="3" y="22"/>
                    </a:cubicBezTo>
                    <a:cubicBezTo>
                      <a:pt x="3" y="23"/>
                      <a:pt x="4" y="23"/>
                      <a:pt x="5" y="24"/>
                    </a:cubicBezTo>
                    <a:cubicBezTo>
                      <a:pt x="5" y="25"/>
                      <a:pt x="5" y="25"/>
                      <a:pt x="5" y="25"/>
                    </a:cubicBezTo>
                    <a:cubicBezTo>
                      <a:pt x="5" y="25"/>
                      <a:pt x="5" y="25"/>
                      <a:pt x="5" y="25"/>
                    </a:cubicBezTo>
                    <a:cubicBezTo>
                      <a:pt x="3" y="24"/>
                      <a:pt x="2" y="23"/>
                      <a:pt x="2"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5"/>
              <p:cNvSpPr/>
              <p:nvPr/>
            </p:nvSpPr>
            <p:spPr bwMode="auto">
              <a:xfrm>
                <a:off x="6607" y="620"/>
                <a:ext cx="170" cy="94"/>
              </a:xfrm>
              <a:custGeom>
                <a:avLst/>
                <a:gdLst>
                  <a:gd name="T0" fmla="*/ 2 w 70"/>
                  <a:gd name="T1" fmla="*/ 35 h 38"/>
                  <a:gd name="T2" fmla="*/ 10 w 70"/>
                  <a:gd name="T3" fmla="*/ 27 h 38"/>
                  <a:gd name="T4" fmla="*/ 14 w 70"/>
                  <a:gd name="T5" fmla="*/ 31 h 38"/>
                  <a:gd name="T6" fmla="*/ 23 w 70"/>
                  <a:gd name="T7" fmla="*/ 17 h 38"/>
                  <a:gd name="T8" fmla="*/ 27 w 70"/>
                  <a:gd name="T9" fmla="*/ 19 h 38"/>
                  <a:gd name="T10" fmla="*/ 28 w 70"/>
                  <a:gd name="T11" fmla="*/ 22 h 38"/>
                  <a:gd name="T12" fmla="*/ 38 w 70"/>
                  <a:gd name="T13" fmla="*/ 11 h 38"/>
                  <a:gd name="T14" fmla="*/ 46 w 70"/>
                  <a:gd name="T15" fmla="*/ 16 h 38"/>
                  <a:gd name="T16" fmla="*/ 52 w 70"/>
                  <a:gd name="T17" fmla="*/ 22 h 38"/>
                  <a:gd name="T18" fmla="*/ 59 w 70"/>
                  <a:gd name="T19" fmla="*/ 13 h 38"/>
                  <a:gd name="T20" fmla="*/ 62 w 70"/>
                  <a:gd name="T21" fmla="*/ 10 h 38"/>
                  <a:gd name="T22" fmla="*/ 66 w 70"/>
                  <a:gd name="T23" fmla="*/ 10 h 38"/>
                  <a:gd name="T24" fmla="*/ 70 w 70"/>
                  <a:gd name="T25" fmla="*/ 13 h 38"/>
                  <a:gd name="T26" fmla="*/ 68 w 70"/>
                  <a:gd name="T27" fmla="*/ 1 h 38"/>
                  <a:gd name="T28" fmla="*/ 57 w 70"/>
                  <a:gd name="T29" fmla="*/ 5 h 38"/>
                  <a:gd name="T30" fmla="*/ 61 w 70"/>
                  <a:gd name="T31" fmla="*/ 8 h 38"/>
                  <a:gd name="T32" fmla="*/ 56 w 70"/>
                  <a:gd name="T33" fmla="*/ 13 h 38"/>
                  <a:gd name="T34" fmla="*/ 54 w 70"/>
                  <a:gd name="T35" fmla="*/ 15 h 38"/>
                  <a:gd name="T36" fmla="*/ 51 w 70"/>
                  <a:gd name="T37" fmla="*/ 17 h 38"/>
                  <a:gd name="T38" fmla="*/ 50 w 70"/>
                  <a:gd name="T39" fmla="*/ 17 h 38"/>
                  <a:gd name="T40" fmla="*/ 42 w 70"/>
                  <a:gd name="T41" fmla="*/ 9 h 38"/>
                  <a:gd name="T42" fmla="*/ 38 w 70"/>
                  <a:gd name="T43" fmla="*/ 8 h 38"/>
                  <a:gd name="T44" fmla="*/ 34 w 70"/>
                  <a:gd name="T45" fmla="*/ 12 h 38"/>
                  <a:gd name="T46" fmla="*/ 28 w 70"/>
                  <a:gd name="T47" fmla="*/ 18 h 38"/>
                  <a:gd name="T48" fmla="*/ 27 w 70"/>
                  <a:gd name="T49" fmla="*/ 18 h 38"/>
                  <a:gd name="T50" fmla="*/ 22 w 70"/>
                  <a:gd name="T51" fmla="*/ 13 h 38"/>
                  <a:gd name="T52" fmla="*/ 13 w 70"/>
                  <a:gd name="T53" fmla="*/ 26 h 38"/>
                  <a:gd name="T54" fmla="*/ 12 w 70"/>
                  <a:gd name="T55" fmla="*/ 26 h 38"/>
                  <a:gd name="T56" fmla="*/ 9 w 70"/>
                  <a:gd name="T57" fmla="*/ 24 h 38"/>
                  <a:gd name="T58" fmla="*/ 4 w 70"/>
                  <a:gd name="T59" fmla="*/ 31 h 38"/>
                  <a:gd name="T60" fmla="*/ 4 w 70"/>
                  <a:gd name="T61" fmla="*/ 31 h 38"/>
                  <a:gd name="T62" fmla="*/ 10 w 70"/>
                  <a:gd name="T63" fmla="*/ 24 h 38"/>
                  <a:gd name="T64" fmla="*/ 13 w 70"/>
                  <a:gd name="T65" fmla="*/ 26 h 38"/>
                  <a:gd name="T66" fmla="*/ 17 w 70"/>
                  <a:gd name="T67" fmla="*/ 19 h 38"/>
                  <a:gd name="T68" fmla="*/ 22 w 70"/>
                  <a:gd name="T69" fmla="*/ 13 h 38"/>
                  <a:gd name="T70" fmla="*/ 27 w 70"/>
                  <a:gd name="T71" fmla="*/ 17 h 38"/>
                  <a:gd name="T72" fmla="*/ 33 w 70"/>
                  <a:gd name="T73" fmla="*/ 11 h 38"/>
                  <a:gd name="T74" fmla="*/ 37 w 70"/>
                  <a:gd name="T75" fmla="*/ 7 h 38"/>
                  <a:gd name="T76" fmla="*/ 43 w 70"/>
                  <a:gd name="T77" fmla="*/ 8 h 38"/>
                  <a:gd name="T78" fmla="*/ 51 w 70"/>
                  <a:gd name="T79" fmla="*/ 16 h 38"/>
                  <a:gd name="T80" fmla="*/ 51 w 70"/>
                  <a:gd name="T81" fmla="*/ 15 h 38"/>
                  <a:gd name="T82" fmla="*/ 54 w 70"/>
                  <a:gd name="T83" fmla="*/ 13 h 38"/>
                  <a:gd name="T84" fmla="*/ 60 w 70"/>
                  <a:gd name="T85" fmla="*/ 8 h 38"/>
                  <a:gd name="T86" fmla="*/ 56 w 70"/>
                  <a:gd name="T87" fmla="*/ 5 h 38"/>
                  <a:gd name="T88" fmla="*/ 56 w 70"/>
                  <a:gd name="T89" fmla="*/ 3 h 38"/>
                  <a:gd name="T90" fmla="*/ 70 w 70"/>
                  <a:gd name="T91" fmla="*/ 1 h 38"/>
                  <a:gd name="T92" fmla="*/ 70 w 70"/>
                  <a:gd name="T93" fmla="*/ 14 h 38"/>
                  <a:gd name="T94" fmla="*/ 69 w 70"/>
                  <a:gd name="T95" fmla="*/ 15 h 38"/>
                  <a:gd name="T96" fmla="*/ 66 w 70"/>
                  <a:gd name="T97" fmla="*/ 13 h 38"/>
                  <a:gd name="T98" fmla="*/ 64 w 70"/>
                  <a:gd name="T99" fmla="*/ 11 h 38"/>
                  <a:gd name="T100" fmla="*/ 63 w 70"/>
                  <a:gd name="T101" fmla="*/ 12 h 38"/>
                  <a:gd name="T102" fmla="*/ 56 w 70"/>
                  <a:gd name="T103" fmla="*/ 18 h 38"/>
                  <a:gd name="T104" fmla="*/ 51 w 70"/>
                  <a:gd name="T105" fmla="*/ 23 h 38"/>
                  <a:gd name="T106" fmla="*/ 48 w 70"/>
                  <a:gd name="T107" fmla="*/ 20 h 38"/>
                  <a:gd name="T108" fmla="*/ 38 w 70"/>
                  <a:gd name="T109" fmla="*/ 12 h 38"/>
                  <a:gd name="T110" fmla="*/ 34 w 70"/>
                  <a:gd name="T111" fmla="*/ 17 h 38"/>
                  <a:gd name="T112" fmla="*/ 30 w 70"/>
                  <a:gd name="T113" fmla="*/ 22 h 38"/>
                  <a:gd name="T114" fmla="*/ 29 w 70"/>
                  <a:gd name="T115" fmla="*/ 23 h 38"/>
                  <a:gd name="T116" fmla="*/ 23 w 70"/>
                  <a:gd name="T117" fmla="*/ 18 h 38"/>
                  <a:gd name="T118" fmla="*/ 14 w 70"/>
                  <a:gd name="T119" fmla="*/ 31 h 38"/>
                  <a:gd name="T120" fmla="*/ 14 w 70"/>
                  <a:gd name="T121" fmla="*/ 31 h 38"/>
                  <a:gd name="T122" fmla="*/ 10 w 70"/>
                  <a:gd name="T123" fmla="*/ 28 h 38"/>
                  <a:gd name="T124" fmla="*/ 2 w 70"/>
                  <a:gd name="T125"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0" h="38">
                    <a:moveTo>
                      <a:pt x="0" y="37"/>
                    </a:moveTo>
                    <a:cubicBezTo>
                      <a:pt x="2" y="35"/>
                      <a:pt x="2" y="35"/>
                      <a:pt x="2" y="35"/>
                    </a:cubicBezTo>
                    <a:cubicBezTo>
                      <a:pt x="3" y="34"/>
                      <a:pt x="4" y="33"/>
                      <a:pt x="5" y="32"/>
                    </a:cubicBezTo>
                    <a:cubicBezTo>
                      <a:pt x="6" y="31"/>
                      <a:pt x="8" y="29"/>
                      <a:pt x="10" y="27"/>
                    </a:cubicBezTo>
                    <a:cubicBezTo>
                      <a:pt x="10" y="27"/>
                      <a:pt x="10" y="27"/>
                      <a:pt x="10" y="27"/>
                    </a:cubicBezTo>
                    <a:cubicBezTo>
                      <a:pt x="11" y="28"/>
                      <a:pt x="13" y="30"/>
                      <a:pt x="14" y="31"/>
                    </a:cubicBezTo>
                    <a:cubicBezTo>
                      <a:pt x="14" y="31"/>
                      <a:pt x="14" y="31"/>
                      <a:pt x="14" y="31"/>
                    </a:cubicBezTo>
                    <a:cubicBezTo>
                      <a:pt x="23" y="17"/>
                      <a:pt x="23" y="17"/>
                      <a:pt x="23" y="17"/>
                    </a:cubicBezTo>
                    <a:cubicBezTo>
                      <a:pt x="23" y="17"/>
                      <a:pt x="23" y="17"/>
                      <a:pt x="24" y="17"/>
                    </a:cubicBezTo>
                    <a:cubicBezTo>
                      <a:pt x="25" y="18"/>
                      <a:pt x="26" y="18"/>
                      <a:pt x="27" y="19"/>
                    </a:cubicBezTo>
                    <a:cubicBezTo>
                      <a:pt x="29" y="22"/>
                      <a:pt x="29" y="22"/>
                      <a:pt x="29" y="22"/>
                    </a:cubicBezTo>
                    <a:cubicBezTo>
                      <a:pt x="28" y="22"/>
                      <a:pt x="28" y="22"/>
                      <a:pt x="28" y="22"/>
                    </a:cubicBezTo>
                    <a:cubicBezTo>
                      <a:pt x="29" y="19"/>
                      <a:pt x="31" y="18"/>
                      <a:pt x="33" y="16"/>
                    </a:cubicBezTo>
                    <a:cubicBezTo>
                      <a:pt x="34" y="14"/>
                      <a:pt x="36" y="12"/>
                      <a:pt x="38" y="11"/>
                    </a:cubicBezTo>
                    <a:cubicBezTo>
                      <a:pt x="38" y="10"/>
                      <a:pt x="38" y="10"/>
                      <a:pt x="39" y="10"/>
                    </a:cubicBezTo>
                    <a:cubicBezTo>
                      <a:pt x="41" y="12"/>
                      <a:pt x="43" y="14"/>
                      <a:pt x="46" y="16"/>
                    </a:cubicBezTo>
                    <a:cubicBezTo>
                      <a:pt x="49" y="18"/>
                      <a:pt x="49" y="18"/>
                      <a:pt x="49" y="18"/>
                    </a:cubicBezTo>
                    <a:cubicBezTo>
                      <a:pt x="52" y="22"/>
                      <a:pt x="52" y="22"/>
                      <a:pt x="52" y="22"/>
                    </a:cubicBezTo>
                    <a:cubicBezTo>
                      <a:pt x="51" y="22"/>
                      <a:pt x="51" y="22"/>
                      <a:pt x="51" y="22"/>
                    </a:cubicBezTo>
                    <a:cubicBezTo>
                      <a:pt x="54" y="19"/>
                      <a:pt x="56" y="16"/>
                      <a:pt x="59" y="13"/>
                    </a:cubicBezTo>
                    <a:cubicBezTo>
                      <a:pt x="60" y="12"/>
                      <a:pt x="61" y="12"/>
                      <a:pt x="62" y="11"/>
                    </a:cubicBezTo>
                    <a:cubicBezTo>
                      <a:pt x="62" y="11"/>
                      <a:pt x="62" y="10"/>
                      <a:pt x="62" y="10"/>
                    </a:cubicBezTo>
                    <a:cubicBezTo>
                      <a:pt x="63" y="9"/>
                      <a:pt x="64" y="9"/>
                      <a:pt x="65" y="9"/>
                    </a:cubicBezTo>
                    <a:cubicBezTo>
                      <a:pt x="65" y="10"/>
                      <a:pt x="66" y="10"/>
                      <a:pt x="66" y="10"/>
                    </a:cubicBezTo>
                    <a:cubicBezTo>
                      <a:pt x="67" y="11"/>
                      <a:pt x="67" y="11"/>
                      <a:pt x="67" y="11"/>
                    </a:cubicBezTo>
                    <a:cubicBezTo>
                      <a:pt x="70" y="13"/>
                      <a:pt x="70" y="13"/>
                      <a:pt x="70" y="13"/>
                    </a:cubicBezTo>
                    <a:cubicBezTo>
                      <a:pt x="68" y="14"/>
                      <a:pt x="68" y="14"/>
                      <a:pt x="68" y="14"/>
                    </a:cubicBezTo>
                    <a:cubicBezTo>
                      <a:pt x="68" y="10"/>
                      <a:pt x="69" y="5"/>
                      <a:pt x="68" y="1"/>
                    </a:cubicBezTo>
                    <a:cubicBezTo>
                      <a:pt x="69" y="2"/>
                      <a:pt x="69" y="2"/>
                      <a:pt x="69" y="2"/>
                    </a:cubicBezTo>
                    <a:cubicBezTo>
                      <a:pt x="57" y="5"/>
                      <a:pt x="57" y="5"/>
                      <a:pt x="57" y="5"/>
                    </a:cubicBezTo>
                    <a:cubicBezTo>
                      <a:pt x="57" y="3"/>
                      <a:pt x="57" y="3"/>
                      <a:pt x="57" y="3"/>
                    </a:cubicBezTo>
                    <a:cubicBezTo>
                      <a:pt x="59" y="5"/>
                      <a:pt x="60" y="6"/>
                      <a:pt x="61" y="8"/>
                    </a:cubicBezTo>
                    <a:cubicBezTo>
                      <a:pt x="61" y="8"/>
                      <a:pt x="61" y="8"/>
                      <a:pt x="61" y="9"/>
                    </a:cubicBezTo>
                    <a:cubicBezTo>
                      <a:pt x="60" y="10"/>
                      <a:pt x="58" y="12"/>
                      <a:pt x="56" y="13"/>
                    </a:cubicBezTo>
                    <a:cubicBezTo>
                      <a:pt x="55" y="14"/>
                      <a:pt x="55" y="14"/>
                      <a:pt x="55" y="14"/>
                    </a:cubicBezTo>
                    <a:cubicBezTo>
                      <a:pt x="54" y="15"/>
                      <a:pt x="54" y="15"/>
                      <a:pt x="54" y="15"/>
                    </a:cubicBezTo>
                    <a:cubicBezTo>
                      <a:pt x="52" y="16"/>
                      <a:pt x="52" y="16"/>
                      <a:pt x="52" y="16"/>
                    </a:cubicBezTo>
                    <a:cubicBezTo>
                      <a:pt x="51" y="17"/>
                      <a:pt x="51" y="17"/>
                      <a:pt x="51" y="17"/>
                    </a:cubicBezTo>
                    <a:cubicBezTo>
                      <a:pt x="51" y="17"/>
                      <a:pt x="51" y="17"/>
                      <a:pt x="51" y="17"/>
                    </a:cubicBezTo>
                    <a:cubicBezTo>
                      <a:pt x="51" y="17"/>
                      <a:pt x="50" y="17"/>
                      <a:pt x="50" y="17"/>
                    </a:cubicBezTo>
                    <a:cubicBezTo>
                      <a:pt x="48" y="15"/>
                      <a:pt x="46" y="14"/>
                      <a:pt x="44" y="12"/>
                    </a:cubicBezTo>
                    <a:cubicBezTo>
                      <a:pt x="43" y="11"/>
                      <a:pt x="43" y="10"/>
                      <a:pt x="42" y="9"/>
                    </a:cubicBezTo>
                    <a:cubicBezTo>
                      <a:pt x="41" y="8"/>
                      <a:pt x="40" y="8"/>
                      <a:pt x="39" y="8"/>
                    </a:cubicBezTo>
                    <a:cubicBezTo>
                      <a:pt x="39" y="8"/>
                      <a:pt x="38" y="8"/>
                      <a:pt x="38" y="8"/>
                    </a:cubicBezTo>
                    <a:cubicBezTo>
                      <a:pt x="37" y="9"/>
                      <a:pt x="37" y="9"/>
                      <a:pt x="36" y="9"/>
                    </a:cubicBezTo>
                    <a:cubicBezTo>
                      <a:pt x="35" y="10"/>
                      <a:pt x="34" y="11"/>
                      <a:pt x="34" y="12"/>
                    </a:cubicBezTo>
                    <a:cubicBezTo>
                      <a:pt x="33" y="13"/>
                      <a:pt x="32" y="14"/>
                      <a:pt x="31" y="15"/>
                    </a:cubicBezTo>
                    <a:cubicBezTo>
                      <a:pt x="30" y="16"/>
                      <a:pt x="29" y="17"/>
                      <a:pt x="28" y="18"/>
                    </a:cubicBezTo>
                    <a:cubicBezTo>
                      <a:pt x="28" y="18"/>
                      <a:pt x="28" y="18"/>
                      <a:pt x="27" y="18"/>
                    </a:cubicBezTo>
                    <a:cubicBezTo>
                      <a:pt x="27" y="18"/>
                      <a:pt x="27" y="18"/>
                      <a:pt x="27" y="18"/>
                    </a:cubicBezTo>
                    <a:cubicBezTo>
                      <a:pt x="26" y="16"/>
                      <a:pt x="24" y="15"/>
                      <a:pt x="22" y="14"/>
                    </a:cubicBezTo>
                    <a:cubicBezTo>
                      <a:pt x="22" y="13"/>
                      <a:pt x="22" y="13"/>
                      <a:pt x="22" y="13"/>
                    </a:cubicBezTo>
                    <a:cubicBezTo>
                      <a:pt x="20" y="15"/>
                      <a:pt x="19" y="18"/>
                      <a:pt x="18" y="20"/>
                    </a:cubicBezTo>
                    <a:cubicBezTo>
                      <a:pt x="16" y="22"/>
                      <a:pt x="14" y="24"/>
                      <a:pt x="13" y="26"/>
                    </a:cubicBezTo>
                    <a:cubicBezTo>
                      <a:pt x="13" y="27"/>
                      <a:pt x="13" y="27"/>
                      <a:pt x="13" y="27"/>
                    </a:cubicBezTo>
                    <a:cubicBezTo>
                      <a:pt x="13" y="27"/>
                      <a:pt x="12" y="27"/>
                      <a:pt x="12" y="26"/>
                    </a:cubicBezTo>
                    <a:cubicBezTo>
                      <a:pt x="12" y="26"/>
                      <a:pt x="12" y="25"/>
                      <a:pt x="11" y="25"/>
                    </a:cubicBezTo>
                    <a:cubicBezTo>
                      <a:pt x="11" y="25"/>
                      <a:pt x="10" y="24"/>
                      <a:pt x="9" y="24"/>
                    </a:cubicBezTo>
                    <a:cubicBezTo>
                      <a:pt x="10" y="24"/>
                      <a:pt x="10" y="24"/>
                      <a:pt x="10" y="24"/>
                    </a:cubicBezTo>
                    <a:cubicBezTo>
                      <a:pt x="8" y="26"/>
                      <a:pt x="6" y="29"/>
                      <a:pt x="4" y="31"/>
                    </a:cubicBezTo>
                    <a:cubicBezTo>
                      <a:pt x="3" y="33"/>
                      <a:pt x="1" y="35"/>
                      <a:pt x="0" y="38"/>
                    </a:cubicBezTo>
                    <a:cubicBezTo>
                      <a:pt x="1" y="35"/>
                      <a:pt x="3" y="33"/>
                      <a:pt x="4" y="31"/>
                    </a:cubicBezTo>
                    <a:cubicBezTo>
                      <a:pt x="6" y="28"/>
                      <a:pt x="8" y="26"/>
                      <a:pt x="9" y="24"/>
                    </a:cubicBezTo>
                    <a:cubicBezTo>
                      <a:pt x="9" y="24"/>
                      <a:pt x="9" y="24"/>
                      <a:pt x="10" y="24"/>
                    </a:cubicBezTo>
                    <a:cubicBezTo>
                      <a:pt x="10" y="24"/>
                      <a:pt x="11" y="24"/>
                      <a:pt x="11" y="25"/>
                    </a:cubicBezTo>
                    <a:cubicBezTo>
                      <a:pt x="12" y="25"/>
                      <a:pt x="12" y="26"/>
                      <a:pt x="13" y="26"/>
                    </a:cubicBezTo>
                    <a:cubicBezTo>
                      <a:pt x="12" y="26"/>
                      <a:pt x="12" y="26"/>
                      <a:pt x="12" y="26"/>
                    </a:cubicBezTo>
                    <a:cubicBezTo>
                      <a:pt x="14" y="24"/>
                      <a:pt x="15" y="21"/>
                      <a:pt x="17" y="19"/>
                    </a:cubicBezTo>
                    <a:cubicBezTo>
                      <a:pt x="18" y="17"/>
                      <a:pt x="19" y="15"/>
                      <a:pt x="22" y="13"/>
                    </a:cubicBezTo>
                    <a:cubicBezTo>
                      <a:pt x="22" y="13"/>
                      <a:pt x="22" y="12"/>
                      <a:pt x="22" y="13"/>
                    </a:cubicBezTo>
                    <a:cubicBezTo>
                      <a:pt x="24" y="14"/>
                      <a:pt x="27" y="15"/>
                      <a:pt x="28" y="17"/>
                    </a:cubicBezTo>
                    <a:cubicBezTo>
                      <a:pt x="27" y="17"/>
                      <a:pt x="27" y="17"/>
                      <a:pt x="27" y="17"/>
                    </a:cubicBezTo>
                    <a:cubicBezTo>
                      <a:pt x="28" y="16"/>
                      <a:pt x="29" y="15"/>
                      <a:pt x="30" y="14"/>
                    </a:cubicBezTo>
                    <a:cubicBezTo>
                      <a:pt x="31" y="13"/>
                      <a:pt x="32" y="12"/>
                      <a:pt x="33" y="11"/>
                    </a:cubicBezTo>
                    <a:cubicBezTo>
                      <a:pt x="33" y="10"/>
                      <a:pt x="34" y="9"/>
                      <a:pt x="35" y="8"/>
                    </a:cubicBezTo>
                    <a:cubicBezTo>
                      <a:pt x="36" y="8"/>
                      <a:pt x="36" y="8"/>
                      <a:pt x="37" y="7"/>
                    </a:cubicBezTo>
                    <a:cubicBezTo>
                      <a:pt x="37" y="7"/>
                      <a:pt x="38" y="6"/>
                      <a:pt x="39" y="6"/>
                    </a:cubicBezTo>
                    <a:cubicBezTo>
                      <a:pt x="41" y="6"/>
                      <a:pt x="42" y="7"/>
                      <a:pt x="43" y="8"/>
                    </a:cubicBezTo>
                    <a:cubicBezTo>
                      <a:pt x="44" y="9"/>
                      <a:pt x="45" y="10"/>
                      <a:pt x="45" y="11"/>
                    </a:cubicBezTo>
                    <a:cubicBezTo>
                      <a:pt x="47" y="13"/>
                      <a:pt x="49" y="14"/>
                      <a:pt x="51" y="16"/>
                    </a:cubicBezTo>
                    <a:cubicBezTo>
                      <a:pt x="50" y="16"/>
                      <a:pt x="50" y="16"/>
                      <a:pt x="50" y="16"/>
                    </a:cubicBezTo>
                    <a:cubicBezTo>
                      <a:pt x="51" y="15"/>
                      <a:pt x="51" y="15"/>
                      <a:pt x="51" y="15"/>
                    </a:cubicBezTo>
                    <a:cubicBezTo>
                      <a:pt x="52" y="14"/>
                      <a:pt x="52" y="14"/>
                      <a:pt x="53" y="14"/>
                    </a:cubicBezTo>
                    <a:cubicBezTo>
                      <a:pt x="53" y="14"/>
                      <a:pt x="53" y="13"/>
                      <a:pt x="54" y="13"/>
                    </a:cubicBezTo>
                    <a:cubicBezTo>
                      <a:pt x="55" y="12"/>
                      <a:pt x="55" y="12"/>
                      <a:pt x="55" y="12"/>
                    </a:cubicBezTo>
                    <a:cubicBezTo>
                      <a:pt x="57" y="10"/>
                      <a:pt x="58" y="9"/>
                      <a:pt x="60" y="8"/>
                    </a:cubicBezTo>
                    <a:cubicBezTo>
                      <a:pt x="60" y="9"/>
                      <a:pt x="60" y="9"/>
                      <a:pt x="60" y="9"/>
                    </a:cubicBezTo>
                    <a:cubicBezTo>
                      <a:pt x="59" y="7"/>
                      <a:pt x="57" y="6"/>
                      <a:pt x="56" y="5"/>
                    </a:cubicBezTo>
                    <a:cubicBezTo>
                      <a:pt x="56" y="4"/>
                      <a:pt x="56" y="4"/>
                      <a:pt x="56" y="3"/>
                    </a:cubicBezTo>
                    <a:cubicBezTo>
                      <a:pt x="56" y="3"/>
                      <a:pt x="56" y="3"/>
                      <a:pt x="56" y="3"/>
                    </a:cubicBezTo>
                    <a:cubicBezTo>
                      <a:pt x="69" y="0"/>
                      <a:pt x="69" y="0"/>
                      <a:pt x="69" y="0"/>
                    </a:cubicBezTo>
                    <a:cubicBezTo>
                      <a:pt x="69" y="0"/>
                      <a:pt x="69" y="0"/>
                      <a:pt x="70" y="1"/>
                    </a:cubicBezTo>
                    <a:cubicBezTo>
                      <a:pt x="70" y="1"/>
                      <a:pt x="70" y="1"/>
                      <a:pt x="70" y="1"/>
                    </a:cubicBezTo>
                    <a:cubicBezTo>
                      <a:pt x="70" y="5"/>
                      <a:pt x="69" y="10"/>
                      <a:pt x="70" y="14"/>
                    </a:cubicBezTo>
                    <a:cubicBezTo>
                      <a:pt x="70" y="14"/>
                      <a:pt x="70" y="14"/>
                      <a:pt x="70" y="14"/>
                    </a:cubicBezTo>
                    <a:cubicBezTo>
                      <a:pt x="70" y="14"/>
                      <a:pt x="70" y="15"/>
                      <a:pt x="69" y="15"/>
                    </a:cubicBezTo>
                    <a:cubicBezTo>
                      <a:pt x="69" y="15"/>
                      <a:pt x="69" y="15"/>
                      <a:pt x="68" y="15"/>
                    </a:cubicBezTo>
                    <a:cubicBezTo>
                      <a:pt x="66" y="13"/>
                      <a:pt x="66" y="13"/>
                      <a:pt x="66" y="13"/>
                    </a:cubicBezTo>
                    <a:cubicBezTo>
                      <a:pt x="66" y="12"/>
                      <a:pt x="66" y="12"/>
                      <a:pt x="65" y="12"/>
                    </a:cubicBezTo>
                    <a:cubicBezTo>
                      <a:pt x="65" y="11"/>
                      <a:pt x="64" y="11"/>
                      <a:pt x="64" y="11"/>
                    </a:cubicBezTo>
                    <a:cubicBezTo>
                      <a:pt x="64" y="11"/>
                      <a:pt x="64" y="11"/>
                      <a:pt x="64" y="11"/>
                    </a:cubicBezTo>
                    <a:cubicBezTo>
                      <a:pt x="64" y="11"/>
                      <a:pt x="63" y="12"/>
                      <a:pt x="63" y="12"/>
                    </a:cubicBezTo>
                    <a:cubicBezTo>
                      <a:pt x="62" y="13"/>
                      <a:pt x="61" y="14"/>
                      <a:pt x="61" y="14"/>
                    </a:cubicBezTo>
                    <a:cubicBezTo>
                      <a:pt x="59" y="16"/>
                      <a:pt x="58" y="17"/>
                      <a:pt x="56" y="18"/>
                    </a:cubicBezTo>
                    <a:cubicBezTo>
                      <a:pt x="52" y="23"/>
                      <a:pt x="52" y="23"/>
                      <a:pt x="52" y="23"/>
                    </a:cubicBezTo>
                    <a:cubicBezTo>
                      <a:pt x="52" y="23"/>
                      <a:pt x="51" y="23"/>
                      <a:pt x="51" y="23"/>
                    </a:cubicBezTo>
                    <a:cubicBezTo>
                      <a:pt x="51" y="23"/>
                      <a:pt x="51" y="23"/>
                      <a:pt x="51" y="23"/>
                    </a:cubicBezTo>
                    <a:cubicBezTo>
                      <a:pt x="48" y="20"/>
                      <a:pt x="48" y="20"/>
                      <a:pt x="48" y="20"/>
                    </a:cubicBezTo>
                    <a:cubicBezTo>
                      <a:pt x="45" y="17"/>
                      <a:pt x="45" y="17"/>
                      <a:pt x="45" y="17"/>
                    </a:cubicBezTo>
                    <a:cubicBezTo>
                      <a:pt x="42" y="15"/>
                      <a:pt x="40" y="13"/>
                      <a:pt x="38" y="12"/>
                    </a:cubicBezTo>
                    <a:cubicBezTo>
                      <a:pt x="39" y="11"/>
                      <a:pt x="39" y="11"/>
                      <a:pt x="39" y="11"/>
                    </a:cubicBezTo>
                    <a:cubicBezTo>
                      <a:pt x="37" y="13"/>
                      <a:pt x="35" y="15"/>
                      <a:pt x="34" y="17"/>
                    </a:cubicBezTo>
                    <a:cubicBezTo>
                      <a:pt x="32" y="18"/>
                      <a:pt x="30" y="20"/>
                      <a:pt x="30" y="22"/>
                    </a:cubicBezTo>
                    <a:cubicBezTo>
                      <a:pt x="30" y="22"/>
                      <a:pt x="30" y="22"/>
                      <a:pt x="30" y="22"/>
                    </a:cubicBezTo>
                    <a:cubicBezTo>
                      <a:pt x="29" y="23"/>
                      <a:pt x="29" y="23"/>
                      <a:pt x="29" y="23"/>
                    </a:cubicBezTo>
                    <a:cubicBezTo>
                      <a:pt x="29" y="23"/>
                      <a:pt x="29" y="23"/>
                      <a:pt x="29" y="23"/>
                    </a:cubicBezTo>
                    <a:cubicBezTo>
                      <a:pt x="26" y="20"/>
                      <a:pt x="26" y="20"/>
                      <a:pt x="26" y="20"/>
                    </a:cubicBezTo>
                    <a:cubicBezTo>
                      <a:pt x="25" y="19"/>
                      <a:pt x="24" y="19"/>
                      <a:pt x="23" y="18"/>
                    </a:cubicBezTo>
                    <a:cubicBezTo>
                      <a:pt x="24" y="18"/>
                      <a:pt x="24" y="18"/>
                      <a:pt x="24" y="18"/>
                    </a:cubicBezTo>
                    <a:cubicBezTo>
                      <a:pt x="14" y="31"/>
                      <a:pt x="14" y="31"/>
                      <a:pt x="14" y="31"/>
                    </a:cubicBezTo>
                    <a:cubicBezTo>
                      <a:pt x="14" y="31"/>
                      <a:pt x="14" y="31"/>
                      <a:pt x="14" y="31"/>
                    </a:cubicBezTo>
                    <a:cubicBezTo>
                      <a:pt x="14" y="31"/>
                      <a:pt x="14" y="31"/>
                      <a:pt x="14" y="31"/>
                    </a:cubicBezTo>
                    <a:cubicBezTo>
                      <a:pt x="13" y="30"/>
                      <a:pt x="11" y="29"/>
                      <a:pt x="10" y="28"/>
                    </a:cubicBezTo>
                    <a:cubicBezTo>
                      <a:pt x="10" y="28"/>
                      <a:pt x="10" y="28"/>
                      <a:pt x="10" y="28"/>
                    </a:cubicBezTo>
                    <a:cubicBezTo>
                      <a:pt x="8" y="29"/>
                      <a:pt x="6" y="31"/>
                      <a:pt x="5" y="32"/>
                    </a:cubicBezTo>
                    <a:cubicBezTo>
                      <a:pt x="4" y="33"/>
                      <a:pt x="3" y="34"/>
                      <a:pt x="2" y="35"/>
                    </a:cubicBez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6"/>
              <p:cNvSpPr/>
              <p:nvPr/>
            </p:nvSpPr>
            <p:spPr bwMode="auto">
              <a:xfrm>
                <a:off x="6609" y="640"/>
                <a:ext cx="8" cy="5"/>
              </a:xfrm>
              <a:custGeom>
                <a:avLst/>
                <a:gdLst>
                  <a:gd name="T0" fmla="*/ 0 w 3"/>
                  <a:gd name="T1" fmla="*/ 1 h 2"/>
                  <a:gd name="T2" fmla="*/ 0 w 3"/>
                  <a:gd name="T3" fmla="*/ 1 h 2"/>
                  <a:gd name="T4" fmla="*/ 0 w 3"/>
                  <a:gd name="T5" fmla="*/ 0 h 2"/>
                  <a:gd name="T6" fmla="*/ 1 w 3"/>
                  <a:gd name="T7" fmla="*/ 1 h 2"/>
                  <a:gd name="T8" fmla="*/ 2 w 3"/>
                  <a:gd name="T9" fmla="*/ 0 h 2"/>
                  <a:gd name="T10" fmla="*/ 2 w 3"/>
                  <a:gd name="T11" fmla="*/ 1 h 2"/>
                  <a:gd name="T12" fmla="*/ 3 w 3"/>
                  <a:gd name="T13" fmla="*/ 1 h 2"/>
                  <a:gd name="T14" fmla="*/ 3 w 3"/>
                  <a:gd name="T15" fmla="*/ 1 h 2"/>
                  <a:gd name="T16" fmla="*/ 2 w 3"/>
                  <a:gd name="T17" fmla="*/ 1 h 2"/>
                  <a:gd name="T18" fmla="*/ 1 w 3"/>
                  <a:gd name="T19" fmla="*/ 2 h 2"/>
                  <a:gd name="T20" fmla="*/ 0 w 3"/>
                  <a:gd name="T21" fmla="*/ 1 h 2"/>
                  <a:gd name="T22" fmla="*/ 0 w 3"/>
                  <a:gd name="T23" fmla="*/ 1 h 2"/>
                  <a:gd name="T24" fmla="*/ 0 w 3"/>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0" y="1"/>
                    </a:moveTo>
                    <a:cubicBezTo>
                      <a:pt x="0" y="1"/>
                      <a:pt x="0" y="1"/>
                      <a:pt x="0" y="1"/>
                    </a:cubicBezTo>
                    <a:cubicBezTo>
                      <a:pt x="0" y="1"/>
                      <a:pt x="0" y="0"/>
                      <a:pt x="0" y="0"/>
                    </a:cubicBezTo>
                    <a:cubicBezTo>
                      <a:pt x="0" y="1"/>
                      <a:pt x="1" y="0"/>
                      <a:pt x="1" y="1"/>
                    </a:cubicBezTo>
                    <a:cubicBezTo>
                      <a:pt x="1" y="1"/>
                      <a:pt x="2" y="0"/>
                      <a:pt x="2" y="0"/>
                    </a:cubicBezTo>
                    <a:cubicBezTo>
                      <a:pt x="2" y="0"/>
                      <a:pt x="2" y="1"/>
                      <a:pt x="2" y="1"/>
                    </a:cubicBezTo>
                    <a:cubicBezTo>
                      <a:pt x="2" y="1"/>
                      <a:pt x="3" y="1"/>
                      <a:pt x="3" y="1"/>
                    </a:cubicBezTo>
                    <a:cubicBezTo>
                      <a:pt x="3" y="1"/>
                      <a:pt x="3" y="1"/>
                      <a:pt x="3" y="1"/>
                    </a:cubicBezTo>
                    <a:cubicBezTo>
                      <a:pt x="2" y="1"/>
                      <a:pt x="2" y="1"/>
                      <a:pt x="2" y="1"/>
                    </a:cubicBezTo>
                    <a:cubicBezTo>
                      <a:pt x="2" y="1"/>
                      <a:pt x="1" y="2"/>
                      <a:pt x="1" y="2"/>
                    </a:cubicBezTo>
                    <a:cubicBezTo>
                      <a:pt x="1"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7"/>
              <p:cNvSpPr/>
              <p:nvPr/>
            </p:nvSpPr>
            <p:spPr bwMode="auto">
              <a:xfrm>
                <a:off x="6607" y="662"/>
                <a:ext cx="10" cy="5"/>
              </a:xfrm>
              <a:custGeom>
                <a:avLst/>
                <a:gdLst>
                  <a:gd name="T0" fmla="*/ 0 w 4"/>
                  <a:gd name="T1" fmla="*/ 1 h 2"/>
                  <a:gd name="T2" fmla="*/ 0 w 4"/>
                  <a:gd name="T3" fmla="*/ 1 h 2"/>
                  <a:gd name="T4" fmla="*/ 1 w 4"/>
                  <a:gd name="T5" fmla="*/ 0 h 2"/>
                  <a:gd name="T6" fmla="*/ 2 w 4"/>
                  <a:gd name="T7" fmla="*/ 1 h 2"/>
                  <a:gd name="T8" fmla="*/ 3 w 4"/>
                  <a:gd name="T9" fmla="*/ 1 h 2"/>
                  <a:gd name="T10" fmla="*/ 3 w 4"/>
                  <a:gd name="T11" fmla="*/ 1 h 2"/>
                  <a:gd name="T12" fmla="*/ 4 w 4"/>
                  <a:gd name="T13" fmla="*/ 1 h 2"/>
                  <a:gd name="T14" fmla="*/ 3 w 4"/>
                  <a:gd name="T15" fmla="*/ 1 h 2"/>
                  <a:gd name="T16" fmla="*/ 3 w 4"/>
                  <a:gd name="T17" fmla="*/ 2 h 2"/>
                  <a:gd name="T18" fmla="*/ 2 w 4"/>
                  <a:gd name="T19" fmla="*/ 2 h 2"/>
                  <a:gd name="T20" fmla="*/ 0 w 4"/>
                  <a:gd name="T21" fmla="*/ 1 h 2"/>
                  <a:gd name="T22" fmla="*/ 0 w 4"/>
                  <a:gd name="T23" fmla="*/ 1 h 2"/>
                  <a:gd name="T24" fmla="*/ 0 w 4"/>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0" y="1"/>
                    </a:moveTo>
                    <a:cubicBezTo>
                      <a:pt x="0" y="1"/>
                      <a:pt x="0" y="1"/>
                      <a:pt x="0" y="1"/>
                    </a:cubicBezTo>
                    <a:cubicBezTo>
                      <a:pt x="0" y="1"/>
                      <a:pt x="1" y="0"/>
                      <a:pt x="1" y="0"/>
                    </a:cubicBezTo>
                    <a:cubicBezTo>
                      <a:pt x="1" y="0"/>
                      <a:pt x="1" y="0"/>
                      <a:pt x="2" y="1"/>
                    </a:cubicBezTo>
                    <a:cubicBezTo>
                      <a:pt x="2" y="1"/>
                      <a:pt x="3" y="1"/>
                      <a:pt x="3" y="1"/>
                    </a:cubicBezTo>
                    <a:cubicBezTo>
                      <a:pt x="3" y="0"/>
                      <a:pt x="3" y="1"/>
                      <a:pt x="3" y="1"/>
                    </a:cubicBezTo>
                    <a:cubicBezTo>
                      <a:pt x="3" y="1"/>
                      <a:pt x="4" y="1"/>
                      <a:pt x="4" y="1"/>
                    </a:cubicBezTo>
                    <a:cubicBezTo>
                      <a:pt x="4" y="1"/>
                      <a:pt x="3" y="1"/>
                      <a:pt x="3" y="1"/>
                    </a:cubicBezTo>
                    <a:cubicBezTo>
                      <a:pt x="3" y="1"/>
                      <a:pt x="3" y="2"/>
                      <a:pt x="3" y="2"/>
                    </a:cubicBezTo>
                    <a:cubicBezTo>
                      <a:pt x="3" y="2"/>
                      <a:pt x="2" y="2"/>
                      <a:pt x="2" y="2"/>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18"/>
              <p:cNvSpPr/>
              <p:nvPr/>
            </p:nvSpPr>
            <p:spPr bwMode="auto">
              <a:xfrm>
                <a:off x="6607" y="687"/>
                <a:ext cx="7" cy="2"/>
              </a:xfrm>
              <a:custGeom>
                <a:avLst/>
                <a:gdLst>
                  <a:gd name="T0" fmla="*/ 0 w 3"/>
                  <a:gd name="T1" fmla="*/ 0 h 1"/>
                  <a:gd name="T2" fmla="*/ 0 w 3"/>
                  <a:gd name="T3" fmla="*/ 0 h 1"/>
                  <a:gd name="T4" fmla="*/ 0 w 3"/>
                  <a:gd name="T5" fmla="*/ 0 h 1"/>
                  <a:gd name="T6" fmla="*/ 1 w 3"/>
                  <a:gd name="T7" fmla="*/ 0 h 1"/>
                  <a:gd name="T8" fmla="*/ 2 w 3"/>
                  <a:gd name="T9" fmla="*/ 0 h 1"/>
                  <a:gd name="T10" fmla="*/ 3 w 3"/>
                  <a:gd name="T11" fmla="*/ 0 h 1"/>
                  <a:gd name="T12" fmla="*/ 3 w 3"/>
                  <a:gd name="T13" fmla="*/ 0 h 1"/>
                  <a:gd name="T14" fmla="*/ 3 w 3"/>
                  <a:gd name="T15" fmla="*/ 0 h 1"/>
                  <a:gd name="T16" fmla="*/ 2 w 3"/>
                  <a:gd name="T17" fmla="*/ 1 h 1"/>
                  <a:gd name="T18" fmla="*/ 1 w 3"/>
                  <a:gd name="T19" fmla="*/ 1 h 1"/>
                  <a:gd name="T20" fmla="*/ 0 w 3"/>
                  <a:gd name="T21" fmla="*/ 1 h 1"/>
                  <a:gd name="T22" fmla="*/ 0 w 3"/>
                  <a:gd name="T23" fmla="*/ 0 h 1"/>
                  <a:gd name="T24" fmla="*/ 0 w 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
                    <a:moveTo>
                      <a:pt x="0" y="0"/>
                    </a:moveTo>
                    <a:cubicBezTo>
                      <a:pt x="0" y="0"/>
                      <a:pt x="0" y="0"/>
                      <a:pt x="0" y="0"/>
                    </a:cubicBezTo>
                    <a:cubicBezTo>
                      <a:pt x="0" y="0"/>
                      <a:pt x="0" y="0"/>
                      <a:pt x="0" y="0"/>
                    </a:cubicBezTo>
                    <a:cubicBezTo>
                      <a:pt x="0" y="0"/>
                      <a:pt x="1" y="0"/>
                      <a:pt x="1" y="0"/>
                    </a:cubicBezTo>
                    <a:cubicBezTo>
                      <a:pt x="2" y="0"/>
                      <a:pt x="2" y="0"/>
                      <a:pt x="2" y="0"/>
                    </a:cubicBezTo>
                    <a:cubicBezTo>
                      <a:pt x="2" y="0"/>
                      <a:pt x="3" y="0"/>
                      <a:pt x="3" y="0"/>
                    </a:cubicBezTo>
                    <a:cubicBezTo>
                      <a:pt x="3" y="0"/>
                      <a:pt x="3" y="0"/>
                      <a:pt x="3" y="0"/>
                    </a:cubicBezTo>
                    <a:cubicBezTo>
                      <a:pt x="3" y="0"/>
                      <a:pt x="3" y="0"/>
                      <a:pt x="3" y="0"/>
                    </a:cubicBezTo>
                    <a:cubicBezTo>
                      <a:pt x="3" y="0"/>
                      <a:pt x="2" y="1"/>
                      <a:pt x="2" y="1"/>
                    </a:cubicBezTo>
                    <a:cubicBezTo>
                      <a:pt x="2" y="1"/>
                      <a:pt x="2" y="1"/>
                      <a:pt x="1" y="1"/>
                    </a:cubicBezTo>
                    <a:cubicBezTo>
                      <a:pt x="1" y="1"/>
                      <a:pt x="0" y="1"/>
                      <a:pt x="0" y="1"/>
                    </a:cubicBez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19"/>
              <p:cNvSpPr/>
              <p:nvPr/>
            </p:nvSpPr>
            <p:spPr bwMode="auto">
              <a:xfrm>
                <a:off x="6604" y="709"/>
                <a:ext cx="10" cy="5"/>
              </a:xfrm>
              <a:custGeom>
                <a:avLst/>
                <a:gdLst>
                  <a:gd name="T0" fmla="*/ 0 w 4"/>
                  <a:gd name="T1" fmla="*/ 1 h 2"/>
                  <a:gd name="T2" fmla="*/ 0 w 4"/>
                  <a:gd name="T3" fmla="*/ 1 h 2"/>
                  <a:gd name="T4" fmla="*/ 1 w 4"/>
                  <a:gd name="T5" fmla="*/ 0 h 2"/>
                  <a:gd name="T6" fmla="*/ 2 w 4"/>
                  <a:gd name="T7" fmla="*/ 0 h 2"/>
                  <a:gd name="T8" fmla="*/ 4 w 4"/>
                  <a:gd name="T9" fmla="*/ 0 h 2"/>
                  <a:gd name="T10" fmla="*/ 4 w 4"/>
                  <a:gd name="T11" fmla="*/ 1 h 2"/>
                  <a:gd name="T12" fmla="*/ 4 w 4"/>
                  <a:gd name="T13" fmla="*/ 1 h 2"/>
                  <a:gd name="T14" fmla="*/ 4 w 4"/>
                  <a:gd name="T15" fmla="*/ 1 h 2"/>
                  <a:gd name="T16" fmla="*/ 4 w 4"/>
                  <a:gd name="T17" fmla="*/ 1 h 2"/>
                  <a:gd name="T18" fmla="*/ 2 w 4"/>
                  <a:gd name="T19" fmla="*/ 1 h 2"/>
                  <a:gd name="T20" fmla="*/ 1 w 4"/>
                  <a:gd name="T21" fmla="*/ 1 h 2"/>
                  <a:gd name="T22" fmla="*/ 0 w 4"/>
                  <a:gd name="T23" fmla="*/ 1 h 2"/>
                  <a:gd name="T24" fmla="*/ 0 w 4"/>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2">
                    <a:moveTo>
                      <a:pt x="0" y="1"/>
                    </a:moveTo>
                    <a:cubicBezTo>
                      <a:pt x="0" y="1"/>
                      <a:pt x="0" y="1"/>
                      <a:pt x="0" y="1"/>
                    </a:cubicBezTo>
                    <a:cubicBezTo>
                      <a:pt x="1" y="1"/>
                      <a:pt x="1" y="0"/>
                      <a:pt x="1" y="0"/>
                    </a:cubicBezTo>
                    <a:cubicBezTo>
                      <a:pt x="1" y="0"/>
                      <a:pt x="2" y="0"/>
                      <a:pt x="2" y="0"/>
                    </a:cubicBezTo>
                    <a:cubicBezTo>
                      <a:pt x="3" y="0"/>
                      <a:pt x="3" y="0"/>
                      <a:pt x="4" y="0"/>
                    </a:cubicBezTo>
                    <a:cubicBezTo>
                      <a:pt x="4" y="0"/>
                      <a:pt x="4" y="1"/>
                      <a:pt x="4" y="1"/>
                    </a:cubicBezTo>
                    <a:cubicBezTo>
                      <a:pt x="4" y="1"/>
                      <a:pt x="4" y="1"/>
                      <a:pt x="4" y="1"/>
                    </a:cubicBezTo>
                    <a:cubicBezTo>
                      <a:pt x="4" y="1"/>
                      <a:pt x="4" y="1"/>
                      <a:pt x="4" y="1"/>
                    </a:cubicBezTo>
                    <a:cubicBezTo>
                      <a:pt x="4" y="1"/>
                      <a:pt x="4" y="1"/>
                      <a:pt x="4" y="1"/>
                    </a:cubicBezTo>
                    <a:cubicBezTo>
                      <a:pt x="3" y="1"/>
                      <a:pt x="3" y="1"/>
                      <a:pt x="2" y="1"/>
                    </a:cubicBezTo>
                    <a:cubicBezTo>
                      <a:pt x="2" y="1"/>
                      <a:pt x="1" y="1"/>
                      <a:pt x="1" y="1"/>
                    </a:cubicBezTo>
                    <a:cubicBezTo>
                      <a:pt x="1" y="2"/>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0"/>
              <p:cNvSpPr/>
              <p:nvPr/>
            </p:nvSpPr>
            <p:spPr bwMode="auto">
              <a:xfrm>
                <a:off x="6607" y="731"/>
                <a:ext cx="7" cy="5"/>
              </a:xfrm>
              <a:custGeom>
                <a:avLst/>
                <a:gdLst>
                  <a:gd name="T0" fmla="*/ 0 w 3"/>
                  <a:gd name="T1" fmla="*/ 1 h 2"/>
                  <a:gd name="T2" fmla="*/ 0 w 3"/>
                  <a:gd name="T3" fmla="*/ 1 h 2"/>
                  <a:gd name="T4" fmla="*/ 1 w 3"/>
                  <a:gd name="T5" fmla="*/ 1 h 2"/>
                  <a:gd name="T6" fmla="*/ 2 w 3"/>
                  <a:gd name="T7" fmla="*/ 1 h 2"/>
                  <a:gd name="T8" fmla="*/ 3 w 3"/>
                  <a:gd name="T9" fmla="*/ 0 h 2"/>
                  <a:gd name="T10" fmla="*/ 3 w 3"/>
                  <a:gd name="T11" fmla="*/ 1 h 2"/>
                  <a:gd name="T12" fmla="*/ 3 w 3"/>
                  <a:gd name="T13" fmla="*/ 1 h 2"/>
                  <a:gd name="T14" fmla="*/ 3 w 3"/>
                  <a:gd name="T15" fmla="*/ 1 h 2"/>
                  <a:gd name="T16" fmla="*/ 3 w 3"/>
                  <a:gd name="T17" fmla="*/ 1 h 2"/>
                  <a:gd name="T18" fmla="*/ 2 w 3"/>
                  <a:gd name="T19" fmla="*/ 2 h 2"/>
                  <a:gd name="T20" fmla="*/ 1 w 3"/>
                  <a:gd name="T21" fmla="*/ 2 h 2"/>
                  <a:gd name="T22" fmla="*/ 0 w 3"/>
                  <a:gd name="T23" fmla="*/ 1 h 2"/>
                  <a:gd name="T24" fmla="*/ 0 w 3"/>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2">
                    <a:moveTo>
                      <a:pt x="0" y="1"/>
                    </a:moveTo>
                    <a:cubicBezTo>
                      <a:pt x="0" y="1"/>
                      <a:pt x="0" y="1"/>
                      <a:pt x="0" y="1"/>
                    </a:cubicBezTo>
                    <a:cubicBezTo>
                      <a:pt x="1" y="1"/>
                      <a:pt x="1" y="0"/>
                      <a:pt x="1" y="1"/>
                    </a:cubicBezTo>
                    <a:cubicBezTo>
                      <a:pt x="1" y="1"/>
                      <a:pt x="1" y="1"/>
                      <a:pt x="2" y="1"/>
                    </a:cubicBezTo>
                    <a:cubicBezTo>
                      <a:pt x="2" y="0"/>
                      <a:pt x="2" y="0"/>
                      <a:pt x="3" y="0"/>
                    </a:cubicBezTo>
                    <a:cubicBezTo>
                      <a:pt x="3" y="0"/>
                      <a:pt x="3" y="1"/>
                      <a:pt x="3" y="1"/>
                    </a:cubicBezTo>
                    <a:cubicBezTo>
                      <a:pt x="3" y="1"/>
                      <a:pt x="3" y="1"/>
                      <a:pt x="3" y="1"/>
                    </a:cubicBezTo>
                    <a:cubicBezTo>
                      <a:pt x="3" y="1"/>
                      <a:pt x="3" y="1"/>
                      <a:pt x="3" y="1"/>
                    </a:cubicBezTo>
                    <a:cubicBezTo>
                      <a:pt x="3" y="1"/>
                      <a:pt x="3" y="1"/>
                      <a:pt x="3" y="1"/>
                    </a:cubicBezTo>
                    <a:cubicBezTo>
                      <a:pt x="3" y="1"/>
                      <a:pt x="2" y="1"/>
                      <a:pt x="2" y="2"/>
                    </a:cubicBezTo>
                    <a:cubicBezTo>
                      <a:pt x="1" y="2"/>
                      <a:pt x="1" y="2"/>
                      <a:pt x="1" y="2"/>
                    </a:cubicBezTo>
                    <a:cubicBezTo>
                      <a:pt x="1" y="2"/>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1"/>
              <p:cNvSpPr/>
              <p:nvPr/>
            </p:nvSpPr>
            <p:spPr bwMode="auto">
              <a:xfrm>
                <a:off x="6607" y="756"/>
                <a:ext cx="10" cy="3"/>
              </a:xfrm>
              <a:custGeom>
                <a:avLst/>
                <a:gdLst>
                  <a:gd name="T0" fmla="*/ 0 w 4"/>
                  <a:gd name="T1" fmla="*/ 1 h 1"/>
                  <a:gd name="T2" fmla="*/ 0 w 4"/>
                  <a:gd name="T3" fmla="*/ 0 h 1"/>
                  <a:gd name="T4" fmla="*/ 1 w 4"/>
                  <a:gd name="T5" fmla="*/ 0 h 1"/>
                  <a:gd name="T6" fmla="*/ 2 w 4"/>
                  <a:gd name="T7" fmla="*/ 0 h 1"/>
                  <a:gd name="T8" fmla="*/ 3 w 4"/>
                  <a:gd name="T9" fmla="*/ 0 h 1"/>
                  <a:gd name="T10" fmla="*/ 4 w 4"/>
                  <a:gd name="T11" fmla="*/ 0 h 1"/>
                  <a:gd name="T12" fmla="*/ 4 w 4"/>
                  <a:gd name="T13" fmla="*/ 0 h 1"/>
                  <a:gd name="T14" fmla="*/ 4 w 4"/>
                  <a:gd name="T15" fmla="*/ 0 h 1"/>
                  <a:gd name="T16" fmla="*/ 3 w 4"/>
                  <a:gd name="T17" fmla="*/ 1 h 1"/>
                  <a:gd name="T18" fmla="*/ 2 w 4"/>
                  <a:gd name="T19" fmla="*/ 1 h 1"/>
                  <a:gd name="T20" fmla="*/ 1 w 4"/>
                  <a:gd name="T21" fmla="*/ 1 h 1"/>
                  <a:gd name="T22" fmla="*/ 0 w 4"/>
                  <a:gd name="T23" fmla="*/ 1 h 1"/>
                  <a:gd name="T24" fmla="*/ 0 w 4"/>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
                    <a:moveTo>
                      <a:pt x="0" y="1"/>
                    </a:moveTo>
                    <a:cubicBezTo>
                      <a:pt x="0" y="1"/>
                      <a:pt x="0" y="0"/>
                      <a:pt x="0" y="0"/>
                    </a:cubicBezTo>
                    <a:cubicBezTo>
                      <a:pt x="1" y="0"/>
                      <a:pt x="1" y="0"/>
                      <a:pt x="1" y="0"/>
                    </a:cubicBezTo>
                    <a:cubicBezTo>
                      <a:pt x="1" y="0"/>
                      <a:pt x="2" y="0"/>
                      <a:pt x="2" y="0"/>
                    </a:cubicBezTo>
                    <a:cubicBezTo>
                      <a:pt x="2" y="0"/>
                      <a:pt x="3" y="0"/>
                      <a:pt x="3" y="0"/>
                    </a:cubicBezTo>
                    <a:cubicBezTo>
                      <a:pt x="3" y="0"/>
                      <a:pt x="3" y="0"/>
                      <a:pt x="4" y="0"/>
                    </a:cubicBezTo>
                    <a:cubicBezTo>
                      <a:pt x="4" y="0"/>
                      <a:pt x="4" y="0"/>
                      <a:pt x="4" y="0"/>
                    </a:cubicBezTo>
                    <a:cubicBezTo>
                      <a:pt x="4" y="0"/>
                      <a:pt x="4" y="0"/>
                      <a:pt x="4" y="0"/>
                    </a:cubicBezTo>
                    <a:cubicBezTo>
                      <a:pt x="4" y="0"/>
                      <a:pt x="4" y="1"/>
                      <a:pt x="3" y="1"/>
                    </a:cubicBezTo>
                    <a:cubicBezTo>
                      <a:pt x="3" y="1"/>
                      <a:pt x="3" y="1"/>
                      <a:pt x="2" y="1"/>
                    </a:cubicBezTo>
                    <a:cubicBezTo>
                      <a:pt x="2"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3" name="Group 24"/>
            <p:cNvGrpSpPr>
              <a:grpSpLocks noChangeAspect="1"/>
            </p:cNvGrpSpPr>
            <p:nvPr/>
          </p:nvGrpSpPr>
          <p:grpSpPr bwMode="auto">
            <a:xfrm>
              <a:off x="2338255" y="1322744"/>
              <a:ext cx="251554" cy="225532"/>
              <a:chOff x="5147" y="1115"/>
              <a:chExt cx="232" cy="208"/>
            </a:xfrm>
            <a:solidFill>
              <a:sysClr val="window" lastClr="FFFFFF">
                <a:lumMod val="50000"/>
              </a:sysClr>
            </a:solidFill>
          </p:grpSpPr>
          <p:sp>
            <p:nvSpPr>
              <p:cNvPr id="74" name="Freeform 25"/>
              <p:cNvSpPr/>
              <p:nvPr/>
            </p:nvSpPr>
            <p:spPr bwMode="auto">
              <a:xfrm>
                <a:off x="5147" y="1115"/>
                <a:ext cx="196" cy="181"/>
              </a:xfrm>
              <a:custGeom>
                <a:avLst/>
                <a:gdLst>
                  <a:gd name="T0" fmla="*/ 5 w 22"/>
                  <a:gd name="T1" fmla="*/ 4 h 20"/>
                  <a:gd name="T2" fmla="*/ 2 w 22"/>
                  <a:gd name="T3" fmla="*/ 13 h 20"/>
                  <a:gd name="T4" fmla="*/ 2 w 22"/>
                  <a:gd name="T5" fmla="*/ 16 h 20"/>
                  <a:gd name="T6" fmla="*/ 2 w 22"/>
                  <a:gd name="T7" fmla="*/ 17 h 20"/>
                  <a:gd name="T8" fmla="*/ 3 w 22"/>
                  <a:gd name="T9" fmla="*/ 18 h 20"/>
                  <a:gd name="T10" fmla="*/ 4 w 22"/>
                  <a:gd name="T11" fmla="*/ 18 h 20"/>
                  <a:gd name="T12" fmla="*/ 5 w 22"/>
                  <a:gd name="T13" fmla="*/ 17 h 20"/>
                  <a:gd name="T14" fmla="*/ 6 w 22"/>
                  <a:gd name="T15" fmla="*/ 15 h 20"/>
                  <a:gd name="T16" fmla="*/ 7 w 22"/>
                  <a:gd name="T17" fmla="*/ 14 h 20"/>
                  <a:gd name="T18" fmla="*/ 9 w 22"/>
                  <a:gd name="T19" fmla="*/ 14 h 20"/>
                  <a:gd name="T20" fmla="*/ 11 w 22"/>
                  <a:gd name="T21" fmla="*/ 14 h 20"/>
                  <a:gd name="T22" fmla="*/ 14 w 22"/>
                  <a:gd name="T23" fmla="*/ 14 h 20"/>
                  <a:gd name="T24" fmla="*/ 16 w 22"/>
                  <a:gd name="T25" fmla="*/ 17 h 20"/>
                  <a:gd name="T26" fmla="*/ 16 w 22"/>
                  <a:gd name="T27" fmla="*/ 17 h 20"/>
                  <a:gd name="T28" fmla="*/ 17 w 22"/>
                  <a:gd name="T29" fmla="*/ 18 h 20"/>
                  <a:gd name="T30" fmla="*/ 19 w 22"/>
                  <a:gd name="T31" fmla="*/ 18 h 20"/>
                  <a:gd name="T32" fmla="*/ 21 w 22"/>
                  <a:gd name="T33" fmla="*/ 17 h 20"/>
                  <a:gd name="T34" fmla="*/ 20 w 22"/>
                  <a:gd name="T35" fmla="*/ 18 h 20"/>
                  <a:gd name="T36" fmla="*/ 20 w 22"/>
                  <a:gd name="T37" fmla="*/ 14 h 20"/>
                  <a:gd name="T38" fmla="*/ 19 w 22"/>
                  <a:gd name="T39" fmla="*/ 11 h 20"/>
                  <a:gd name="T40" fmla="*/ 18 w 22"/>
                  <a:gd name="T41" fmla="*/ 7 h 20"/>
                  <a:gd name="T42" fmla="*/ 17 w 22"/>
                  <a:gd name="T43" fmla="*/ 5 h 20"/>
                  <a:gd name="T44" fmla="*/ 16 w 22"/>
                  <a:gd name="T45" fmla="*/ 3 h 20"/>
                  <a:gd name="T46" fmla="*/ 15 w 22"/>
                  <a:gd name="T47" fmla="*/ 2 h 20"/>
                  <a:gd name="T48" fmla="*/ 13 w 22"/>
                  <a:gd name="T49" fmla="*/ 1 h 20"/>
                  <a:gd name="T50" fmla="*/ 10 w 22"/>
                  <a:gd name="T51" fmla="*/ 1 h 20"/>
                  <a:gd name="T52" fmla="*/ 6 w 22"/>
                  <a:gd name="T53" fmla="*/ 3 h 20"/>
                  <a:gd name="T54" fmla="*/ 5 w 22"/>
                  <a:gd name="T55" fmla="*/ 4 h 20"/>
                  <a:gd name="T56" fmla="*/ 4 w 22"/>
                  <a:gd name="T57" fmla="*/ 6 h 20"/>
                  <a:gd name="T58" fmla="*/ 5 w 22"/>
                  <a:gd name="T59" fmla="*/ 4 h 20"/>
                  <a:gd name="T60" fmla="*/ 6 w 22"/>
                  <a:gd name="T61" fmla="*/ 2 h 20"/>
                  <a:gd name="T62" fmla="*/ 9 w 22"/>
                  <a:gd name="T63" fmla="*/ 0 h 20"/>
                  <a:gd name="T64" fmla="*/ 14 w 22"/>
                  <a:gd name="T65" fmla="*/ 0 h 20"/>
                  <a:gd name="T66" fmla="*/ 16 w 22"/>
                  <a:gd name="T67" fmla="*/ 1 h 20"/>
                  <a:gd name="T68" fmla="*/ 17 w 22"/>
                  <a:gd name="T69" fmla="*/ 3 h 20"/>
                  <a:gd name="T70" fmla="*/ 18 w 22"/>
                  <a:gd name="T71" fmla="*/ 4 h 20"/>
                  <a:gd name="T72" fmla="*/ 19 w 22"/>
                  <a:gd name="T73" fmla="*/ 6 h 20"/>
                  <a:gd name="T74" fmla="*/ 20 w 22"/>
                  <a:gd name="T75" fmla="*/ 10 h 20"/>
                  <a:gd name="T76" fmla="*/ 22 w 22"/>
                  <a:gd name="T77" fmla="*/ 14 h 20"/>
                  <a:gd name="T78" fmla="*/ 22 w 22"/>
                  <a:gd name="T79" fmla="*/ 16 h 20"/>
                  <a:gd name="T80" fmla="*/ 22 w 22"/>
                  <a:gd name="T81" fmla="*/ 18 h 20"/>
                  <a:gd name="T82" fmla="*/ 22 w 22"/>
                  <a:gd name="T83" fmla="*/ 19 h 20"/>
                  <a:gd name="T84" fmla="*/ 22 w 22"/>
                  <a:gd name="T85" fmla="*/ 19 h 20"/>
                  <a:gd name="T86" fmla="*/ 19 w 22"/>
                  <a:gd name="T87" fmla="*/ 20 h 20"/>
                  <a:gd name="T88" fmla="*/ 16 w 22"/>
                  <a:gd name="T89" fmla="*/ 20 h 20"/>
                  <a:gd name="T90" fmla="*/ 15 w 22"/>
                  <a:gd name="T91" fmla="*/ 18 h 20"/>
                  <a:gd name="T92" fmla="*/ 14 w 22"/>
                  <a:gd name="T93" fmla="*/ 17 h 20"/>
                  <a:gd name="T94" fmla="*/ 13 w 22"/>
                  <a:gd name="T95" fmla="*/ 16 h 20"/>
                  <a:gd name="T96" fmla="*/ 9 w 22"/>
                  <a:gd name="T97" fmla="*/ 16 h 20"/>
                  <a:gd name="T98" fmla="*/ 8 w 22"/>
                  <a:gd name="T99" fmla="*/ 16 h 20"/>
                  <a:gd name="T100" fmla="*/ 6 w 22"/>
                  <a:gd name="T101" fmla="*/ 18 h 20"/>
                  <a:gd name="T102" fmla="*/ 5 w 22"/>
                  <a:gd name="T103" fmla="*/ 19 h 20"/>
                  <a:gd name="T104" fmla="*/ 3 w 22"/>
                  <a:gd name="T105" fmla="*/ 19 h 20"/>
                  <a:gd name="T106" fmla="*/ 2 w 22"/>
                  <a:gd name="T107" fmla="*/ 19 h 20"/>
                  <a:gd name="T108" fmla="*/ 1 w 22"/>
                  <a:gd name="T109" fmla="*/ 18 h 20"/>
                  <a:gd name="T110" fmla="*/ 1 w 22"/>
                  <a:gd name="T111" fmla="*/ 17 h 20"/>
                  <a:gd name="T112" fmla="*/ 1 w 22"/>
                  <a:gd name="T113" fmla="*/ 15 h 20"/>
                  <a:gd name="T114" fmla="*/ 1 w 22"/>
                  <a:gd name="T115" fmla="*/ 13 h 20"/>
                  <a:gd name="T116" fmla="*/ 2 w 22"/>
                  <a:gd name="T117" fmla="*/ 11 h 20"/>
                  <a:gd name="T118" fmla="*/ 3 w 22"/>
                  <a:gd name="T119" fmla="*/ 8 h 20"/>
                  <a:gd name="T120" fmla="*/ 5 w 22"/>
                  <a:gd name="T121"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 h="20">
                    <a:moveTo>
                      <a:pt x="5" y="4"/>
                    </a:moveTo>
                    <a:cubicBezTo>
                      <a:pt x="3" y="7"/>
                      <a:pt x="3" y="10"/>
                      <a:pt x="2" y="13"/>
                    </a:cubicBezTo>
                    <a:cubicBezTo>
                      <a:pt x="2" y="16"/>
                      <a:pt x="2" y="16"/>
                      <a:pt x="2" y="16"/>
                    </a:cubicBezTo>
                    <a:cubicBezTo>
                      <a:pt x="2" y="16"/>
                      <a:pt x="2" y="17"/>
                      <a:pt x="2" y="17"/>
                    </a:cubicBezTo>
                    <a:cubicBezTo>
                      <a:pt x="2" y="17"/>
                      <a:pt x="2" y="18"/>
                      <a:pt x="3" y="18"/>
                    </a:cubicBezTo>
                    <a:cubicBezTo>
                      <a:pt x="3" y="18"/>
                      <a:pt x="3" y="18"/>
                      <a:pt x="4" y="18"/>
                    </a:cubicBezTo>
                    <a:cubicBezTo>
                      <a:pt x="5" y="18"/>
                      <a:pt x="5" y="18"/>
                      <a:pt x="5" y="17"/>
                    </a:cubicBezTo>
                    <a:cubicBezTo>
                      <a:pt x="5" y="17"/>
                      <a:pt x="6" y="16"/>
                      <a:pt x="6" y="15"/>
                    </a:cubicBezTo>
                    <a:cubicBezTo>
                      <a:pt x="7" y="15"/>
                      <a:pt x="7" y="15"/>
                      <a:pt x="7" y="14"/>
                    </a:cubicBezTo>
                    <a:cubicBezTo>
                      <a:pt x="8" y="14"/>
                      <a:pt x="9" y="14"/>
                      <a:pt x="9" y="14"/>
                    </a:cubicBezTo>
                    <a:cubicBezTo>
                      <a:pt x="11" y="14"/>
                      <a:pt x="11" y="14"/>
                      <a:pt x="11" y="14"/>
                    </a:cubicBezTo>
                    <a:cubicBezTo>
                      <a:pt x="12" y="14"/>
                      <a:pt x="13" y="14"/>
                      <a:pt x="14" y="14"/>
                    </a:cubicBezTo>
                    <a:cubicBezTo>
                      <a:pt x="15" y="15"/>
                      <a:pt x="16" y="16"/>
                      <a:pt x="16" y="17"/>
                    </a:cubicBezTo>
                    <a:cubicBezTo>
                      <a:pt x="16" y="17"/>
                      <a:pt x="16" y="17"/>
                      <a:pt x="16" y="17"/>
                    </a:cubicBezTo>
                    <a:cubicBezTo>
                      <a:pt x="16" y="17"/>
                      <a:pt x="17" y="18"/>
                      <a:pt x="17" y="18"/>
                    </a:cubicBezTo>
                    <a:cubicBezTo>
                      <a:pt x="17" y="18"/>
                      <a:pt x="18" y="18"/>
                      <a:pt x="19" y="18"/>
                    </a:cubicBezTo>
                    <a:cubicBezTo>
                      <a:pt x="19" y="18"/>
                      <a:pt x="20" y="17"/>
                      <a:pt x="21" y="17"/>
                    </a:cubicBezTo>
                    <a:cubicBezTo>
                      <a:pt x="20" y="18"/>
                      <a:pt x="20" y="18"/>
                      <a:pt x="20" y="18"/>
                    </a:cubicBezTo>
                    <a:cubicBezTo>
                      <a:pt x="20" y="17"/>
                      <a:pt x="20" y="16"/>
                      <a:pt x="20" y="14"/>
                    </a:cubicBezTo>
                    <a:cubicBezTo>
                      <a:pt x="19" y="13"/>
                      <a:pt x="19" y="12"/>
                      <a:pt x="19" y="11"/>
                    </a:cubicBezTo>
                    <a:cubicBezTo>
                      <a:pt x="18" y="9"/>
                      <a:pt x="18" y="8"/>
                      <a:pt x="18" y="7"/>
                    </a:cubicBezTo>
                    <a:cubicBezTo>
                      <a:pt x="17" y="5"/>
                      <a:pt x="17" y="5"/>
                      <a:pt x="17" y="5"/>
                    </a:cubicBezTo>
                    <a:cubicBezTo>
                      <a:pt x="17" y="5"/>
                      <a:pt x="16" y="4"/>
                      <a:pt x="16" y="3"/>
                    </a:cubicBezTo>
                    <a:cubicBezTo>
                      <a:pt x="16" y="3"/>
                      <a:pt x="15" y="3"/>
                      <a:pt x="15" y="2"/>
                    </a:cubicBezTo>
                    <a:cubicBezTo>
                      <a:pt x="14" y="2"/>
                      <a:pt x="14" y="2"/>
                      <a:pt x="13" y="1"/>
                    </a:cubicBezTo>
                    <a:cubicBezTo>
                      <a:pt x="12" y="1"/>
                      <a:pt x="11" y="1"/>
                      <a:pt x="10" y="1"/>
                    </a:cubicBezTo>
                    <a:cubicBezTo>
                      <a:pt x="8" y="1"/>
                      <a:pt x="7" y="2"/>
                      <a:pt x="6" y="3"/>
                    </a:cubicBezTo>
                    <a:cubicBezTo>
                      <a:pt x="6" y="3"/>
                      <a:pt x="5" y="3"/>
                      <a:pt x="5" y="4"/>
                    </a:cubicBezTo>
                    <a:cubicBezTo>
                      <a:pt x="4" y="5"/>
                      <a:pt x="4" y="5"/>
                      <a:pt x="4" y="6"/>
                    </a:cubicBezTo>
                    <a:cubicBezTo>
                      <a:pt x="4" y="5"/>
                      <a:pt x="4" y="4"/>
                      <a:pt x="5" y="4"/>
                    </a:cubicBezTo>
                    <a:cubicBezTo>
                      <a:pt x="5" y="3"/>
                      <a:pt x="5" y="3"/>
                      <a:pt x="6" y="2"/>
                    </a:cubicBezTo>
                    <a:cubicBezTo>
                      <a:pt x="7" y="1"/>
                      <a:pt x="8" y="1"/>
                      <a:pt x="9" y="0"/>
                    </a:cubicBezTo>
                    <a:cubicBezTo>
                      <a:pt x="11" y="0"/>
                      <a:pt x="12" y="0"/>
                      <a:pt x="14" y="0"/>
                    </a:cubicBezTo>
                    <a:cubicBezTo>
                      <a:pt x="14" y="0"/>
                      <a:pt x="15" y="1"/>
                      <a:pt x="16" y="1"/>
                    </a:cubicBezTo>
                    <a:cubicBezTo>
                      <a:pt x="16" y="2"/>
                      <a:pt x="17" y="2"/>
                      <a:pt x="17" y="3"/>
                    </a:cubicBezTo>
                    <a:cubicBezTo>
                      <a:pt x="18" y="3"/>
                      <a:pt x="18" y="4"/>
                      <a:pt x="18" y="4"/>
                    </a:cubicBezTo>
                    <a:cubicBezTo>
                      <a:pt x="19" y="6"/>
                      <a:pt x="19" y="6"/>
                      <a:pt x="19" y="6"/>
                    </a:cubicBezTo>
                    <a:cubicBezTo>
                      <a:pt x="20" y="8"/>
                      <a:pt x="20" y="9"/>
                      <a:pt x="20" y="10"/>
                    </a:cubicBezTo>
                    <a:cubicBezTo>
                      <a:pt x="21" y="11"/>
                      <a:pt x="21" y="13"/>
                      <a:pt x="22" y="14"/>
                    </a:cubicBezTo>
                    <a:cubicBezTo>
                      <a:pt x="22" y="15"/>
                      <a:pt x="22" y="15"/>
                      <a:pt x="22" y="16"/>
                    </a:cubicBezTo>
                    <a:cubicBezTo>
                      <a:pt x="22" y="17"/>
                      <a:pt x="22" y="17"/>
                      <a:pt x="22" y="18"/>
                    </a:cubicBezTo>
                    <a:cubicBezTo>
                      <a:pt x="22" y="19"/>
                      <a:pt x="22" y="19"/>
                      <a:pt x="22" y="19"/>
                    </a:cubicBezTo>
                    <a:cubicBezTo>
                      <a:pt x="22" y="19"/>
                      <a:pt x="22" y="19"/>
                      <a:pt x="22" y="19"/>
                    </a:cubicBezTo>
                    <a:cubicBezTo>
                      <a:pt x="21" y="19"/>
                      <a:pt x="20" y="20"/>
                      <a:pt x="19" y="20"/>
                    </a:cubicBezTo>
                    <a:cubicBezTo>
                      <a:pt x="18" y="20"/>
                      <a:pt x="17" y="20"/>
                      <a:pt x="16" y="20"/>
                    </a:cubicBezTo>
                    <a:cubicBezTo>
                      <a:pt x="16" y="19"/>
                      <a:pt x="15" y="19"/>
                      <a:pt x="15" y="18"/>
                    </a:cubicBezTo>
                    <a:cubicBezTo>
                      <a:pt x="14" y="18"/>
                      <a:pt x="14" y="17"/>
                      <a:pt x="14" y="17"/>
                    </a:cubicBezTo>
                    <a:cubicBezTo>
                      <a:pt x="14" y="16"/>
                      <a:pt x="14" y="16"/>
                      <a:pt x="13" y="16"/>
                    </a:cubicBezTo>
                    <a:cubicBezTo>
                      <a:pt x="12" y="15"/>
                      <a:pt x="10" y="16"/>
                      <a:pt x="9" y="16"/>
                    </a:cubicBezTo>
                    <a:cubicBezTo>
                      <a:pt x="8" y="16"/>
                      <a:pt x="8" y="16"/>
                      <a:pt x="8" y="16"/>
                    </a:cubicBezTo>
                    <a:cubicBezTo>
                      <a:pt x="7" y="17"/>
                      <a:pt x="7" y="18"/>
                      <a:pt x="6" y="18"/>
                    </a:cubicBezTo>
                    <a:cubicBezTo>
                      <a:pt x="6" y="19"/>
                      <a:pt x="6" y="19"/>
                      <a:pt x="5" y="19"/>
                    </a:cubicBezTo>
                    <a:cubicBezTo>
                      <a:pt x="4" y="20"/>
                      <a:pt x="4" y="19"/>
                      <a:pt x="3" y="19"/>
                    </a:cubicBezTo>
                    <a:cubicBezTo>
                      <a:pt x="3" y="19"/>
                      <a:pt x="3" y="19"/>
                      <a:pt x="2" y="19"/>
                    </a:cubicBezTo>
                    <a:cubicBezTo>
                      <a:pt x="2" y="19"/>
                      <a:pt x="1" y="19"/>
                      <a:pt x="1" y="18"/>
                    </a:cubicBezTo>
                    <a:cubicBezTo>
                      <a:pt x="0" y="18"/>
                      <a:pt x="1" y="17"/>
                      <a:pt x="1" y="17"/>
                    </a:cubicBezTo>
                    <a:cubicBezTo>
                      <a:pt x="1" y="15"/>
                      <a:pt x="1" y="15"/>
                      <a:pt x="1" y="15"/>
                    </a:cubicBezTo>
                    <a:cubicBezTo>
                      <a:pt x="1" y="13"/>
                      <a:pt x="1" y="13"/>
                      <a:pt x="1" y="13"/>
                    </a:cubicBezTo>
                    <a:cubicBezTo>
                      <a:pt x="1" y="12"/>
                      <a:pt x="2" y="11"/>
                      <a:pt x="2" y="11"/>
                    </a:cubicBezTo>
                    <a:cubicBezTo>
                      <a:pt x="2" y="10"/>
                      <a:pt x="2" y="9"/>
                      <a:pt x="3" y="8"/>
                    </a:cubicBezTo>
                    <a:cubicBezTo>
                      <a:pt x="3" y="7"/>
                      <a:pt x="4" y="5"/>
                      <a:pt x="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6"/>
              <p:cNvSpPr/>
              <p:nvPr/>
            </p:nvSpPr>
            <p:spPr bwMode="auto">
              <a:xfrm>
                <a:off x="5209" y="1160"/>
                <a:ext cx="63" cy="46"/>
              </a:xfrm>
              <a:custGeom>
                <a:avLst/>
                <a:gdLst>
                  <a:gd name="T0" fmla="*/ 3 w 7"/>
                  <a:gd name="T1" fmla="*/ 1 h 5"/>
                  <a:gd name="T2" fmla="*/ 2 w 7"/>
                  <a:gd name="T3" fmla="*/ 2 h 5"/>
                  <a:gd name="T4" fmla="*/ 2 w 7"/>
                  <a:gd name="T5" fmla="*/ 3 h 5"/>
                  <a:gd name="T6" fmla="*/ 2 w 7"/>
                  <a:gd name="T7" fmla="*/ 3 h 5"/>
                  <a:gd name="T8" fmla="*/ 2 w 7"/>
                  <a:gd name="T9" fmla="*/ 3 h 5"/>
                  <a:gd name="T10" fmla="*/ 2 w 7"/>
                  <a:gd name="T11" fmla="*/ 3 h 5"/>
                  <a:gd name="T12" fmla="*/ 2 w 7"/>
                  <a:gd name="T13" fmla="*/ 3 h 5"/>
                  <a:gd name="T14" fmla="*/ 5 w 7"/>
                  <a:gd name="T15" fmla="*/ 2 h 5"/>
                  <a:gd name="T16" fmla="*/ 5 w 7"/>
                  <a:gd name="T17" fmla="*/ 2 h 5"/>
                  <a:gd name="T18" fmla="*/ 5 w 7"/>
                  <a:gd name="T19" fmla="*/ 2 h 5"/>
                  <a:gd name="T20" fmla="*/ 4 w 7"/>
                  <a:gd name="T21" fmla="*/ 1 h 5"/>
                  <a:gd name="T22" fmla="*/ 2 w 7"/>
                  <a:gd name="T23" fmla="*/ 1 h 5"/>
                  <a:gd name="T24" fmla="*/ 2 w 7"/>
                  <a:gd name="T25" fmla="*/ 1 h 5"/>
                  <a:gd name="T26" fmla="*/ 2 w 7"/>
                  <a:gd name="T27" fmla="*/ 0 h 5"/>
                  <a:gd name="T28" fmla="*/ 4 w 7"/>
                  <a:gd name="T29" fmla="*/ 0 h 5"/>
                  <a:gd name="T30" fmla="*/ 6 w 7"/>
                  <a:gd name="T31" fmla="*/ 1 h 5"/>
                  <a:gd name="T32" fmla="*/ 7 w 7"/>
                  <a:gd name="T33" fmla="*/ 3 h 5"/>
                  <a:gd name="T34" fmla="*/ 5 w 7"/>
                  <a:gd name="T35" fmla="*/ 4 h 5"/>
                  <a:gd name="T36" fmla="*/ 2 w 7"/>
                  <a:gd name="T37" fmla="*/ 5 h 5"/>
                  <a:gd name="T38" fmla="*/ 1 w 7"/>
                  <a:gd name="T39" fmla="*/ 4 h 5"/>
                  <a:gd name="T40" fmla="*/ 1 w 7"/>
                  <a:gd name="T41" fmla="*/ 4 h 5"/>
                  <a:gd name="T42" fmla="*/ 0 w 7"/>
                  <a:gd name="T43" fmla="*/ 4 h 5"/>
                  <a:gd name="T44" fmla="*/ 0 w 7"/>
                  <a:gd name="T45" fmla="*/ 4 h 5"/>
                  <a:gd name="T46" fmla="*/ 1 w 7"/>
                  <a:gd name="T47" fmla="*/ 2 h 5"/>
                  <a:gd name="T48" fmla="*/ 2 w 7"/>
                  <a:gd name="T49" fmla="*/ 1 h 5"/>
                  <a:gd name="T50" fmla="*/ 3 w 7"/>
                  <a:gd name="T5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 h="5">
                    <a:moveTo>
                      <a:pt x="3" y="1"/>
                    </a:moveTo>
                    <a:cubicBezTo>
                      <a:pt x="3" y="1"/>
                      <a:pt x="2" y="1"/>
                      <a:pt x="2" y="2"/>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3" y="3"/>
                      <a:pt x="4" y="3"/>
                      <a:pt x="5" y="2"/>
                    </a:cubicBezTo>
                    <a:cubicBezTo>
                      <a:pt x="5" y="2"/>
                      <a:pt x="5" y="2"/>
                      <a:pt x="5" y="2"/>
                    </a:cubicBezTo>
                    <a:cubicBezTo>
                      <a:pt x="5" y="3"/>
                      <a:pt x="5" y="2"/>
                      <a:pt x="5" y="2"/>
                    </a:cubicBezTo>
                    <a:cubicBezTo>
                      <a:pt x="5" y="1"/>
                      <a:pt x="4" y="1"/>
                      <a:pt x="4" y="1"/>
                    </a:cubicBezTo>
                    <a:cubicBezTo>
                      <a:pt x="3" y="0"/>
                      <a:pt x="3" y="0"/>
                      <a:pt x="2" y="1"/>
                    </a:cubicBezTo>
                    <a:cubicBezTo>
                      <a:pt x="2" y="1"/>
                      <a:pt x="2" y="1"/>
                      <a:pt x="2" y="1"/>
                    </a:cubicBezTo>
                    <a:cubicBezTo>
                      <a:pt x="2" y="1"/>
                      <a:pt x="2" y="1"/>
                      <a:pt x="2" y="0"/>
                    </a:cubicBezTo>
                    <a:cubicBezTo>
                      <a:pt x="2" y="0"/>
                      <a:pt x="3" y="0"/>
                      <a:pt x="4" y="0"/>
                    </a:cubicBezTo>
                    <a:cubicBezTo>
                      <a:pt x="5" y="0"/>
                      <a:pt x="6" y="1"/>
                      <a:pt x="6" y="1"/>
                    </a:cubicBezTo>
                    <a:cubicBezTo>
                      <a:pt x="7" y="2"/>
                      <a:pt x="7" y="2"/>
                      <a:pt x="7" y="3"/>
                    </a:cubicBezTo>
                    <a:cubicBezTo>
                      <a:pt x="6" y="4"/>
                      <a:pt x="6" y="4"/>
                      <a:pt x="5" y="4"/>
                    </a:cubicBezTo>
                    <a:cubicBezTo>
                      <a:pt x="4" y="5"/>
                      <a:pt x="3" y="5"/>
                      <a:pt x="2" y="5"/>
                    </a:cubicBezTo>
                    <a:cubicBezTo>
                      <a:pt x="2" y="5"/>
                      <a:pt x="2" y="5"/>
                      <a:pt x="1" y="4"/>
                    </a:cubicBezTo>
                    <a:cubicBezTo>
                      <a:pt x="1" y="4"/>
                      <a:pt x="1" y="4"/>
                      <a:pt x="1" y="4"/>
                    </a:cubicBezTo>
                    <a:cubicBezTo>
                      <a:pt x="0" y="4"/>
                      <a:pt x="0" y="4"/>
                      <a:pt x="0" y="4"/>
                    </a:cubicBezTo>
                    <a:cubicBezTo>
                      <a:pt x="0" y="4"/>
                      <a:pt x="0" y="4"/>
                      <a:pt x="0" y="4"/>
                    </a:cubicBezTo>
                    <a:cubicBezTo>
                      <a:pt x="0" y="3"/>
                      <a:pt x="0" y="2"/>
                      <a:pt x="1" y="2"/>
                    </a:cubicBezTo>
                    <a:cubicBezTo>
                      <a:pt x="1" y="1"/>
                      <a:pt x="2" y="1"/>
                      <a:pt x="2"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7"/>
              <p:cNvSpPr/>
              <p:nvPr/>
            </p:nvSpPr>
            <p:spPr bwMode="auto">
              <a:xfrm>
                <a:off x="5147" y="1115"/>
                <a:ext cx="232" cy="208"/>
              </a:xfrm>
              <a:custGeom>
                <a:avLst/>
                <a:gdLst>
                  <a:gd name="T0" fmla="*/ 1 w 26"/>
                  <a:gd name="T1" fmla="*/ 17 h 23"/>
                  <a:gd name="T2" fmla="*/ 1 w 26"/>
                  <a:gd name="T3" fmla="*/ 19 h 23"/>
                  <a:gd name="T4" fmla="*/ 1 w 26"/>
                  <a:gd name="T5" fmla="*/ 20 h 23"/>
                  <a:gd name="T6" fmla="*/ 2 w 26"/>
                  <a:gd name="T7" fmla="*/ 21 h 23"/>
                  <a:gd name="T8" fmla="*/ 6 w 26"/>
                  <a:gd name="T9" fmla="*/ 20 h 23"/>
                  <a:gd name="T10" fmla="*/ 7 w 26"/>
                  <a:gd name="T11" fmla="*/ 19 h 23"/>
                  <a:gd name="T12" fmla="*/ 8 w 26"/>
                  <a:gd name="T13" fmla="*/ 18 h 23"/>
                  <a:gd name="T14" fmla="*/ 8 w 26"/>
                  <a:gd name="T15" fmla="*/ 17 h 23"/>
                  <a:gd name="T16" fmla="*/ 9 w 26"/>
                  <a:gd name="T17" fmla="*/ 17 h 23"/>
                  <a:gd name="T18" fmla="*/ 12 w 26"/>
                  <a:gd name="T19" fmla="*/ 17 h 23"/>
                  <a:gd name="T20" fmla="*/ 14 w 26"/>
                  <a:gd name="T21" fmla="*/ 17 h 23"/>
                  <a:gd name="T22" fmla="*/ 15 w 26"/>
                  <a:gd name="T23" fmla="*/ 18 h 23"/>
                  <a:gd name="T24" fmla="*/ 15 w 26"/>
                  <a:gd name="T25" fmla="*/ 18 h 23"/>
                  <a:gd name="T26" fmla="*/ 16 w 26"/>
                  <a:gd name="T27" fmla="*/ 19 h 23"/>
                  <a:gd name="T28" fmla="*/ 16 w 26"/>
                  <a:gd name="T29" fmla="*/ 20 h 23"/>
                  <a:gd name="T30" fmla="*/ 16 w 26"/>
                  <a:gd name="T31" fmla="*/ 21 h 23"/>
                  <a:gd name="T32" fmla="*/ 16 w 26"/>
                  <a:gd name="T33" fmla="*/ 21 h 23"/>
                  <a:gd name="T34" fmla="*/ 16 w 26"/>
                  <a:gd name="T35" fmla="*/ 21 h 23"/>
                  <a:gd name="T36" fmla="*/ 16 w 26"/>
                  <a:gd name="T37" fmla="*/ 21 h 23"/>
                  <a:gd name="T38" fmla="*/ 16 w 26"/>
                  <a:gd name="T39" fmla="*/ 21 h 23"/>
                  <a:gd name="T40" fmla="*/ 17 w 26"/>
                  <a:gd name="T41" fmla="*/ 21 h 23"/>
                  <a:gd name="T42" fmla="*/ 20 w 26"/>
                  <a:gd name="T43" fmla="*/ 21 h 23"/>
                  <a:gd name="T44" fmla="*/ 22 w 26"/>
                  <a:gd name="T45" fmla="*/ 20 h 23"/>
                  <a:gd name="T46" fmla="*/ 24 w 26"/>
                  <a:gd name="T47" fmla="*/ 19 h 23"/>
                  <a:gd name="T48" fmla="*/ 24 w 26"/>
                  <a:gd name="T49" fmla="*/ 17 h 23"/>
                  <a:gd name="T50" fmla="*/ 22 w 26"/>
                  <a:gd name="T51" fmla="*/ 12 h 23"/>
                  <a:gd name="T52" fmla="*/ 21 w 26"/>
                  <a:gd name="T53" fmla="*/ 7 h 23"/>
                  <a:gd name="T54" fmla="*/ 19 w 26"/>
                  <a:gd name="T55" fmla="*/ 3 h 23"/>
                  <a:gd name="T56" fmla="*/ 13 w 26"/>
                  <a:gd name="T57" fmla="*/ 0 h 23"/>
                  <a:gd name="T58" fmla="*/ 11 w 26"/>
                  <a:gd name="T59" fmla="*/ 0 h 23"/>
                  <a:gd name="T60" fmla="*/ 13 w 26"/>
                  <a:gd name="T61" fmla="*/ 0 h 23"/>
                  <a:gd name="T62" fmla="*/ 16 w 26"/>
                  <a:gd name="T63" fmla="*/ 1 h 23"/>
                  <a:gd name="T64" fmla="*/ 20 w 26"/>
                  <a:gd name="T65" fmla="*/ 3 h 23"/>
                  <a:gd name="T66" fmla="*/ 22 w 26"/>
                  <a:gd name="T67" fmla="*/ 7 h 23"/>
                  <a:gd name="T68" fmla="*/ 24 w 26"/>
                  <a:gd name="T69" fmla="*/ 11 h 23"/>
                  <a:gd name="T70" fmla="*/ 26 w 26"/>
                  <a:gd name="T71" fmla="*/ 17 h 23"/>
                  <a:gd name="T72" fmla="*/ 25 w 26"/>
                  <a:gd name="T73" fmla="*/ 20 h 23"/>
                  <a:gd name="T74" fmla="*/ 24 w 26"/>
                  <a:gd name="T75" fmla="*/ 21 h 23"/>
                  <a:gd name="T76" fmla="*/ 23 w 26"/>
                  <a:gd name="T77" fmla="*/ 22 h 23"/>
                  <a:gd name="T78" fmla="*/ 20 w 26"/>
                  <a:gd name="T79" fmla="*/ 23 h 23"/>
                  <a:gd name="T80" fmla="*/ 17 w 26"/>
                  <a:gd name="T81" fmla="*/ 23 h 23"/>
                  <a:gd name="T82" fmla="*/ 15 w 26"/>
                  <a:gd name="T83" fmla="*/ 22 h 23"/>
                  <a:gd name="T84" fmla="*/ 15 w 26"/>
                  <a:gd name="T85" fmla="*/ 22 h 23"/>
                  <a:gd name="T86" fmla="*/ 15 w 26"/>
                  <a:gd name="T87" fmla="*/ 22 h 23"/>
                  <a:gd name="T88" fmla="*/ 15 w 26"/>
                  <a:gd name="T89" fmla="*/ 22 h 23"/>
                  <a:gd name="T90" fmla="*/ 14 w 26"/>
                  <a:gd name="T91" fmla="*/ 22 h 23"/>
                  <a:gd name="T92" fmla="*/ 14 w 26"/>
                  <a:gd name="T93" fmla="*/ 21 h 23"/>
                  <a:gd name="T94" fmla="*/ 14 w 26"/>
                  <a:gd name="T95" fmla="*/ 19 h 23"/>
                  <a:gd name="T96" fmla="*/ 14 w 26"/>
                  <a:gd name="T97" fmla="*/ 19 h 23"/>
                  <a:gd name="T98" fmla="*/ 14 w 26"/>
                  <a:gd name="T99" fmla="*/ 19 h 23"/>
                  <a:gd name="T100" fmla="*/ 14 w 26"/>
                  <a:gd name="T101" fmla="*/ 19 h 23"/>
                  <a:gd name="T102" fmla="*/ 12 w 26"/>
                  <a:gd name="T103" fmla="*/ 19 h 23"/>
                  <a:gd name="T104" fmla="*/ 9 w 26"/>
                  <a:gd name="T105" fmla="*/ 19 h 23"/>
                  <a:gd name="T106" fmla="*/ 9 w 26"/>
                  <a:gd name="T107" fmla="*/ 19 h 23"/>
                  <a:gd name="T108" fmla="*/ 8 w 26"/>
                  <a:gd name="T109" fmla="*/ 19 h 23"/>
                  <a:gd name="T110" fmla="*/ 8 w 26"/>
                  <a:gd name="T111" fmla="*/ 19 h 23"/>
                  <a:gd name="T112" fmla="*/ 6 w 26"/>
                  <a:gd name="T113" fmla="*/ 21 h 23"/>
                  <a:gd name="T114" fmla="*/ 2 w 26"/>
                  <a:gd name="T115" fmla="*/ 21 h 23"/>
                  <a:gd name="T116" fmla="*/ 1 w 26"/>
                  <a:gd name="T117" fmla="*/ 21 h 23"/>
                  <a:gd name="T118" fmla="*/ 0 w 26"/>
                  <a:gd name="T119" fmla="*/ 19 h 23"/>
                  <a:gd name="T120" fmla="*/ 1 w 26"/>
                  <a:gd name="T121"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 h="23">
                    <a:moveTo>
                      <a:pt x="1" y="17"/>
                    </a:moveTo>
                    <a:cubicBezTo>
                      <a:pt x="1" y="17"/>
                      <a:pt x="1" y="18"/>
                      <a:pt x="1" y="19"/>
                    </a:cubicBezTo>
                    <a:cubicBezTo>
                      <a:pt x="1" y="20"/>
                      <a:pt x="1" y="20"/>
                      <a:pt x="1" y="20"/>
                    </a:cubicBezTo>
                    <a:cubicBezTo>
                      <a:pt x="1" y="21"/>
                      <a:pt x="2" y="21"/>
                      <a:pt x="2" y="21"/>
                    </a:cubicBezTo>
                    <a:cubicBezTo>
                      <a:pt x="3" y="21"/>
                      <a:pt x="5" y="21"/>
                      <a:pt x="6" y="20"/>
                    </a:cubicBezTo>
                    <a:cubicBezTo>
                      <a:pt x="6" y="20"/>
                      <a:pt x="6" y="20"/>
                      <a:pt x="7" y="19"/>
                    </a:cubicBezTo>
                    <a:cubicBezTo>
                      <a:pt x="7" y="18"/>
                      <a:pt x="7" y="18"/>
                      <a:pt x="8" y="18"/>
                    </a:cubicBezTo>
                    <a:cubicBezTo>
                      <a:pt x="8" y="18"/>
                      <a:pt x="8" y="17"/>
                      <a:pt x="8" y="17"/>
                    </a:cubicBezTo>
                    <a:cubicBezTo>
                      <a:pt x="9" y="17"/>
                      <a:pt x="9" y="17"/>
                      <a:pt x="9" y="17"/>
                    </a:cubicBezTo>
                    <a:cubicBezTo>
                      <a:pt x="10" y="17"/>
                      <a:pt x="11" y="17"/>
                      <a:pt x="12" y="17"/>
                    </a:cubicBezTo>
                    <a:cubicBezTo>
                      <a:pt x="12" y="17"/>
                      <a:pt x="13" y="17"/>
                      <a:pt x="14" y="17"/>
                    </a:cubicBezTo>
                    <a:cubicBezTo>
                      <a:pt x="15" y="17"/>
                      <a:pt x="15" y="18"/>
                      <a:pt x="15" y="18"/>
                    </a:cubicBezTo>
                    <a:cubicBezTo>
                      <a:pt x="15" y="18"/>
                      <a:pt x="15" y="18"/>
                      <a:pt x="15" y="18"/>
                    </a:cubicBezTo>
                    <a:cubicBezTo>
                      <a:pt x="15" y="18"/>
                      <a:pt x="16" y="19"/>
                      <a:pt x="16" y="19"/>
                    </a:cubicBezTo>
                    <a:cubicBezTo>
                      <a:pt x="16" y="20"/>
                      <a:pt x="16" y="20"/>
                      <a:pt x="16" y="20"/>
                    </a:cubicBezTo>
                    <a:cubicBezTo>
                      <a:pt x="16" y="20"/>
                      <a:pt x="16" y="21"/>
                      <a:pt x="16" y="21"/>
                    </a:cubicBezTo>
                    <a:cubicBezTo>
                      <a:pt x="16" y="21"/>
                      <a:pt x="16" y="21"/>
                      <a:pt x="16" y="21"/>
                    </a:cubicBezTo>
                    <a:cubicBezTo>
                      <a:pt x="16" y="21"/>
                      <a:pt x="16" y="21"/>
                      <a:pt x="16" y="21"/>
                    </a:cubicBezTo>
                    <a:cubicBezTo>
                      <a:pt x="16" y="21"/>
                      <a:pt x="16" y="21"/>
                      <a:pt x="16" y="21"/>
                    </a:cubicBezTo>
                    <a:cubicBezTo>
                      <a:pt x="16" y="21"/>
                      <a:pt x="16" y="21"/>
                      <a:pt x="16" y="21"/>
                    </a:cubicBezTo>
                    <a:cubicBezTo>
                      <a:pt x="16" y="21"/>
                      <a:pt x="17" y="21"/>
                      <a:pt x="17" y="21"/>
                    </a:cubicBezTo>
                    <a:cubicBezTo>
                      <a:pt x="18" y="21"/>
                      <a:pt x="19" y="21"/>
                      <a:pt x="20" y="21"/>
                    </a:cubicBezTo>
                    <a:cubicBezTo>
                      <a:pt x="21" y="21"/>
                      <a:pt x="21" y="21"/>
                      <a:pt x="22" y="20"/>
                    </a:cubicBezTo>
                    <a:cubicBezTo>
                      <a:pt x="23" y="20"/>
                      <a:pt x="23" y="20"/>
                      <a:pt x="24" y="19"/>
                    </a:cubicBezTo>
                    <a:cubicBezTo>
                      <a:pt x="24" y="19"/>
                      <a:pt x="24" y="18"/>
                      <a:pt x="24" y="17"/>
                    </a:cubicBezTo>
                    <a:cubicBezTo>
                      <a:pt x="23" y="15"/>
                      <a:pt x="23" y="13"/>
                      <a:pt x="22" y="12"/>
                    </a:cubicBezTo>
                    <a:cubicBezTo>
                      <a:pt x="22" y="10"/>
                      <a:pt x="21" y="9"/>
                      <a:pt x="21" y="7"/>
                    </a:cubicBezTo>
                    <a:cubicBezTo>
                      <a:pt x="20" y="6"/>
                      <a:pt x="20" y="4"/>
                      <a:pt x="19" y="3"/>
                    </a:cubicBezTo>
                    <a:cubicBezTo>
                      <a:pt x="17" y="1"/>
                      <a:pt x="15" y="1"/>
                      <a:pt x="13" y="0"/>
                    </a:cubicBezTo>
                    <a:cubicBezTo>
                      <a:pt x="12" y="0"/>
                      <a:pt x="11" y="0"/>
                      <a:pt x="11" y="0"/>
                    </a:cubicBezTo>
                    <a:cubicBezTo>
                      <a:pt x="11" y="0"/>
                      <a:pt x="12" y="0"/>
                      <a:pt x="13" y="0"/>
                    </a:cubicBezTo>
                    <a:cubicBezTo>
                      <a:pt x="14" y="0"/>
                      <a:pt x="15" y="0"/>
                      <a:pt x="16" y="1"/>
                    </a:cubicBezTo>
                    <a:cubicBezTo>
                      <a:pt x="17" y="1"/>
                      <a:pt x="19" y="2"/>
                      <a:pt x="20" y="3"/>
                    </a:cubicBezTo>
                    <a:cubicBezTo>
                      <a:pt x="21" y="4"/>
                      <a:pt x="22" y="5"/>
                      <a:pt x="22" y="7"/>
                    </a:cubicBezTo>
                    <a:cubicBezTo>
                      <a:pt x="23" y="8"/>
                      <a:pt x="24" y="10"/>
                      <a:pt x="24" y="11"/>
                    </a:cubicBezTo>
                    <a:cubicBezTo>
                      <a:pt x="25" y="13"/>
                      <a:pt x="25" y="15"/>
                      <a:pt x="26" y="17"/>
                    </a:cubicBezTo>
                    <a:cubicBezTo>
                      <a:pt x="26" y="18"/>
                      <a:pt x="26" y="19"/>
                      <a:pt x="25" y="20"/>
                    </a:cubicBezTo>
                    <a:cubicBezTo>
                      <a:pt x="25" y="21"/>
                      <a:pt x="25" y="21"/>
                      <a:pt x="24" y="21"/>
                    </a:cubicBezTo>
                    <a:cubicBezTo>
                      <a:pt x="24" y="22"/>
                      <a:pt x="23" y="22"/>
                      <a:pt x="23" y="22"/>
                    </a:cubicBezTo>
                    <a:cubicBezTo>
                      <a:pt x="22" y="23"/>
                      <a:pt x="21" y="23"/>
                      <a:pt x="20" y="23"/>
                    </a:cubicBezTo>
                    <a:cubicBezTo>
                      <a:pt x="19" y="23"/>
                      <a:pt x="18" y="23"/>
                      <a:pt x="17" y="23"/>
                    </a:cubicBezTo>
                    <a:cubicBezTo>
                      <a:pt x="17" y="23"/>
                      <a:pt x="16" y="23"/>
                      <a:pt x="15" y="22"/>
                    </a:cubicBezTo>
                    <a:cubicBezTo>
                      <a:pt x="15" y="22"/>
                      <a:pt x="15" y="22"/>
                      <a:pt x="15" y="22"/>
                    </a:cubicBezTo>
                    <a:cubicBezTo>
                      <a:pt x="15" y="22"/>
                      <a:pt x="15" y="22"/>
                      <a:pt x="15" y="22"/>
                    </a:cubicBezTo>
                    <a:cubicBezTo>
                      <a:pt x="15" y="22"/>
                      <a:pt x="15" y="22"/>
                      <a:pt x="15" y="22"/>
                    </a:cubicBezTo>
                    <a:cubicBezTo>
                      <a:pt x="14" y="22"/>
                      <a:pt x="14" y="22"/>
                      <a:pt x="14" y="22"/>
                    </a:cubicBezTo>
                    <a:cubicBezTo>
                      <a:pt x="14" y="21"/>
                      <a:pt x="14" y="21"/>
                      <a:pt x="14" y="21"/>
                    </a:cubicBezTo>
                    <a:cubicBezTo>
                      <a:pt x="14" y="20"/>
                      <a:pt x="14" y="20"/>
                      <a:pt x="14" y="19"/>
                    </a:cubicBezTo>
                    <a:cubicBezTo>
                      <a:pt x="14" y="19"/>
                      <a:pt x="14" y="19"/>
                      <a:pt x="14" y="19"/>
                    </a:cubicBezTo>
                    <a:cubicBezTo>
                      <a:pt x="14" y="19"/>
                      <a:pt x="14" y="19"/>
                      <a:pt x="14" y="19"/>
                    </a:cubicBezTo>
                    <a:cubicBezTo>
                      <a:pt x="14" y="19"/>
                      <a:pt x="14" y="19"/>
                      <a:pt x="14" y="19"/>
                    </a:cubicBezTo>
                    <a:cubicBezTo>
                      <a:pt x="13" y="19"/>
                      <a:pt x="12" y="19"/>
                      <a:pt x="12" y="19"/>
                    </a:cubicBezTo>
                    <a:cubicBezTo>
                      <a:pt x="11" y="19"/>
                      <a:pt x="10" y="18"/>
                      <a:pt x="9" y="19"/>
                    </a:cubicBezTo>
                    <a:cubicBezTo>
                      <a:pt x="9" y="19"/>
                      <a:pt x="9" y="19"/>
                      <a:pt x="9" y="19"/>
                    </a:cubicBezTo>
                    <a:cubicBezTo>
                      <a:pt x="9" y="19"/>
                      <a:pt x="8" y="19"/>
                      <a:pt x="8" y="19"/>
                    </a:cubicBezTo>
                    <a:cubicBezTo>
                      <a:pt x="8" y="19"/>
                      <a:pt x="8" y="19"/>
                      <a:pt x="8" y="19"/>
                    </a:cubicBezTo>
                    <a:cubicBezTo>
                      <a:pt x="7" y="20"/>
                      <a:pt x="7" y="21"/>
                      <a:pt x="6" y="21"/>
                    </a:cubicBezTo>
                    <a:cubicBezTo>
                      <a:pt x="5" y="22"/>
                      <a:pt x="3" y="22"/>
                      <a:pt x="2" y="21"/>
                    </a:cubicBezTo>
                    <a:cubicBezTo>
                      <a:pt x="2" y="21"/>
                      <a:pt x="1" y="21"/>
                      <a:pt x="1" y="21"/>
                    </a:cubicBezTo>
                    <a:cubicBezTo>
                      <a:pt x="0" y="20"/>
                      <a:pt x="0" y="20"/>
                      <a:pt x="0" y="19"/>
                    </a:cubicBezTo>
                    <a:cubicBezTo>
                      <a:pt x="1" y="18"/>
                      <a:pt x="1" y="17"/>
                      <a:pt x="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8"/>
              <p:cNvSpPr/>
              <p:nvPr/>
            </p:nvSpPr>
            <p:spPr bwMode="auto">
              <a:xfrm>
                <a:off x="5156" y="1251"/>
                <a:ext cx="116" cy="63"/>
              </a:xfrm>
              <a:custGeom>
                <a:avLst/>
                <a:gdLst>
                  <a:gd name="T0" fmla="*/ 2 w 13"/>
                  <a:gd name="T1" fmla="*/ 6 h 7"/>
                  <a:gd name="T2" fmla="*/ 0 w 13"/>
                  <a:gd name="T3" fmla="*/ 3 h 7"/>
                  <a:gd name="T4" fmla="*/ 3 w 13"/>
                  <a:gd name="T5" fmla="*/ 6 h 7"/>
                  <a:gd name="T6" fmla="*/ 2 w 13"/>
                  <a:gd name="T7" fmla="*/ 4 h 7"/>
                  <a:gd name="T8" fmla="*/ 4 w 13"/>
                  <a:gd name="T9" fmla="*/ 6 h 7"/>
                  <a:gd name="T10" fmla="*/ 4 w 13"/>
                  <a:gd name="T11" fmla="*/ 3 h 7"/>
                  <a:gd name="T12" fmla="*/ 4 w 13"/>
                  <a:gd name="T13" fmla="*/ 3 h 7"/>
                  <a:gd name="T14" fmla="*/ 6 w 13"/>
                  <a:gd name="T15" fmla="*/ 4 h 7"/>
                  <a:gd name="T16" fmla="*/ 5 w 13"/>
                  <a:gd name="T17" fmla="*/ 2 h 7"/>
                  <a:gd name="T18" fmla="*/ 6 w 13"/>
                  <a:gd name="T19" fmla="*/ 4 h 7"/>
                  <a:gd name="T20" fmla="*/ 6 w 13"/>
                  <a:gd name="T21" fmla="*/ 1 h 7"/>
                  <a:gd name="T22" fmla="*/ 8 w 13"/>
                  <a:gd name="T23" fmla="*/ 2 h 7"/>
                  <a:gd name="T24" fmla="*/ 7 w 13"/>
                  <a:gd name="T25" fmla="*/ 0 h 7"/>
                  <a:gd name="T26" fmla="*/ 7 w 13"/>
                  <a:gd name="T27" fmla="*/ 2 h 7"/>
                  <a:gd name="T28" fmla="*/ 8 w 13"/>
                  <a:gd name="T29" fmla="*/ 0 h 7"/>
                  <a:gd name="T30" fmla="*/ 9 w 13"/>
                  <a:gd name="T31" fmla="*/ 1 h 7"/>
                  <a:gd name="T32" fmla="*/ 9 w 13"/>
                  <a:gd name="T33" fmla="*/ 0 h 7"/>
                  <a:gd name="T34" fmla="*/ 10 w 13"/>
                  <a:gd name="T35" fmla="*/ 1 h 7"/>
                  <a:gd name="T36" fmla="*/ 10 w 13"/>
                  <a:gd name="T37" fmla="*/ 0 h 7"/>
                  <a:gd name="T38" fmla="*/ 11 w 13"/>
                  <a:gd name="T39" fmla="*/ 2 h 7"/>
                  <a:gd name="T40" fmla="*/ 11 w 13"/>
                  <a:gd name="T41" fmla="*/ 0 h 7"/>
                  <a:gd name="T42" fmla="*/ 12 w 13"/>
                  <a:gd name="T43" fmla="*/ 2 h 7"/>
                  <a:gd name="T44" fmla="*/ 12 w 13"/>
                  <a:gd name="T45" fmla="*/ 1 h 7"/>
                  <a:gd name="T46" fmla="*/ 13 w 13"/>
                  <a:gd name="T47" fmla="*/ 2 h 7"/>
                  <a:gd name="T48" fmla="*/ 12 w 13"/>
                  <a:gd name="T49" fmla="*/ 1 h 7"/>
                  <a:gd name="T50" fmla="*/ 12 w 13"/>
                  <a:gd name="T51" fmla="*/ 2 h 7"/>
                  <a:gd name="T52" fmla="*/ 12 w 13"/>
                  <a:gd name="T53" fmla="*/ 2 h 7"/>
                  <a:gd name="T54" fmla="*/ 10 w 13"/>
                  <a:gd name="T55" fmla="*/ 1 h 7"/>
                  <a:gd name="T56" fmla="*/ 10 w 13"/>
                  <a:gd name="T57" fmla="*/ 2 h 7"/>
                  <a:gd name="T58" fmla="*/ 9 w 13"/>
                  <a:gd name="T59" fmla="*/ 1 h 7"/>
                  <a:gd name="T60" fmla="*/ 9 w 13"/>
                  <a:gd name="T61" fmla="*/ 1 h 7"/>
                  <a:gd name="T62" fmla="*/ 9 w 13"/>
                  <a:gd name="T63" fmla="*/ 3 h 7"/>
                  <a:gd name="T64" fmla="*/ 8 w 13"/>
                  <a:gd name="T65" fmla="*/ 0 h 7"/>
                  <a:gd name="T66" fmla="*/ 7 w 13"/>
                  <a:gd name="T67" fmla="*/ 2 h 7"/>
                  <a:gd name="T68" fmla="*/ 8 w 13"/>
                  <a:gd name="T69" fmla="*/ 2 h 7"/>
                  <a:gd name="T70" fmla="*/ 7 w 13"/>
                  <a:gd name="T71" fmla="*/ 3 h 7"/>
                  <a:gd name="T72" fmla="*/ 6 w 13"/>
                  <a:gd name="T73" fmla="*/ 2 h 7"/>
                  <a:gd name="T74" fmla="*/ 6 w 13"/>
                  <a:gd name="T75" fmla="*/ 3 h 7"/>
                  <a:gd name="T76" fmla="*/ 5 w 13"/>
                  <a:gd name="T77" fmla="*/ 3 h 7"/>
                  <a:gd name="T78" fmla="*/ 6 w 13"/>
                  <a:gd name="T79" fmla="*/ 5 h 7"/>
                  <a:gd name="T80" fmla="*/ 5 w 13"/>
                  <a:gd name="T81" fmla="*/ 3 h 7"/>
                  <a:gd name="T82" fmla="*/ 5 w 13"/>
                  <a:gd name="T83" fmla="*/ 5 h 7"/>
                  <a:gd name="T84" fmla="*/ 5 w 13"/>
                  <a:gd name="T85" fmla="*/ 6 h 7"/>
                  <a:gd name="T86" fmla="*/ 4 w 13"/>
                  <a:gd name="T87" fmla="*/ 6 h 7"/>
                  <a:gd name="T88" fmla="*/ 3 w 13"/>
                  <a:gd name="T89" fmla="*/ 6 h 7"/>
                  <a:gd name="T90" fmla="*/ 2 w 13"/>
                  <a:gd name="T91" fmla="*/ 6 h 7"/>
                  <a:gd name="T92" fmla="*/ 1 w 13"/>
                  <a:gd name="T93" fmla="*/ 3 h 7"/>
                  <a:gd name="T94" fmla="*/ 2 w 13"/>
                  <a:gd name="T95" fmla="*/ 6 h 7"/>
                  <a:gd name="T96" fmla="*/ 0 w 13"/>
                  <a:gd name="T9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 h="7">
                    <a:moveTo>
                      <a:pt x="0" y="4"/>
                    </a:moveTo>
                    <a:cubicBezTo>
                      <a:pt x="0" y="5"/>
                      <a:pt x="1" y="5"/>
                      <a:pt x="2" y="6"/>
                    </a:cubicBezTo>
                    <a:cubicBezTo>
                      <a:pt x="2" y="6"/>
                      <a:pt x="2" y="6"/>
                      <a:pt x="2" y="6"/>
                    </a:cubicBezTo>
                    <a:cubicBezTo>
                      <a:pt x="2" y="6"/>
                      <a:pt x="1" y="5"/>
                      <a:pt x="1" y="5"/>
                    </a:cubicBezTo>
                    <a:cubicBezTo>
                      <a:pt x="1" y="4"/>
                      <a:pt x="0" y="4"/>
                      <a:pt x="0" y="3"/>
                    </a:cubicBezTo>
                    <a:cubicBezTo>
                      <a:pt x="0" y="3"/>
                      <a:pt x="0" y="3"/>
                      <a:pt x="0" y="3"/>
                    </a:cubicBezTo>
                    <a:cubicBezTo>
                      <a:pt x="0" y="3"/>
                      <a:pt x="0" y="3"/>
                      <a:pt x="0" y="3"/>
                    </a:cubicBezTo>
                    <a:cubicBezTo>
                      <a:pt x="0" y="3"/>
                      <a:pt x="0" y="3"/>
                      <a:pt x="0" y="3"/>
                    </a:cubicBezTo>
                    <a:cubicBezTo>
                      <a:pt x="2" y="4"/>
                      <a:pt x="2" y="5"/>
                      <a:pt x="3" y="6"/>
                    </a:cubicBezTo>
                    <a:cubicBezTo>
                      <a:pt x="2" y="6"/>
                      <a:pt x="2" y="6"/>
                      <a:pt x="2" y="6"/>
                    </a:cubicBezTo>
                    <a:cubicBezTo>
                      <a:pt x="2" y="5"/>
                      <a:pt x="2" y="5"/>
                      <a:pt x="2" y="4"/>
                    </a:cubicBezTo>
                    <a:cubicBezTo>
                      <a:pt x="2" y="4"/>
                      <a:pt x="2" y="4"/>
                      <a:pt x="2" y="4"/>
                    </a:cubicBezTo>
                    <a:cubicBezTo>
                      <a:pt x="2" y="4"/>
                      <a:pt x="3" y="4"/>
                      <a:pt x="3" y="4"/>
                    </a:cubicBezTo>
                    <a:cubicBezTo>
                      <a:pt x="4" y="4"/>
                      <a:pt x="4" y="5"/>
                      <a:pt x="5" y="6"/>
                    </a:cubicBezTo>
                    <a:cubicBezTo>
                      <a:pt x="4" y="6"/>
                      <a:pt x="4" y="6"/>
                      <a:pt x="4" y="6"/>
                    </a:cubicBezTo>
                    <a:cubicBezTo>
                      <a:pt x="4" y="5"/>
                      <a:pt x="4" y="5"/>
                      <a:pt x="4" y="4"/>
                    </a:cubicBezTo>
                    <a:cubicBezTo>
                      <a:pt x="4" y="3"/>
                      <a:pt x="4" y="3"/>
                      <a:pt x="4" y="3"/>
                    </a:cubicBezTo>
                    <a:cubicBezTo>
                      <a:pt x="4" y="3"/>
                      <a:pt x="4" y="3"/>
                      <a:pt x="4" y="3"/>
                    </a:cubicBezTo>
                    <a:cubicBezTo>
                      <a:pt x="5" y="4"/>
                      <a:pt x="5" y="4"/>
                      <a:pt x="5" y="4"/>
                    </a:cubicBezTo>
                    <a:cubicBezTo>
                      <a:pt x="5" y="5"/>
                      <a:pt x="5" y="5"/>
                      <a:pt x="5" y="5"/>
                    </a:cubicBezTo>
                    <a:cubicBezTo>
                      <a:pt x="4" y="4"/>
                      <a:pt x="4" y="4"/>
                      <a:pt x="4" y="3"/>
                    </a:cubicBezTo>
                    <a:cubicBezTo>
                      <a:pt x="4" y="3"/>
                      <a:pt x="4" y="3"/>
                      <a:pt x="5" y="3"/>
                    </a:cubicBezTo>
                    <a:cubicBezTo>
                      <a:pt x="5" y="3"/>
                      <a:pt x="5" y="3"/>
                      <a:pt x="5" y="3"/>
                    </a:cubicBezTo>
                    <a:cubicBezTo>
                      <a:pt x="6" y="3"/>
                      <a:pt x="6" y="4"/>
                      <a:pt x="6" y="4"/>
                    </a:cubicBezTo>
                    <a:cubicBezTo>
                      <a:pt x="5" y="4"/>
                      <a:pt x="5" y="4"/>
                      <a:pt x="5" y="4"/>
                    </a:cubicBezTo>
                    <a:cubicBezTo>
                      <a:pt x="5" y="4"/>
                      <a:pt x="4" y="3"/>
                      <a:pt x="5" y="2"/>
                    </a:cubicBezTo>
                    <a:cubicBezTo>
                      <a:pt x="5" y="2"/>
                      <a:pt x="5" y="2"/>
                      <a:pt x="5" y="2"/>
                    </a:cubicBezTo>
                    <a:cubicBezTo>
                      <a:pt x="5" y="2"/>
                      <a:pt x="5" y="2"/>
                      <a:pt x="5" y="2"/>
                    </a:cubicBezTo>
                    <a:cubicBezTo>
                      <a:pt x="6" y="2"/>
                      <a:pt x="6" y="3"/>
                      <a:pt x="6" y="3"/>
                    </a:cubicBezTo>
                    <a:cubicBezTo>
                      <a:pt x="6" y="4"/>
                      <a:pt x="6" y="4"/>
                      <a:pt x="6" y="4"/>
                    </a:cubicBezTo>
                    <a:cubicBezTo>
                      <a:pt x="5" y="3"/>
                      <a:pt x="5" y="3"/>
                      <a:pt x="5" y="3"/>
                    </a:cubicBezTo>
                    <a:cubicBezTo>
                      <a:pt x="5" y="2"/>
                      <a:pt x="5" y="2"/>
                      <a:pt x="6" y="1"/>
                    </a:cubicBezTo>
                    <a:cubicBezTo>
                      <a:pt x="6" y="1"/>
                      <a:pt x="6" y="1"/>
                      <a:pt x="6" y="1"/>
                    </a:cubicBezTo>
                    <a:cubicBezTo>
                      <a:pt x="6" y="1"/>
                      <a:pt x="6" y="1"/>
                      <a:pt x="6" y="1"/>
                    </a:cubicBezTo>
                    <a:cubicBezTo>
                      <a:pt x="7" y="1"/>
                      <a:pt x="7" y="1"/>
                      <a:pt x="7" y="2"/>
                    </a:cubicBezTo>
                    <a:cubicBezTo>
                      <a:pt x="7" y="2"/>
                      <a:pt x="7" y="2"/>
                      <a:pt x="8" y="2"/>
                    </a:cubicBezTo>
                    <a:cubicBezTo>
                      <a:pt x="7" y="3"/>
                      <a:pt x="7" y="3"/>
                      <a:pt x="7" y="3"/>
                    </a:cubicBezTo>
                    <a:cubicBezTo>
                      <a:pt x="7" y="2"/>
                      <a:pt x="7" y="2"/>
                      <a:pt x="6" y="2"/>
                    </a:cubicBezTo>
                    <a:cubicBezTo>
                      <a:pt x="6" y="1"/>
                      <a:pt x="6" y="1"/>
                      <a:pt x="7" y="0"/>
                    </a:cubicBezTo>
                    <a:cubicBezTo>
                      <a:pt x="7" y="0"/>
                      <a:pt x="7" y="0"/>
                      <a:pt x="7" y="0"/>
                    </a:cubicBezTo>
                    <a:cubicBezTo>
                      <a:pt x="8" y="1"/>
                      <a:pt x="8" y="1"/>
                      <a:pt x="8" y="2"/>
                    </a:cubicBezTo>
                    <a:cubicBezTo>
                      <a:pt x="7" y="2"/>
                      <a:pt x="7" y="2"/>
                      <a:pt x="7" y="2"/>
                    </a:cubicBezTo>
                    <a:cubicBezTo>
                      <a:pt x="7" y="1"/>
                      <a:pt x="7" y="1"/>
                      <a:pt x="7" y="0"/>
                    </a:cubicBezTo>
                    <a:cubicBezTo>
                      <a:pt x="7" y="0"/>
                      <a:pt x="7" y="0"/>
                      <a:pt x="7" y="0"/>
                    </a:cubicBezTo>
                    <a:cubicBezTo>
                      <a:pt x="7" y="0"/>
                      <a:pt x="8" y="0"/>
                      <a:pt x="8" y="0"/>
                    </a:cubicBezTo>
                    <a:cubicBezTo>
                      <a:pt x="10" y="2"/>
                      <a:pt x="10" y="2"/>
                      <a:pt x="10" y="2"/>
                    </a:cubicBezTo>
                    <a:cubicBezTo>
                      <a:pt x="9" y="2"/>
                      <a:pt x="9" y="2"/>
                      <a:pt x="9" y="2"/>
                    </a:cubicBezTo>
                    <a:cubicBezTo>
                      <a:pt x="9" y="1"/>
                      <a:pt x="9" y="1"/>
                      <a:pt x="9" y="1"/>
                    </a:cubicBezTo>
                    <a:cubicBezTo>
                      <a:pt x="8" y="1"/>
                      <a:pt x="8" y="1"/>
                      <a:pt x="8" y="1"/>
                    </a:cubicBezTo>
                    <a:cubicBezTo>
                      <a:pt x="8" y="1"/>
                      <a:pt x="8" y="0"/>
                      <a:pt x="9" y="0"/>
                    </a:cubicBezTo>
                    <a:cubicBezTo>
                      <a:pt x="9" y="0"/>
                      <a:pt x="9" y="0"/>
                      <a:pt x="9" y="0"/>
                    </a:cubicBezTo>
                    <a:cubicBezTo>
                      <a:pt x="9" y="0"/>
                      <a:pt x="10" y="0"/>
                      <a:pt x="10" y="0"/>
                    </a:cubicBezTo>
                    <a:cubicBezTo>
                      <a:pt x="10" y="1"/>
                      <a:pt x="10" y="1"/>
                      <a:pt x="10" y="1"/>
                    </a:cubicBezTo>
                    <a:cubicBezTo>
                      <a:pt x="10" y="1"/>
                      <a:pt x="10" y="1"/>
                      <a:pt x="10" y="1"/>
                    </a:cubicBezTo>
                    <a:cubicBezTo>
                      <a:pt x="10" y="2"/>
                      <a:pt x="10" y="2"/>
                      <a:pt x="10" y="2"/>
                    </a:cubicBezTo>
                    <a:cubicBezTo>
                      <a:pt x="10" y="1"/>
                      <a:pt x="10" y="1"/>
                      <a:pt x="10" y="0"/>
                    </a:cubicBezTo>
                    <a:cubicBezTo>
                      <a:pt x="10" y="0"/>
                      <a:pt x="10" y="0"/>
                      <a:pt x="10" y="0"/>
                    </a:cubicBezTo>
                    <a:cubicBezTo>
                      <a:pt x="11" y="0"/>
                      <a:pt x="11" y="1"/>
                      <a:pt x="11" y="1"/>
                    </a:cubicBezTo>
                    <a:cubicBezTo>
                      <a:pt x="12" y="2"/>
                      <a:pt x="12" y="2"/>
                      <a:pt x="12" y="2"/>
                    </a:cubicBezTo>
                    <a:cubicBezTo>
                      <a:pt x="11" y="2"/>
                      <a:pt x="11" y="2"/>
                      <a:pt x="11" y="2"/>
                    </a:cubicBezTo>
                    <a:cubicBezTo>
                      <a:pt x="11" y="2"/>
                      <a:pt x="11" y="1"/>
                      <a:pt x="11" y="0"/>
                    </a:cubicBezTo>
                    <a:cubicBezTo>
                      <a:pt x="11" y="0"/>
                      <a:pt x="11" y="0"/>
                      <a:pt x="11" y="0"/>
                    </a:cubicBezTo>
                    <a:cubicBezTo>
                      <a:pt x="11" y="0"/>
                      <a:pt x="11" y="0"/>
                      <a:pt x="11" y="0"/>
                    </a:cubicBezTo>
                    <a:cubicBezTo>
                      <a:pt x="12" y="1"/>
                      <a:pt x="12" y="2"/>
                      <a:pt x="12" y="2"/>
                    </a:cubicBezTo>
                    <a:cubicBezTo>
                      <a:pt x="12" y="2"/>
                      <a:pt x="12" y="2"/>
                      <a:pt x="12" y="2"/>
                    </a:cubicBezTo>
                    <a:cubicBezTo>
                      <a:pt x="12" y="2"/>
                      <a:pt x="12" y="2"/>
                      <a:pt x="12" y="2"/>
                    </a:cubicBezTo>
                    <a:cubicBezTo>
                      <a:pt x="12" y="2"/>
                      <a:pt x="12" y="1"/>
                      <a:pt x="12" y="1"/>
                    </a:cubicBezTo>
                    <a:cubicBezTo>
                      <a:pt x="12" y="1"/>
                      <a:pt x="12" y="1"/>
                      <a:pt x="12" y="1"/>
                    </a:cubicBezTo>
                    <a:cubicBezTo>
                      <a:pt x="12" y="1"/>
                      <a:pt x="12" y="1"/>
                      <a:pt x="12" y="1"/>
                    </a:cubicBezTo>
                    <a:cubicBezTo>
                      <a:pt x="13" y="1"/>
                      <a:pt x="13" y="2"/>
                      <a:pt x="13" y="2"/>
                    </a:cubicBezTo>
                    <a:cubicBezTo>
                      <a:pt x="13" y="2"/>
                      <a:pt x="13" y="2"/>
                      <a:pt x="13" y="2"/>
                    </a:cubicBezTo>
                    <a:cubicBezTo>
                      <a:pt x="13" y="2"/>
                      <a:pt x="13" y="2"/>
                      <a:pt x="13" y="2"/>
                    </a:cubicBezTo>
                    <a:cubicBezTo>
                      <a:pt x="13" y="2"/>
                      <a:pt x="13" y="2"/>
                      <a:pt x="13" y="2"/>
                    </a:cubicBezTo>
                    <a:cubicBezTo>
                      <a:pt x="13" y="2"/>
                      <a:pt x="13" y="2"/>
                      <a:pt x="13" y="2"/>
                    </a:cubicBezTo>
                    <a:cubicBezTo>
                      <a:pt x="13" y="2"/>
                      <a:pt x="12" y="1"/>
                      <a:pt x="12" y="1"/>
                    </a:cubicBezTo>
                    <a:cubicBezTo>
                      <a:pt x="12" y="1"/>
                      <a:pt x="12" y="1"/>
                      <a:pt x="12" y="1"/>
                    </a:cubicBezTo>
                    <a:cubicBezTo>
                      <a:pt x="12" y="1"/>
                      <a:pt x="12" y="2"/>
                      <a:pt x="12" y="2"/>
                    </a:cubicBezTo>
                    <a:cubicBezTo>
                      <a:pt x="12" y="2"/>
                      <a:pt x="12" y="2"/>
                      <a:pt x="12" y="2"/>
                    </a:cubicBezTo>
                    <a:cubicBezTo>
                      <a:pt x="12" y="2"/>
                      <a:pt x="11" y="1"/>
                      <a:pt x="11" y="0"/>
                    </a:cubicBezTo>
                    <a:cubicBezTo>
                      <a:pt x="11" y="0"/>
                      <a:pt x="11" y="0"/>
                      <a:pt x="11" y="0"/>
                    </a:cubicBezTo>
                    <a:cubicBezTo>
                      <a:pt x="12" y="1"/>
                      <a:pt x="12" y="1"/>
                      <a:pt x="12" y="2"/>
                    </a:cubicBezTo>
                    <a:cubicBezTo>
                      <a:pt x="12" y="2"/>
                      <a:pt x="12" y="2"/>
                      <a:pt x="12" y="2"/>
                    </a:cubicBezTo>
                    <a:cubicBezTo>
                      <a:pt x="11" y="2"/>
                      <a:pt x="11" y="2"/>
                      <a:pt x="11" y="2"/>
                    </a:cubicBezTo>
                    <a:cubicBezTo>
                      <a:pt x="11" y="2"/>
                      <a:pt x="11" y="1"/>
                      <a:pt x="10" y="1"/>
                    </a:cubicBezTo>
                    <a:cubicBezTo>
                      <a:pt x="11" y="1"/>
                      <a:pt x="11" y="1"/>
                      <a:pt x="11" y="1"/>
                    </a:cubicBezTo>
                    <a:cubicBezTo>
                      <a:pt x="11" y="1"/>
                      <a:pt x="10" y="1"/>
                      <a:pt x="11" y="2"/>
                    </a:cubicBezTo>
                    <a:cubicBezTo>
                      <a:pt x="11" y="2"/>
                      <a:pt x="10" y="2"/>
                      <a:pt x="10" y="2"/>
                    </a:cubicBezTo>
                    <a:cubicBezTo>
                      <a:pt x="10" y="2"/>
                      <a:pt x="10" y="2"/>
                      <a:pt x="10" y="2"/>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2"/>
                      <a:pt x="10" y="2"/>
                      <a:pt x="10" y="2"/>
                    </a:cubicBezTo>
                    <a:cubicBezTo>
                      <a:pt x="10" y="2"/>
                      <a:pt x="9" y="3"/>
                      <a:pt x="9" y="3"/>
                    </a:cubicBezTo>
                    <a:cubicBezTo>
                      <a:pt x="9" y="3"/>
                      <a:pt x="9" y="3"/>
                      <a:pt x="9" y="3"/>
                    </a:cubicBezTo>
                    <a:cubicBezTo>
                      <a:pt x="9" y="2"/>
                      <a:pt x="9" y="2"/>
                      <a:pt x="9" y="2"/>
                    </a:cubicBezTo>
                    <a:cubicBezTo>
                      <a:pt x="7" y="1"/>
                      <a:pt x="7" y="1"/>
                      <a:pt x="7" y="1"/>
                    </a:cubicBezTo>
                    <a:cubicBezTo>
                      <a:pt x="8" y="0"/>
                      <a:pt x="8" y="0"/>
                      <a:pt x="8" y="0"/>
                    </a:cubicBezTo>
                    <a:cubicBezTo>
                      <a:pt x="8" y="1"/>
                      <a:pt x="8" y="1"/>
                      <a:pt x="8" y="2"/>
                    </a:cubicBezTo>
                    <a:cubicBezTo>
                      <a:pt x="8" y="2"/>
                      <a:pt x="8" y="2"/>
                      <a:pt x="8" y="2"/>
                    </a:cubicBezTo>
                    <a:cubicBezTo>
                      <a:pt x="8" y="2"/>
                      <a:pt x="7" y="2"/>
                      <a:pt x="7" y="2"/>
                    </a:cubicBezTo>
                    <a:cubicBezTo>
                      <a:pt x="7" y="1"/>
                      <a:pt x="7" y="1"/>
                      <a:pt x="7" y="1"/>
                    </a:cubicBezTo>
                    <a:cubicBezTo>
                      <a:pt x="7" y="1"/>
                      <a:pt x="7" y="1"/>
                      <a:pt x="7" y="1"/>
                    </a:cubicBezTo>
                    <a:cubicBezTo>
                      <a:pt x="7" y="1"/>
                      <a:pt x="7" y="2"/>
                      <a:pt x="8" y="2"/>
                    </a:cubicBezTo>
                    <a:cubicBezTo>
                      <a:pt x="8" y="3"/>
                      <a:pt x="8" y="3"/>
                      <a:pt x="7" y="3"/>
                    </a:cubicBezTo>
                    <a:cubicBezTo>
                      <a:pt x="7" y="3"/>
                      <a:pt x="7" y="3"/>
                      <a:pt x="7" y="3"/>
                    </a:cubicBezTo>
                    <a:cubicBezTo>
                      <a:pt x="7" y="3"/>
                      <a:pt x="7" y="3"/>
                      <a:pt x="7" y="3"/>
                    </a:cubicBezTo>
                    <a:cubicBezTo>
                      <a:pt x="7" y="3"/>
                      <a:pt x="7" y="2"/>
                      <a:pt x="6" y="2"/>
                    </a:cubicBezTo>
                    <a:cubicBezTo>
                      <a:pt x="6" y="2"/>
                      <a:pt x="6" y="2"/>
                      <a:pt x="6" y="2"/>
                    </a:cubicBezTo>
                    <a:cubicBezTo>
                      <a:pt x="6" y="2"/>
                      <a:pt x="6" y="2"/>
                      <a:pt x="6" y="2"/>
                    </a:cubicBezTo>
                    <a:cubicBezTo>
                      <a:pt x="6" y="2"/>
                      <a:pt x="6" y="2"/>
                      <a:pt x="6" y="2"/>
                    </a:cubicBezTo>
                    <a:cubicBezTo>
                      <a:pt x="6" y="2"/>
                      <a:pt x="6" y="2"/>
                      <a:pt x="6" y="2"/>
                    </a:cubicBezTo>
                    <a:cubicBezTo>
                      <a:pt x="6" y="3"/>
                      <a:pt x="6" y="3"/>
                      <a:pt x="6" y="3"/>
                    </a:cubicBezTo>
                    <a:cubicBezTo>
                      <a:pt x="7" y="4"/>
                      <a:pt x="6" y="4"/>
                      <a:pt x="6" y="4"/>
                    </a:cubicBezTo>
                    <a:cubicBezTo>
                      <a:pt x="6" y="4"/>
                      <a:pt x="6" y="4"/>
                      <a:pt x="6" y="4"/>
                    </a:cubicBezTo>
                    <a:cubicBezTo>
                      <a:pt x="5" y="3"/>
                      <a:pt x="5" y="3"/>
                      <a:pt x="5" y="3"/>
                    </a:cubicBezTo>
                    <a:cubicBezTo>
                      <a:pt x="6" y="3"/>
                      <a:pt x="6" y="3"/>
                      <a:pt x="6" y="3"/>
                    </a:cubicBezTo>
                    <a:cubicBezTo>
                      <a:pt x="5" y="3"/>
                      <a:pt x="6" y="3"/>
                      <a:pt x="6" y="4"/>
                    </a:cubicBezTo>
                    <a:cubicBezTo>
                      <a:pt x="6" y="4"/>
                      <a:pt x="6" y="5"/>
                      <a:pt x="6" y="5"/>
                    </a:cubicBezTo>
                    <a:cubicBezTo>
                      <a:pt x="6" y="5"/>
                      <a:pt x="5" y="5"/>
                      <a:pt x="5" y="4"/>
                    </a:cubicBezTo>
                    <a:cubicBezTo>
                      <a:pt x="5" y="4"/>
                      <a:pt x="5" y="4"/>
                      <a:pt x="4" y="4"/>
                    </a:cubicBezTo>
                    <a:cubicBezTo>
                      <a:pt x="5" y="3"/>
                      <a:pt x="5" y="3"/>
                      <a:pt x="5" y="3"/>
                    </a:cubicBezTo>
                    <a:cubicBezTo>
                      <a:pt x="5" y="4"/>
                      <a:pt x="5" y="4"/>
                      <a:pt x="6" y="5"/>
                    </a:cubicBezTo>
                    <a:cubicBezTo>
                      <a:pt x="6" y="5"/>
                      <a:pt x="5" y="5"/>
                      <a:pt x="5" y="5"/>
                    </a:cubicBezTo>
                    <a:cubicBezTo>
                      <a:pt x="5" y="5"/>
                      <a:pt x="5" y="5"/>
                      <a:pt x="5" y="5"/>
                    </a:cubicBezTo>
                    <a:cubicBezTo>
                      <a:pt x="4" y="5"/>
                      <a:pt x="4" y="4"/>
                      <a:pt x="4" y="4"/>
                    </a:cubicBezTo>
                    <a:cubicBezTo>
                      <a:pt x="4" y="4"/>
                      <a:pt x="4" y="4"/>
                      <a:pt x="4" y="4"/>
                    </a:cubicBezTo>
                    <a:cubicBezTo>
                      <a:pt x="4" y="4"/>
                      <a:pt x="5" y="5"/>
                      <a:pt x="5" y="6"/>
                    </a:cubicBezTo>
                    <a:cubicBezTo>
                      <a:pt x="5" y="6"/>
                      <a:pt x="5" y="6"/>
                      <a:pt x="5" y="6"/>
                    </a:cubicBezTo>
                    <a:cubicBezTo>
                      <a:pt x="5" y="6"/>
                      <a:pt x="5" y="7"/>
                      <a:pt x="5" y="7"/>
                    </a:cubicBezTo>
                    <a:cubicBezTo>
                      <a:pt x="5" y="7"/>
                      <a:pt x="4" y="6"/>
                      <a:pt x="4" y="6"/>
                    </a:cubicBezTo>
                    <a:cubicBezTo>
                      <a:pt x="3" y="6"/>
                      <a:pt x="3" y="5"/>
                      <a:pt x="2" y="4"/>
                    </a:cubicBezTo>
                    <a:cubicBezTo>
                      <a:pt x="3" y="4"/>
                      <a:pt x="3" y="4"/>
                      <a:pt x="3" y="4"/>
                    </a:cubicBezTo>
                    <a:cubicBezTo>
                      <a:pt x="3" y="5"/>
                      <a:pt x="3" y="5"/>
                      <a:pt x="3" y="6"/>
                    </a:cubicBezTo>
                    <a:cubicBezTo>
                      <a:pt x="3" y="6"/>
                      <a:pt x="3" y="6"/>
                      <a:pt x="3" y="6"/>
                    </a:cubicBezTo>
                    <a:cubicBezTo>
                      <a:pt x="3" y="6"/>
                      <a:pt x="3" y="6"/>
                      <a:pt x="3" y="6"/>
                    </a:cubicBezTo>
                    <a:cubicBezTo>
                      <a:pt x="3" y="6"/>
                      <a:pt x="3" y="6"/>
                      <a:pt x="2" y="6"/>
                    </a:cubicBezTo>
                    <a:cubicBezTo>
                      <a:pt x="2" y="6"/>
                      <a:pt x="2" y="5"/>
                      <a:pt x="1" y="5"/>
                    </a:cubicBezTo>
                    <a:cubicBezTo>
                      <a:pt x="1" y="4"/>
                      <a:pt x="1" y="4"/>
                      <a:pt x="0" y="4"/>
                    </a:cubicBezTo>
                    <a:cubicBezTo>
                      <a:pt x="1" y="3"/>
                      <a:pt x="1" y="3"/>
                      <a:pt x="1" y="3"/>
                    </a:cubicBezTo>
                    <a:cubicBezTo>
                      <a:pt x="1" y="4"/>
                      <a:pt x="1" y="4"/>
                      <a:pt x="1" y="5"/>
                    </a:cubicBezTo>
                    <a:cubicBezTo>
                      <a:pt x="1" y="5"/>
                      <a:pt x="1" y="5"/>
                      <a:pt x="2" y="5"/>
                    </a:cubicBezTo>
                    <a:cubicBezTo>
                      <a:pt x="2" y="6"/>
                      <a:pt x="2" y="6"/>
                      <a:pt x="2" y="6"/>
                    </a:cubicBezTo>
                    <a:cubicBezTo>
                      <a:pt x="2" y="6"/>
                      <a:pt x="2" y="6"/>
                      <a:pt x="2" y="6"/>
                    </a:cubicBezTo>
                    <a:cubicBezTo>
                      <a:pt x="2" y="6"/>
                      <a:pt x="2" y="6"/>
                      <a:pt x="2" y="6"/>
                    </a:cubicBezTo>
                    <a:cubicBezTo>
                      <a:pt x="1" y="6"/>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9"/>
              <p:cNvSpPr/>
              <p:nvPr/>
            </p:nvSpPr>
            <p:spPr bwMode="auto">
              <a:xfrm>
                <a:off x="5281" y="1124"/>
                <a:ext cx="89" cy="181"/>
              </a:xfrm>
              <a:custGeom>
                <a:avLst/>
                <a:gdLst>
                  <a:gd name="T0" fmla="*/ 2 w 10"/>
                  <a:gd name="T1" fmla="*/ 20 h 20"/>
                  <a:gd name="T2" fmla="*/ 3 w 10"/>
                  <a:gd name="T3" fmla="*/ 20 h 20"/>
                  <a:gd name="T4" fmla="*/ 2 w 10"/>
                  <a:gd name="T5" fmla="*/ 18 h 20"/>
                  <a:gd name="T6" fmla="*/ 3 w 10"/>
                  <a:gd name="T7" fmla="*/ 18 h 20"/>
                  <a:gd name="T8" fmla="*/ 5 w 10"/>
                  <a:gd name="T9" fmla="*/ 20 h 20"/>
                  <a:gd name="T10" fmla="*/ 5 w 10"/>
                  <a:gd name="T11" fmla="*/ 18 h 20"/>
                  <a:gd name="T12" fmla="*/ 5 w 10"/>
                  <a:gd name="T13" fmla="*/ 17 h 20"/>
                  <a:gd name="T14" fmla="*/ 7 w 10"/>
                  <a:gd name="T15" fmla="*/ 19 h 20"/>
                  <a:gd name="T16" fmla="*/ 8 w 10"/>
                  <a:gd name="T17" fmla="*/ 20 h 20"/>
                  <a:gd name="T18" fmla="*/ 9 w 10"/>
                  <a:gd name="T19" fmla="*/ 18 h 20"/>
                  <a:gd name="T20" fmla="*/ 7 w 10"/>
                  <a:gd name="T21" fmla="*/ 16 h 20"/>
                  <a:gd name="T22" fmla="*/ 8 w 10"/>
                  <a:gd name="T23" fmla="*/ 19 h 20"/>
                  <a:gd name="T24" fmla="*/ 7 w 10"/>
                  <a:gd name="T25" fmla="*/ 15 h 20"/>
                  <a:gd name="T26" fmla="*/ 9 w 10"/>
                  <a:gd name="T27" fmla="*/ 18 h 20"/>
                  <a:gd name="T28" fmla="*/ 6 w 10"/>
                  <a:gd name="T29" fmla="*/ 15 h 20"/>
                  <a:gd name="T30" fmla="*/ 9 w 10"/>
                  <a:gd name="T31" fmla="*/ 15 h 20"/>
                  <a:gd name="T32" fmla="*/ 6 w 10"/>
                  <a:gd name="T33" fmla="*/ 12 h 20"/>
                  <a:gd name="T34" fmla="*/ 8 w 10"/>
                  <a:gd name="T35" fmla="*/ 13 h 20"/>
                  <a:gd name="T36" fmla="*/ 6 w 10"/>
                  <a:gd name="T37" fmla="*/ 13 h 20"/>
                  <a:gd name="T38" fmla="*/ 8 w 10"/>
                  <a:gd name="T39" fmla="*/ 12 h 20"/>
                  <a:gd name="T40" fmla="*/ 6 w 10"/>
                  <a:gd name="T41" fmla="*/ 9 h 20"/>
                  <a:gd name="T42" fmla="*/ 5 w 10"/>
                  <a:gd name="T43" fmla="*/ 9 h 20"/>
                  <a:gd name="T44" fmla="*/ 5 w 10"/>
                  <a:gd name="T45" fmla="*/ 6 h 20"/>
                  <a:gd name="T46" fmla="*/ 5 w 10"/>
                  <a:gd name="T47" fmla="*/ 7 h 20"/>
                  <a:gd name="T48" fmla="*/ 5 w 10"/>
                  <a:gd name="T49" fmla="*/ 5 h 20"/>
                  <a:gd name="T50" fmla="*/ 3 w 10"/>
                  <a:gd name="T51" fmla="*/ 4 h 20"/>
                  <a:gd name="T52" fmla="*/ 6 w 10"/>
                  <a:gd name="T53" fmla="*/ 5 h 20"/>
                  <a:gd name="T54" fmla="*/ 3 w 10"/>
                  <a:gd name="T55" fmla="*/ 2 h 20"/>
                  <a:gd name="T56" fmla="*/ 2 w 10"/>
                  <a:gd name="T57" fmla="*/ 1 h 20"/>
                  <a:gd name="T58" fmla="*/ 2 w 10"/>
                  <a:gd name="T59" fmla="*/ 1 h 20"/>
                  <a:gd name="T60" fmla="*/ 3 w 10"/>
                  <a:gd name="T61" fmla="*/ 1 h 20"/>
                  <a:gd name="T62" fmla="*/ 3 w 10"/>
                  <a:gd name="T63" fmla="*/ 1 h 20"/>
                  <a:gd name="T64" fmla="*/ 5 w 10"/>
                  <a:gd name="T65" fmla="*/ 3 h 20"/>
                  <a:gd name="T66" fmla="*/ 5 w 10"/>
                  <a:gd name="T67" fmla="*/ 3 h 20"/>
                  <a:gd name="T68" fmla="*/ 4 w 10"/>
                  <a:gd name="T69" fmla="*/ 3 h 20"/>
                  <a:gd name="T70" fmla="*/ 3 w 10"/>
                  <a:gd name="T71" fmla="*/ 4 h 20"/>
                  <a:gd name="T72" fmla="*/ 6 w 10"/>
                  <a:gd name="T73" fmla="*/ 7 h 20"/>
                  <a:gd name="T74" fmla="*/ 5 w 10"/>
                  <a:gd name="T75" fmla="*/ 5 h 20"/>
                  <a:gd name="T76" fmla="*/ 6 w 10"/>
                  <a:gd name="T77" fmla="*/ 8 h 20"/>
                  <a:gd name="T78" fmla="*/ 6 w 10"/>
                  <a:gd name="T79" fmla="*/ 8 h 20"/>
                  <a:gd name="T80" fmla="*/ 6 w 10"/>
                  <a:gd name="T81" fmla="*/ 9 h 20"/>
                  <a:gd name="T82" fmla="*/ 8 w 10"/>
                  <a:gd name="T83" fmla="*/ 12 h 20"/>
                  <a:gd name="T84" fmla="*/ 6 w 10"/>
                  <a:gd name="T85" fmla="*/ 11 h 20"/>
                  <a:gd name="T86" fmla="*/ 7 w 10"/>
                  <a:gd name="T87" fmla="*/ 13 h 20"/>
                  <a:gd name="T88" fmla="*/ 9 w 10"/>
                  <a:gd name="T89" fmla="*/ 15 h 20"/>
                  <a:gd name="T90" fmla="*/ 6 w 10"/>
                  <a:gd name="T91" fmla="*/ 15 h 20"/>
                  <a:gd name="T92" fmla="*/ 9 w 10"/>
                  <a:gd name="T93" fmla="*/ 18 h 20"/>
                  <a:gd name="T94" fmla="*/ 8 w 10"/>
                  <a:gd name="T95" fmla="*/ 17 h 20"/>
                  <a:gd name="T96" fmla="*/ 7 w 10"/>
                  <a:gd name="T97" fmla="*/ 16 h 20"/>
                  <a:gd name="T98" fmla="*/ 8 w 10"/>
                  <a:gd name="T99" fmla="*/ 19 h 20"/>
                  <a:gd name="T100" fmla="*/ 8 w 10"/>
                  <a:gd name="T101" fmla="*/ 20 h 20"/>
                  <a:gd name="T102" fmla="*/ 7 w 10"/>
                  <a:gd name="T103" fmla="*/ 19 h 20"/>
                  <a:gd name="T104" fmla="*/ 7 w 10"/>
                  <a:gd name="T105" fmla="*/ 20 h 20"/>
                  <a:gd name="T106" fmla="*/ 7 w 10"/>
                  <a:gd name="T107" fmla="*/ 20 h 20"/>
                  <a:gd name="T108" fmla="*/ 5 w 10"/>
                  <a:gd name="T109" fmla="*/ 18 h 20"/>
                  <a:gd name="T110" fmla="*/ 3 w 10"/>
                  <a:gd name="T111" fmla="*/ 18 h 20"/>
                  <a:gd name="T112" fmla="*/ 4 w 10"/>
                  <a:gd name="T113" fmla="*/ 20 h 20"/>
                  <a:gd name="T114" fmla="*/ 3 w 10"/>
                  <a:gd name="T115" fmla="*/ 20 h 20"/>
                  <a:gd name="T116" fmla="*/ 1 w 10"/>
                  <a:gd name="T117" fmla="*/ 19 h 20"/>
                  <a:gd name="T118" fmla="*/ 1 w 10"/>
                  <a:gd name="T11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 h="20">
                    <a:moveTo>
                      <a:pt x="0" y="19"/>
                    </a:moveTo>
                    <a:cubicBezTo>
                      <a:pt x="1" y="20"/>
                      <a:pt x="1" y="20"/>
                      <a:pt x="1" y="20"/>
                    </a:cubicBezTo>
                    <a:cubicBezTo>
                      <a:pt x="1" y="20"/>
                      <a:pt x="2" y="20"/>
                      <a:pt x="2" y="20"/>
                    </a:cubicBezTo>
                    <a:cubicBezTo>
                      <a:pt x="2" y="20"/>
                      <a:pt x="2" y="20"/>
                      <a:pt x="2" y="20"/>
                    </a:cubicBezTo>
                    <a:cubicBezTo>
                      <a:pt x="1" y="19"/>
                      <a:pt x="1" y="19"/>
                      <a:pt x="1" y="19"/>
                    </a:cubicBezTo>
                    <a:cubicBezTo>
                      <a:pt x="1" y="18"/>
                      <a:pt x="1" y="18"/>
                      <a:pt x="1" y="18"/>
                    </a:cubicBezTo>
                    <a:cubicBezTo>
                      <a:pt x="1" y="18"/>
                      <a:pt x="1" y="18"/>
                      <a:pt x="1" y="18"/>
                    </a:cubicBezTo>
                    <a:cubicBezTo>
                      <a:pt x="3" y="20"/>
                      <a:pt x="3" y="20"/>
                      <a:pt x="3" y="20"/>
                    </a:cubicBezTo>
                    <a:cubicBezTo>
                      <a:pt x="3" y="20"/>
                      <a:pt x="3" y="20"/>
                      <a:pt x="3" y="20"/>
                    </a:cubicBezTo>
                    <a:cubicBezTo>
                      <a:pt x="2" y="20"/>
                      <a:pt x="2" y="19"/>
                      <a:pt x="2" y="18"/>
                    </a:cubicBezTo>
                    <a:cubicBezTo>
                      <a:pt x="2" y="18"/>
                      <a:pt x="2" y="18"/>
                      <a:pt x="2" y="18"/>
                    </a:cubicBezTo>
                    <a:cubicBezTo>
                      <a:pt x="2" y="18"/>
                      <a:pt x="2" y="18"/>
                      <a:pt x="2" y="18"/>
                    </a:cubicBezTo>
                    <a:cubicBezTo>
                      <a:pt x="4" y="20"/>
                      <a:pt x="4" y="20"/>
                      <a:pt x="4" y="20"/>
                    </a:cubicBezTo>
                    <a:cubicBezTo>
                      <a:pt x="4" y="20"/>
                      <a:pt x="4" y="20"/>
                      <a:pt x="4" y="20"/>
                    </a:cubicBezTo>
                    <a:cubicBezTo>
                      <a:pt x="3" y="18"/>
                      <a:pt x="3" y="18"/>
                      <a:pt x="3" y="18"/>
                    </a:cubicBezTo>
                    <a:cubicBezTo>
                      <a:pt x="3" y="18"/>
                      <a:pt x="3" y="18"/>
                      <a:pt x="3" y="18"/>
                    </a:cubicBezTo>
                    <a:cubicBezTo>
                      <a:pt x="3" y="18"/>
                      <a:pt x="3" y="18"/>
                      <a:pt x="3" y="18"/>
                    </a:cubicBezTo>
                    <a:cubicBezTo>
                      <a:pt x="3" y="18"/>
                      <a:pt x="3" y="18"/>
                      <a:pt x="3" y="18"/>
                    </a:cubicBezTo>
                    <a:cubicBezTo>
                      <a:pt x="5" y="20"/>
                      <a:pt x="5" y="20"/>
                      <a:pt x="5" y="20"/>
                    </a:cubicBezTo>
                    <a:cubicBezTo>
                      <a:pt x="5" y="20"/>
                      <a:pt x="5" y="20"/>
                      <a:pt x="5" y="20"/>
                    </a:cubicBezTo>
                    <a:cubicBezTo>
                      <a:pt x="5" y="19"/>
                      <a:pt x="4" y="19"/>
                      <a:pt x="4" y="18"/>
                    </a:cubicBezTo>
                    <a:cubicBezTo>
                      <a:pt x="4" y="18"/>
                      <a:pt x="4" y="18"/>
                      <a:pt x="4" y="18"/>
                    </a:cubicBezTo>
                    <a:cubicBezTo>
                      <a:pt x="4" y="18"/>
                      <a:pt x="4" y="18"/>
                      <a:pt x="5" y="18"/>
                    </a:cubicBezTo>
                    <a:cubicBezTo>
                      <a:pt x="5" y="18"/>
                      <a:pt x="5" y="18"/>
                      <a:pt x="5" y="18"/>
                    </a:cubicBezTo>
                    <a:cubicBezTo>
                      <a:pt x="7" y="20"/>
                      <a:pt x="7" y="20"/>
                      <a:pt x="7" y="20"/>
                    </a:cubicBezTo>
                    <a:cubicBezTo>
                      <a:pt x="6" y="20"/>
                      <a:pt x="6" y="20"/>
                      <a:pt x="6" y="20"/>
                    </a:cubicBezTo>
                    <a:cubicBezTo>
                      <a:pt x="6" y="19"/>
                      <a:pt x="5" y="19"/>
                      <a:pt x="5" y="18"/>
                    </a:cubicBezTo>
                    <a:cubicBezTo>
                      <a:pt x="5" y="18"/>
                      <a:pt x="5" y="18"/>
                      <a:pt x="5" y="17"/>
                    </a:cubicBezTo>
                    <a:cubicBezTo>
                      <a:pt x="5" y="17"/>
                      <a:pt x="5" y="17"/>
                      <a:pt x="5" y="17"/>
                    </a:cubicBezTo>
                    <a:cubicBezTo>
                      <a:pt x="6" y="18"/>
                      <a:pt x="7" y="19"/>
                      <a:pt x="7" y="19"/>
                    </a:cubicBezTo>
                    <a:cubicBezTo>
                      <a:pt x="7" y="20"/>
                      <a:pt x="7" y="20"/>
                      <a:pt x="7" y="20"/>
                    </a:cubicBezTo>
                    <a:cubicBezTo>
                      <a:pt x="7" y="19"/>
                      <a:pt x="7" y="19"/>
                      <a:pt x="7" y="19"/>
                    </a:cubicBezTo>
                    <a:cubicBezTo>
                      <a:pt x="7" y="19"/>
                      <a:pt x="7" y="19"/>
                      <a:pt x="7" y="19"/>
                    </a:cubicBezTo>
                    <a:cubicBezTo>
                      <a:pt x="7" y="19"/>
                      <a:pt x="7" y="19"/>
                      <a:pt x="7" y="19"/>
                    </a:cubicBezTo>
                    <a:cubicBezTo>
                      <a:pt x="8" y="20"/>
                      <a:pt x="8" y="20"/>
                      <a:pt x="8" y="20"/>
                    </a:cubicBezTo>
                    <a:cubicBezTo>
                      <a:pt x="8" y="20"/>
                      <a:pt x="8" y="20"/>
                      <a:pt x="8" y="20"/>
                    </a:cubicBezTo>
                    <a:cubicBezTo>
                      <a:pt x="7" y="19"/>
                      <a:pt x="6" y="18"/>
                      <a:pt x="6" y="17"/>
                    </a:cubicBezTo>
                    <a:cubicBezTo>
                      <a:pt x="6" y="17"/>
                      <a:pt x="6" y="16"/>
                      <a:pt x="6" y="16"/>
                    </a:cubicBezTo>
                    <a:cubicBezTo>
                      <a:pt x="6" y="16"/>
                      <a:pt x="6" y="16"/>
                      <a:pt x="6" y="16"/>
                    </a:cubicBezTo>
                    <a:cubicBezTo>
                      <a:pt x="7" y="17"/>
                      <a:pt x="8" y="18"/>
                      <a:pt x="9" y="18"/>
                    </a:cubicBezTo>
                    <a:cubicBezTo>
                      <a:pt x="8" y="19"/>
                      <a:pt x="8" y="19"/>
                      <a:pt x="8" y="19"/>
                    </a:cubicBezTo>
                    <a:cubicBezTo>
                      <a:pt x="7" y="17"/>
                      <a:pt x="7" y="17"/>
                      <a:pt x="7" y="17"/>
                    </a:cubicBezTo>
                    <a:cubicBezTo>
                      <a:pt x="7" y="17"/>
                      <a:pt x="7" y="16"/>
                      <a:pt x="7" y="16"/>
                    </a:cubicBezTo>
                    <a:cubicBezTo>
                      <a:pt x="7" y="16"/>
                      <a:pt x="7" y="16"/>
                      <a:pt x="7" y="16"/>
                    </a:cubicBezTo>
                    <a:cubicBezTo>
                      <a:pt x="9" y="18"/>
                      <a:pt x="9" y="18"/>
                      <a:pt x="9" y="18"/>
                    </a:cubicBezTo>
                    <a:cubicBezTo>
                      <a:pt x="9" y="19"/>
                      <a:pt x="9" y="19"/>
                      <a:pt x="9" y="19"/>
                    </a:cubicBezTo>
                    <a:cubicBezTo>
                      <a:pt x="9" y="19"/>
                      <a:pt x="9" y="19"/>
                      <a:pt x="9" y="19"/>
                    </a:cubicBezTo>
                    <a:cubicBezTo>
                      <a:pt x="9" y="19"/>
                      <a:pt x="9" y="19"/>
                      <a:pt x="8" y="19"/>
                    </a:cubicBezTo>
                    <a:cubicBezTo>
                      <a:pt x="8" y="19"/>
                      <a:pt x="8" y="18"/>
                      <a:pt x="7" y="18"/>
                    </a:cubicBezTo>
                    <a:cubicBezTo>
                      <a:pt x="7" y="17"/>
                      <a:pt x="7" y="17"/>
                      <a:pt x="7" y="17"/>
                    </a:cubicBezTo>
                    <a:cubicBezTo>
                      <a:pt x="7" y="16"/>
                      <a:pt x="7" y="16"/>
                      <a:pt x="6" y="16"/>
                    </a:cubicBezTo>
                    <a:cubicBezTo>
                      <a:pt x="6" y="15"/>
                      <a:pt x="6" y="15"/>
                      <a:pt x="7" y="15"/>
                    </a:cubicBezTo>
                    <a:cubicBezTo>
                      <a:pt x="7" y="15"/>
                      <a:pt x="7" y="15"/>
                      <a:pt x="7" y="15"/>
                    </a:cubicBezTo>
                    <a:cubicBezTo>
                      <a:pt x="7" y="15"/>
                      <a:pt x="7" y="15"/>
                      <a:pt x="7" y="15"/>
                    </a:cubicBezTo>
                    <a:cubicBezTo>
                      <a:pt x="8" y="16"/>
                      <a:pt x="9" y="16"/>
                      <a:pt x="9" y="17"/>
                    </a:cubicBezTo>
                    <a:cubicBezTo>
                      <a:pt x="10" y="17"/>
                      <a:pt x="10" y="18"/>
                      <a:pt x="9" y="18"/>
                    </a:cubicBezTo>
                    <a:cubicBezTo>
                      <a:pt x="9" y="18"/>
                      <a:pt x="9" y="18"/>
                      <a:pt x="9" y="18"/>
                    </a:cubicBezTo>
                    <a:cubicBezTo>
                      <a:pt x="9" y="18"/>
                      <a:pt x="9" y="18"/>
                      <a:pt x="9" y="18"/>
                    </a:cubicBezTo>
                    <a:cubicBezTo>
                      <a:pt x="7" y="16"/>
                      <a:pt x="7" y="16"/>
                      <a:pt x="7" y="16"/>
                    </a:cubicBezTo>
                    <a:cubicBezTo>
                      <a:pt x="6" y="15"/>
                      <a:pt x="6" y="15"/>
                      <a:pt x="6" y="15"/>
                    </a:cubicBezTo>
                    <a:cubicBezTo>
                      <a:pt x="6" y="14"/>
                      <a:pt x="6" y="14"/>
                      <a:pt x="7" y="14"/>
                    </a:cubicBezTo>
                    <a:cubicBezTo>
                      <a:pt x="7" y="14"/>
                      <a:pt x="7" y="14"/>
                      <a:pt x="7" y="14"/>
                    </a:cubicBezTo>
                    <a:cubicBezTo>
                      <a:pt x="7" y="14"/>
                      <a:pt x="7" y="14"/>
                      <a:pt x="7" y="14"/>
                    </a:cubicBezTo>
                    <a:cubicBezTo>
                      <a:pt x="9" y="15"/>
                      <a:pt x="9" y="15"/>
                      <a:pt x="9" y="15"/>
                    </a:cubicBezTo>
                    <a:cubicBezTo>
                      <a:pt x="8" y="16"/>
                      <a:pt x="8" y="16"/>
                      <a:pt x="8" y="16"/>
                    </a:cubicBezTo>
                    <a:cubicBezTo>
                      <a:pt x="7" y="14"/>
                      <a:pt x="7" y="14"/>
                      <a:pt x="7" y="14"/>
                    </a:cubicBezTo>
                    <a:cubicBezTo>
                      <a:pt x="6" y="12"/>
                      <a:pt x="6" y="12"/>
                      <a:pt x="6" y="12"/>
                    </a:cubicBezTo>
                    <a:cubicBezTo>
                      <a:pt x="6" y="12"/>
                      <a:pt x="6" y="12"/>
                      <a:pt x="6" y="12"/>
                    </a:cubicBezTo>
                    <a:cubicBezTo>
                      <a:pt x="6" y="12"/>
                      <a:pt x="6" y="12"/>
                      <a:pt x="6" y="12"/>
                    </a:cubicBezTo>
                    <a:cubicBezTo>
                      <a:pt x="6" y="12"/>
                      <a:pt x="6" y="12"/>
                      <a:pt x="7" y="12"/>
                    </a:cubicBezTo>
                    <a:cubicBezTo>
                      <a:pt x="8" y="13"/>
                      <a:pt x="8" y="13"/>
                      <a:pt x="8" y="13"/>
                    </a:cubicBezTo>
                    <a:cubicBezTo>
                      <a:pt x="8" y="13"/>
                      <a:pt x="8" y="13"/>
                      <a:pt x="8" y="13"/>
                    </a:cubicBezTo>
                    <a:cubicBezTo>
                      <a:pt x="9" y="13"/>
                      <a:pt x="9" y="13"/>
                      <a:pt x="9" y="13"/>
                    </a:cubicBezTo>
                    <a:cubicBezTo>
                      <a:pt x="9" y="14"/>
                      <a:pt x="9" y="14"/>
                      <a:pt x="8" y="14"/>
                    </a:cubicBezTo>
                    <a:cubicBezTo>
                      <a:pt x="8" y="14"/>
                      <a:pt x="8" y="14"/>
                      <a:pt x="8" y="14"/>
                    </a:cubicBezTo>
                    <a:cubicBezTo>
                      <a:pt x="6" y="13"/>
                      <a:pt x="6" y="13"/>
                      <a:pt x="6" y="13"/>
                    </a:cubicBezTo>
                    <a:cubicBezTo>
                      <a:pt x="5" y="11"/>
                      <a:pt x="5" y="11"/>
                      <a:pt x="5" y="11"/>
                    </a:cubicBezTo>
                    <a:cubicBezTo>
                      <a:pt x="5" y="11"/>
                      <a:pt x="5" y="11"/>
                      <a:pt x="6" y="10"/>
                    </a:cubicBezTo>
                    <a:cubicBezTo>
                      <a:pt x="6" y="10"/>
                      <a:pt x="6" y="10"/>
                      <a:pt x="6" y="11"/>
                    </a:cubicBezTo>
                    <a:cubicBezTo>
                      <a:pt x="8" y="12"/>
                      <a:pt x="8" y="12"/>
                      <a:pt x="8" y="12"/>
                    </a:cubicBezTo>
                    <a:cubicBezTo>
                      <a:pt x="7" y="12"/>
                      <a:pt x="7" y="12"/>
                      <a:pt x="7" y="12"/>
                    </a:cubicBezTo>
                    <a:cubicBezTo>
                      <a:pt x="7" y="12"/>
                      <a:pt x="6" y="11"/>
                      <a:pt x="6" y="11"/>
                    </a:cubicBezTo>
                    <a:cubicBezTo>
                      <a:pt x="6" y="10"/>
                      <a:pt x="6" y="10"/>
                      <a:pt x="5" y="9"/>
                    </a:cubicBezTo>
                    <a:cubicBezTo>
                      <a:pt x="5" y="9"/>
                      <a:pt x="6" y="9"/>
                      <a:pt x="6" y="9"/>
                    </a:cubicBezTo>
                    <a:cubicBezTo>
                      <a:pt x="6" y="9"/>
                      <a:pt x="6" y="9"/>
                      <a:pt x="6" y="9"/>
                    </a:cubicBezTo>
                    <a:cubicBezTo>
                      <a:pt x="8" y="10"/>
                      <a:pt x="8" y="10"/>
                      <a:pt x="8" y="10"/>
                    </a:cubicBezTo>
                    <a:cubicBezTo>
                      <a:pt x="7" y="10"/>
                      <a:pt x="7" y="10"/>
                      <a:pt x="7" y="10"/>
                    </a:cubicBezTo>
                    <a:cubicBezTo>
                      <a:pt x="5" y="9"/>
                      <a:pt x="5" y="9"/>
                      <a:pt x="5" y="9"/>
                    </a:cubicBezTo>
                    <a:cubicBezTo>
                      <a:pt x="5" y="8"/>
                      <a:pt x="5" y="8"/>
                      <a:pt x="5" y="8"/>
                    </a:cubicBezTo>
                    <a:cubicBezTo>
                      <a:pt x="4" y="8"/>
                      <a:pt x="4" y="7"/>
                      <a:pt x="4" y="7"/>
                    </a:cubicBezTo>
                    <a:cubicBezTo>
                      <a:pt x="4" y="7"/>
                      <a:pt x="4" y="6"/>
                      <a:pt x="4" y="6"/>
                    </a:cubicBezTo>
                    <a:cubicBezTo>
                      <a:pt x="4" y="6"/>
                      <a:pt x="4" y="6"/>
                      <a:pt x="5" y="6"/>
                    </a:cubicBezTo>
                    <a:cubicBezTo>
                      <a:pt x="5" y="6"/>
                      <a:pt x="5" y="6"/>
                      <a:pt x="5" y="6"/>
                    </a:cubicBezTo>
                    <a:cubicBezTo>
                      <a:pt x="7" y="8"/>
                      <a:pt x="7" y="8"/>
                      <a:pt x="7" y="8"/>
                    </a:cubicBezTo>
                    <a:cubicBezTo>
                      <a:pt x="6" y="8"/>
                      <a:pt x="6" y="8"/>
                      <a:pt x="6" y="8"/>
                    </a:cubicBezTo>
                    <a:cubicBezTo>
                      <a:pt x="5" y="7"/>
                      <a:pt x="5" y="7"/>
                      <a:pt x="5" y="7"/>
                    </a:cubicBezTo>
                    <a:cubicBezTo>
                      <a:pt x="4" y="6"/>
                      <a:pt x="4" y="6"/>
                      <a:pt x="4" y="6"/>
                    </a:cubicBezTo>
                    <a:cubicBezTo>
                      <a:pt x="4" y="6"/>
                      <a:pt x="4" y="5"/>
                      <a:pt x="4" y="5"/>
                    </a:cubicBezTo>
                    <a:cubicBezTo>
                      <a:pt x="4" y="5"/>
                      <a:pt x="5" y="5"/>
                      <a:pt x="5" y="5"/>
                    </a:cubicBezTo>
                    <a:cubicBezTo>
                      <a:pt x="5" y="5"/>
                      <a:pt x="5" y="5"/>
                      <a:pt x="5" y="5"/>
                    </a:cubicBezTo>
                    <a:cubicBezTo>
                      <a:pt x="6" y="6"/>
                      <a:pt x="6" y="6"/>
                      <a:pt x="6" y="6"/>
                    </a:cubicBezTo>
                    <a:cubicBezTo>
                      <a:pt x="6" y="7"/>
                      <a:pt x="6" y="7"/>
                      <a:pt x="6" y="7"/>
                    </a:cubicBezTo>
                    <a:cubicBezTo>
                      <a:pt x="4" y="5"/>
                      <a:pt x="4" y="5"/>
                      <a:pt x="4" y="5"/>
                    </a:cubicBezTo>
                    <a:cubicBezTo>
                      <a:pt x="3" y="4"/>
                      <a:pt x="3" y="4"/>
                      <a:pt x="3" y="4"/>
                    </a:cubicBezTo>
                    <a:cubicBezTo>
                      <a:pt x="3" y="4"/>
                      <a:pt x="3" y="3"/>
                      <a:pt x="3" y="3"/>
                    </a:cubicBezTo>
                    <a:cubicBezTo>
                      <a:pt x="3" y="3"/>
                      <a:pt x="3" y="3"/>
                      <a:pt x="3" y="3"/>
                    </a:cubicBezTo>
                    <a:cubicBezTo>
                      <a:pt x="3" y="3"/>
                      <a:pt x="3" y="3"/>
                      <a:pt x="3" y="3"/>
                    </a:cubicBezTo>
                    <a:cubicBezTo>
                      <a:pt x="4" y="4"/>
                      <a:pt x="5" y="5"/>
                      <a:pt x="6" y="5"/>
                    </a:cubicBezTo>
                    <a:cubicBezTo>
                      <a:pt x="6" y="6"/>
                      <a:pt x="6" y="6"/>
                      <a:pt x="6" y="6"/>
                    </a:cubicBezTo>
                    <a:cubicBezTo>
                      <a:pt x="5" y="5"/>
                      <a:pt x="4" y="4"/>
                      <a:pt x="3" y="3"/>
                    </a:cubicBezTo>
                    <a:cubicBezTo>
                      <a:pt x="3" y="3"/>
                      <a:pt x="3" y="3"/>
                      <a:pt x="3" y="2"/>
                    </a:cubicBezTo>
                    <a:cubicBezTo>
                      <a:pt x="3" y="2"/>
                      <a:pt x="3" y="2"/>
                      <a:pt x="3" y="2"/>
                    </a:cubicBezTo>
                    <a:cubicBezTo>
                      <a:pt x="5" y="3"/>
                      <a:pt x="5" y="3"/>
                      <a:pt x="5" y="3"/>
                    </a:cubicBezTo>
                    <a:cubicBezTo>
                      <a:pt x="5" y="4"/>
                      <a:pt x="5" y="4"/>
                      <a:pt x="5" y="4"/>
                    </a:cubicBezTo>
                    <a:cubicBezTo>
                      <a:pt x="4" y="3"/>
                      <a:pt x="3" y="2"/>
                      <a:pt x="2" y="2"/>
                    </a:cubicBezTo>
                    <a:cubicBezTo>
                      <a:pt x="2" y="2"/>
                      <a:pt x="2" y="1"/>
                      <a:pt x="2" y="1"/>
                    </a:cubicBezTo>
                    <a:cubicBezTo>
                      <a:pt x="2" y="1"/>
                      <a:pt x="3" y="1"/>
                      <a:pt x="3" y="1"/>
                    </a:cubicBezTo>
                    <a:cubicBezTo>
                      <a:pt x="5" y="3"/>
                      <a:pt x="5" y="3"/>
                      <a:pt x="5" y="3"/>
                    </a:cubicBezTo>
                    <a:cubicBezTo>
                      <a:pt x="5" y="3"/>
                      <a:pt x="5" y="3"/>
                      <a:pt x="5" y="3"/>
                    </a:cubicBezTo>
                    <a:cubicBezTo>
                      <a:pt x="2" y="1"/>
                      <a:pt x="2" y="1"/>
                      <a:pt x="2" y="1"/>
                    </a:cubicBezTo>
                    <a:cubicBezTo>
                      <a:pt x="2" y="1"/>
                      <a:pt x="2" y="1"/>
                      <a:pt x="2" y="1"/>
                    </a:cubicBezTo>
                    <a:cubicBezTo>
                      <a:pt x="2" y="1"/>
                      <a:pt x="2" y="1"/>
                      <a:pt x="2" y="1"/>
                    </a:cubicBezTo>
                    <a:cubicBezTo>
                      <a:pt x="3" y="1"/>
                      <a:pt x="3" y="1"/>
                      <a:pt x="3" y="1"/>
                    </a:cubicBezTo>
                    <a:cubicBezTo>
                      <a:pt x="3" y="1"/>
                      <a:pt x="3" y="1"/>
                      <a:pt x="3" y="1"/>
                    </a:cubicBezTo>
                    <a:cubicBezTo>
                      <a:pt x="1" y="0"/>
                      <a:pt x="1" y="0"/>
                      <a:pt x="1" y="0"/>
                    </a:cubicBezTo>
                    <a:cubicBezTo>
                      <a:pt x="3" y="1"/>
                      <a:pt x="3" y="1"/>
                      <a:pt x="3" y="1"/>
                    </a:cubicBezTo>
                    <a:cubicBezTo>
                      <a:pt x="3" y="1"/>
                      <a:pt x="3" y="1"/>
                      <a:pt x="3" y="1"/>
                    </a:cubicBezTo>
                    <a:cubicBezTo>
                      <a:pt x="3" y="1"/>
                      <a:pt x="3" y="1"/>
                      <a:pt x="3" y="1"/>
                    </a:cubicBezTo>
                    <a:cubicBezTo>
                      <a:pt x="2" y="1"/>
                      <a:pt x="2" y="1"/>
                      <a:pt x="2" y="1"/>
                    </a:cubicBezTo>
                    <a:cubicBezTo>
                      <a:pt x="2" y="1"/>
                      <a:pt x="2" y="1"/>
                      <a:pt x="2" y="1"/>
                    </a:cubicBezTo>
                    <a:cubicBezTo>
                      <a:pt x="5" y="3"/>
                      <a:pt x="5" y="3"/>
                      <a:pt x="5" y="3"/>
                    </a:cubicBezTo>
                    <a:cubicBezTo>
                      <a:pt x="5" y="3"/>
                      <a:pt x="5" y="3"/>
                      <a:pt x="5" y="3"/>
                    </a:cubicBezTo>
                    <a:cubicBezTo>
                      <a:pt x="5" y="3"/>
                      <a:pt x="5" y="3"/>
                      <a:pt x="5" y="3"/>
                    </a:cubicBezTo>
                    <a:cubicBezTo>
                      <a:pt x="2" y="2"/>
                      <a:pt x="2" y="2"/>
                      <a:pt x="2" y="2"/>
                    </a:cubicBezTo>
                    <a:cubicBezTo>
                      <a:pt x="3" y="1"/>
                      <a:pt x="3" y="1"/>
                      <a:pt x="3" y="1"/>
                    </a:cubicBezTo>
                    <a:cubicBezTo>
                      <a:pt x="3" y="2"/>
                      <a:pt x="4" y="3"/>
                      <a:pt x="5" y="3"/>
                    </a:cubicBezTo>
                    <a:cubicBezTo>
                      <a:pt x="5" y="4"/>
                      <a:pt x="5" y="4"/>
                      <a:pt x="5" y="4"/>
                    </a:cubicBezTo>
                    <a:cubicBezTo>
                      <a:pt x="5" y="4"/>
                      <a:pt x="5" y="4"/>
                      <a:pt x="5" y="4"/>
                    </a:cubicBezTo>
                    <a:cubicBezTo>
                      <a:pt x="3" y="3"/>
                      <a:pt x="3" y="3"/>
                      <a:pt x="3" y="3"/>
                    </a:cubicBezTo>
                    <a:cubicBezTo>
                      <a:pt x="4" y="3"/>
                      <a:pt x="4" y="3"/>
                      <a:pt x="4" y="3"/>
                    </a:cubicBezTo>
                    <a:cubicBezTo>
                      <a:pt x="4" y="4"/>
                      <a:pt x="5" y="4"/>
                      <a:pt x="6" y="5"/>
                    </a:cubicBezTo>
                    <a:cubicBezTo>
                      <a:pt x="6" y="6"/>
                      <a:pt x="6" y="6"/>
                      <a:pt x="6" y="6"/>
                    </a:cubicBezTo>
                    <a:cubicBezTo>
                      <a:pt x="6" y="6"/>
                      <a:pt x="6" y="6"/>
                      <a:pt x="6" y="6"/>
                    </a:cubicBezTo>
                    <a:cubicBezTo>
                      <a:pt x="5" y="5"/>
                      <a:pt x="4" y="4"/>
                      <a:pt x="3" y="4"/>
                    </a:cubicBezTo>
                    <a:cubicBezTo>
                      <a:pt x="3" y="3"/>
                      <a:pt x="3" y="3"/>
                      <a:pt x="3" y="3"/>
                    </a:cubicBezTo>
                    <a:cubicBezTo>
                      <a:pt x="5" y="5"/>
                      <a:pt x="5" y="5"/>
                      <a:pt x="5" y="5"/>
                    </a:cubicBezTo>
                    <a:cubicBezTo>
                      <a:pt x="6" y="6"/>
                      <a:pt x="6" y="6"/>
                      <a:pt x="6" y="6"/>
                    </a:cubicBezTo>
                    <a:cubicBezTo>
                      <a:pt x="6" y="6"/>
                      <a:pt x="6" y="7"/>
                      <a:pt x="6" y="7"/>
                    </a:cubicBezTo>
                    <a:cubicBezTo>
                      <a:pt x="6" y="7"/>
                      <a:pt x="6" y="7"/>
                      <a:pt x="6" y="7"/>
                    </a:cubicBezTo>
                    <a:cubicBezTo>
                      <a:pt x="6" y="7"/>
                      <a:pt x="6" y="7"/>
                      <a:pt x="6" y="7"/>
                    </a:cubicBezTo>
                    <a:cubicBezTo>
                      <a:pt x="4" y="6"/>
                      <a:pt x="4" y="6"/>
                      <a:pt x="4" y="6"/>
                    </a:cubicBezTo>
                    <a:cubicBezTo>
                      <a:pt x="5" y="5"/>
                      <a:pt x="5" y="5"/>
                      <a:pt x="5" y="5"/>
                    </a:cubicBezTo>
                    <a:cubicBezTo>
                      <a:pt x="6" y="7"/>
                      <a:pt x="6" y="7"/>
                      <a:pt x="6" y="7"/>
                    </a:cubicBezTo>
                    <a:cubicBezTo>
                      <a:pt x="7" y="8"/>
                      <a:pt x="7" y="8"/>
                      <a:pt x="7" y="8"/>
                    </a:cubicBezTo>
                    <a:cubicBezTo>
                      <a:pt x="7" y="8"/>
                      <a:pt x="7" y="8"/>
                      <a:pt x="7" y="8"/>
                    </a:cubicBezTo>
                    <a:cubicBezTo>
                      <a:pt x="7" y="8"/>
                      <a:pt x="7" y="8"/>
                      <a:pt x="6" y="8"/>
                    </a:cubicBezTo>
                    <a:cubicBezTo>
                      <a:pt x="4" y="7"/>
                      <a:pt x="4" y="7"/>
                      <a:pt x="4" y="7"/>
                    </a:cubicBezTo>
                    <a:cubicBezTo>
                      <a:pt x="5" y="7"/>
                      <a:pt x="5" y="7"/>
                      <a:pt x="5" y="7"/>
                    </a:cubicBezTo>
                    <a:cubicBezTo>
                      <a:pt x="5" y="7"/>
                      <a:pt x="5" y="7"/>
                      <a:pt x="5" y="7"/>
                    </a:cubicBezTo>
                    <a:cubicBezTo>
                      <a:pt x="6" y="8"/>
                      <a:pt x="6" y="8"/>
                      <a:pt x="6" y="8"/>
                    </a:cubicBezTo>
                    <a:cubicBezTo>
                      <a:pt x="8" y="10"/>
                      <a:pt x="8" y="10"/>
                      <a:pt x="8" y="10"/>
                    </a:cubicBezTo>
                    <a:cubicBezTo>
                      <a:pt x="8" y="10"/>
                      <a:pt x="8" y="10"/>
                      <a:pt x="8" y="10"/>
                    </a:cubicBezTo>
                    <a:cubicBezTo>
                      <a:pt x="7" y="11"/>
                      <a:pt x="7" y="11"/>
                      <a:pt x="7" y="11"/>
                    </a:cubicBezTo>
                    <a:cubicBezTo>
                      <a:pt x="6" y="9"/>
                      <a:pt x="6" y="9"/>
                      <a:pt x="6" y="9"/>
                    </a:cubicBezTo>
                    <a:cubicBezTo>
                      <a:pt x="6" y="9"/>
                      <a:pt x="6" y="9"/>
                      <a:pt x="6" y="9"/>
                    </a:cubicBezTo>
                    <a:cubicBezTo>
                      <a:pt x="6" y="9"/>
                      <a:pt x="7" y="10"/>
                      <a:pt x="7" y="10"/>
                    </a:cubicBezTo>
                    <a:cubicBezTo>
                      <a:pt x="7" y="11"/>
                      <a:pt x="7" y="11"/>
                      <a:pt x="8" y="12"/>
                    </a:cubicBezTo>
                    <a:cubicBezTo>
                      <a:pt x="8" y="12"/>
                      <a:pt x="8" y="12"/>
                      <a:pt x="8" y="12"/>
                    </a:cubicBezTo>
                    <a:cubicBezTo>
                      <a:pt x="8" y="12"/>
                      <a:pt x="7" y="12"/>
                      <a:pt x="7" y="12"/>
                    </a:cubicBezTo>
                    <a:cubicBezTo>
                      <a:pt x="7" y="12"/>
                      <a:pt x="7" y="12"/>
                      <a:pt x="7" y="12"/>
                    </a:cubicBezTo>
                    <a:cubicBezTo>
                      <a:pt x="6" y="11"/>
                      <a:pt x="6" y="11"/>
                      <a:pt x="6" y="11"/>
                    </a:cubicBezTo>
                    <a:cubicBezTo>
                      <a:pt x="6" y="11"/>
                      <a:pt x="6" y="11"/>
                      <a:pt x="6" y="11"/>
                    </a:cubicBezTo>
                    <a:cubicBezTo>
                      <a:pt x="7" y="12"/>
                      <a:pt x="7" y="12"/>
                      <a:pt x="7" y="12"/>
                    </a:cubicBezTo>
                    <a:cubicBezTo>
                      <a:pt x="8" y="13"/>
                      <a:pt x="8" y="13"/>
                      <a:pt x="8" y="13"/>
                    </a:cubicBezTo>
                    <a:cubicBezTo>
                      <a:pt x="8" y="14"/>
                      <a:pt x="8" y="14"/>
                      <a:pt x="8" y="14"/>
                    </a:cubicBezTo>
                    <a:cubicBezTo>
                      <a:pt x="7" y="13"/>
                      <a:pt x="7" y="13"/>
                      <a:pt x="7" y="13"/>
                    </a:cubicBezTo>
                    <a:cubicBezTo>
                      <a:pt x="7" y="13"/>
                      <a:pt x="7" y="13"/>
                      <a:pt x="6" y="13"/>
                    </a:cubicBezTo>
                    <a:cubicBezTo>
                      <a:pt x="7" y="12"/>
                      <a:pt x="7" y="12"/>
                      <a:pt x="7" y="12"/>
                    </a:cubicBezTo>
                    <a:cubicBezTo>
                      <a:pt x="8" y="14"/>
                      <a:pt x="8" y="14"/>
                      <a:pt x="8" y="14"/>
                    </a:cubicBezTo>
                    <a:cubicBezTo>
                      <a:pt x="9" y="15"/>
                      <a:pt x="9" y="15"/>
                      <a:pt x="9" y="15"/>
                    </a:cubicBezTo>
                    <a:cubicBezTo>
                      <a:pt x="9" y="15"/>
                      <a:pt x="9" y="15"/>
                      <a:pt x="9" y="15"/>
                    </a:cubicBezTo>
                    <a:cubicBezTo>
                      <a:pt x="9" y="16"/>
                      <a:pt x="9" y="16"/>
                      <a:pt x="9" y="16"/>
                    </a:cubicBezTo>
                    <a:cubicBezTo>
                      <a:pt x="8" y="16"/>
                      <a:pt x="8" y="16"/>
                      <a:pt x="8" y="16"/>
                    </a:cubicBezTo>
                    <a:cubicBezTo>
                      <a:pt x="6" y="15"/>
                      <a:pt x="6" y="15"/>
                      <a:pt x="6" y="15"/>
                    </a:cubicBezTo>
                    <a:cubicBezTo>
                      <a:pt x="7" y="14"/>
                      <a:pt x="7" y="14"/>
                      <a:pt x="7" y="14"/>
                    </a:cubicBezTo>
                    <a:cubicBezTo>
                      <a:pt x="8" y="16"/>
                      <a:pt x="8" y="16"/>
                      <a:pt x="8" y="16"/>
                    </a:cubicBezTo>
                    <a:cubicBezTo>
                      <a:pt x="9" y="17"/>
                      <a:pt x="9" y="17"/>
                      <a:pt x="9" y="17"/>
                    </a:cubicBezTo>
                    <a:cubicBezTo>
                      <a:pt x="9" y="18"/>
                      <a:pt x="9" y="18"/>
                      <a:pt x="9" y="18"/>
                    </a:cubicBezTo>
                    <a:cubicBezTo>
                      <a:pt x="8" y="17"/>
                      <a:pt x="7" y="17"/>
                      <a:pt x="7" y="16"/>
                    </a:cubicBezTo>
                    <a:cubicBezTo>
                      <a:pt x="7" y="16"/>
                      <a:pt x="7" y="16"/>
                      <a:pt x="7" y="16"/>
                    </a:cubicBezTo>
                    <a:cubicBezTo>
                      <a:pt x="7" y="16"/>
                      <a:pt x="7" y="16"/>
                      <a:pt x="7" y="16"/>
                    </a:cubicBezTo>
                    <a:cubicBezTo>
                      <a:pt x="8" y="17"/>
                      <a:pt x="8" y="17"/>
                      <a:pt x="8" y="17"/>
                    </a:cubicBezTo>
                    <a:cubicBezTo>
                      <a:pt x="8" y="18"/>
                      <a:pt x="9" y="18"/>
                      <a:pt x="9" y="18"/>
                    </a:cubicBezTo>
                    <a:cubicBezTo>
                      <a:pt x="8" y="19"/>
                      <a:pt x="8" y="19"/>
                      <a:pt x="8" y="19"/>
                    </a:cubicBezTo>
                    <a:cubicBezTo>
                      <a:pt x="7" y="17"/>
                      <a:pt x="7" y="17"/>
                      <a:pt x="7" y="17"/>
                    </a:cubicBezTo>
                    <a:cubicBezTo>
                      <a:pt x="7" y="16"/>
                      <a:pt x="7" y="16"/>
                      <a:pt x="7" y="16"/>
                    </a:cubicBezTo>
                    <a:cubicBezTo>
                      <a:pt x="9" y="18"/>
                      <a:pt x="9" y="18"/>
                      <a:pt x="9" y="18"/>
                    </a:cubicBezTo>
                    <a:cubicBezTo>
                      <a:pt x="9" y="18"/>
                      <a:pt x="9" y="18"/>
                      <a:pt x="9" y="18"/>
                    </a:cubicBezTo>
                    <a:cubicBezTo>
                      <a:pt x="9" y="18"/>
                      <a:pt x="9" y="19"/>
                      <a:pt x="9" y="19"/>
                    </a:cubicBezTo>
                    <a:cubicBezTo>
                      <a:pt x="8" y="19"/>
                      <a:pt x="8" y="19"/>
                      <a:pt x="8" y="19"/>
                    </a:cubicBezTo>
                    <a:cubicBezTo>
                      <a:pt x="7" y="18"/>
                      <a:pt x="7" y="17"/>
                      <a:pt x="6" y="17"/>
                    </a:cubicBezTo>
                    <a:cubicBezTo>
                      <a:pt x="6" y="17"/>
                      <a:pt x="6" y="17"/>
                      <a:pt x="6" y="17"/>
                    </a:cubicBezTo>
                    <a:cubicBezTo>
                      <a:pt x="7" y="18"/>
                      <a:pt x="8" y="19"/>
                      <a:pt x="8" y="20"/>
                    </a:cubicBezTo>
                    <a:cubicBezTo>
                      <a:pt x="9" y="20"/>
                      <a:pt x="8" y="20"/>
                      <a:pt x="8" y="20"/>
                    </a:cubicBezTo>
                    <a:cubicBezTo>
                      <a:pt x="8" y="20"/>
                      <a:pt x="8" y="20"/>
                      <a:pt x="8" y="20"/>
                    </a:cubicBezTo>
                    <a:cubicBezTo>
                      <a:pt x="8" y="20"/>
                      <a:pt x="8" y="20"/>
                      <a:pt x="8" y="20"/>
                    </a:cubicBezTo>
                    <a:cubicBezTo>
                      <a:pt x="7" y="19"/>
                      <a:pt x="7" y="19"/>
                      <a:pt x="7" y="19"/>
                    </a:cubicBezTo>
                    <a:cubicBezTo>
                      <a:pt x="7" y="19"/>
                      <a:pt x="7" y="19"/>
                      <a:pt x="7" y="19"/>
                    </a:cubicBezTo>
                    <a:cubicBezTo>
                      <a:pt x="8" y="20"/>
                      <a:pt x="8" y="20"/>
                      <a:pt x="8" y="20"/>
                    </a:cubicBezTo>
                    <a:cubicBezTo>
                      <a:pt x="8" y="20"/>
                      <a:pt x="8" y="20"/>
                      <a:pt x="8" y="20"/>
                    </a:cubicBezTo>
                    <a:cubicBezTo>
                      <a:pt x="8" y="20"/>
                      <a:pt x="8" y="20"/>
                      <a:pt x="7" y="20"/>
                    </a:cubicBezTo>
                    <a:cubicBezTo>
                      <a:pt x="7" y="20"/>
                      <a:pt x="7" y="20"/>
                      <a:pt x="7" y="20"/>
                    </a:cubicBezTo>
                    <a:cubicBezTo>
                      <a:pt x="6" y="19"/>
                      <a:pt x="6" y="19"/>
                      <a:pt x="5" y="18"/>
                    </a:cubicBezTo>
                    <a:cubicBezTo>
                      <a:pt x="5" y="18"/>
                      <a:pt x="5" y="18"/>
                      <a:pt x="5" y="18"/>
                    </a:cubicBezTo>
                    <a:cubicBezTo>
                      <a:pt x="6" y="18"/>
                      <a:pt x="6" y="19"/>
                      <a:pt x="7" y="20"/>
                    </a:cubicBezTo>
                    <a:cubicBezTo>
                      <a:pt x="7" y="20"/>
                      <a:pt x="7" y="20"/>
                      <a:pt x="7" y="20"/>
                    </a:cubicBezTo>
                    <a:cubicBezTo>
                      <a:pt x="7" y="20"/>
                      <a:pt x="6" y="20"/>
                      <a:pt x="6" y="20"/>
                    </a:cubicBezTo>
                    <a:cubicBezTo>
                      <a:pt x="6" y="20"/>
                      <a:pt x="6" y="20"/>
                      <a:pt x="6" y="20"/>
                    </a:cubicBezTo>
                    <a:cubicBezTo>
                      <a:pt x="4" y="18"/>
                      <a:pt x="4" y="18"/>
                      <a:pt x="4" y="18"/>
                    </a:cubicBezTo>
                    <a:cubicBezTo>
                      <a:pt x="5" y="18"/>
                      <a:pt x="5" y="18"/>
                      <a:pt x="5" y="18"/>
                    </a:cubicBezTo>
                    <a:cubicBezTo>
                      <a:pt x="5" y="18"/>
                      <a:pt x="5" y="19"/>
                      <a:pt x="5" y="20"/>
                    </a:cubicBezTo>
                    <a:cubicBezTo>
                      <a:pt x="5" y="20"/>
                      <a:pt x="5" y="20"/>
                      <a:pt x="5" y="20"/>
                    </a:cubicBezTo>
                    <a:cubicBezTo>
                      <a:pt x="5" y="20"/>
                      <a:pt x="5" y="20"/>
                      <a:pt x="5" y="20"/>
                    </a:cubicBezTo>
                    <a:cubicBezTo>
                      <a:pt x="3" y="18"/>
                      <a:pt x="3" y="18"/>
                      <a:pt x="3" y="18"/>
                    </a:cubicBezTo>
                    <a:cubicBezTo>
                      <a:pt x="3" y="18"/>
                      <a:pt x="3" y="18"/>
                      <a:pt x="3" y="18"/>
                    </a:cubicBezTo>
                    <a:cubicBezTo>
                      <a:pt x="4" y="20"/>
                      <a:pt x="4" y="20"/>
                      <a:pt x="4" y="20"/>
                    </a:cubicBezTo>
                    <a:cubicBezTo>
                      <a:pt x="4" y="20"/>
                      <a:pt x="4" y="20"/>
                      <a:pt x="4" y="20"/>
                    </a:cubicBezTo>
                    <a:cubicBezTo>
                      <a:pt x="4" y="20"/>
                      <a:pt x="4" y="20"/>
                      <a:pt x="4" y="20"/>
                    </a:cubicBezTo>
                    <a:cubicBezTo>
                      <a:pt x="4" y="20"/>
                      <a:pt x="4" y="20"/>
                      <a:pt x="4" y="20"/>
                    </a:cubicBezTo>
                    <a:cubicBezTo>
                      <a:pt x="2" y="18"/>
                      <a:pt x="2" y="18"/>
                      <a:pt x="2" y="18"/>
                    </a:cubicBezTo>
                    <a:cubicBezTo>
                      <a:pt x="2" y="18"/>
                      <a:pt x="2" y="18"/>
                      <a:pt x="2" y="18"/>
                    </a:cubicBezTo>
                    <a:cubicBezTo>
                      <a:pt x="2" y="19"/>
                      <a:pt x="3" y="19"/>
                      <a:pt x="3" y="20"/>
                    </a:cubicBezTo>
                    <a:cubicBezTo>
                      <a:pt x="3" y="20"/>
                      <a:pt x="3" y="20"/>
                      <a:pt x="3" y="20"/>
                    </a:cubicBezTo>
                    <a:cubicBezTo>
                      <a:pt x="3" y="20"/>
                      <a:pt x="3" y="20"/>
                      <a:pt x="3" y="20"/>
                    </a:cubicBezTo>
                    <a:cubicBezTo>
                      <a:pt x="1" y="19"/>
                      <a:pt x="1" y="19"/>
                      <a:pt x="1" y="19"/>
                    </a:cubicBezTo>
                    <a:cubicBezTo>
                      <a:pt x="1" y="19"/>
                      <a:pt x="1" y="19"/>
                      <a:pt x="1" y="19"/>
                    </a:cubicBezTo>
                    <a:cubicBezTo>
                      <a:pt x="2" y="20"/>
                      <a:pt x="2" y="20"/>
                      <a:pt x="2" y="20"/>
                    </a:cubicBezTo>
                    <a:cubicBezTo>
                      <a:pt x="2" y="20"/>
                      <a:pt x="2" y="20"/>
                      <a:pt x="2" y="20"/>
                    </a:cubicBezTo>
                    <a:cubicBezTo>
                      <a:pt x="2" y="20"/>
                      <a:pt x="2" y="20"/>
                      <a:pt x="2" y="20"/>
                    </a:cubicBezTo>
                    <a:cubicBezTo>
                      <a:pt x="2" y="20"/>
                      <a:pt x="1" y="20"/>
                      <a:pt x="1" y="20"/>
                    </a:cubicBezTo>
                    <a:lnTo>
                      <a:pt x="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79" name="文本框 124"/>
          <p:cNvSpPr txBox="1"/>
          <p:nvPr/>
        </p:nvSpPr>
        <p:spPr>
          <a:xfrm>
            <a:off x="2701925" y="1308100"/>
            <a:ext cx="1367790" cy="365760"/>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系统性配套</a:t>
            </a:r>
          </a:p>
        </p:txBody>
      </p:sp>
      <p:sp>
        <p:nvSpPr>
          <p:cNvPr id="82" name="文本框 127"/>
          <p:cNvSpPr txBox="1"/>
          <p:nvPr/>
        </p:nvSpPr>
        <p:spPr>
          <a:xfrm>
            <a:off x="8156575" y="1790700"/>
            <a:ext cx="1501140" cy="365760"/>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技术创新力</a:t>
            </a:r>
          </a:p>
        </p:txBody>
      </p:sp>
      <p:grpSp>
        <p:nvGrpSpPr>
          <p:cNvPr id="80" name="组合 79"/>
          <p:cNvGrpSpPr/>
          <p:nvPr/>
        </p:nvGrpSpPr>
        <p:grpSpPr>
          <a:xfrm>
            <a:off x="9454519" y="1635578"/>
            <a:ext cx="906851" cy="676249"/>
            <a:chOff x="9407574" y="1529252"/>
            <a:chExt cx="906733" cy="676406"/>
          </a:xfrm>
        </p:grpSpPr>
        <p:grpSp>
          <p:nvGrpSpPr>
            <p:cNvPr id="84" name="Group 32"/>
            <p:cNvGrpSpPr>
              <a:grpSpLocks noChangeAspect="1"/>
            </p:cNvGrpSpPr>
            <p:nvPr/>
          </p:nvGrpSpPr>
          <p:grpSpPr bwMode="auto">
            <a:xfrm>
              <a:off x="9407574" y="1577288"/>
              <a:ext cx="223838" cy="254000"/>
              <a:chOff x="5914" y="1744"/>
              <a:chExt cx="141" cy="160"/>
            </a:xfrm>
            <a:solidFill>
              <a:sysClr val="window" lastClr="FFFFFF">
                <a:lumMod val="50000"/>
              </a:sysClr>
            </a:solidFill>
          </p:grpSpPr>
          <p:sp>
            <p:nvSpPr>
              <p:cNvPr id="85" name="Freeform 33"/>
              <p:cNvSpPr/>
              <p:nvPr/>
            </p:nvSpPr>
            <p:spPr bwMode="auto">
              <a:xfrm>
                <a:off x="5914" y="1744"/>
                <a:ext cx="122" cy="134"/>
              </a:xfrm>
              <a:custGeom>
                <a:avLst/>
                <a:gdLst>
                  <a:gd name="T0" fmla="*/ 0 w 19"/>
                  <a:gd name="T1" fmla="*/ 5 h 21"/>
                  <a:gd name="T2" fmla="*/ 2 w 19"/>
                  <a:gd name="T3" fmla="*/ 10 h 21"/>
                  <a:gd name="T4" fmla="*/ 3 w 19"/>
                  <a:gd name="T5" fmla="*/ 15 h 21"/>
                  <a:gd name="T6" fmla="*/ 3 w 19"/>
                  <a:gd name="T7" fmla="*/ 17 h 21"/>
                  <a:gd name="T8" fmla="*/ 5 w 19"/>
                  <a:gd name="T9" fmla="*/ 18 h 21"/>
                  <a:gd name="T10" fmla="*/ 8 w 19"/>
                  <a:gd name="T11" fmla="*/ 19 h 21"/>
                  <a:gd name="T12" fmla="*/ 11 w 19"/>
                  <a:gd name="T13" fmla="*/ 19 h 21"/>
                  <a:gd name="T14" fmla="*/ 13 w 19"/>
                  <a:gd name="T15" fmla="*/ 19 h 21"/>
                  <a:gd name="T16" fmla="*/ 16 w 19"/>
                  <a:gd name="T17" fmla="*/ 16 h 21"/>
                  <a:gd name="T18" fmla="*/ 16 w 19"/>
                  <a:gd name="T19" fmla="*/ 16 h 21"/>
                  <a:gd name="T20" fmla="*/ 17 w 19"/>
                  <a:gd name="T21" fmla="*/ 16 h 21"/>
                  <a:gd name="T22" fmla="*/ 17 w 19"/>
                  <a:gd name="T23" fmla="*/ 16 h 21"/>
                  <a:gd name="T24" fmla="*/ 17 w 19"/>
                  <a:gd name="T25" fmla="*/ 15 h 21"/>
                  <a:gd name="T26" fmla="*/ 17 w 19"/>
                  <a:gd name="T27" fmla="*/ 13 h 21"/>
                  <a:gd name="T28" fmla="*/ 16 w 19"/>
                  <a:gd name="T29" fmla="*/ 12 h 21"/>
                  <a:gd name="T30" fmla="*/ 15 w 19"/>
                  <a:gd name="T31" fmla="*/ 11 h 21"/>
                  <a:gd name="T32" fmla="*/ 14 w 19"/>
                  <a:gd name="T33" fmla="*/ 11 h 21"/>
                  <a:gd name="T34" fmla="*/ 14 w 19"/>
                  <a:gd name="T35" fmla="*/ 11 h 21"/>
                  <a:gd name="T36" fmla="*/ 13 w 19"/>
                  <a:gd name="T37" fmla="*/ 10 h 21"/>
                  <a:gd name="T38" fmla="*/ 14 w 19"/>
                  <a:gd name="T39" fmla="*/ 9 h 21"/>
                  <a:gd name="T40" fmla="*/ 15 w 19"/>
                  <a:gd name="T41" fmla="*/ 8 h 21"/>
                  <a:gd name="T42" fmla="*/ 15 w 19"/>
                  <a:gd name="T43" fmla="*/ 7 h 21"/>
                  <a:gd name="T44" fmla="*/ 15 w 19"/>
                  <a:gd name="T45" fmla="*/ 5 h 21"/>
                  <a:gd name="T46" fmla="*/ 10 w 19"/>
                  <a:gd name="T47" fmla="*/ 2 h 21"/>
                  <a:gd name="T48" fmla="*/ 9 w 19"/>
                  <a:gd name="T49" fmla="*/ 1 h 21"/>
                  <a:gd name="T50" fmla="*/ 7 w 19"/>
                  <a:gd name="T51" fmla="*/ 1 h 21"/>
                  <a:gd name="T52" fmla="*/ 4 w 19"/>
                  <a:gd name="T53" fmla="*/ 2 h 21"/>
                  <a:gd name="T54" fmla="*/ 2 w 19"/>
                  <a:gd name="T55" fmla="*/ 2 h 21"/>
                  <a:gd name="T56" fmla="*/ 1 w 19"/>
                  <a:gd name="T57" fmla="*/ 3 h 21"/>
                  <a:gd name="T58" fmla="*/ 1 w 19"/>
                  <a:gd name="T59" fmla="*/ 5 h 21"/>
                  <a:gd name="T60" fmla="*/ 0 w 19"/>
                  <a:gd name="T61" fmla="*/ 6 h 21"/>
                  <a:gd name="T62" fmla="*/ 0 w 19"/>
                  <a:gd name="T63" fmla="*/ 5 h 21"/>
                  <a:gd name="T64" fmla="*/ 1 w 19"/>
                  <a:gd name="T65" fmla="*/ 3 h 21"/>
                  <a:gd name="T66" fmla="*/ 2 w 19"/>
                  <a:gd name="T67" fmla="*/ 2 h 21"/>
                  <a:gd name="T68" fmla="*/ 4 w 19"/>
                  <a:gd name="T69" fmla="*/ 1 h 21"/>
                  <a:gd name="T70" fmla="*/ 7 w 19"/>
                  <a:gd name="T71" fmla="*/ 0 h 21"/>
                  <a:gd name="T72" fmla="*/ 9 w 19"/>
                  <a:gd name="T73" fmla="*/ 0 h 21"/>
                  <a:gd name="T74" fmla="*/ 10 w 19"/>
                  <a:gd name="T75" fmla="*/ 0 h 21"/>
                  <a:gd name="T76" fmla="*/ 16 w 19"/>
                  <a:gd name="T77" fmla="*/ 4 h 21"/>
                  <a:gd name="T78" fmla="*/ 17 w 19"/>
                  <a:gd name="T79" fmla="*/ 8 h 21"/>
                  <a:gd name="T80" fmla="*/ 16 w 19"/>
                  <a:gd name="T81" fmla="*/ 10 h 21"/>
                  <a:gd name="T82" fmla="*/ 15 w 19"/>
                  <a:gd name="T83" fmla="*/ 11 h 21"/>
                  <a:gd name="T84" fmla="*/ 14 w 19"/>
                  <a:gd name="T85" fmla="*/ 9 h 21"/>
                  <a:gd name="T86" fmla="*/ 16 w 19"/>
                  <a:gd name="T87" fmla="*/ 9 h 21"/>
                  <a:gd name="T88" fmla="*/ 17 w 19"/>
                  <a:gd name="T89" fmla="*/ 10 h 21"/>
                  <a:gd name="T90" fmla="*/ 19 w 19"/>
                  <a:gd name="T91" fmla="*/ 12 h 21"/>
                  <a:gd name="T92" fmla="*/ 19 w 19"/>
                  <a:gd name="T93" fmla="*/ 15 h 21"/>
                  <a:gd name="T94" fmla="*/ 19 w 19"/>
                  <a:gd name="T95" fmla="*/ 16 h 21"/>
                  <a:gd name="T96" fmla="*/ 18 w 19"/>
                  <a:gd name="T97" fmla="*/ 17 h 21"/>
                  <a:gd name="T98" fmla="*/ 18 w 19"/>
                  <a:gd name="T99" fmla="*/ 17 h 21"/>
                  <a:gd name="T100" fmla="*/ 18 w 19"/>
                  <a:gd name="T101" fmla="*/ 18 h 21"/>
                  <a:gd name="T102" fmla="*/ 13 w 19"/>
                  <a:gd name="T103" fmla="*/ 20 h 21"/>
                  <a:gd name="T104" fmla="*/ 11 w 19"/>
                  <a:gd name="T105" fmla="*/ 21 h 21"/>
                  <a:gd name="T106" fmla="*/ 8 w 19"/>
                  <a:gd name="T107" fmla="*/ 21 h 21"/>
                  <a:gd name="T108" fmla="*/ 6 w 19"/>
                  <a:gd name="T109" fmla="*/ 21 h 21"/>
                  <a:gd name="T110" fmla="*/ 3 w 19"/>
                  <a:gd name="T111" fmla="*/ 20 h 21"/>
                  <a:gd name="T112" fmla="*/ 2 w 19"/>
                  <a:gd name="T113" fmla="*/ 17 h 21"/>
                  <a:gd name="T114" fmla="*/ 2 w 19"/>
                  <a:gd name="T115" fmla="*/ 15 h 21"/>
                  <a:gd name="T116" fmla="*/ 1 w 19"/>
                  <a:gd name="T117" fmla="*/ 10 h 21"/>
                  <a:gd name="T118" fmla="*/ 0 w 19"/>
                  <a:gd name="T1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 h="21">
                    <a:moveTo>
                      <a:pt x="0" y="5"/>
                    </a:moveTo>
                    <a:cubicBezTo>
                      <a:pt x="2" y="10"/>
                      <a:pt x="2" y="10"/>
                      <a:pt x="2" y="10"/>
                    </a:cubicBezTo>
                    <a:cubicBezTo>
                      <a:pt x="2" y="11"/>
                      <a:pt x="3" y="13"/>
                      <a:pt x="3" y="15"/>
                    </a:cubicBezTo>
                    <a:cubicBezTo>
                      <a:pt x="3" y="15"/>
                      <a:pt x="3" y="16"/>
                      <a:pt x="3" y="17"/>
                    </a:cubicBezTo>
                    <a:cubicBezTo>
                      <a:pt x="4" y="17"/>
                      <a:pt x="4" y="18"/>
                      <a:pt x="5" y="18"/>
                    </a:cubicBezTo>
                    <a:cubicBezTo>
                      <a:pt x="5" y="19"/>
                      <a:pt x="7" y="20"/>
                      <a:pt x="8" y="19"/>
                    </a:cubicBezTo>
                    <a:cubicBezTo>
                      <a:pt x="9" y="19"/>
                      <a:pt x="10" y="19"/>
                      <a:pt x="11" y="19"/>
                    </a:cubicBezTo>
                    <a:cubicBezTo>
                      <a:pt x="11" y="19"/>
                      <a:pt x="12" y="19"/>
                      <a:pt x="13" y="19"/>
                    </a:cubicBezTo>
                    <a:cubicBezTo>
                      <a:pt x="14" y="18"/>
                      <a:pt x="15" y="17"/>
                      <a:pt x="16" y="16"/>
                    </a:cubicBezTo>
                    <a:cubicBezTo>
                      <a:pt x="16" y="16"/>
                      <a:pt x="16" y="16"/>
                      <a:pt x="16" y="16"/>
                    </a:cubicBezTo>
                    <a:cubicBezTo>
                      <a:pt x="16" y="16"/>
                      <a:pt x="17" y="16"/>
                      <a:pt x="17" y="16"/>
                    </a:cubicBezTo>
                    <a:cubicBezTo>
                      <a:pt x="17" y="16"/>
                      <a:pt x="17" y="16"/>
                      <a:pt x="17" y="16"/>
                    </a:cubicBezTo>
                    <a:cubicBezTo>
                      <a:pt x="17" y="15"/>
                      <a:pt x="17" y="15"/>
                      <a:pt x="17" y="15"/>
                    </a:cubicBezTo>
                    <a:cubicBezTo>
                      <a:pt x="17" y="14"/>
                      <a:pt x="17" y="14"/>
                      <a:pt x="17" y="13"/>
                    </a:cubicBezTo>
                    <a:cubicBezTo>
                      <a:pt x="17" y="12"/>
                      <a:pt x="16" y="12"/>
                      <a:pt x="16" y="12"/>
                    </a:cubicBezTo>
                    <a:cubicBezTo>
                      <a:pt x="16" y="11"/>
                      <a:pt x="15" y="11"/>
                      <a:pt x="15" y="11"/>
                    </a:cubicBezTo>
                    <a:cubicBezTo>
                      <a:pt x="14" y="11"/>
                      <a:pt x="14" y="11"/>
                      <a:pt x="14" y="11"/>
                    </a:cubicBezTo>
                    <a:cubicBezTo>
                      <a:pt x="14" y="11"/>
                      <a:pt x="14" y="11"/>
                      <a:pt x="14" y="11"/>
                    </a:cubicBezTo>
                    <a:cubicBezTo>
                      <a:pt x="14" y="11"/>
                      <a:pt x="13" y="10"/>
                      <a:pt x="13" y="10"/>
                    </a:cubicBezTo>
                    <a:cubicBezTo>
                      <a:pt x="13" y="10"/>
                      <a:pt x="13" y="9"/>
                      <a:pt x="14" y="9"/>
                    </a:cubicBezTo>
                    <a:cubicBezTo>
                      <a:pt x="14" y="9"/>
                      <a:pt x="15" y="9"/>
                      <a:pt x="15" y="8"/>
                    </a:cubicBezTo>
                    <a:cubicBezTo>
                      <a:pt x="15" y="8"/>
                      <a:pt x="15" y="8"/>
                      <a:pt x="15" y="7"/>
                    </a:cubicBezTo>
                    <a:cubicBezTo>
                      <a:pt x="16" y="7"/>
                      <a:pt x="15" y="6"/>
                      <a:pt x="15" y="5"/>
                    </a:cubicBezTo>
                    <a:cubicBezTo>
                      <a:pt x="14" y="4"/>
                      <a:pt x="12" y="2"/>
                      <a:pt x="10" y="2"/>
                    </a:cubicBezTo>
                    <a:cubicBezTo>
                      <a:pt x="10" y="2"/>
                      <a:pt x="9" y="2"/>
                      <a:pt x="9" y="1"/>
                    </a:cubicBezTo>
                    <a:cubicBezTo>
                      <a:pt x="8" y="1"/>
                      <a:pt x="8" y="1"/>
                      <a:pt x="7" y="1"/>
                    </a:cubicBezTo>
                    <a:cubicBezTo>
                      <a:pt x="6" y="1"/>
                      <a:pt x="5" y="1"/>
                      <a:pt x="4" y="2"/>
                    </a:cubicBezTo>
                    <a:cubicBezTo>
                      <a:pt x="3" y="2"/>
                      <a:pt x="3" y="2"/>
                      <a:pt x="2" y="2"/>
                    </a:cubicBezTo>
                    <a:cubicBezTo>
                      <a:pt x="2" y="2"/>
                      <a:pt x="2" y="3"/>
                      <a:pt x="1" y="3"/>
                    </a:cubicBezTo>
                    <a:cubicBezTo>
                      <a:pt x="1" y="4"/>
                      <a:pt x="1" y="4"/>
                      <a:pt x="1" y="5"/>
                    </a:cubicBezTo>
                    <a:cubicBezTo>
                      <a:pt x="0" y="6"/>
                      <a:pt x="0" y="6"/>
                      <a:pt x="0" y="6"/>
                    </a:cubicBezTo>
                    <a:cubicBezTo>
                      <a:pt x="0" y="5"/>
                      <a:pt x="0" y="5"/>
                      <a:pt x="0" y="5"/>
                    </a:cubicBezTo>
                    <a:cubicBezTo>
                      <a:pt x="0" y="4"/>
                      <a:pt x="1" y="3"/>
                      <a:pt x="1" y="3"/>
                    </a:cubicBezTo>
                    <a:cubicBezTo>
                      <a:pt x="1" y="3"/>
                      <a:pt x="2" y="2"/>
                      <a:pt x="2" y="2"/>
                    </a:cubicBezTo>
                    <a:cubicBezTo>
                      <a:pt x="3" y="1"/>
                      <a:pt x="3" y="1"/>
                      <a:pt x="4" y="1"/>
                    </a:cubicBezTo>
                    <a:cubicBezTo>
                      <a:pt x="5" y="0"/>
                      <a:pt x="6" y="0"/>
                      <a:pt x="7" y="0"/>
                    </a:cubicBezTo>
                    <a:cubicBezTo>
                      <a:pt x="8" y="0"/>
                      <a:pt x="8" y="0"/>
                      <a:pt x="9" y="0"/>
                    </a:cubicBezTo>
                    <a:cubicBezTo>
                      <a:pt x="9" y="0"/>
                      <a:pt x="10" y="0"/>
                      <a:pt x="10" y="0"/>
                    </a:cubicBezTo>
                    <a:cubicBezTo>
                      <a:pt x="13" y="1"/>
                      <a:pt x="15" y="2"/>
                      <a:pt x="16" y="4"/>
                    </a:cubicBezTo>
                    <a:cubicBezTo>
                      <a:pt x="17" y="5"/>
                      <a:pt x="18" y="6"/>
                      <a:pt x="17" y="8"/>
                    </a:cubicBezTo>
                    <a:cubicBezTo>
                      <a:pt x="17" y="9"/>
                      <a:pt x="17" y="9"/>
                      <a:pt x="16" y="10"/>
                    </a:cubicBezTo>
                    <a:cubicBezTo>
                      <a:pt x="16" y="10"/>
                      <a:pt x="15" y="11"/>
                      <a:pt x="15" y="11"/>
                    </a:cubicBezTo>
                    <a:cubicBezTo>
                      <a:pt x="14" y="9"/>
                      <a:pt x="14" y="9"/>
                      <a:pt x="14" y="9"/>
                    </a:cubicBezTo>
                    <a:cubicBezTo>
                      <a:pt x="15" y="9"/>
                      <a:pt x="15" y="9"/>
                      <a:pt x="16" y="9"/>
                    </a:cubicBezTo>
                    <a:cubicBezTo>
                      <a:pt x="16" y="9"/>
                      <a:pt x="17" y="10"/>
                      <a:pt x="17" y="10"/>
                    </a:cubicBezTo>
                    <a:cubicBezTo>
                      <a:pt x="18" y="11"/>
                      <a:pt x="18" y="11"/>
                      <a:pt x="19" y="12"/>
                    </a:cubicBezTo>
                    <a:cubicBezTo>
                      <a:pt x="19" y="13"/>
                      <a:pt x="19" y="14"/>
                      <a:pt x="19" y="15"/>
                    </a:cubicBezTo>
                    <a:cubicBezTo>
                      <a:pt x="19" y="16"/>
                      <a:pt x="19" y="16"/>
                      <a:pt x="19" y="16"/>
                    </a:cubicBezTo>
                    <a:cubicBezTo>
                      <a:pt x="18" y="17"/>
                      <a:pt x="18" y="17"/>
                      <a:pt x="18" y="17"/>
                    </a:cubicBezTo>
                    <a:cubicBezTo>
                      <a:pt x="18" y="17"/>
                      <a:pt x="18" y="17"/>
                      <a:pt x="18" y="17"/>
                    </a:cubicBezTo>
                    <a:cubicBezTo>
                      <a:pt x="18" y="18"/>
                      <a:pt x="18" y="18"/>
                      <a:pt x="18" y="18"/>
                    </a:cubicBezTo>
                    <a:cubicBezTo>
                      <a:pt x="16" y="19"/>
                      <a:pt x="15" y="20"/>
                      <a:pt x="13" y="20"/>
                    </a:cubicBezTo>
                    <a:cubicBezTo>
                      <a:pt x="13" y="21"/>
                      <a:pt x="12" y="21"/>
                      <a:pt x="11" y="21"/>
                    </a:cubicBezTo>
                    <a:cubicBezTo>
                      <a:pt x="10" y="21"/>
                      <a:pt x="9" y="21"/>
                      <a:pt x="8" y="21"/>
                    </a:cubicBezTo>
                    <a:cubicBezTo>
                      <a:pt x="8" y="21"/>
                      <a:pt x="7" y="21"/>
                      <a:pt x="6" y="21"/>
                    </a:cubicBezTo>
                    <a:cubicBezTo>
                      <a:pt x="5" y="21"/>
                      <a:pt x="4" y="20"/>
                      <a:pt x="3" y="20"/>
                    </a:cubicBezTo>
                    <a:cubicBezTo>
                      <a:pt x="3" y="19"/>
                      <a:pt x="2" y="18"/>
                      <a:pt x="2" y="17"/>
                    </a:cubicBezTo>
                    <a:cubicBezTo>
                      <a:pt x="2" y="16"/>
                      <a:pt x="2" y="16"/>
                      <a:pt x="2" y="15"/>
                    </a:cubicBezTo>
                    <a:cubicBezTo>
                      <a:pt x="1" y="13"/>
                      <a:pt x="1" y="12"/>
                      <a:pt x="1" y="10"/>
                    </a:cubicBez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4"/>
              <p:cNvSpPr/>
              <p:nvPr/>
            </p:nvSpPr>
            <p:spPr bwMode="auto">
              <a:xfrm>
                <a:off x="5946" y="1776"/>
                <a:ext cx="32" cy="32"/>
              </a:xfrm>
              <a:custGeom>
                <a:avLst/>
                <a:gdLst>
                  <a:gd name="T0" fmla="*/ 1 w 5"/>
                  <a:gd name="T1" fmla="*/ 1 h 5"/>
                  <a:gd name="T2" fmla="*/ 1 w 5"/>
                  <a:gd name="T3" fmla="*/ 2 h 5"/>
                  <a:gd name="T4" fmla="*/ 2 w 5"/>
                  <a:gd name="T5" fmla="*/ 3 h 5"/>
                  <a:gd name="T6" fmla="*/ 1 w 5"/>
                  <a:gd name="T7" fmla="*/ 3 h 5"/>
                  <a:gd name="T8" fmla="*/ 2 w 5"/>
                  <a:gd name="T9" fmla="*/ 2 h 5"/>
                  <a:gd name="T10" fmla="*/ 3 w 5"/>
                  <a:gd name="T11" fmla="*/ 2 h 5"/>
                  <a:gd name="T12" fmla="*/ 3 w 5"/>
                  <a:gd name="T13" fmla="*/ 1 h 5"/>
                  <a:gd name="T14" fmla="*/ 2 w 5"/>
                  <a:gd name="T15" fmla="*/ 1 h 5"/>
                  <a:gd name="T16" fmla="*/ 2 w 5"/>
                  <a:gd name="T17" fmla="*/ 1 h 5"/>
                  <a:gd name="T18" fmla="*/ 4 w 5"/>
                  <a:gd name="T19" fmla="*/ 0 h 5"/>
                  <a:gd name="T20" fmla="*/ 5 w 5"/>
                  <a:gd name="T21" fmla="*/ 1 h 5"/>
                  <a:gd name="T22" fmla="*/ 5 w 5"/>
                  <a:gd name="T23" fmla="*/ 2 h 5"/>
                  <a:gd name="T24" fmla="*/ 3 w 5"/>
                  <a:gd name="T25" fmla="*/ 4 h 5"/>
                  <a:gd name="T26" fmla="*/ 1 w 5"/>
                  <a:gd name="T27" fmla="*/ 4 h 5"/>
                  <a:gd name="T28" fmla="*/ 0 w 5"/>
                  <a:gd name="T29" fmla="*/ 4 h 5"/>
                  <a:gd name="T30" fmla="*/ 0 w 5"/>
                  <a:gd name="T31" fmla="*/ 3 h 5"/>
                  <a:gd name="T32" fmla="*/ 0 w 5"/>
                  <a:gd name="T33" fmla="*/ 2 h 5"/>
                  <a:gd name="T34" fmla="*/ 1 w 5"/>
                  <a:gd name="T35"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5">
                    <a:moveTo>
                      <a:pt x="1" y="1"/>
                    </a:moveTo>
                    <a:cubicBezTo>
                      <a:pt x="1" y="2"/>
                      <a:pt x="1" y="2"/>
                      <a:pt x="1" y="2"/>
                    </a:cubicBezTo>
                    <a:cubicBezTo>
                      <a:pt x="1" y="3"/>
                      <a:pt x="2" y="3"/>
                      <a:pt x="2" y="3"/>
                    </a:cubicBezTo>
                    <a:cubicBezTo>
                      <a:pt x="1" y="3"/>
                      <a:pt x="1" y="3"/>
                      <a:pt x="1" y="3"/>
                    </a:cubicBezTo>
                    <a:cubicBezTo>
                      <a:pt x="1" y="2"/>
                      <a:pt x="2" y="3"/>
                      <a:pt x="2" y="2"/>
                    </a:cubicBezTo>
                    <a:cubicBezTo>
                      <a:pt x="3" y="2"/>
                      <a:pt x="3" y="2"/>
                      <a:pt x="3" y="2"/>
                    </a:cubicBezTo>
                    <a:cubicBezTo>
                      <a:pt x="3" y="2"/>
                      <a:pt x="3" y="2"/>
                      <a:pt x="3" y="1"/>
                    </a:cubicBezTo>
                    <a:cubicBezTo>
                      <a:pt x="3" y="1"/>
                      <a:pt x="3" y="1"/>
                      <a:pt x="2" y="1"/>
                    </a:cubicBezTo>
                    <a:cubicBezTo>
                      <a:pt x="2" y="1"/>
                      <a:pt x="2" y="1"/>
                      <a:pt x="2" y="1"/>
                    </a:cubicBezTo>
                    <a:cubicBezTo>
                      <a:pt x="2" y="0"/>
                      <a:pt x="3" y="0"/>
                      <a:pt x="4" y="0"/>
                    </a:cubicBezTo>
                    <a:cubicBezTo>
                      <a:pt x="4" y="0"/>
                      <a:pt x="4" y="1"/>
                      <a:pt x="5" y="1"/>
                    </a:cubicBezTo>
                    <a:cubicBezTo>
                      <a:pt x="5" y="2"/>
                      <a:pt x="5" y="2"/>
                      <a:pt x="5" y="2"/>
                    </a:cubicBezTo>
                    <a:cubicBezTo>
                      <a:pt x="4" y="3"/>
                      <a:pt x="4" y="4"/>
                      <a:pt x="3" y="4"/>
                    </a:cubicBezTo>
                    <a:cubicBezTo>
                      <a:pt x="2" y="5"/>
                      <a:pt x="1" y="4"/>
                      <a:pt x="1" y="4"/>
                    </a:cubicBezTo>
                    <a:cubicBezTo>
                      <a:pt x="0" y="4"/>
                      <a:pt x="0" y="4"/>
                      <a:pt x="0" y="4"/>
                    </a:cubicBezTo>
                    <a:cubicBezTo>
                      <a:pt x="0" y="4"/>
                      <a:pt x="0" y="4"/>
                      <a:pt x="0" y="3"/>
                    </a:cubicBezTo>
                    <a:cubicBezTo>
                      <a:pt x="0" y="3"/>
                      <a:pt x="0" y="2"/>
                      <a:pt x="0" y="2"/>
                    </a:cubicBezTo>
                    <a:cubicBezTo>
                      <a:pt x="1" y="2"/>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5"/>
              <p:cNvSpPr/>
              <p:nvPr/>
            </p:nvSpPr>
            <p:spPr bwMode="auto">
              <a:xfrm>
                <a:off x="5953" y="1827"/>
                <a:ext cx="32" cy="26"/>
              </a:xfrm>
              <a:custGeom>
                <a:avLst/>
                <a:gdLst>
                  <a:gd name="T0" fmla="*/ 1 w 5"/>
                  <a:gd name="T1" fmla="*/ 1 h 4"/>
                  <a:gd name="T2" fmla="*/ 1 w 5"/>
                  <a:gd name="T3" fmla="*/ 1 h 4"/>
                  <a:gd name="T4" fmla="*/ 2 w 5"/>
                  <a:gd name="T5" fmla="*/ 2 h 4"/>
                  <a:gd name="T6" fmla="*/ 2 w 5"/>
                  <a:gd name="T7" fmla="*/ 2 h 4"/>
                  <a:gd name="T8" fmla="*/ 3 w 5"/>
                  <a:gd name="T9" fmla="*/ 1 h 4"/>
                  <a:gd name="T10" fmla="*/ 3 w 5"/>
                  <a:gd name="T11" fmla="*/ 1 h 4"/>
                  <a:gd name="T12" fmla="*/ 4 w 5"/>
                  <a:gd name="T13" fmla="*/ 1 h 4"/>
                  <a:gd name="T14" fmla="*/ 2 w 5"/>
                  <a:gd name="T15" fmla="*/ 0 h 4"/>
                  <a:gd name="T16" fmla="*/ 3 w 5"/>
                  <a:gd name="T17" fmla="*/ 0 h 4"/>
                  <a:gd name="T18" fmla="*/ 4 w 5"/>
                  <a:gd name="T19" fmla="*/ 0 h 4"/>
                  <a:gd name="T20" fmla="*/ 5 w 5"/>
                  <a:gd name="T21" fmla="*/ 0 h 4"/>
                  <a:gd name="T22" fmla="*/ 5 w 5"/>
                  <a:gd name="T23" fmla="*/ 0 h 4"/>
                  <a:gd name="T24" fmla="*/ 4 w 5"/>
                  <a:gd name="T25" fmla="*/ 3 h 4"/>
                  <a:gd name="T26" fmla="*/ 2 w 5"/>
                  <a:gd name="T27" fmla="*/ 3 h 4"/>
                  <a:gd name="T28" fmla="*/ 1 w 5"/>
                  <a:gd name="T29" fmla="*/ 2 h 4"/>
                  <a:gd name="T30" fmla="*/ 1 w 5"/>
                  <a:gd name="T31" fmla="*/ 1 h 4"/>
                  <a:gd name="T32" fmla="*/ 1 w 5"/>
                  <a:gd name="T33"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 h="4">
                    <a:moveTo>
                      <a:pt x="1" y="1"/>
                    </a:moveTo>
                    <a:cubicBezTo>
                      <a:pt x="1" y="1"/>
                      <a:pt x="1" y="1"/>
                      <a:pt x="1" y="1"/>
                    </a:cubicBezTo>
                    <a:cubicBezTo>
                      <a:pt x="1" y="2"/>
                      <a:pt x="2" y="2"/>
                      <a:pt x="2" y="2"/>
                    </a:cubicBezTo>
                    <a:cubicBezTo>
                      <a:pt x="2" y="2"/>
                      <a:pt x="2" y="2"/>
                      <a:pt x="2" y="2"/>
                    </a:cubicBezTo>
                    <a:cubicBezTo>
                      <a:pt x="3" y="1"/>
                      <a:pt x="3" y="1"/>
                      <a:pt x="3" y="1"/>
                    </a:cubicBezTo>
                    <a:cubicBezTo>
                      <a:pt x="3" y="1"/>
                      <a:pt x="3" y="1"/>
                      <a:pt x="3" y="1"/>
                    </a:cubicBezTo>
                    <a:cubicBezTo>
                      <a:pt x="4" y="1"/>
                      <a:pt x="4" y="1"/>
                      <a:pt x="4" y="1"/>
                    </a:cubicBezTo>
                    <a:cubicBezTo>
                      <a:pt x="3" y="1"/>
                      <a:pt x="3" y="0"/>
                      <a:pt x="2" y="0"/>
                    </a:cubicBezTo>
                    <a:cubicBezTo>
                      <a:pt x="2" y="0"/>
                      <a:pt x="3" y="0"/>
                      <a:pt x="3" y="0"/>
                    </a:cubicBezTo>
                    <a:cubicBezTo>
                      <a:pt x="4" y="0"/>
                      <a:pt x="4" y="0"/>
                      <a:pt x="4" y="0"/>
                    </a:cubicBezTo>
                    <a:cubicBezTo>
                      <a:pt x="5" y="0"/>
                      <a:pt x="5" y="0"/>
                      <a:pt x="5" y="0"/>
                    </a:cubicBezTo>
                    <a:cubicBezTo>
                      <a:pt x="5" y="0"/>
                      <a:pt x="5" y="0"/>
                      <a:pt x="5" y="0"/>
                    </a:cubicBezTo>
                    <a:cubicBezTo>
                      <a:pt x="5" y="1"/>
                      <a:pt x="5" y="2"/>
                      <a:pt x="4" y="3"/>
                    </a:cubicBezTo>
                    <a:cubicBezTo>
                      <a:pt x="4" y="3"/>
                      <a:pt x="3" y="4"/>
                      <a:pt x="2" y="3"/>
                    </a:cubicBezTo>
                    <a:cubicBezTo>
                      <a:pt x="2" y="3"/>
                      <a:pt x="1" y="3"/>
                      <a:pt x="1" y="2"/>
                    </a:cubicBezTo>
                    <a:cubicBezTo>
                      <a:pt x="0" y="2"/>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36"/>
              <p:cNvSpPr/>
              <p:nvPr/>
            </p:nvSpPr>
            <p:spPr bwMode="auto">
              <a:xfrm>
                <a:off x="5934" y="1763"/>
                <a:ext cx="121" cy="141"/>
              </a:xfrm>
              <a:custGeom>
                <a:avLst/>
                <a:gdLst>
                  <a:gd name="T0" fmla="*/ 0 w 19"/>
                  <a:gd name="T1" fmla="*/ 15 h 22"/>
                  <a:gd name="T2" fmla="*/ 0 w 19"/>
                  <a:gd name="T3" fmla="*/ 16 h 22"/>
                  <a:gd name="T4" fmla="*/ 3 w 19"/>
                  <a:gd name="T5" fmla="*/ 20 h 22"/>
                  <a:gd name="T6" fmla="*/ 6 w 19"/>
                  <a:gd name="T7" fmla="*/ 20 h 22"/>
                  <a:gd name="T8" fmla="*/ 9 w 19"/>
                  <a:gd name="T9" fmla="*/ 20 h 22"/>
                  <a:gd name="T10" fmla="*/ 13 w 19"/>
                  <a:gd name="T11" fmla="*/ 18 h 22"/>
                  <a:gd name="T12" fmla="*/ 16 w 19"/>
                  <a:gd name="T13" fmla="*/ 16 h 22"/>
                  <a:gd name="T14" fmla="*/ 17 w 19"/>
                  <a:gd name="T15" fmla="*/ 14 h 22"/>
                  <a:gd name="T16" fmla="*/ 15 w 19"/>
                  <a:gd name="T17" fmla="*/ 11 h 22"/>
                  <a:gd name="T18" fmla="*/ 14 w 19"/>
                  <a:gd name="T19" fmla="*/ 8 h 22"/>
                  <a:gd name="T20" fmla="*/ 15 w 19"/>
                  <a:gd name="T21" fmla="*/ 7 h 22"/>
                  <a:gd name="T22" fmla="*/ 15 w 19"/>
                  <a:gd name="T23" fmla="*/ 4 h 22"/>
                  <a:gd name="T24" fmla="*/ 14 w 19"/>
                  <a:gd name="T25" fmla="*/ 2 h 22"/>
                  <a:gd name="T26" fmla="*/ 13 w 19"/>
                  <a:gd name="T27" fmla="*/ 1 h 22"/>
                  <a:gd name="T28" fmla="*/ 11 w 19"/>
                  <a:gd name="T29" fmla="*/ 0 h 22"/>
                  <a:gd name="T30" fmla="*/ 13 w 19"/>
                  <a:gd name="T31" fmla="*/ 0 h 22"/>
                  <a:gd name="T32" fmla="*/ 15 w 19"/>
                  <a:gd name="T33" fmla="*/ 2 h 22"/>
                  <a:gd name="T34" fmla="*/ 16 w 19"/>
                  <a:gd name="T35" fmla="*/ 4 h 22"/>
                  <a:gd name="T36" fmla="*/ 16 w 19"/>
                  <a:gd name="T37" fmla="*/ 7 h 22"/>
                  <a:gd name="T38" fmla="*/ 16 w 19"/>
                  <a:gd name="T39" fmla="*/ 9 h 22"/>
                  <a:gd name="T40" fmla="*/ 16 w 19"/>
                  <a:gd name="T41" fmla="*/ 10 h 22"/>
                  <a:gd name="T42" fmla="*/ 18 w 19"/>
                  <a:gd name="T43" fmla="*/ 13 h 22"/>
                  <a:gd name="T44" fmla="*/ 17 w 19"/>
                  <a:gd name="T45" fmla="*/ 18 h 22"/>
                  <a:gd name="T46" fmla="*/ 14 w 19"/>
                  <a:gd name="T47" fmla="*/ 20 h 22"/>
                  <a:gd name="T48" fmla="*/ 10 w 19"/>
                  <a:gd name="T49" fmla="*/ 21 h 22"/>
                  <a:gd name="T50" fmla="*/ 6 w 19"/>
                  <a:gd name="T51" fmla="*/ 22 h 22"/>
                  <a:gd name="T52" fmla="*/ 3 w 19"/>
                  <a:gd name="T53" fmla="*/ 21 h 22"/>
                  <a:gd name="T54" fmla="*/ 0 w 19"/>
                  <a:gd name="T55" fmla="*/ 17 h 22"/>
                  <a:gd name="T56" fmla="*/ 0 w 19"/>
                  <a:gd name="T57" fmla="*/ 1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22">
                    <a:moveTo>
                      <a:pt x="0" y="15"/>
                    </a:moveTo>
                    <a:cubicBezTo>
                      <a:pt x="0" y="15"/>
                      <a:pt x="0" y="15"/>
                      <a:pt x="0" y="16"/>
                    </a:cubicBezTo>
                    <a:cubicBezTo>
                      <a:pt x="1" y="17"/>
                      <a:pt x="2" y="19"/>
                      <a:pt x="3" y="20"/>
                    </a:cubicBezTo>
                    <a:cubicBezTo>
                      <a:pt x="4" y="20"/>
                      <a:pt x="5" y="20"/>
                      <a:pt x="6" y="20"/>
                    </a:cubicBezTo>
                    <a:cubicBezTo>
                      <a:pt x="7" y="20"/>
                      <a:pt x="8" y="20"/>
                      <a:pt x="9" y="20"/>
                    </a:cubicBezTo>
                    <a:cubicBezTo>
                      <a:pt x="10" y="19"/>
                      <a:pt x="11" y="19"/>
                      <a:pt x="13" y="18"/>
                    </a:cubicBezTo>
                    <a:cubicBezTo>
                      <a:pt x="14" y="17"/>
                      <a:pt x="15" y="17"/>
                      <a:pt x="16" y="16"/>
                    </a:cubicBezTo>
                    <a:cubicBezTo>
                      <a:pt x="16" y="15"/>
                      <a:pt x="17" y="14"/>
                      <a:pt x="17" y="14"/>
                    </a:cubicBezTo>
                    <a:cubicBezTo>
                      <a:pt x="16" y="13"/>
                      <a:pt x="16" y="12"/>
                      <a:pt x="15" y="11"/>
                    </a:cubicBezTo>
                    <a:cubicBezTo>
                      <a:pt x="14" y="10"/>
                      <a:pt x="14" y="9"/>
                      <a:pt x="14" y="8"/>
                    </a:cubicBezTo>
                    <a:cubicBezTo>
                      <a:pt x="14" y="8"/>
                      <a:pt x="15" y="7"/>
                      <a:pt x="15" y="7"/>
                    </a:cubicBezTo>
                    <a:cubicBezTo>
                      <a:pt x="16" y="6"/>
                      <a:pt x="16" y="5"/>
                      <a:pt x="15" y="4"/>
                    </a:cubicBezTo>
                    <a:cubicBezTo>
                      <a:pt x="15" y="3"/>
                      <a:pt x="15" y="3"/>
                      <a:pt x="14" y="2"/>
                    </a:cubicBezTo>
                    <a:cubicBezTo>
                      <a:pt x="14" y="2"/>
                      <a:pt x="13" y="1"/>
                      <a:pt x="13" y="1"/>
                    </a:cubicBezTo>
                    <a:cubicBezTo>
                      <a:pt x="12" y="0"/>
                      <a:pt x="11" y="0"/>
                      <a:pt x="11" y="0"/>
                    </a:cubicBezTo>
                    <a:cubicBezTo>
                      <a:pt x="11" y="0"/>
                      <a:pt x="12" y="0"/>
                      <a:pt x="13" y="0"/>
                    </a:cubicBezTo>
                    <a:cubicBezTo>
                      <a:pt x="13" y="1"/>
                      <a:pt x="14" y="1"/>
                      <a:pt x="15" y="2"/>
                    </a:cubicBezTo>
                    <a:cubicBezTo>
                      <a:pt x="15" y="2"/>
                      <a:pt x="16" y="3"/>
                      <a:pt x="16" y="4"/>
                    </a:cubicBezTo>
                    <a:cubicBezTo>
                      <a:pt x="17" y="5"/>
                      <a:pt x="17" y="6"/>
                      <a:pt x="16" y="7"/>
                    </a:cubicBezTo>
                    <a:cubicBezTo>
                      <a:pt x="16" y="8"/>
                      <a:pt x="16" y="8"/>
                      <a:pt x="16" y="9"/>
                    </a:cubicBezTo>
                    <a:cubicBezTo>
                      <a:pt x="16" y="9"/>
                      <a:pt x="16" y="9"/>
                      <a:pt x="16" y="10"/>
                    </a:cubicBezTo>
                    <a:cubicBezTo>
                      <a:pt x="17" y="10"/>
                      <a:pt x="18" y="11"/>
                      <a:pt x="18" y="13"/>
                    </a:cubicBezTo>
                    <a:cubicBezTo>
                      <a:pt x="19" y="15"/>
                      <a:pt x="18" y="17"/>
                      <a:pt x="17" y="18"/>
                    </a:cubicBezTo>
                    <a:cubicBezTo>
                      <a:pt x="16" y="19"/>
                      <a:pt x="15" y="19"/>
                      <a:pt x="14" y="20"/>
                    </a:cubicBezTo>
                    <a:cubicBezTo>
                      <a:pt x="12" y="21"/>
                      <a:pt x="11" y="21"/>
                      <a:pt x="10" y="21"/>
                    </a:cubicBezTo>
                    <a:cubicBezTo>
                      <a:pt x="9" y="22"/>
                      <a:pt x="7" y="22"/>
                      <a:pt x="6" y="22"/>
                    </a:cubicBezTo>
                    <a:cubicBezTo>
                      <a:pt x="5" y="21"/>
                      <a:pt x="4" y="21"/>
                      <a:pt x="3" y="21"/>
                    </a:cubicBezTo>
                    <a:cubicBezTo>
                      <a:pt x="1" y="20"/>
                      <a:pt x="0" y="18"/>
                      <a:pt x="0" y="17"/>
                    </a:cubicBezTo>
                    <a:cubicBezTo>
                      <a:pt x="0" y="15"/>
                      <a:pt x="0" y="15"/>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7"/>
              <p:cNvSpPr/>
              <p:nvPr/>
            </p:nvSpPr>
            <p:spPr bwMode="auto">
              <a:xfrm>
                <a:off x="5934" y="1846"/>
                <a:ext cx="108" cy="52"/>
              </a:xfrm>
              <a:custGeom>
                <a:avLst/>
                <a:gdLst>
                  <a:gd name="T0" fmla="*/ 4 w 17"/>
                  <a:gd name="T1" fmla="*/ 8 h 8"/>
                  <a:gd name="T2" fmla="*/ 2 w 17"/>
                  <a:gd name="T3" fmla="*/ 5 h 8"/>
                  <a:gd name="T4" fmla="*/ 4 w 17"/>
                  <a:gd name="T5" fmla="*/ 5 h 8"/>
                  <a:gd name="T6" fmla="*/ 7 w 17"/>
                  <a:gd name="T7" fmla="*/ 7 h 8"/>
                  <a:gd name="T8" fmla="*/ 5 w 17"/>
                  <a:gd name="T9" fmla="*/ 5 h 8"/>
                  <a:gd name="T10" fmla="*/ 8 w 17"/>
                  <a:gd name="T11" fmla="*/ 8 h 8"/>
                  <a:gd name="T12" fmla="*/ 7 w 17"/>
                  <a:gd name="T13" fmla="*/ 4 h 8"/>
                  <a:gd name="T14" fmla="*/ 7 w 17"/>
                  <a:gd name="T15" fmla="*/ 5 h 8"/>
                  <a:gd name="T16" fmla="*/ 10 w 17"/>
                  <a:gd name="T17" fmla="*/ 6 h 8"/>
                  <a:gd name="T18" fmla="*/ 8 w 17"/>
                  <a:gd name="T19" fmla="*/ 4 h 8"/>
                  <a:gd name="T20" fmla="*/ 11 w 17"/>
                  <a:gd name="T21" fmla="*/ 6 h 8"/>
                  <a:gd name="T22" fmla="*/ 9 w 17"/>
                  <a:gd name="T23" fmla="*/ 4 h 8"/>
                  <a:gd name="T24" fmla="*/ 12 w 17"/>
                  <a:gd name="T25" fmla="*/ 6 h 8"/>
                  <a:gd name="T26" fmla="*/ 11 w 17"/>
                  <a:gd name="T27" fmla="*/ 3 h 8"/>
                  <a:gd name="T28" fmla="*/ 13 w 17"/>
                  <a:gd name="T29" fmla="*/ 5 h 8"/>
                  <a:gd name="T30" fmla="*/ 12 w 17"/>
                  <a:gd name="T31" fmla="*/ 3 h 8"/>
                  <a:gd name="T32" fmla="*/ 14 w 17"/>
                  <a:gd name="T33" fmla="*/ 5 h 8"/>
                  <a:gd name="T34" fmla="*/ 13 w 17"/>
                  <a:gd name="T35" fmla="*/ 2 h 8"/>
                  <a:gd name="T36" fmla="*/ 15 w 17"/>
                  <a:gd name="T37" fmla="*/ 4 h 8"/>
                  <a:gd name="T38" fmla="*/ 14 w 17"/>
                  <a:gd name="T39" fmla="*/ 2 h 8"/>
                  <a:gd name="T40" fmla="*/ 16 w 17"/>
                  <a:gd name="T41" fmla="*/ 3 h 8"/>
                  <a:gd name="T42" fmla="*/ 14 w 17"/>
                  <a:gd name="T43" fmla="*/ 1 h 8"/>
                  <a:gd name="T44" fmla="*/ 16 w 17"/>
                  <a:gd name="T45" fmla="*/ 3 h 8"/>
                  <a:gd name="T46" fmla="*/ 15 w 17"/>
                  <a:gd name="T47" fmla="*/ 1 h 8"/>
                  <a:gd name="T48" fmla="*/ 16 w 17"/>
                  <a:gd name="T49" fmla="*/ 1 h 8"/>
                  <a:gd name="T50" fmla="*/ 15 w 17"/>
                  <a:gd name="T51" fmla="*/ 0 h 8"/>
                  <a:gd name="T52" fmla="*/ 16 w 17"/>
                  <a:gd name="T53" fmla="*/ 0 h 8"/>
                  <a:gd name="T54" fmla="*/ 16 w 17"/>
                  <a:gd name="T55" fmla="*/ 0 h 8"/>
                  <a:gd name="T56" fmla="*/ 16 w 17"/>
                  <a:gd name="T57" fmla="*/ 0 h 8"/>
                  <a:gd name="T58" fmla="*/ 15 w 17"/>
                  <a:gd name="T59" fmla="*/ 0 h 8"/>
                  <a:gd name="T60" fmla="*/ 17 w 17"/>
                  <a:gd name="T61" fmla="*/ 2 h 8"/>
                  <a:gd name="T62" fmla="*/ 15 w 17"/>
                  <a:gd name="T63" fmla="*/ 1 h 8"/>
                  <a:gd name="T64" fmla="*/ 16 w 17"/>
                  <a:gd name="T65" fmla="*/ 3 h 8"/>
                  <a:gd name="T66" fmla="*/ 16 w 17"/>
                  <a:gd name="T67" fmla="*/ 3 h 8"/>
                  <a:gd name="T68" fmla="*/ 14 w 17"/>
                  <a:gd name="T69" fmla="*/ 2 h 8"/>
                  <a:gd name="T70" fmla="*/ 15 w 17"/>
                  <a:gd name="T71" fmla="*/ 4 h 8"/>
                  <a:gd name="T72" fmla="*/ 13 w 17"/>
                  <a:gd name="T73" fmla="*/ 3 h 8"/>
                  <a:gd name="T74" fmla="*/ 14 w 17"/>
                  <a:gd name="T75" fmla="*/ 5 h 8"/>
                  <a:gd name="T76" fmla="*/ 13 w 17"/>
                  <a:gd name="T77" fmla="*/ 5 h 8"/>
                  <a:gd name="T78" fmla="*/ 10 w 17"/>
                  <a:gd name="T79" fmla="*/ 4 h 8"/>
                  <a:gd name="T80" fmla="*/ 12 w 17"/>
                  <a:gd name="T81" fmla="*/ 6 h 8"/>
                  <a:gd name="T82" fmla="*/ 9 w 17"/>
                  <a:gd name="T83" fmla="*/ 4 h 8"/>
                  <a:gd name="T84" fmla="*/ 11 w 17"/>
                  <a:gd name="T85" fmla="*/ 6 h 8"/>
                  <a:gd name="T86" fmla="*/ 11 w 17"/>
                  <a:gd name="T87" fmla="*/ 6 h 8"/>
                  <a:gd name="T88" fmla="*/ 10 w 17"/>
                  <a:gd name="T89" fmla="*/ 6 h 8"/>
                  <a:gd name="T90" fmla="*/ 10 w 17"/>
                  <a:gd name="T91" fmla="*/ 7 h 8"/>
                  <a:gd name="T92" fmla="*/ 10 w 17"/>
                  <a:gd name="T93" fmla="*/ 7 h 8"/>
                  <a:gd name="T94" fmla="*/ 7 w 17"/>
                  <a:gd name="T95" fmla="*/ 5 h 8"/>
                  <a:gd name="T96" fmla="*/ 8 w 17"/>
                  <a:gd name="T97" fmla="*/ 8 h 8"/>
                  <a:gd name="T98" fmla="*/ 5 w 17"/>
                  <a:gd name="T99" fmla="*/ 5 h 8"/>
                  <a:gd name="T100" fmla="*/ 7 w 17"/>
                  <a:gd name="T101" fmla="*/ 8 h 8"/>
                  <a:gd name="T102" fmla="*/ 5 w 17"/>
                  <a:gd name="T103" fmla="*/ 7 h 8"/>
                  <a:gd name="T104" fmla="*/ 2 w 17"/>
                  <a:gd name="T105" fmla="*/ 5 h 8"/>
                  <a:gd name="T106" fmla="*/ 4 w 17"/>
                  <a:gd name="T10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 h="8">
                    <a:moveTo>
                      <a:pt x="0" y="4"/>
                    </a:moveTo>
                    <a:cubicBezTo>
                      <a:pt x="1" y="5"/>
                      <a:pt x="3" y="6"/>
                      <a:pt x="4" y="7"/>
                    </a:cubicBezTo>
                    <a:cubicBezTo>
                      <a:pt x="4" y="8"/>
                      <a:pt x="4" y="8"/>
                      <a:pt x="4" y="8"/>
                    </a:cubicBezTo>
                    <a:cubicBezTo>
                      <a:pt x="3" y="7"/>
                      <a:pt x="2" y="6"/>
                      <a:pt x="2" y="5"/>
                    </a:cubicBezTo>
                    <a:cubicBezTo>
                      <a:pt x="2" y="5"/>
                      <a:pt x="2" y="5"/>
                      <a:pt x="2" y="5"/>
                    </a:cubicBezTo>
                    <a:cubicBezTo>
                      <a:pt x="2" y="5"/>
                      <a:pt x="2" y="5"/>
                      <a:pt x="2" y="5"/>
                    </a:cubicBezTo>
                    <a:cubicBezTo>
                      <a:pt x="3" y="6"/>
                      <a:pt x="4" y="6"/>
                      <a:pt x="5" y="7"/>
                    </a:cubicBezTo>
                    <a:cubicBezTo>
                      <a:pt x="5" y="7"/>
                      <a:pt x="5" y="7"/>
                      <a:pt x="5" y="7"/>
                    </a:cubicBezTo>
                    <a:cubicBezTo>
                      <a:pt x="5" y="7"/>
                      <a:pt x="4" y="6"/>
                      <a:pt x="4" y="5"/>
                    </a:cubicBezTo>
                    <a:cubicBezTo>
                      <a:pt x="4" y="5"/>
                      <a:pt x="4" y="5"/>
                      <a:pt x="4" y="5"/>
                    </a:cubicBezTo>
                    <a:cubicBezTo>
                      <a:pt x="4" y="5"/>
                      <a:pt x="4" y="5"/>
                      <a:pt x="4" y="5"/>
                    </a:cubicBezTo>
                    <a:cubicBezTo>
                      <a:pt x="5" y="6"/>
                      <a:pt x="6" y="7"/>
                      <a:pt x="7" y="7"/>
                    </a:cubicBezTo>
                    <a:cubicBezTo>
                      <a:pt x="6" y="8"/>
                      <a:pt x="6" y="8"/>
                      <a:pt x="6" y="8"/>
                    </a:cubicBezTo>
                    <a:cubicBezTo>
                      <a:pt x="6" y="7"/>
                      <a:pt x="5" y="6"/>
                      <a:pt x="5" y="5"/>
                    </a:cubicBezTo>
                    <a:cubicBezTo>
                      <a:pt x="5" y="5"/>
                      <a:pt x="5" y="5"/>
                      <a:pt x="5" y="5"/>
                    </a:cubicBezTo>
                    <a:cubicBezTo>
                      <a:pt x="5" y="4"/>
                      <a:pt x="5" y="5"/>
                      <a:pt x="5" y="5"/>
                    </a:cubicBezTo>
                    <a:cubicBezTo>
                      <a:pt x="6" y="6"/>
                      <a:pt x="7" y="7"/>
                      <a:pt x="8" y="7"/>
                    </a:cubicBezTo>
                    <a:cubicBezTo>
                      <a:pt x="8" y="8"/>
                      <a:pt x="8" y="8"/>
                      <a:pt x="8" y="8"/>
                    </a:cubicBezTo>
                    <a:cubicBezTo>
                      <a:pt x="8" y="7"/>
                      <a:pt x="7" y="6"/>
                      <a:pt x="6" y="5"/>
                    </a:cubicBezTo>
                    <a:cubicBezTo>
                      <a:pt x="6" y="5"/>
                      <a:pt x="6" y="5"/>
                      <a:pt x="7" y="4"/>
                    </a:cubicBezTo>
                    <a:cubicBezTo>
                      <a:pt x="7" y="4"/>
                      <a:pt x="7" y="4"/>
                      <a:pt x="7" y="4"/>
                    </a:cubicBezTo>
                    <a:cubicBezTo>
                      <a:pt x="8" y="5"/>
                      <a:pt x="9" y="6"/>
                      <a:pt x="9" y="7"/>
                    </a:cubicBezTo>
                    <a:cubicBezTo>
                      <a:pt x="9" y="7"/>
                      <a:pt x="9" y="7"/>
                      <a:pt x="9" y="7"/>
                    </a:cubicBezTo>
                    <a:cubicBezTo>
                      <a:pt x="8" y="6"/>
                      <a:pt x="8" y="6"/>
                      <a:pt x="7" y="5"/>
                    </a:cubicBezTo>
                    <a:cubicBezTo>
                      <a:pt x="7" y="5"/>
                      <a:pt x="7" y="4"/>
                      <a:pt x="7" y="4"/>
                    </a:cubicBezTo>
                    <a:cubicBezTo>
                      <a:pt x="8" y="4"/>
                      <a:pt x="8" y="4"/>
                      <a:pt x="8" y="4"/>
                    </a:cubicBezTo>
                    <a:cubicBezTo>
                      <a:pt x="9" y="5"/>
                      <a:pt x="9" y="6"/>
                      <a:pt x="10" y="6"/>
                    </a:cubicBezTo>
                    <a:cubicBezTo>
                      <a:pt x="10" y="7"/>
                      <a:pt x="10" y="7"/>
                      <a:pt x="10" y="7"/>
                    </a:cubicBezTo>
                    <a:cubicBezTo>
                      <a:pt x="8" y="4"/>
                      <a:pt x="8" y="4"/>
                      <a:pt x="8" y="4"/>
                    </a:cubicBezTo>
                    <a:cubicBezTo>
                      <a:pt x="8" y="4"/>
                      <a:pt x="8" y="4"/>
                      <a:pt x="8" y="4"/>
                    </a:cubicBezTo>
                    <a:cubicBezTo>
                      <a:pt x="9" y="4"/>
                      <a:pt x="9" y="4"/>
                      <a:pt x="9" y="4"/>
                    </a:cubicBezTo>
                    <a:cubicBezTo>
                      <a:pt x="9" y="4"/>
                      <a:pt x="9" y="4"/>
                      <a:pt x="9" y="4"/>
                    </a:cubicBezTo>
                    <a:cubicBezTo>
                      <a:pt x="11" y="6"/>
                      <a:pt x="11" y="6"/>
                      <a:pt x="11" y="6"/>
                    </a:cubicBezTo>
                    <a:cubicBezTo>
                      <a:pt x="11" y="6"/>
                      <a:pt x="11" y="6"/>
                      <a:pt x="11" y="6"/>
                    </a:cubicBezTo>
                    <a:cubicBezTo>
                      <a:pt x="11" y="6"/>
                      <a:pt x="11" y="6"/>
                      <a:pt x="11" y="6"/>
                    </a:cubicBezTo>
                    <a:cubicBezTo>
                      <a:pt x="10" y="6"/>
                      <a:pt x="9" y="5"/>
                      <a:pt x="9" y="4"/>
                    </a:cubicBezTo>
                    <a:cubicBezTo>
                      <a:pt x="9" y="4"/>
                      <a:pt x="9" y="3"/>
                      <a:pt x="10" y="3"/>
                    </a:cubicBezTo>
                    <a:cubicBezTo>
                      <a:pt x="10" y="3"/>
                      <a:pt x="10" y="3"/>
                      <a:pt x="10" y="3"/>
                    </a:cubicBezTo>
                    <a:cubicBezTo>
                      <a:pt x="11" y="4"/>
                      <a:pt x="12" y="5"/>
                      <a:pt x="12" y="6"/>
                    </a:cubicBezTo>
                    <a:cubicBezTo>
                      <a:pt x="12" y="6"/>
                      <a:pt x="12" y="6"/>
                      <a:pt x="12" y="6"/>
                    </a:cubicBezTo>
                    <a:cubicBezTo>
                      <a:pt x="11" y="5"/>
                      <a:pt x="11" y="4"/>
                      <a:pt x="10" y="3"/>
                    </a:cubicBezTo>
                    <a:cubicBezTo>
                      <a:pt x="10" y="3"/>
                      <a:pt x="10" y="3"/>
                      <a:pt x="11" y="3"/>
                    </a:cubicBezTo>
                    <a:cubicBezTo>
                      <a:pt x="11" y="3"/>
                      <a:pt x="11" y="3"/>
                      <a:pt x="11" y="3"/>
                    </a:cubicBezTo>
                    <a:cubicBezTo>
                      <a:pt x="12" y="4"/>
                      <a:pt x="13" y="4"/>
                      <a:pt x="13" y="5"/>
                    </a:cubicBezTo>
                    <a:cubicBezTo>
                      <a:pt x="13" y="5"/>
                      <a:pt x="13" y="5"/>
                      <a:pt x="13" y="5"/>
                    </a:cubicBezTo>
                    <a:cubicBezTo>
                      <a:pt x="12" y="5"/>
                      <a:pt x="12" y="4"/>
                      <a:pt x="11" y="3"/>
                    </a:cubicBezTo>
                    <a:cubicBezTo>
                      <a:pt x="11" y="3"/>
                      <a:pt x="11" y="3"/>
                      <a:pt x="12" y="3"/>
                    </a:cubicBezTo>
                    <a:cubicBezTo>
                      <a:pt x="12" y="3"/>
                      <a:pt x="12" y="3"/>
                      <a:pt x="12" y="3"/>
                    </a:cubicBezTo>
                    <a:cubicBezTo>
                      <a:pt x="13" y="3"/>
                      <a:pt x="14" y="4"/>
                      <a:pt x="15" y="4"/>
                    </a:cubicBezTo>
                    <a:cubicBezTo>
                      <a:pt x="15" y="4"/>
                      <a:pt x="15" y="5"/>
                      <a:pt x="15" y="5"/>
                    </a:cubicBezTo>
                    <a:cubicBezTo>
                      <a:pt x="15" y="5"/>
                      <a:pt x="15" y="5"/>
                      <a:pt x="14" y="5"/>
                    </a:cubicBezTo>
                    <a:cubicBezTo>
                      <a:pt x="14" y="5"/>
                      <a:pt x="14" y="5"/>
                      <a:pt x="14" y="5"/>
                    </a:cubicBezTo>
                    <a:cubicBezTo>
                      <a:pt x="14" y="4"/>
                      <a:pt x="13" y="3"/>
                      <a:pt x="13" y="2"/>
                    </a:cubicBezTo>
                    <a:cubicBezTo>
                      <a:pt x="13" y="2"/>
                      <a:pt x="13" y="2"/>
                      <a:pt x="13" y="2"/>
                    </a:cubicBezTo>
                    <a:cubicBezTo>
                      <a:pt x="13" y="2"/>
                      <a:pt x="13" y="2"/>
                      <a:pt x="13" y="2"/>
                    </a:cubicBezTo>
                    <a:cubicBezTo>
                      <a:pt x="14" y="2"/>
                      <a:pt x="14" y="3"/>
                      <a:pt x="14" y="3"/>
                    </a:cubicBezTo>
                    <a:cubicBezTo>
                      <a:pt x="15" y="3"/>
                      <a:pt x="15" y="4"/>
                      <a:pt x="15" y="4"/>
                    </a:cubicBezTo>
                    <a:cubicBezTo>
                      <a:pt x="15" y="4"/>
                      <a:pt x="15" y="4"/>
                      <a:pt x="15" y="4"/>
                    </a:cubicBezTo>
                    <a:cubicBezTo>
                      <a:pt x="15" y="4"/>
                      <a:pt x="15" y="3"/>
                      <a:pt x="15" y="3"/>
                    </a:cubicBezTo>
                    <a:cubicBezTo>
                      <a:pt x="14" y="3"/>
                      <a:pt x="14" y="2"/>
                      <a:pt x="14" y="2"/>
                    </a:cubicBezTo>
                    <a:cubicBezTo>
                      <a:pt x="14" y="2"/>
                      <a:pt x="14" y="2"/>
                      <a:pt x="14" y="2"/>
                    </a:cubicBezTo>
                    <a:cubicBezTo>
                      <a:pt x="14" y="1"/>
                      <a:pt x="15" y="1"/>
                      <a:pt x="15" y="2"/>
                    </a:cubicBezTo>
                    <a:cubicBezTo>
                      <a:pt x="15" y="2"/>
                      <a:pt x="16" y="3"/>
                      <a:pt x="16" y="3"/>
                    </a:cubicBezTo>
                    <a:cubicBezTo>
                      <a:pt x="16" y="4"/>
                      <a:pt x="16" y="4"/>
                      <a:pt x="16" y="4"/>
                    </a:cubicBezTo>
                    <a:cubicBezTo>
                      <a:pt x="14" y="1"/>
                      <a:pt x="14" y="1"/>
                      <a:pt x="14" y="1"/>
                    </a:cubicBezTo>
                    <a:cubicBezTo>
                      <a:pt x="14" y="1"/>
                      <a:pt x="14" y="1"/>
                      <a:pt x="14" y="1"/>
                    </a:cubicBezTo>
                    <a:cubicBezTo>
                      <a:pt x="14" y="1"/>
                      <a:pt x="14" y="1"/>
                      <a:pt x="15" y="1"/>
                    </a:cubicBezTo>
                    <a:cubicBezTo>
                      <a:pt x="17" y="3"/>
                      <a:pt x="17" y="3"/>
                      <a:pt x="17" y="3"/>
                    </a:cubicBezTo>
                    <a:cubicBezTo>
                      <a:pt x="16" y="3"/>
                      <a:pt x="16" y="3"/>
                      <a:pt x="16" y="3"/>
                    </a:cubicBezTo>
                    <a:cubicBezTo>
                      <a:pt x="16" y="2"/>
                      <a:pt x="15" y="1"/>
                      <a:pt x="15" y="1"/>
                    </a:cubicBezTo>
                    <a:cubicBezTo>
                      <a:pt x="15" y="1"/>
                      <a:pt x="15" y="0"/>
                      <a:pt x="15" y="0"/>
                    </a:cubicBezTo>
                    <a:cubicBezTo>
                      <a:pt x="15" y="0"/>
                      <a:pt x="15" y="0"/>
                      <a:pt x="15" y="1"/>
                    </a:cubicBezTo>
                    <a:cubicBezTo>
                      <a:pt x="16" y="1"/>
                      <a:pt x="17" y="1"/>
                      <a:pt x="17" y="2"/>
                    </a:cubicBezTo>
                    <a:cubicBezTo>
                      <a:pt x="17" y="2"/>
                      <a:pt x="17" y="2"/>
                      <a:pt x="17" y="2"/>
                    </a:cubicBezTo>
                    <a:cubicBezTo>
                      <a:pt x="16" y="1"/>
                      <a:pt x="16" y="1"/>
                      <a:pt x="16" y="1"/>
                    </a:cubicBezTo>
                    <a:cubicBezTo>
                      <a:pt x="16" y="1"/>
                      <a:pt x="16" y="0"/>
                      <a:pt x="15" y="0"/>
                    </a:cubicBezTo>
                    <a:cubicBezTo>
                      <a:pt x="15" y="0"/>
                      <a:pt x="15" y="0"/>
                      <a:pt x="15" y="0"/>
                    </a:cubicBezTo>
                    <a:cubicBezTo>
                      <a:pt x="15" y="0"/>
                      <a:pt x="15" y="0"/>
                      <a:pt x="15"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6" y="0"/>
                    </a:cubicBezTo>
                    <a:cubicBezTo>
                      <a:pt x="16" y="0"/>
                      <a:pt x="16" y="0"/>
                      <a:pt x="15" y="0"/>
                    </a:cubicBezTo>
                    <a:cubicBezTo>
                      <a:pt x="15" y="0"/>
                      <a:pt x="15" y="0"/>
                      <a:pt x="15" y="0"/>
                    </a:cubicBezTo>
                    <a:cubicBezTo>
                      <a:pt x="16" y="0"/>
                      <a:pt x="16" y="1"/>
                      <a:pt x="16" y="1"/>
                    </a:cubicBezTo>
                    <a:cubicBezTo>
                      <a:pt x="17" y="2"/>
                      <a:pt x="17" y="2"/>
                      <a:pt x="17" y="2"/>
                    </a:cubicBezTo>
                    <a:cubicBezTo>
                      <a:pt x="17" y="2"/>
                      <a:pt x="17" y="2"/>
                      <a:pt x="17" y="2"/>
                    </a:cubicBezTo>
                    <a:cubicBezTo>
                      <a:pt x="17" y="2"/>
                      <a:pt x="17" y="2"/>
                      <a:pt x="17" y="2"/>
                    </a:cubicBezTo>
                    <a:cubicBezTo>
                      <a:pt x="16" y="1"/>
                      <a:pt x="16" y="1"/>
                      <a:pt x="15" y="1"/>
                    </a:cubicBezTo>
                    <a:cubicBezTo>
                      <a:pt x="15" y="1"/>
                      <a:pt x="15" y="1"/>
                      <a:pt x="15" y="1"/>
                    </a:cubicBezTo>
                    <a:cubicBezTo>
                      <a:pt x="16" y="1"/>
                      <a:pt x="16" y="2"/>
                      <a:pt x="17" y="3"/>
                    </a:cubicBezTo>
                    <a:cubicBezTo>
                      <a:pt x="17" y="3"/>
                      <a:pt x="17" y="3"/>
                      <a:pt x="17" y="3"/>
                    </a:cubicBezTo>
                    <a:cubicBezTo>
                      <a:pt x="17" y="3"/>
                      <a:pt x="16" y="3"/>
                      <a:pt x="16" y="3"/>
                    </a:cubicBezTo>
                    <a:cubicBezTo>
                      <a:pt x="14" y="1"/>
                      <a:pt x="14" y="1"/>
                      <a:pt x="14" y="1"/>
                    </a:cubicBezTo>
                    <a:cubicBezTo>
                      <a:pt x="15" y="1"/>
                      <a:pt x="15" y="1"/>
                      <a:pt x="15" y="1"/>
                    </a:cubicBezTo>
                    <a:cubicBezTo>
                      <a:pt x="16" y="3"/>
                      <a:pt x="16" y="3"/>
                      <a:pt x="16" y="3"/>
                    </a:cubicBezTo>
                    <a:cubicBezTo>
                      <a:pt x="16" y="3"/>
                      <a:pt x="16" y="4"/>
                      <a:pt x="16" y="4"/>
                    </a:cubicBezTo>
                    <a:cubicBezTo>
                      <a:pt x="16" y="4"/>
                      <a:pt x="16" y="4"/>
                      <a:pt x="16" y="4"/>
                    </a:cubicBezTo>
                    <a:cubicBezTo>
                      <a:pt x="15" y="3"/>
                      <a:pt x="15" y="2"/>
                      <a:pt x="14" y="2"/>
                    </a:cubicBezTo>
                    <a:cubicBezTo>
                      <a:pt x="15" y="2"/>
                      <a:pt x="15" y="2"/>
                      <a:pt x="15" y="2"/>
                    </a:cubicBezTo>
                    <a:cubicBezTo>
                      <a:pt x="15" y="2"/>
                      <a:pt x="15" y="3"/>
                      <a:pt x="15" y="4"/>
                    </a:cubicBezTo>
                    <a:cubicBezTo>
                      <a:pt x="15" y="4"/>
                      <a:pt x="15" y="4"/>
                      <a:pt x="15" y="4"/>
                    </a:cubicBezTo>
                    <a:cubicBezTo>
                      <a:pt x="15" y="4"/>
                      <a:pt x="15" y="4"/>
                      <a:pt x="15" y="4"/>
                    </a:cubicBezTo>
                    <a:cubicBezTo>
                      <a:pt x="15" y="4"/>
                      <a:pt x="15" y="4"/>
                      <a:pt x="15" y="4"/>
                    </a:cubicBezTo>
                    <a:cubicBezTo>
                      <a:pt x="14" y="4"/>
                      <a:pt x="14" y="3"/>
                      <a:pt x="13" y="3"/>
                    </a:cubicBezTo>
                    <a:cubicBezTo>
                      <a:pt x="13" y="2"/>
                      <a:pt x="13" y="2"/>
                      <a:pt x="13" y="2"/>
                    </a:cubicBezTo>
                    <a:cubicBezTo>
                      <a:pt x="13" y="3"/>
                      <a:pt x="14" y="4"/>
                      <a:pt x="15" y="4"/>
                    </a:cubicBezTo>
                    <a:cubicBezTo>
                      <a:pt x="14" y="5"/>
                      <a:pt x="14" y="5"/>
                      <a:pt x="14" y="5"/>
                    </a:cubicBezTo>
                    <a:cubicBezTo>
                      <a:pt x="14" y="4"/>
                      <a:pt x="13" y="4"/>
                      <a:pt x="12" y="3"/>
                    </a:cubicBezTo>
                    <a:cubicBezTo>
                      <a:pt x="12" y="3"/>
                      <a:pt x="12" y="3"/>
                      <a:pt x="12" y="3"/>
                    </a:cubicBezTo>
                    <a:cubicBezTo>
                      <a:pt x="12" y="3"/>
                      <a:pt x="13" y="4"/>
                      <a:pt x="13" y="5"/>
                    </a:cubicBezTo>
                    <a:cubicBezTo>
                      <a:pt x="14" y="5"/>
                      <a:pt x="14" y="5"/>
                      <a:pt x="13" y="5"/>
                    </a:cubicBezTo>
                    <a:cubicBezTo>
                      <a:pt x="13" y="5"/>
                      <a:pt x="13" y="5"/>
                      <a:pt x="13" y="5"/>
                    </a:cubicBezTo>
                    <a:cubicBezTo>
                      <a:pt x="12" y="5"/>
                      <a:pt x="11" y="4"/>
                      <a:pt x="10" y="4"/>
                    </a:cubicBezTo>
                    <a:cubicBezTo>
                      <a:pt x="11" y="3"/>
                      <a:pt x="11" y="3"/>
                      <a:pt x="11" y="3"/>
                    </a:cubicBezTo>
                    <a:cubicBezTo>
                      <a:pt x="11" y="4"/>
                      <a:pt x="12" y="5"/>
                      <a:pt x="12" y="6"/>
                    </a:cubicBezTo>
                    <a:cubicBezTo>
                      <a:pt x="13" y="6"/>
                      <a:pt x="12" y="6"/>
                      <a:pt x="12" y="6"/>
                    </a:cubicBezTo>
                    <a:cubicBezTo>
                      <a:pt x="12" y="6"/>
                      <a:pt x="12" y="6"/>
                      <a:pt x="12" y="6"/>
                    </a:cubicBezTo>
                    <a:cubicBezTo>
                      <a:pt x="12" y="6"/>
                      <a:pt x="12" y="6"/>
                      <a:pt x="12" y="6"/>
                    </a:cubicBezTo>
                    <a:cubicBezTo>
                      <a:pt x="11" y="5"/>
                      <a:pt x="10" y="5"/>
                      <a:pt x="9" y="4"/>
                    </a:cubicBezTo>
                    <a:cubicBezTo>
                      <a:pt x="10" y="4"/>
                      <a:pt x="10" y="4"/>
                      <a:pt x="10" y="4"/>
                    </a:cubicBezTo>
                    <a:cubicBezTo>
                      <a:pt x="10" y="4"/>
                      <a:pt x="11" y="5"/>
                      <a:pt x="11" y="6"/>
                    </a:cubicBezTo>
                    <a:cubicBezTo>
                      <a:pt x="11" y="6"/>
                      <a:pt x="11" y="6"/>
                      <a:pt x="11" y="6"/>
                    </a:cubicBezTo>
                    <a:cubicBezTo>
                      <a:pt x="12" y="6"/>
                      <a:pt x="12" y="6"/>
                      <a:pt x="11" y="6"/>
                    </a:cubicBezTo>
                    <a:cubicBezTo>
                      <a:pt x="11" y="7"/>
                      <a:pt x="11" y="7"/>
                      <a:pt x="11" y="6"/>
                    </a:cubicBezTo>
                    <a:cubicBezTo>
                      <a:pt x="11" y="6"/>
                      <a:pt x="11" y="6"/>
                      <a:pt x="11" y="6"/>
                    </a:cubicBezTo>
                    <a:cubicBezTo>
                      <a:pt x="10" y="6"/>
                      <a:pt x="9" y="5"/>
                      <a:pt x="8" y="5"/>
                    </a:cubicBezTo>
                    <a:cubicBezTo>
                      <a:pt x="9" y="4"/>
                      <a:pt x="9" y="4"/>
                      <a:pt x="9" y="4"/>
                    </a:cubicBezTo>
                    <a:cubicBezTo>
                      <a:pt x="10" y="6"/>
                      <a:pt x="10" y="6"/>
                      <a:pt x="10" y="6"/>
                    </a:cubicBezTo>
                    <a:cubicBezTo>
                      <a:pt x="11" y="6"/>
                      <a:pt x="10" y="7"/>
                      <a:pt x="10" y="7"/>
                    </a:cubicBezTo>
                    <a:cubicBezTo>
                      <a:pt x="10" y="7"/>
                      <a:pt x="10" y="7"/>
                      <a:pt x="10" y="7"/>
                    </a:cubicBezTo>
                    <a:cubicBezTo>
                      <a:pt x="10" y="7"/>
                      <a:pt x="10" y="7"/>
                      <a:pt x="10" y="7"/>
                    </a:cubicBezTo>
                    <a:cubicBezTo>
                      <a:pt x="9" y="6"/>
                      <a:pt x="8" y="6"/>
                      <a:pt x="7" y="5"/>
                    </a:cubicBezTo>
                    <a:cubicBezTo>
                      <a:pt x="8" y="4"/>
                      <a:pt x="8" y="4"/>
                      <a:pt x="8" y="4"/>
                    </a:cubicBezTo>
                    <a:cubicBezTo>
                      <a:pt x="8" y="5"/>
                      <a:pt x="9" y="6"/>
                      <a:pt x="10" y="7"/>
                    </a:cubicBezTo>
                    <a:cubicBezTo>
                      <a:pt x="10" y="7"/>
                      <a:pt x="10" y="7"/>
                      <a:pt x="9" y="7"/>
                    </a:cubicBezTo>
                    <a:cubicBezTo>
                      <a:pt x="9" y="7"/>
                      <a:pt x="9" y="7"/>
                      <a:pt x="9" y="7"/>
                    </a:cubicBezTo>
                    <a:cubicBezTo>
                      <a:pt x="8" y="6"/>
                      <a:pt x="7" y="6"/>
                      <a:pt x="7" y="5"/>
                    </a:cubicBezTo>
                    <a:cubicBezTo>
                      <a:pt x="7" y="5"/>
                      <a:pt x="7" y="5"/>
                      <a:pt x="7" y="5"/>
                    </a:cubicBezTo>
                    <a:cubicBezTo>
                      <a:pt x="7" y="5"/>
                      <a:pt x="8" y="6"/>
                      <a:pt x="8" y="8"/>
                    </a:cubicBezTo>
                    <a:cubicBezTo>
                      <a:pt x="8" y="8"/>
                      <a:pt x="8" y="8"/>
                      <a:pt x="8" y="8"/>
                    </a:cubicBezTo>
                    <a:cubicBezTo>
                      <a:pt x="8" y="8"/>
                      <a:pt x="8" y="8"/>
                      <a:pt x="8" y="8"/>
                    </a:cubicBezTo>
                    <a:cubicBezTo>
                      <a:pt x="7" y="7"/>
                      <a:pt x="6" y="6"/>
                      <a:pt x="5" y="5"/>
                    </a:cubicBezTo>
                    <a:cubicBezTo>
                      <a:pt x="5" y="5"/>
                      <a:pt x="5" y="5"/>
                      <a:pt x="5" y="5"/>
                    </a:cubicBezTo>
                    <a:cubicBezTo>
                      <a:pt x="6" y="6"/>
                      <a:pt x="6" y="6"/>
                      <a:pt x="7" y="7"/>
                    </a:cubicBezTo>
                    <a:cubicBezTo>
                      <a:pt x="7" y="8"/>
                      <a:pt x="7" y="8"/>
                      <a:pt x="7" y="8"/>
                    </a:cubicBezTo>
                    <a:cubicBezTo>
                      <a:pt x="7" y="8"/>
                      <a:pt x="7" y="8"/>
                      <a:pt x="7" y="8"/>
                    </a:cubicBezTo>
                    <a:cubicBezTo>
                      <a:pt x="6" y="7"/>
                      <a:pt x="5" y="6"/>
                      <a:pt x="4" y="5"/>
                    </a:cubicBezTo>
                    <a:cubicBezTo>
                      <a:pt x="4" y="5"/>
                      <a:pt x="4" y="5"/>
                      <a:pt x="4" y="5"/>
                    </a:cubicBezTo>
                    <a:cubicBezTo>
                      <a:pt x="4" y="6"/>
                      <a:pt x="5" y="6"/>
                      <a:pt x="5" y="7"/>
                    </a:cubicBezTo>
                    <a:cubicBezTo>
                      <a:pt x="5" y="7"/>
                      <a:pt x="5" y="7"/>
                      <a:pt x="5" y="7"/>
                    </a:cubicBezTo>
                    <a:cubicBezTo>
                      <a:pt x="5" y="7"/>
                      <a:pt x="5" y="7"/>
                      <a:pt x="5" y="7"/>
                    </a:cubicBezTo>
                    <a:cubicBezTo>
                      <a:pt x="4" y="7"/>
                      <a:pt x="3" y="6"/>
                      <a:pt x="2" y="5"/>
                    </a:cubicBezTo>
                    <a:cubicBezTo>
                      <a:pt x="2" y="5"/>
                      <a:pt x="2" y="5"/>
                      <a:pt x="2" y="5"/>
                    </a:cubicBezTo>
                    <a:cubicBezTo>
                      <a:pt x="3" y="6"/>
                      <a:pt x="4" y="7"/>
                      <a:pt x="4" y="7"/>
                    </a:cubicBezTo>
                    <a:cubicBezTo>
                      <a:pt x="4" y="7"/>
                      <a:pt x="4" y="8"/>
                      <a:pt x="4" y="8"/>
                    </a:cubicBezTo>
                    <a:cubicBezTo>
                      <a:pt x="4" y="8"/>
                      <a:pt x="4" y="8"/>
                      <a:pt x="4" y="8"/>
                    </a:cubicBezTo>
                    <a:cubicBezTo>
                      <a:pt x="3" y="7"/>
                      <a:pt x="1"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38"/>
              <p:cNvSpPr/>
              <p:nvPr/>
            </p:nvSpPr>
            <p:spPr bwMode="auto">
              <a:xfrm>
                <a:off x="6016" y="1776"/>
                <a:ext cx="20" cy="38"/>
              </a:xfrm>
              <a:custGeom>
                <a:avLst/>
                <a:gdLst>
                  <a:gd name="T0" fmla="*/ 2 w 3"/>
                  <a:gd name="T1" fmla="*/ 6 h 6"/>
                  <a:gd name="T2" fmla="*/ 0 w 3"/>
                  <a:gd name="T3" fmla="*/ 4 h 6"/>
                  <a:gd name="T4" fmla="*/ 2 w 3"/>
                  <a:gd name="T5" fmla="*/ 5 h 6"/>
                  <a:gd name="T6" fmla="*/ 0 w 3"/>
                  <a:gd name="T7" fmla="*/ 4 h 6"/>
                  <a:gd name="T8" fmla="*/ 2 w 3"/>
                  <a:gd name="T9" fmla="*/ 5 h 6"/>
                  <a:gd name="T10" fmla="*/ 0 w 3"/>
                  <a:gd name="T11" fmla="*/ 4 h 6"/>
                  <a:gd name="T12" fmla="*/ 1 w 3"/>
                  <a:gd name="T13" fmla="*/ 3 h 6"/>
                  <a:gd name="T14" fmla="*/ 3 w 3"/>
                  <a:gd name="T15" fmla="*/ 5 h 6"/>
                  <a:gd name="T16" fmla="*/ 0 w 3"/>
                  <a:gd name="T17" fmla="*/ 4 h 6"/>
                  <a:gd name="T18" fmla="*/ 1 w 3"/>
                  <a:gd name="T19" fmla="*/ 3 h 6"/>
                  <a:gd name="T20" fmla="*/ 0 w 3"/>
                  <a:gd name="T21" fmla="*/ 3 h 6"/>
                  <a:gd name="T22" fmla="*/ 1 w 3"/>
                  <a:gd name="T23" fmla="*/ 3 h 6"/>
                  <a:gd name="T24" fmla="*/ 0 w 3"/>
                  <a:gd name="T25" fmla="*/ 3 h 6"/>
                  <a:gd name="T26" fmla="*/ 1 w 3"/>
                  <a:gd name="T27" fmla="*/ 2 h 6"/>
                  <a:gd name="T28" fmla="*/ 2 w 3"/>
                  <a:gd name="T29" fmla="*/ 4 h 6"/>
                  <a:gd name="T30" fmla="*/ 1 w 3"/>
                  <a:gd name="T31" fmla="*/ 2 h 6"/>
                  <a:gd name="T32" fmla="*/ 3 w 3"/>
                  <a:gd name="T33" fmla="*/ 3 h 6"/>
                  <a:gd name="T34" fmla="*/ 1 w 3"/>
                  <a:gd name="T35" fmla="*/ 1 h 6"/>
                  <a:gd name="T36" fmla="*/ 3 w 3"/>
                  <a:gd name="T37" fmla="*/ 2 h 6"/>
                  <a:gd name="T38" fmla="*/ 2 w 3"/>
                  <a:gd name="T39" fmla="*/ 2 h 6"/>
                  <a:gd name="T40" fmla="*/ 1 w 3"/>
                  <a:gd name="T41" fmla="*/ 1 h 6"/>
                  <a:gd name="T42" fmla="*/ 2 w 3"/>
                  <a:gd name="T43" fmla="*/ 2 h 6"/>
                  <a:gd name="T44" fmla="*/ 1 w 3"/>
                  <a:gd name="T45" fmla="*/ 0 h 6"/>
                  <a:gd name="T46" fmla="*/ 1 w 3"/>
                  <a:gd name="T47" fmla="*/ 0 h 6"/>
                  <a:gd name="T48" fmla="*/ 1 w 3"/>
                  <a:gd name="T49" fmla="*/ 0 h 6"/>
                  <a:gd name="T50" fmla="*/ 2 w 3"/>
                  <a:gd name="T51" fmla="*/ 1 h 6"/>
                  <a:gd name="T52" fmla="*/ 1 w 3"/>
                  <a:gd name="T53" fmla="*/ 0 h 6"/>
                  <a:gd name="T54" fmla="*/ 3 w 3"/>
                  <a:gd name="T55" fmla="*/ 2 h 6"/>
                  <a:gd name="T56" fmla="*/ 1 w 3"/>
                  <a:gd name="T57" fmla="*/ 1 h 6"/>
                  <a:gd name="T58" fmla="*/ 3 w 3"/>
                  <a:gd name="T59" fmla="*/ 2 h 6"/>
                  <a:gd name="T60" fmla="*/ 1 w 3"/>
                  <a:gd name="T61" fmla="*/ 1 h 6"/>
                  <a:gd name="T62" fmla="*/ 2 w 3"/>
                  <a:gd name="T63" fmla="*/ 4 h 6"/>
                  <a:gd name="T64" fmla="*/ 1 w 3"/>
                  <a:gd name="T65" fmla="*/ 2 h 6"/>
                  <a:gd name="T66" fmla="*/ 2 w 3"/>
                  <a:gd name="T67" fmla="*/ 4 h 6"/>
                  <a:gd name="T68" fmla="*/ 2 w 3"/>
                  <a:gd name="T69" fmla="*/ 3 h 6"/>
                  <a:gd name="T70" fmla="*/ 2 w 3"/>
                  <a:gd name="T71" fmla="*/ 5 h 6"/>
                  <a:gd name="T72" fmla="*/ 1 w 3"/>
                  <a:gd name="T73" fmla="*/ 3 h 6"/>
                  <a:gd name="T74" fmla="*/ 2 w 3"/>
                  <a:gd name="T75" fmla="*/ 5 h 6"/>
                  <a:gd name="T76" fmla="*/ 2 w 3"/>
                  <a:gd name="T77" fmla="*/ 4 h 6"/>
                  <a:gd name="T78" fmla="*/ 0 w 3"/>
                  <a:gd name="T79" fmla="*/ 4 h 6"/>
                  <a:gd name="T80" fmla="*/ 2 w 3"/>
                  <a:gd name="T81" fmla="*/ 5 h 6"/>
                  <a:gd name="T82" fmla="*/ 0 w 3"/>
                  <a:gd name="T83" fmla="*/ 4 h 6"/>
                  <a:gd name="T84" fmla="*/ 2 w 3"/>
                  <a:gd name="T85" fmla="*/ 6 h 6"/>
                  <a:gd name="T86" fmla="*/ 0 w 3"/>
                  <a:gd name="T87" fmla="*/ 4 h 6"/>
                  <a:gd name="T88" fmla="*/ 2 w 3"/>
                  <a:gd name="T8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 h="6">
                    <a:moveTo>
                      <a:pt x="0" y="4"/>
                    </a:moveTo>
                    <a:cubicBezTo>
                      <a:pt x="2" y="6"/>
                      <a:pt x="2" y="6"/>
                      <a:pt x="2" y="6"/>
                    </a:cubicBezTo>
                    <a:cubicBezTo>
                      <a:pt x="2" y="6"/>
                      <a:pt x="2" y="6"/>
                      <a:pt x="2" y="6"/>
                    </a:cubicBezTo>
                    <a:cubicBezTo>
                      <a:pt x="2" y="6"/>
                      <a:pt x="2" y="6"/>
                      <a:pt x="2" y="6"/>
                    </a:cubicBezTo>
                    <a:cubicBezTo>
                      <a:pt x="2" y="6"/>
                      <a:pt x="2" y="6"/>
                      <a:pt x="2" y="6"/>
                    </a:cubicBezTo>
                    <a:cubicBezTo>
                      <a:pt x="0" y="4"/>
                      <a:pt x="0" y="4"/>
                      <a:pt x="0" y="4"/>
                    </a:cubicBezTo>
                    <a:cubicBezTo>
                      <a:pt x="0" y="4"/>
                      <a:pt x="0" y="4"/>
                      <a:pt x="0" y="4"/>
                    </a:cubicBezTo>
                    <a:cubicBezTo>
                      <a:pt x="0" y="4"/>
                      <a:pt x="0" y="4"/>
                      <a:pt x="0" y="4"/>
                    </a:cubicBezTo>
                    <a:cubicBezTo>
                      <a:pt x="2" y="5"/>
                      <a:pt x="2" y="5"/>
                      <a:pt x="2" y="5"/>
                    </a:cubicBezTo>
                    <a:cubicBezTo>
                      <a:pt x="2" y="6"/>
                      <a:pt x="2" y="6"/>
                      <a:pt x="2" y="6"/>
                    </a:cubicBezTo>
                    <a:cubicBezTo>
                      <a:pt x="0" y="4"/>
                      <a:pt x="0" y="4"/>
                      <a:pt x="0" y="4"/>
                    </a:cubicBezTo>
                    <a:cubicBezTo>
                      <a:pt x="0" y="4"/>
                      <a:pt x="0" y="4"/>
                      <a:pt x="0" y="4"/>
                    </a:cubicBezTo>
                    <a:cubicBezTo>
                      <a:pt x="0" y="4"/>
                      <a:pt x="1" y="4"/>
                      <a:pt x="1" y="4"/>
                    </a:cubicBezTo>
                    <a:cubicBezTo>
                      <a:pt x="1" y="4"/>
                      <a:pt x="1" y="4"/>
                      <a:pt x="1" y="4"/>
                    </a:cubicBezTo>
                    <a:cubicBezTo>
                      <a:pt x="2" y="5"/>
                      <a:pt x="2" y="5"/>
                      <a:pt x="2" y="5"/>
                    </a:cubicBezTo>
                    <a:cubicBezTo>
                      <a:pt x="2" y="5"/>
                      <a:pt x="2" y="5"/>
                      <a:pt x="2" y="5"/>
                    </a:cubicBezTo>
                    <a:cubicBezTo>
                      <a:pt x="1" y="5"/>
                      <a:pt x="1" y="5"/>
                      <a:pt x="1" y="5"/>
                    </a:cubicBezTo>
                    <a:cubicBezTo>
                      <a:pt x="1" y="4"/>
                      <a:pt x="1" y="4"/>
                      <a:pt x="0" y="4"/>
                    </a:cubicBezTo>
                    <a:cubicBezTo>
                      <a:pt x="0" y="4"/>
                      <a:pt x="0" y="3"/>
                      <a:pt x="1" y="3"/>
                    </a:cubicBezTo>
                    <a:cubicBezTo>
                      <a:pt x="1" y="3"/>
                      <a:pt x="1" y="3"/>
                      <a:pt x="1" y="3"/>
                    </a:cubicBezTo>
                    <a:cubicBezTo>
                      <a:pt x="1" y="3"/>
                      <a:pt x="1" y="3"/>
                      <a:pt x="1" y="3"/>
                    </a:cubicBezTo>
                    <a:cubicBezTo>
                      <a:pt x="3" y="5"/>
                      <a:pt x="3" y="5"/>
                      <a:pt x="3" y="5"/>
                    </a:cubicBezTo>
                    <a:cubicBezTo>
                      <a:pt x="3" y="5"/>
                      <a:pt x="3" y="5"/>
                      <a:pt x="3" y="5"/>
                    </a:cubicBezTo>
                    <a:cubicBezTo>
                      <a:pt x="3" y="5"/>
                      <a:pt x="3" y="5"/>
                      <a:pt x="3" y="5"/>
                    </a:cubicBezTo>
                    <a:cubicBezTo>
                      <a:pt x="2" y="5"/>
                      <a:pt x="2" y="5"/>
                      <a:pt x="2" y="5"/>
                    </a:cubicBezTo>
                    <a:cubicBezTo>
                      <a:pt x="1" y="5"/>
                      <a:pt x="1" y="5"/>
                      <a:pt x="1" y="5"/>
                    </a:cubicBezTo>
                    <a:cubicBezTo>
                      <a:pt x="0" y="4"/>
                      <a:pt x="0" y="4"/>
                      <a:pt x="0" y="4"/>
                    </a:cubicBezTo>
                    <a:cubicBezTo>
                      <a:pt x="0" y="3"/>
                      <a:pt x="0" y="3"/>
                      <a:pt x="0" y="3"/>
                    </a:cubicBezTo>
                    <a:cubicBezTo>
                      <a:pt x="1" y="3"/>
                      <a:pt x="1" y="3"/>
                      <a:pt x="1" y="3"/>
                    </a:cubicBezTo>
                    <a:cubicBezTo>
                      <a:pt x="1" y="3"/>
                      <a:pt x="1" y="3"/>
                      <a:pt x="1" y="3"/>
                    </a:cubicBezTo>
                    <a:cubicBezTo>
                      <a:pt x="2" y="4"/>
                      <a:pt x="2" y="4"/>
                      <a:pt x="2" y="4"/>
                    </a:cubicBezTo>
                    <a:cubicBezTo>
                      <a:pt x="2" y="5"/>
                      <a:pt x="2" y="5"/>
                      <a:pt x="2" y="5"/>
                    </a:cubicBezTo>
                    <a:cubicBezTo>
                      <a:pt x="0" y="3"/>
                      <a:pt x="0" y="3"/>
                      <a:pt x="0" y="3"/>
                    </a:cubicBezTo>
                    <a:cubicBezTo>
                      <a:pt x="0" y="3"/>
                      <a:pt x="0" y="3"/>
                      <a:pt x="0" y="3"/>
                    </a:cubicBezTo>
                    <a:cubicBezTo>
                      <a:pt x="1" y="2"/>
                      <a:pt x="1" y="2"/>
                      <a:pt x="1" y="3"/>
                    </a:cubicBezTo>
                    <a:cubicBezTo>
                      <a:pt x="1" y="3"/>
                      <a:pt x="1" y="3"/>
                      <a:pt x="1" y="3"/>
                    </a:cubicBezTo>
                    <a:cubicBezTo>
                      <a:pt x="3" y="4"/>
                      <a:pt x="3" y="4"/>
                      <a:pt x="3" y="4"/>
                    </a:cubicBezTo>
                    <a:cubicBezTo>
                      <a:pt x="2" y="5"/>
                      <a:pt x="2" y="5"/>
                      <a:pt x="2" y="5"/>
                    </a:cubicBezTo>
                    <a:cubicBezTo>
                      <a:pt x="1" y="4"/>
                      <a:pt x="1" y="3"/>
                      <a:pt x="0" y="3"/>
                    </a:cubicBezTo>
                    <a:cubicBezTo>
                      <a:pt x="0" y="2"/>
                      <a:pt x="0" y="2"/>
                      <a:pt x="1" y="2"/>
                    </a:cubicBezTo>
                    <a:cubicBezTo>
                      <a:pt x="1" y="2"/>
                      <a:pt x="1" y="2"/>
                      <a:pt x="1" y="2"/>
                    </a:cubicBezTo>
                    <a:cubicBezTo>
                      <a:pt x="1" y="2"/>
                      <a:pt x="1" y="2"/>
                      <a:pt x="1" y="2"/>
                    </a:cubicBezTo>
                    <a:cubicBezTo>
                      <a:pt x="2" y="2"/>
                      <a:pt x="3" y="3"/>
                      <a:pt x="3" y="3"/>
                    </a:cubicBezTo>
                    <a:cubicBezTo>
                      <a:pt x="3" y="4"/>
                      <a:pt x="3" y="4"/>
                      <a:pt x="3" y="4"/>
                    </a:cubicBezTo>
                    <a:cubicBezTo>
                      <a:pt x="3" y="4"/>
                      <a:pt x="3" y="4"/>
                      <a:pt x="2" y="4"/>
                    </a:cubicBezTo>
                    <a:cubicBezTo>
                      <a:pt x="1" y="3"/>
                      <a:pt x="1" y="3"/>
                      <a:pt x="1" y="3"/>
                    </a:cubicBezTo>
                    <a:cubicBezTo>
                      <a:pt x="1" y="2"/>
                      <a:pt x="1" y="2"/>
                      <a:pt x="1" y="2"/>
                    </a:cubicBezTo>
                    <a:cubicBezTo>
                      <a:pt x="0" y="2"/>
                      <a:pt x="0" y="2"/>
                      <a:pt x="1" y="2"/>
                    </a:cubicBezTo>
                    <a:cubicBezTo>
                      <a:pt x="1" y="1"/>
                      <a:pt x="1" y="1"/>
                      <a:pt x="1" y="2"/>
                    </a:cubicBezTo>
                    <a:cubicBezTo>
                      <a:pt x="1" y="2"/>
                      <a:pt x="1" y="2"/>
                      <a:pt x="1" y="2"/>
                    </a:cubicBezTo>
                    <a:cubicBezTo>
                      <a:pt x="3" y="3"/>
                      <a:pt x="3" y="3"/>
                      <a:pt x="3" y="3"/>
                    </a:cubicBezTo>
                    <a:cubicBezTo>
                      <a:pt x="2" y="4"/>
                      <a:pt x="2" y="4"/>
                      <a:pt x="2" y="4"/>
                    </a:cubicBezTo>
                    <a:cubicBezTo>
                      <a:pt x="1" y="2"/>
                      <a:pt x="1" y="2"/>
                      <a:pt x="1" y="2"/>
                    </a:cubicBezTo>
                    <a:cubicBezTo>
                      <a:pt x="1" y="1"/>
                      <a:pt x="1" y="1"/>
                      <a:pt x="1" y="1"/>
                    </a:cubicBezTo>
                    <a:cubicBezTo>
                      <a:pt x="1" y="1"/>
                      <a:pt x="1" y="1"/>
                      <a:pt x="1" y="1"/>
                    </a:cubicBezTo>
                    <a:cubicBezTo>
                      <a:pt x="2" y="1"/>
                      <a:pt x="2" y="2"/>
                      <a:pt x="3" y="2"/>
                    </a:cubicBezTo>
                    <a:cubicBezTo>
                      <a:pt x="3" y="2"/>
                      <a:pt x="3" y="2"/>
                      <a:pt x="3" y="2"/>
                    </a:cubicBezTo>
                    <a:cubicBezTo>
                      <a:pt x="3" y="2"/>
                      <a:pt x="3" y="3"/>
                      <a:pt x="3" y="3"/>
                    </a:cubicBezTo>
                    <a:cubicBezTo>
                      <a:pt x="3" y="3"/>
                      <a:pt x="3" y="3"/>
                      <a:pt x="2" y="3"/>
                    </a:cubicBezTo>
                    <a:cubicBezTo>
                      <a:pt x="2" y="2"/>
                      <a:pt x="2" y="2"/>
                      <a:pt x="2" y="2"/>
                    </a:cubicBezTo>
                    <a:cubicBezTo>
                      <a:pt x="1" y="1"/>
                      <a:pt x="1" y="1"/>
                      <a:pt x="1" y="1"/>
                    </a:cubicBezTo>
                    <a:cubicBezTo>
                      <a:pt x="1" y="1"/>
                      <a:pt x="1" y="1"/>
                      <a:pt x="1" y="1"/>
                    </a:cubicBezTo>
                    <a:cubicBezTo>
                      <a:pt x="1" y="1"/>
                      <a:pt x="1" y="1"/>
                      <a:pt x="1" y="1"/>
                    </a:cubicBezTo>
                    <a:cubicBezTo>
                      <a:pt x="1" y="1"/>
                      <a:pt x="1" y="1"/>
                      <a:pt x="1" y="1"/>
                    </a:cubicBezTo>
                    <a:cubicBezTo>
                      <a:pt x="3" y="2"/>
                      <a:pt x="3" y="2"/>
                      <a:pt x="3" y="2"/>
                    </a:cubicBezTo>
                    <a:cubicBezTo>
                      <a:pt x="2" y="2"/>
                      <a:pt x="2" y="2"/>
                      <a:pt x="2" y="2"/>
                    </a:cubicBezTo>
                    <a:cubicBezTo>
                      <a:pt x="2" y="2"/>
                      <a:pt x="1" y="1"/>
                      <a:pt x="1" y="0"/>
                    </a:cubicBezTo>
                    <a:cubicBezTo>
                      <a:pt x="1" y="0"/>
                      <a:pt x="1" y="0"/>
                      <a:pt x="1" y="0"/>
                    </a:cubicBezTo>
                    <a:cubicBezTo>
                      <a:pt x="1" y="0"/>
                      <a:pt x="1" y="0"/>
                      <a:pt x="1" y="0"/>
                    </a:cubicBezTo>
                    <a:cubicBezTo>
                      <a:pt x="2" y="1"/>
                      <a:pt x="2" y="1"/>
                      <a:pt x="2" y="1"/>
                    </a:cubicBezTo>
                    <a:cubicBezTo>
                      <a:pt x="2" y="1"/>
                      <a:pt x="2" y="1"/>
                      <a:pt x="2"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2" y="1"/>
                    </a:cubicBezTo>
                    <a:cubicBezTo>
                      <a:pt x="2" y="1"/>
                      <a:pt x="2" y="1"/>
                      <a:pt x="2" y="1"/>
                    </a:cubicBezTo>
                    <a:cubicBezTo>
                      <a:pt x="2" y="1"/>
                      <a:pt x="2" y="1"/>
                      <a:pt x="2" y="1"/>
                    </a:cubicBezTo>
                    <a:cubicBezTo>
                      <a:pt x="1" y="0"/>
                      <a:pt x="1" y="0"/>
                      <a:pt x="1" y="0"/>
                    </a:cubicBezTo>
                    <a:cubicBezTo>
                      <a:pt x="1" y="0"/>
                      <a:pt x="1" y="0"/>
                      <a:pt x="1" y="0"/>
                    </a:cubicBezTo>
                    <a:cubicBezTo>
                      <a:pt x="2" y="1"/>
                      <a:pt x="2" y="1"/>
                      <a:pt x="3" y="2"/>
                    </a:cubicBezTo>
                    <a:cubicBezTo>
                      <a:pt x="3" y="2"/>
                      <a:pt x="3" y="2"/>
                      <a:pt x="3" y="2"/>
                    </a:cubicBezTo>
                    <a:cubicBezTo>
                      <a:pt x="3" y="2"/>
                      <a:pt x="2" y="2"/>
                      <a:pt x="2" y="2"/>
                    </a:cubicBezTo>
                    <a:cubicBezTo>
                      <a:pt x="2" y="2"/>
                      <a:pt x="2" y="2"/>
                      <a:pt x="2" y="2"/>
                    </a:cubicBezTo>
                    <a:cubicBezTo>
                      <a:pt x="1" y="1"/>
                      <a:pt x="1" y="1"/>
                      <a:pt x="1" y="1"/>
                    </a:cubicBezTo>
                    <a:cubicBezTo>
                      <a:pt x="1" y="1"/>
                      <a:pt x="1" y="1"/>
                      <a:pt x="1" y="1"/>
                    </a:cubicBezTo>
                    <a:cubicBezTo>
                      <a:pt x="2" y="2"/>
                      <a:pt x="2" y="2"/>
                      <a:pt x="2" y="2"/>
                    </a:cubicBezTo>
                    <a:cubicBezTo>
                      <a:pt x="3" y="2"/>
                      <a:pt x="3" y="2"/>
                      <a:pt x="3" y="2"/>
                    </a:cubicBezTo>
                    <a:cubicBezTo>
                      <a:pt x="2" y="3"/>
                      <a:pt x="2" y="3"/>
                      <a:pt x="2" y="3"/>
                    </a:cubicBezTo>
                    <a:cubicBezTo>
                      <a:pt x="2" y="2"/>
                      <a:pt x="1" y="2"/>
                      <a:pt x="1" y="2"/>
                    </a:cubicBezTo>
                    <a:cubicBezTo>
                      <a:pt x="1" y="1"/>
                      <a:pt x="1" y="1"/>
                      <a:pt x="1" y="1"/>
                    </a:cubicBezTo>
                    <a:cubicBezTo>
                      <a:pt x="3" y="3"/>
                      <a:pt x="3" y="3"/>
                      <a:pt x="3" y="3"/>
                    </a:cubicBezTo>
                    <a:cubicBezTo>
                      <a:pt x="3" y="3"/>
                      <a:pt x="3" y="4"/>
                      <a:pt x="3" y="4"/>
                    </a:cubicBezTo>
                    <a:cubicBezTo>
                      <a:pt x="3" y="4"/>
                      <a:pt x="3" y="4"/>
                      <a:pt x="2" y="4"/>
                    </a:cubicBezTo>
                    <a:cubicBezTo>
                      <a:pt x="2" y="4"/>
                      <a:pt x="2" y="4"/>
                      <a:pt x="2" y="4"/>
                    </a:cubicBezTo>
                    <a:cubicBezTo>
                      <a:pt x="1" y="2"/>
                      <a:pt x="1" y="2"/>
                      <a:pt x="1" y="2"/>
                    </a:cubicBezTo>
                    <a:cubicBezTo>
                      <a:pt x="1" y="2"/>
                      <a:pt x="1" y="2"/>
                      <a:pt x="1" y="2"/>
                    </a:cubicBezTo>
                    <a:cubicBezTo>
                      <a:pt x="2" y="3"/>
                      <a:pt x="2" y="3"/>
                      <a:pt x="2" y="3"/>
                    </a:cubicBezTo>
                    <a:cubicBezTo>
                      <a:pt x="3" y="3"/>
                      <a:pt x="3" y="3"/>
                      <a:pt x="3" y="3"/>
                    </a:cubicBezTo>
                    <a:cubicBezTo>
                      <a:pt x="2" y="4"/>
                      <a:pt x="2" y="4"/>
                      <a:pt x="2" y="4"/>
                    </a:cubicBezTo>
                    <a:cubicBezTo>
                      <a:pt x="2" y="4"/>
                      <a:pt x="1" y="3"/>
                      <a:pt x="1" y="3"/>
                    </a:cubicBezTo>
                    <a:cubicBezTo>
                      <a:pt x="1" y="2"/>
                      <a:pt x="1" y="2"/>
                      <a:pt x="1" y="2"/>
                    </a:cubicBezTo>
                    <a:cubicBezTo>
                      <a:pt x="2" y="3"/>
                      <a:pt x="2" y="3"/>
                      <a:pt x="2" y="3"/>
                    </a:cubicBezTo>
                    <a:cubicBezTo>
                      <a:pt x="3" y="4"/>
                      <a:pt x="3" y="4"/>
                      <a:pt x="3" y="4"/>
                    </a:cubicBezTo>
                    <a:cubicBezTo>
                      <a:pt x="3" y="4"/>
                      <a:pt x="3" y="4"/>
                      <a:pt x="3" y="5"/>
                    </a:cubicBezTo>
                    <a:cubicBezTo>
                      <a:pt x="2" y="5"/>
                      <a:pt x="2" y="5"/>
                      <a:pt x="2" y="5"/>
                    </a:cubicBezTo>
                    <a:cubicBezTo>
                      <a:pt x="2" y="5"/>
                      <a:pt x="2" y="5"/>
                      <a:pt x="2" y="5"/>
                    </a:cubicBezTo>
                    <a:cubicBezTo>
                      <a:pt x="1" y="3"/>
                      <a:pt x="1" y="3"/>
                      <a:pt x="1" y="3"/>
                    </a:cubicBezTo>
                    <a:cubicBezTo>
                      <a:pt x="1" y="3"/>
                      <a:pt x="1" y="3"/>
                      <a:pt x="1" y="3"/>
                    </a:cubicBezTo>
                    <a:cubicBezTo>
                      <a:pt x="3" y="4"/>
                      <a:pt x="3" y="4"/>
                      <a:pt x="3" y="4"/>
                    </a:cubicBezTo>
                    <a:cubicBezTo>
                      <a:pt x="3" y="5"/>
                      <a:pt x="3" y="5"/>
                      <a:pt x="2" y="5"/>
                    </a:cubicBezTo>
                    <a:cubicBezTo>
                      <a:pt x="2" y="5"/>
                      <a:pt x="2" y="5"/>
                      <a:pt x="2" y="5"/>
                    </a:cubicBezTo>
                    <a:cubicBezTo>
                      <a:pt x="0" y="4"/>
                      <a:pt x="0" y="4"/>
                      <a:pt x="0" y="4"/>
                    </a:cubicBezTo>
                    <a:cubicBezTo>
                      <a:pt x="1" y="3"/>
                      <a:pt x="1" y="3"/>
                      <a:pt x="1" y="3"/>
                    </a:cubicBezTo>
                    <a:cubicBezTo>
                      <a:pt x="2" y="4"/>
                      <a:pt x="2" y="4"/>
                      <a:pt x="2" y="4"/>
                    </a:cubicBezTo>
                    <a:cubicBezTo>
                      <a:pt x="2" y="5"/>
                      <a:pt x="2" y="5"/>
                      <a:pt x="2" y="5"/>
                    </a:cubicBezTo>
                    <a:cubicBezTo>
                      <a:pt x="2" y="5"/>
                      <a:pt x="2" y="5"/>
                      <a:pt x="2" y="5"/>
                    </a:cubicBezTo>
                    <a:cubicBezTo>
                      <a:pt x="0" y="4"/>
                      <a:pt x="0" y="4"/>
                      <a:pt x="0" y="4"/>
                    </a:cubicBezTo>
                    <a:cubicBezTo>
                      <a:pt x="1" y="3"/>
                      <a:pt x="1" y="3"/>
                      <a:pt x="1" y="3"/>
                    </a:cubicBezTo>
                    <a:cubicBezTo>
                      <a:pt x="1" y="4"/>
                      <a:pt x="1" y="4"/>
                      <a:pt x="2" y="4"/>
                    </a:cubicBezTo>
                    <a:cubicBezTo>
                      <a:pt x="2" y="4"/>
                      <a:pt x="2" y="5"/>
                      <a:pt x="2" y="5"/>
                    </a:cubicBezTo>
                    <a:cubicBezTo>
                      <a:pt x="2" y="5"/>
                      <a:pt x="2" y="6"/>
                      <a:pt x="2" y="6"/>
                    </a:cubicBezTo>
                    <a:cubicBezTo>
                      <a:pt x="2" y="6"/>
                      <a:pt x="2" y="6"/>
                      <a:pt x="2" y="6"/>
                    </a:cubicBezTo>
                    <a:cubicBezTo>
                      <a:pt x="0" y="4"/>
                      <a:pt x="0" y="4"/>
                      <a:pt x="0" y="4"/>
                    </a:cubicBezTo>
                    <a:cubicBezTo>
                      <a:pt x="1" y="4"/>
                      <a:pt x="1" y="4"/>
                      <a:pt x="1" y="4"/>
                    </a:cubicBezTo>
                    <a:cubicBezTo>
                      <a:pt x="2" y="5"/>
                      <a:pt x="2" y="5"/>
                      <a:pt x="2" y="5"/>
                    </a:cubicBezTo>
                    <a:cubicBezTo>
                      <a:pt x="2" y="5"/>
                      <a:pt x="2" y="5"/>
                      <a:pt x="2" y="6"/>
                    </a:cubicBezTo>
                    <a:cubicBezTo>
                      <a:pt x="2" y="6"/>
                      <a:pt x="2" y="6"/>
                      <a:pt x="2" y="6"/>
                    </a:cubicBezTo>
                    <a:cubicBezTo>
                      <a:pt x="2" y="6"/>
                      <a:pt x="2" y="6"/>
                      <a:pt x="2" y="6"/>
                    </a:cubicBezTo>
                    <a:cubicBezTo>
                      <a:pt x="0" y="4"/>
                      <a:pt x="0" y="4"/>
                      <a:pt x="0" y="4"/>
                    </a:cubicBezTo>
                    <a:cubicBezTo>
                      <a:pt x="0" y="4"/>
                      <a:pt x="0" y="4"/>
                      <a:pt x="0" y="4"/>
                    </a:cubicBezTo>
                    <a:cubicBezTo>
                      <a:pt x="2" y="6"/>
                      <a:pt x="2" y="6"/>
                      <a:pt x="2" y="6"/>
                    </a:cubicBezTo>
                    <a:cubicBezTo>
                      <a:pt x="2" y="6"/>
                      <a:pt x="2" y="6"/>
                      <a:pt x="2" y="6"/>
                    </a:cubicBezTo>
                    <a:lnTo>
                      <a:pt x="0"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1" name="Group 41"/>
            <p:cNvGrpSpPr>
              <a:grpSpLocks noChangeAspect="1"/>
            </p:cNvGrpSpPr>
            <p:nvPr/>
          </p:nvGrpSpPr>
          <p:grpSpPr bwMode="auto">
            <a:xfrm>
              <a:off x="9695606" y="1529252"/>
              <a:ext cx="618701" cy="676406"/>
              <a:chOff x="5674" y="2267"/>
              <a:chExt cx="193" cy="211"/>
            </a:xfrm>
            <a:solidFill>
              <a:sysClr val="window" lastClr="FFFFFF">
                <a:lumMod val="50000"/>
              </a:sysClr>
            </a:solidFill>
          </p:grpSpPr>
          <p:sp>
            <p:nvSpPr>
              <p:cNvPr id="92" name="Freeform 42"/>
              <p:cNvSpPr/>
              <p:nvPr/>
            </p:nvSpPr>
            <p:spPr bwMode="auto">
              <a:xfrm>
                <a:off x="5784" y="2427"/>
                <a:ext cx="81" cy="46"/>
              </a:xfrm>
              <a:custGeom>
                <a:avLst/>
                <a:gdLst>
                  <a:gd name="T0" fmla="*/ 3 w 33"/>
                  <a:gd name="T1" fmla="*/ 19 h 19"/>
                  <a:gd name="T2" fmla="*/ 1 w 33"/>
                  <a:gd name="T3" fmla="*/ 17 h 19"/>
                  <a:gd name="T4" fmla="*/ 0 w 33"/>
                  <a:gd name="T5" fmla="*/ 15 h 19"/>
                  <a:gd name="T6" fmla="*/ 0 w 33"/>
                  <a:gd name="T7" fmla="*/ 15 h 19"/>
                  <a:gd name="T8" fmla="*/ 0 w 33"/>
                  <a:gd name="T9" fmla="*/ 15 h 19"/>
                  <a:gd name="T10" fmla="*/ 7 w 33"/>
                  <a:gd name="T11" fmla="*/ 10 h 19"/>
                  <a:gd name="T12" fmla="*/ 14 w 33"/>
                  <a:gd name="T13" fmla="*/ 6 h 19"/>
                  <a:gd name="T14" fmla="*/ 21 w 33"/>
                  <a:gd name="T15" fmla="*/ 3 h 19"/>
                  <a:gd name="T16" fmla="*/ 29 w 33"/>
                  <a:gd name="T17" fmla="*/ 0 h 19"/>
                  <a:gd name="T18" fmla="*/ 30 w 33"/>
                  <a:gd name="T19" fmla="*/ 0 h 19"/>
                  <a:gd name="T20" fmla="*/ 30 w 33"/>
                  <a:gd name="T21" fmla="*/ 0 h 19"/>
                  <a:gd name="T22" fmla="*/ 32 w 33"/>
                  <a:gd name="T23" fmla="*/ 3 h 19"/>
                  <a:gd name="T24" fmla="*/ 32 w 33"/>
                  <a:gd name="T25" fmla="*/ 5 h 19"/>
                  <a:gd name="T26" fmla="*/ 33 w 33"/>
                  <a:gd name="T27" fmla="*/ 5 h 19"/>
                  <a:gd name="T28" fmla="*/ 33 w 33"/>
                  <a:gd name="T29" fmla="*/ 6 h 19"/>
                  <a:gd name="T30" fmla="*/ 33 w 33"/>
                  <a:gd name="T31" fmla="*/ 6 h 19"/>
                  <a:gd name="T32" fmla="*/ 33 w 33"/>
                  <a:gd name="T33" fmla="*/ 6 h 19"/>
                  <a:gd name="T34" fmla="*/ 33 w 33"/>
                  <a:gd name="T35" fmla="*/ 5 h 19"/>
                  <a:gd name="T36" fmla="*/ 32 w 33"/>
                  <a:gd name="T37" fmla="*/ 5 h 19"/>
                  <a:gd name="T38" fmla="*/ 31 w 33"/>
                  <a:gd name="T39" fmla="*/ 4 h 19"/>
                  <a:gd name="T40" fmla="*/ 29 w 33"/>
                  <a:gd name="T41" fmla="*/ 1 h 19"/>
                  <a:gd name="T42" fmla="*/ 30 w 33"/>
                  <a:gd name="T43" fmla="*/ 1 h 19"/>
                  <a:gd name="T44" fmla="*/ 26 w 33"/>
                  <a:gd name="T45" fmla="*/ 3 h 19"/>
                  <a:gd name="T46" fmla="*/ 22 w 33"/>
                  <a:gd name="T47" fmla="*/ 4 h 19"/>
                  <a:gd name="T48" fmla="*/ 15 w 33"/>
                  <a:gd name="T49" fmla="*/ 8 h 19"/>
                  <a:gd name="T50" fmla="*/ 8 w 33"/>
                  <a:gd name="T51" fmla="*/ 12 h 19"/>
                  <a:gd name="T52" fmla="*/ 1 w 33"/>
                  <a:gd name="T53" fmla="*/ 16 h 19"/>
                  <a:gd name="T54" fmla="*/ 1 w 33"/>
                  <a:gd name="T55" fmla="*/ 15 h 19"/>
                  <a:gd name="T56" fmla="*/ 2 w 33"/>
                  <a:gd name="T57" fmla="*/ 17 h 19"/>
                  <a:gd name="T58" fmla="*/ 3 w 33"/>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19">
                    <a:moveTo>
                      <a:pt x="3" y="19"/>
                    </a:moveTo>
                    <a:cubicBezTo>
                      <a:pt x="2" y="18"/>
                      <a:pt x="2" y="18"/>
                      <a:pt x="1" y="17"/>
                    </a:cubicBezTo>
                    <a:cubicBezTo>
                      <a:pt x="0" y="15"/>
                      <a:pt x="0" y="15"/>
                      <a:pt x="0" y="15"/>
                    </a:cubicBezTo>
                    <a:cubicBezTo>
                      <a:pt x="0" y="15"/>
                      <a:pt x="0" y="15"/>
                      <a:pt x="0" y="15"/>
                    </a:cubicBezTo>
                    <a:cubicBezTo>
                      <a:pt x="0" y="15"/>
                      <a:pt x="0" y="15"/>
                      <a:pt x="0" y="15"/>
                    </a:cubicBezTo>
                    <a:cubicBezTo>
                      <a:pt x="2" y="13"/>
                      <a:pt x="5" y="12"/>
                      <a:pt x="7" y="10"/>
                    </a:cubicBezTo>
                    <a:cubicBezTo>
                      <a:pt x="9" y="9"/>
                      <a:pt x="12" y="7"/>
                      <a:pt x="14" y="6"/>
                    </a:cubicBezTo>
                    <a:cubicBezTo>
                      <a:pt x="16" y="5"/>
                      <a:pt x="19" y="4"/>
                      <a:pt x="21" y="3"/>
                    </a:cubicBezTo>
                    <a:cubicBezTo>
                      <a:pt x="24" y="2"/>
                      <a:pt x="27" y="1"/>
                      <a:pt x="29" y="0"/>
                    </a:cubicBezTo>
                    <a:cubicBezTo>
                      <a:pt x="30" y="0"/>
                      <a:pt x="30" y="0"/>
                      <a:pt x="30" y="0"/>
                    </a:cubicBezTo>
                    <a:cubicBezTo>
                      <a:pt x="30" y="0"/>
                      <a:pt x="30" y="0"/>
                      <a:pt x="30" y="0"/>
                    </a:cubicBezTo>
                    <a:cubicBezTo>
                      <a:pt x="30" y="1"/>
                      <a:pt x="31" y="2"/>
                      <a:pt x="32" y="3"/>
                    </a:cubicBezTo>
                    <a:cubicBezTo>
                      <a:pt x="32" y="5"/>
                      <a:pt x="32" y="5"/>
                      <a:pt x="32" y="5"/>
                    </a:cubicBezTo>
                    <a:cubicBezTo>
                      <a:pt x="33" y="5"/>
                      <a:pt x="33" y="5"/>
                      <a:pt x="33" y="5"/>
                    </a:cubicBezTo>
                    <a:cubicBezTo>
                      <a:pt x="33" y="5"/>
                      <a:pt x="33" y="6"/>
                      <a:pt x="33" y="6"/>
                    </a:cubicBezTo>
                    <a:cubicBezTo>
                      <a:pt x="33" y="6"/>
                      <a:pt x="33" y="6"/>
                      <a:pt x="33" y="6"/>
                    </a:cubicBezTo>
                    <a:cubicBezTo>
                      <a:pt x="33" y="6"/>
                      <a:pt x="33" y="6"/>
                      <a:pt x="33" y="6"/>
                    </a:cubicBezTo>
                    <a:cubicBezTo>
                      <a:pt x="33" y="6"/>
                      <a:pt x="33" y="5"/>
                      <a:pt x="33" y="5"/>
                    </a:cubicBezTo>
                    <a:cubicBezTo>
                      <a:pt x="32" y="5"/>
                      <a:pt x="32" y="5"/>
                      <a:pt x="32" y="5"/>
                    </a:cubicBezTo>
                    <a:cubicBezTo>
                      <a:pt x="31" y="4"/>
                      <a:pt x="31" y="4"/>
                      <a:pt x="31" y="4"/>
                    </a:cubicBezTo>
                    <a:cubicBezTo>
                      <a:pt x="30" y="3"/>
                      <a:pt x="30" y="2"/>
                      <a:pt x="29" y="1"/>
                    </a:cubicBezTo>
                    <a:cubicBezTo>
                      <a:pt x="30" y="1"/>
                      <a:pt x="30" y="1"/>
                      <a:pt x="30" y="1"/>
                    </a:cubicBezTo>
                    <a:cubicBezTo>
                      <a:pt x="26" y="3"/>
                      <a:pt x="26" y="3"/>
                      <a:pt x="26" y="3"/>
                    </a:cubicBezTo>
                    <a:cubicBezTo>
                      <a:pt x="25" y="3"/>
                      <a:pt x="23" y="4"/>
                      <a:pt x="22" y="4"/>
                    </a:cubicBezTo>
                    <a:cubicBezTo>
                      <a:pt x="20" y="5"/>
                      <a:pt x="17" y="7"/>
                      <a:pt x="15" y="8"/>
                    </a:cubicBezTo>
                    <a:cubicBezTo>
                      <a:pt x="13" y="9"/>
                      <a:pt x="10" y="10"/>
                      <a:pt x="8" y="12"/>
                    </a:cubicBezTo>
                    <a:cubicBezTo>
                      <a:pt x="5" y="13"/>
                      <a:pt x="3" y="14"/>
                      <a:pt x="1" y="16"/>
                    </a:cubicBezTo>
                    <a:cubicBezTo>
                      <a:pt x="1" y="15"/>
                      <a:pt x="1" y="15"/>
                      <a:pt x="1" y="15"/>
                    </a:cubicBezTo>
                    <a:cubicBezTo>
                      <a:pt x="2" y="17"/>
                      <a:pt x="2" y="17"/>
                      <a:pt x="2" y="17"/>
                    </a:cubicBezTo>
                    <a:lnTo>
                      <a:pt x="3"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43"/>
              <p:cNvSpPr/>
              <p:nvPr/>
            </p:nvSpPr>
            <p:spPr bwMode="auto">
              <a:xfrm>
                <a:off x="5784" y="2424"/>
                <a:ext cx="61" cy="40"/>
              </a:xfrm>
              <a:custGeom>
                <a:avLst/>
                <a:gdLst>
                  <a:gd name="T0" fmla="*/ 3 w 25"/>
                  <a:gd name="T1" fmla="*/ 16 h 16"/>
                  <a:gd name="T2" fmla="*/ 1 w 25"/>
                  <a:gd name="T3" fmla="*/ 11 h 16"/>
                  <a:gd name="T4" fmla="*/ 1 w 25"/>
                  <a:gd name="T5" fmla="*/ 11 h 16"/>
                  <a:gd name="T6" fmla="*/ 1 w 25"/>
                  <a:gd name="T7" fmla="*/ 11 h 16"/>
                  <a:gd name="T8" fmla="*/ 7 w 25"/>
                  <a:gd name="T9" fmla="*/ 7 h 16"/>
                  <a:gd name="T10" fmla="*/ 13 w 25"/>
                  <a:gd name="T11" fmla="*/ 3 h 16"/>
                  <a:gd name="T12" fmla="*/ 19 w 25"/>
                  <a:gd name="T13" fmla="*/ 0 h 16"/>
                  <a:gd name="T14" fmla="*/ 23 w 25"/>
                  <a:gd name="T15" fmla="*/ 0 h 16"/>
                  <a:gd name="T16" fmla="*/ 25 w 25"/>
                  <a:gd name="T17" fmla="*/ 1 h 16"/>
                  <a:gd name="T18" fmla="*/ 25 w 25"/>
                  <a:gd name="T19" fmla="*/ 2 h 16"/>
                  <a:gd name="T20" fmla="*/ 23 w 25"/>
                  <a:gd name="T21" fmla="*/ 1 h 16"/>
                  <a:gd name="T22" fmla="*/ 20 w 25"/>
                  <a:gd name="T23" fmla="*/ 2 h 16"/>
                  <a:gd name="T24" fmla="*/ 13 w 25"/>
                  <a:gd name="T25" fmla="*/ 5 h 16"/>
                  <a:gd name="T26" fmla="*/ 1 w 25"/>
                  <a:gd name="T27" fmla="*/ 12 h 16"/>
                  <a:gd name="T28" fmla="*/ 2 w 25"/>
                  <a:gd name="T29" fmla="*/ 11 h 16"/>
                  <a:gd name="T30" fmla="*/ 2 w 25"/>
                  <a:gd name="T31" fmla="*/ 13 h 16"/>
                  <a:gd name="T32" fmla="*/ 3 w 25"/>
                  <a:gd name="T3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3" y="16"/>
                    </a:moveTo>
                    <a:cubicBezTo>
                      <a:pt x="2" y="14"/>
                      <a:pt x="1" y="13"/>
                      <a:pt x="1" y="11"/>
                    </a:cubicBezTo>
                    <a:cubicBezTo>
                      <a:pt x="0" y="11"/>
                      <a:pt x="1" y="11"/>
                      <a:pt x="1" y="11"/>
                    </a:cubicBezTo>
                    <a:cubicBezTo>
                      <a:pt x="1" y="11"/>
                      <a:pt x="1" y="11"/>
                      <a:pt x="1" y="11"/>
                    </a:cubicBezTo>
                    <a:cubicBezTo>
                      <a:pt x="3" y="9"/>
                      <a:pt x="5" y="8"/>
                      <a:pt x="7" y="7"/>
                    </a:cubicBezTo>
                    <a:cubicBezTo>
                      <a:pt x="8" y="5"/>
                      <a:pt x="10" y="4"/>
                      <a:pt x="13" y="3"/>
                    </a:cubicBezTo>
                    <a:cubicBezTo>
                      <a:pt x="15" y="2"/>
                      <a:pt x="17" y="1"/>
                      <a:pt x="19" y="0"/>
                    </a:cubicBezTo>
                    <a:cubicBezTo>
                      <a:pt x="20" y="0"/>
                      <a:pt x="22" y="0"/>
                      <a:pt x="23" y="0"/>
                    </a:cubicBezTo>
                    <a:cubicBezTo>
                      <a:pt x="23" y="0"/>
                      <a:pt x="24" y="0"/>
                      <a:pt x="25" y="1"/>
                    </a:cubicBezTo>
                    <a:cubicBezTo>
                      <a:pt x="25" y="1"/>
                      <a:pt x="25" y="2"/>
                      <a:pt x="25" y="2"/>
                    </a:cubicBezTo>
                    <a:cubicBezTo>
                      <a:pt x="25" y="1"/>
                      <a:pt x="24" y="1"/>
                      <a:pt x="23" y="1"/>
                    </a:cubicBezTo>
                    <a:cubicBezTo>
                      <a:pt x="22" y="1"/>
                      <a:pt x="21" y="1"/>
                      <a:pt x="20" y="2"/>
                    </a:cubicBezTo>
                    <a:cubicBezTo>
                      <a:pt x="18" y="3"/>
                      <a:pt x="16" y="4"/>
                      <a:pt x="13" y="5"/>
                    </a:cubicBezTo>
                    <a:cubicBezTo>
                      <a:pt x="9" y="7"/>
                      <a:pt x="6" y="9"/>
                      <a:pt x="1" y="12"/>
                    </a:cubicBezTo>
                    <a:cubicBezTo>
                      <a:pt x="2" y="11"/>
                      <a:pt x="2" y="11"/>
                      <a:pt x="2" y="11"/>
                    </a:cubicBezTo>
                    <a:cubicBezTo>
                      <a:pt x="2" y="12"/>
                      <a:pt x="2" y="12"/>
                      <a:pt x="2" y="13"/>
                    </a:cubicBezTo>
                    <a:cubicBezTo>
                      <a:pt x="3" y="14"/>
                      <a:pt x="3" y="15"/>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4"/>
              <p:cNvSpPr/>
              <p:nvPr/>
            </p:nvSpPr>
            <p:spPr bwMode="auto">
              <a:xfrm>
                <a:off x="5797" y="2451"/>
                <a:ext cx="7" cy="22"/>
              </a:xfrm>
              <a:custGeom>
                <a:avLst/>
                <a:gdLst>
                  <a:gd name="T0" fmla="*/ 2 w 3"/>
                  <a:gd name="T1" fmla="*/ 0 h 9"/>
                  <a:gd name="T2" fmla="*/ 2 w 3"/>
                  <a:gd name="T3" fmla="*/ 2 h 9"/>
                  <a:gd name="T4" fmla="*/ 3 w 3"/>
                  <a:gd name="T5" fmla="*/ 3 h 9"/>
                  <a:gd name="T6" fmla="*/ 2 w 3"/>
                  <a:gd name="T7" fmla="*/ 5 h 9"/>
                  <a:gd name="T8" fmla="*/ 1 w 3"/>
                  <a:gd name="T9" fmla="*/ 7 h 9"/>
                  <a:gd name="T10" fmla="*/ 1 w 3"/>
                  <a:gd name="T11" fmla="*/ 9 h 9"/>
                  <a:gd name="T12" fmla="*/ 0 w 3"/>
                  <a:gd name="T13" fmla="*/ 7 h 9"/>
                  <a:gd name="T14" fmla="*/ 0 w 3"/>
                  <a:gd name="T15" fmla="*/ 4 h 9"/>
                  <a:gd name="T16" fmla="*/ 1 w 3"/>
                  <a:gd name="T17" fmla="*/ 2 h 9"/>
                  <a:gd name="T18" fmla="*/ 2 w 3"/>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9">
                    <a:moveTo>
                      <a:pt x="2" y="0"/>
                    </a:moveTo>
                    <a:cubicBezTo>
                      <a:pt x="2" y="0"/>
                      <a:pt x="2" y="1"/>
                      <a:pt x="2" y="2"/>
                    </a:cubicBezTo>
                    <a:cubicBezTo>
                      <a:pt x="2" y="2"/>
                      <a:pt x="3" y="3"/>
                      <a:pt x="3" y="3"/>
                    </a:cubicBezTo>
                    <a:cubicBezTo>
                      <a:pt x="3" y="4"/>
                      <a:pt x="2" y="4"/>
                      <a:pt x="2" y="5"/>
                    </a:cubicBezTo>
                    <a:cubicBezTo>
                      <a:pt x="2" y="6"/>
                      <a:pt x="1" y="7"/>
                      <a:pt x="1" y="7"/>
                    </a:cubicBezTo>
                    <a:cubicBezTo>
                      <a:pt x="1" y="8"/>
                      <a:pt x="1" y="9"/>
                      <a:pt x="1" y="9"/>
                    </a:cubicBezTo>
                    <a:cubicBezTo>
                      <a:pt x="1" y="9"/>
                      <a:pt x="0" y="8"/>
                      <a:pt x="0" y="7"/>
                    </a:cubicBezTo>
                    <a:cubicBezTo>
                      <a:pt x="0" y="6"/>
                      <a:pt x="0" y="5"/>
                      <a:pt x="0" y="4"/>
                    </a:cubicBezTo>
                    <a:cubicBezTo>
                      <a:pt x="1" y="3"/>
                      <a:pt x="1" y="3"/>
                      <a:pt x="1" y="2"/>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45"/>
              <p:cNvSpPr/>
              <p:nvPr/>
            </p:nvSpPr>
            <p:spPr bwMode="auto">
              <a:xfrm>
                <a:off x="5801" y="2432"/>
                <a:ext cx="66" cy="46"/>
              </a:xfrm>
              <a:custGeom>
                <a:avLst/>
                <a:gdLst>
                  <a:gd name="T0" fmla="*/ 2 w 27"/>
                  <a:gd name="T1" fmla="*/ 12 h 19"/>
                  <a:gd name="T2" fmla="*/ 4 w 27"/>
                  <a:gd name="T3" fmla="*/ 8 h 19"/>
                  <a:gd name="T4" fmla="*/ 4 w 27"/>
                  <a:gd name="T5" fmla="*/ 13 h 19"/>
                  <a:gd name="T6" fmla="*/ 3 w 27"/>
                  <a:gd name="T7" fmla="*/ 18 h 19"/>
                  <a:gd name="T8" fmla="*/ 3 w 27"/>
                  <a:gd name="T9" fmla="*/ 17 h 19"/>
                  <a:gd name="T10" fmla="*/ 5 w 27"/>
                  <a:gd name="T11" fmla="*/ 12 h 19"/>
                  <a:gd name="T12" fmla="*/ 9 w 27"/>
                  <a:gd name="T13" fmla="*/ 5 h 19"/>
                  <a:gd name="T14" fmla="*/ 9 w 27"/>
                  <a:gd name="T15" fmla="*/ 6 h 19"/>
                  <a:gd name="T16" fmla="*/ 7 w 27"/>
                  <a:gd name="T17" fmla="*/ 15 h 19"/>
                  <a:gd name="T18" fmla="*/ 6 w 27"/>
                  <a:gd name="T19" fmla="*/ 17 h 19"/>
                  <a:gd name="T20" fmla="*/ 8 w 27"/>
                  <a:gd name="T21" fmla="*/ 14 h 19"/>
                  <a:gd name="T22" fmla="*/ 11 w 27"/>
                  <a:gd name="T23" fmla="*/ 6 h 19"/>
                  <a:gd name="T24" fmla="*/ 13 w 27"/>
                  <a:gd name="T25" fmla="*/ 2 h 19"/>
                  <a:gd name="T26" fmla="*/ 14 w 27"/>
                  <a:gd name="T27" fmla="*/ 3 h 19"/>
                  <a:gd name="T28" fmla="*/ 13 w 27"/>
                  <a:gd name="T29" fmla="*/ 10 h 19"/>
                  <a:gd name="T30" fmla="*/ 10 w 27"/>
                  <a:gd name="T31" fmla="*/ 17 h 19"/>
                  <a:gd name="T32" fmla="*/ 14 w 27"/>
                  <a:gd name="T33" fmla="*/ 9 h 19"/>
                  <a:gd name="T34" fmla="*/ 18 w 27"/>
                  <a:gd name="T35" fmla="*/ 0 h 19"/>
                  <a:gd name="T36" fmla="*/ 19 w 27"/>
                  <a:gd name="T37" fmla="*/ 1 h 19"/>
                  <a:gd name="T38" fmla="*/ 18 w 27"/>
                  <a:gd name="T39" fmla="*/ 9 h 19"/>
                  <a:gd name="T40" fmla="*/ 16 w 27"/>
                  <a:gd name="T41" fmla="*/ 16 h 19"/>
                  <a:gd name="T42" fmla="*/ 17 w 27"/>
                  <a:gd name="T43" fmla="*/ 15 h 19"/>
                  <a:gd name="T44" fmla="*/ 19 w 27"/>
                  <a:gd name="T45" fmla="*/ 11 h 19"/>
                  <a:gd name="T46" fmla="*/ 23 w 27"/>
                  <a:gd name="T47" fmla="*/ 5 h 19"/>
                  <a:gd name="T48" fmla="*/ 23 w 27"/>
                  <a:gd name="T49" fmla="*/ 5 h 19"/>
                  <a:gd name="T50" fmla="*/ 23 w 27"/>
                  <a:gd name="T51" fmla="*/ 8 h 19"/>
                  <a:gd name="T52" fmla="*/ 21 w 27"/>
                  <a:gd name="T53" fmla="*/ 13 h 19"/>
                  <a:gd name="T54" fmla="*/ 21 w 27"/>
                  <a:gd name="T55" fmla="*/ 15 h 19"/>
                  <a:gd name="T56" fmla="*/ 26 w 27"/>
                  <a:gd name="T57" fmla="*/ 10 h 19"/>
                  <a:gd name="T58" fmla="*/ 26 w 27"/>
                  <a:gd name="T59" fmla="*/ 10 h 19"/>
                  <a:gd name="T60" fmla="*/ 21 w 27"/>
                  <a:gd name="T61" fmla="*/ 15 h 19"/>
                  <a:gd name="T62" fmla="*/ 21 w 27"/>
                  <a:gd name="T63" fmla="*/ 15 h 19"/>
                  <a:gd name="T64" fmla="*/ 21 w 27"/>
                  <a:gd name="T65" fmla="*/ 10 h 19"/>
                  <a:gd name="T66" fmla="*/ 23 w 27"/>
                  <a:gd name="T67" fmla="*/ 5 h 19"/>
                  <a:gd name="T68" fmla="*/ 22 w 27"/>
                  <a:gd name="T69" fmla="*/ 8 h 19"/>
                  <a:gd name="T70" fmla="*/ 19 w 27"/>
                  <a:gd name="T71" fmla="*/ 14 h 19"/>
                  <a:gd name="T72" fmla="*/ 16 w 27"/>
                  <a:gd name="T73" fmla="*/ 17 h 19"/>
                  <a:gd name="T74" fmla="*/ 15 w 27"/>
                  <a:gd name="T75" fmla="*/ 16 h 19"/>
                  <a:gd name="T76" fmla="*/ 15 w 27"/>
                  <a:gd name="T77" fmla="*/ 12 h 19"/>
                  <a:gd name="T78" fmla="*/ 17 w 27"/>
                  <a:gd name="T79" fmla="*/ 4 h 19"/>
                  <a:gd name="T80" fmla="*/ 19 w 27"/>
                  <a:gd name="T81" fmla="*/ 1 h 19"/>
                  <a:gd name="T82" fmla="*/ 14 w 27"/>
                  <a:gd name="T83" fmla="*/ 14 h 19"/>
                  <a:gd name="T84" fmla="*/ 11 w 27"/>
                  <a:gd name="T85" fmla="*/ 18 h 19"/>
                  <a:gd name="T86" fmla="*/ 10 w 27"/>
                  <a:gd name="T87" fmla="*/ 17 h 19"/>
                  <a:gd name="T88" fmla="*/ 13 w 27"/>
                  <a:gd name="T89" fmla="*/ 3 h 19"/>
                  <a:gd name="T90" fmla="*/ 13 w 27"/>
                  <a:gd name="T91" fmla="*/ 5 h 19"/>
                  <a:gd name="T92" fmla="*/ 11 w 27"/>
                  <a:gd name="T93" fmla="*/ 11 h 19"/>
                  <a:gd name="T94" fmla="*/ 9 w 27"/>
                  <a:gd name="T95" fmla="*/ 17 h 19"/>
                  <a:gd name="T96" fmla="*/ 6 w 27"/>
                  <a:gd name="T97" fmla="*/ 19 h 19"/>
                  <a:gd name="T98" fmla="*/ 6 w 27"/>
                  <a:gd name="T99" fmla="*/ 15 h 19"/>
                  <a:gd name="T100" fmla="*/ 8 w 27"/>
                  <a:gd name="T101" fmla="*/ 6 h 19"/>
                  <a:gd name="T102" fmla="*/ 6 w 27"/>
                  <a:gd name="T103" fmla="*/ 13 h 19"/>
                  <a:gd name="T104" fmla="*/ 4 w 27"/>
                  <a:gd name="T105" fmla="*/ 17 h 19"/>
                  <a:gd name="T106" fmla="*/ 2 w 27"/>
                  <a:gd name="T107" fmla="*/ 19 h 19"/>
                  <a:gd name="T108" fmla="*/ 2 w 27"/>
                  <a:gd name="T109" fmla="*/ 16 h 19"/>
                  <a:gd name="T110" fmla="*/ 4 w 27"/>
                  <a:gd name="T111" fmla="*/ 8 h 19"/>
                  <a:gd name="T112" fmla="*/ 2 w 27"/>
                  <a:gd name="T113" fmla="*/ 1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 h="19">
                    <a:moveTo>
                      <a:pt x="0" y="17"/>
                    </a:moveTo>
                    <a:cubicBezTo>
                      <a:pt x="2" y="12"/>
                      <a:pt x="2" y="12"/>
                      <a:pt x="2" y="12"/>
                    </a:cubicBezTo>
                    <a:cubicBezTo>
                      <a:pt x="4" y="8"/>
                      <a:pt x="4" y="8"/>
                      <a:pt x="4" y="8"/>
                    </a:cubicBezTo>
                    <a:cubicBezTo>
                      <a:pt x="4" y="8"/>
                      <a:pt x="4" y="8"/>
                      <a:pt x="4" y="8"/>
                    </a:cubicBezTo>
                    <a:cubicBezTo>
                      <a:pt x="4" y="8"/>
                      <a:pt x="4" y="8"/>
                      <a:pt x="4" y="8"/>
                    </a:cubicBezTo>
                    <a:cubicBezTo>
                      <a:pt x="4" y="10"/>
                      <a:pt x="4" y="12"/>
                      <a:pt x="4" y="13"/>
                    </a:cubicBezTo>
                    <a:cubicBezTo>
                      <a:pt x="3" y="16"/>
                      <a:pt x="3" y="16"/>
                      <a:pt x="3" y="16"/>
                    </a:cubicBezTo>
                    <a:cubicBezTo>
                      <a:pt x="3" y="18"/>
                      <a:pt x="3" y="18"/>
                      <a:pt x="3" y="18"/>
                    </a:cubicBezTo>
                    <a:cubicBezTo>
                      <a:pt x="2" y="18"/>
                      <a:pt x="2" y="18"/>
                      <a:pt x="2" y="18"/>
                    </a:cubicBezTo>
                    <a:cubicBezTo>
                      <a:pt x="3" y="17"/>
                      <a:pt x="3" y="17"/>
                      <a:pt x="3" y="17"/>
                    </a:cubicBezTo>
                    <a:cubicBezTo>
                      <a:pt x="3" y="16"/>
                      <a:pt x="4" y="16"/>
                      <a:pt x="4" y="15"/>
                    </a:cubicBezTo>
                    <a:cubicBezTo>
                      <a:pt x="5" y="12"/>
                      <a:pt x="5" y="12"/>
                      <a:pt x="5" y="12"/>
                    </a:cubicBezTo>
                    <a:cubicBezTo>
                      <a:pt x="6" y="10"/>
                      <a:pt x="7" y="8"/>
                      <a:pt x="8" y="6"/>
                    </a:cubicBezTo>
                    <a:cubicBezTo>
                      <a:pt x="8" y="5"/>
                      <a:pt x="9" y="5"/>
                      <a:pt x="9" y="5"/>
                    </a:cubicBezTo>
                    <a:cubicBezTo>
                      <a:pt x="9" y="5"/>
                      <a:pt x="9" y="6"/>
                      <a:pt x="9" y="6"/>
                    </a:cubicBezTo>
                    <a:cubicBezTo>
                      <a:pt x="9" y="6"/>
                      <a:pt x="9" y="6"/>
                      <a:pt x="9" y="6"/>
                    </a:cubicBezTo>
                    <a:cubicBezTo>
                      <a:pt x="9" y="8"/>
                      <a:pt x="8" y="10"/>
                      <a:pt x="8" y="12"/>
                    </a:cubicBezTo>
                    <a:cubicBezTo>
                      <a:pt x="7" y="15"/>
                      <a:pt x="7" y="15"/>
                      <a:pt x="7" y="15"/>
                    </a:cubicBezTo>
                    <a:cubicBezTo>
                      <a:pt x="7" y="18"/>
                      <a:pt x="7" y="18"/>
                      <a:pt x="7" y="18"/>
                    </a:cubicBezTo>
                    <a:cubicBezTo>
                      <a:pt x="6" y="17"/>
                      <a:pt x="6" y="17"/>
                      <a:pt x="6" y="17"/>
                    </a:cubicBezTo>
                    <a:cubicBezTo>
                      <a:pt x="6" y="17"/>
                      <a:pt x="7" y="16"/>
                      <a:pt x="7" y="16"/>
                    </a:cubicBezTo>
                    <a:cubicBezTo>
                      <a:pt x="7" y="15"/>
                      <a:pt x="8" y="15"/>
                      <a:pt x="8" y="14"/>
                    </a:cubicBezTo>
                    <a:cubicBezTo>
                      <a:pt x="8" y="13"/>
                      <a:pt x="9" y="12"/>
                      <a:pt x="9" y="10"/>
                    </a:cubicBezTo>
                    <a:cubicBezTo>
                      <a:pt x="10" y="9"/>
                      <a:pt x="10" y="7"/>
                      <a:pt x="11" y="6"/>
                    </a:cubicBezTo>
                    <a:cubicBezTo>
                      <a:pt x="11" y="5"/>
                      <a:pt x="11" y="5"/>
                      <a:pt x="12" y="4"/>
                    </a:cubicBezTo>
                    <a:cubicBezTo>
                      <a:pt x="12" y="3"/>
                      <a:pt x="12" y="3"/>
                      <a:pt x="13" y="2"/>
                    </a:cubicBezTo>
                    <a:cubicBezTo>
                      <a:pt x="13" y="2"/>
                      <a:pt x="14" y="2"/>
                      <a:pt x="14" y="2"/>
                    </a:cubicBezTo>
                    <a:cubicBezTo>
                      <a:pt x="14" y="2"/>
                      <a:pt x="15" y="3"/>
                      <a:pt x="14" y="3"/>
                    </a:cubicBezTo>
                    <a:cubicBezTo>
                      <a:pt x="14" y="3"/>
                      <a:pt x="14" y="3"/>
                      <a:pt x="14" y="3"/>
                    </a:cubicBezTo>
                    <a:cubicBezTo>
                      <a:pt x="13" y="10"/>
                      <a:pt x="13" y="10"/>
                      <a:pt x="13" y="10"/>
                    </a:cubicBezTo>
                    <a:cubicBezTo>
                      <a:pt x="12" y="18"/>
                      <a:pt x="12" y="18"/>
                      <a:pt x="12" y="18"/>
                    </a:cubicBezTo>
                    <a:cubicBezTo>
                      <a:pt x="10" y="17"/>
                      <a:pt x="10" y="17"/>
                      <a:pt x="10" y="17"/>
                    </a:cubicBezTo>
                    <a:cubicBezTo>
                      <a:pt x="12" y="13"/>
                      <a:pt x="12" y="13"/>
                      <a:pt x="12" y="13"/>
                    </a:cubicBezTo>
                    <a:cubicBezTo>
                      <a:pt x="14" y="9"/>
                      <a:pt x="14" y="9"/>
                      <a:pt x="14" y="9"/>
                    </a:cubicBezTo>
                    <a:cubicBezTo>
                      <a:pt x="15" y="6"/>
                      <a:pt x="16" y="3"/>
                      <a:pt x="18" y="0"/>
                    </a:cubicBezTo>
                    <a:cubicBezTo>
                      <a:pt x="18" y="0"/>
                      <a:pt x="18" y="0"/>
                      <a:pt x="18" y="0"/>
                    </a:cubicBezTo>
                    <a:cubicBezTo>
                      <a:pt x="18" y="0"/>
                      <a:pt x="18" y="0"/>
                      <a:pt x="19" y="0"/>
                    </a:cubicBezTo>
                    <a:cubicBezTo>
                      <a:pt x="19" y="0"/>
                      <a:pt x="19" y="0"/>
                      <a:pt x="19" y="1"/>
                    </a:cubicBezTo>
                    <a:cubicBezTo>
                      <a:pt x="19" y="5"/>
                      <a:pt x="19" y="5"/>
                      <a:pt x="19" y="5"/>
                    </a:cubicBezTo>
                    <a:cubicBezTo>
                      <a:pt x="18" y="9"/>
                      <a:pt x="18" y="9"/>
                      <a:pt x="18" y="9"/>
                    </a:cubicBezTo>
                    <a:cubicBezTo>
                      <a:pt x="17" y="12"/>
                      <a:pt x="17" y="12"/>
                      <a:pt x="17" y="12"/>
                    </a:cubicBezTo>
                    <a:cubicBezTo>
                      <a:pt x="16" y="16"/>
                      <a:pt x="16" y="16"/>
                      <a:pt x="16" y="16"/>
                    </a:cubicBezTo>
                    <a:cubicBezTo>
                      <a:pt x="15" y="15"/>
                      <a:pt x="15" y="15"/>
                      <a:pt x="15" y="15"/>
                    </a:cubicBezTo>
                    <a:cubicBezTo>
                      <a:pt x="16" y="15"/>
                      <a:pt x="16" y="15"/>
                      <a:pt x="17" y="15"/>
                    </a:cubicBezTo>
                    <a:cubicBezTo>
                      <a:pt x="17" y="14"/>
                      <a:pt x="17" y="14"/>
                      <a:pt x="18" y="13"/>
                    </a:cubicBezTo>
                    <a:cubicBezTo>
                      <a:pt x="18" y="13"/>
                      <a:pt x="19" y="12"/>
                      <a:pt x="19" y="11"/>
                    </a:cubicBezTo>
                    <a:cubicBezTo>
                      <a:pt x="21" y="8"/>
                      <a:pt x="21" y="8"/>
                      <a:pt x="21" y="8"/>
                    </a:cubicBezTo>
                    <a:cubicBezTo>
                      <a:pt x="21" y="7"/>
                      <a:pt x="22" y="6"/>
                      <a:pt x="23" y="5"/>
                    </a:cubicBezTo>
                    <a:cubicBezTo>
                      <a:pt x="23" y="5"/>
                      <a:pt x="23" y="5"/>
                      <a:pt x="23" y="5"/>
                    </a:cubicBezTo>
                    <a:cubicBezTo>
                      <a:pt x="23" y="5"/>
                      <a:pt x="23" y="5"/>
                      <a:pt x="23" y="5"/>
                    </a:cubicBezTo>
                    <a:cubicBezTo>
                      <a:pt x="24" y="5"/>
                      <a:pt x="24" y="5"/>
                      <a:pt x="24" y="5"/>
                    </a:cubicBezTo>
                    <a:cubicBezTo>
                      <a:pt x="23" y="8"/>
                      <a:pt x="23" y="8"/>
                      <a:pt x="23" y="8"/>
                    </a:cubicBezTo>
                    <a:cubicBezTo>
                      <a:pt x="22" y="10"/>
                      <a:pt x="22" y="10"/>
                      <a:pt x="22" y="10"/>
                    </a:cubicBezTo>
                    <a:cubicBezTo>
                      <a:pt x="21" y="13"/>
                      <a:pt x="21" y="13"/>
                      <a:pt x="21" y="13"/>
                    </a:cubicBezTo>
                    <a:cubicBezTo>
                      <a:pt x="21" y="15"/>
                      <a:pt x="21" y="15"/>
                      <a:pt x="21" y="15"/>
                    </a:cubicBezTo>
                    <a:cubicBezTo>
                      <a:pt x="21" y="15"/>
                      <a:pt x="21" y="15"/>
                      <a:pt x="21" y="15"/>
                    </a:cubicBezTo>
                    <a:cubicBezTo>
                      <a:pt x="22" y="14"/>
                      <a:pt x="23" y="13"/>
                      <a:pt x="24" y="12"/>
                    </a:cubicBezTo>
                    <a:cubicBezTo>
                      <a:pt x="25" y="11"/>
                      <a:pt x="25" y="11"/>
                      <a:pt x="26" y="10"/>
                    </a:cubicBezTo>
                    <a:cubicBezTo>
                      <a:pt x="26" y="9"/>
                      <a:pt x="27" y="9"/>
                      <a:pt x="27" y="8"/>
                    </a:cubicBezTo>
                    <a:cubicBezTo>
                      <a:pt x="27" y="9"/>
                      <a:pt x="26" y="9"/>
                      <a:pt x="26" y="10"/>
                    </a:cubicBezTo>
                    <a:cubicBezTo>
                      <a:pt x="25" y="11"/>
                      <a:pt x="25" y="11"/>
                      <a:pt x="24" y="12"/>
                    </a:cubicBezTo>
                    <a:cubicBezTo>
                      <a:pt x="23" y="13"/>
                      <a:pt x="22" y="14"/>
                      <a:pt x="21" y="15"/>
                    </a:cubicBezTo>
                    <a:cubicBezTo>
                      <a:pt x="21" y="15"/>
                      <a:pt x="21" y="15"/>
                      <a:pt x="21" y="15"/>
                    </a:cubicBezTo>
                    <a:cubicBezTo>
                      <a:pt x="21" y="15"/>
                      <a:pt x="21" y="15"/>
                      <a:pt x="21" y="15"/>
                    </a:cubicBezTo>
                    <a:cubicBezTo>
                      <a:pt x="21" y="13"/>
                      <a:pt x="21" y="13"/>
                      <a:pt x="21" y="13"/>
                    </a:cubicBezTo>
                    <a:cubicBezTo>
                      <a:pt x="21" y="10"/>
                      <a:pt x="21" y="10"/>
                      <a:pt x="21" y="10"/>
                    </a:cubicBezTo>
                    <a:cubicBezTo>
                      <a:pt x="22" y="8"/>
                      <a:pt x="22" y="8"/>
                      <a:pt x="22" y="8"/>
                    </a:cubicBezTo>
                    <a:cubicBezTo>
                      <a:pt x="23" y="5"/>
                      <a:pt x="23" y="5"/>
                      <a:pt x="23" y="5"/>
                    </a:cubicBezTo>
                    <a:cubicBezTo>
                      <a:pt x="23" y="6"/>
                      <a:pt x="23" y="6"/>
                      <a:pt x="23" y="6"/>
                    </a:cubicBezTo>
                    <a:cubicBezTo>
                      <a:pt x="23" y="6"/>
                      <a:pt x="22" y="7"/>
                      <a:pt x="22" y="8"/>
                    </a:cubicBezTo>
                    <a:cubicBezTo>
                      <a:pt x="20" y="11"/>
                      <a:pt x="20" y="11"/>
                      <a:pt x="20" y="11"/>
                    </a:cubicBezTo>
                    <a:cubicBezTo>
                      <a:pt x="20" y="12"/>
                      <a:pt x="19" y="13"/>
                      <a:pt x="19" y="14"/>
                    </a:cubicBezTo>
                    <a:cubicBezTo>
                      <a:pt x="18" y="15"/>
                      <a:pt x="18" y="15"/>
                      <a:pt x="18" y="16"/>
                    </a:cubicBezTo>
                    <a:cubicBezTo>
                      <a:pt x="17" y="16"/>
                      <a:pt x="16" y="16"/>
                      <a:pt x="16" y="17"/>
                    </a:cubicBezTo>
                    <a:cubicBezTo>
                      <a:pt x="16" y="17"/>
                      <a:pt x="15" y="17"/>
                      <a:pt x="15" y="17"/>
                    </a:cubicBezTo>
                    <a:cubicBezTo>
                      <a:pt x="15" y="17"/>
                      <a:pt x="15" y="16"/>
                      <a:pt x="15" y="16"/>
                    </a:cubicBezTo>
                    <a:cubicBezTo>
                      <a:pt x="15" y="16"/>
                      <a:pt x="15" y="16"/>
                      <a:pt x="15" y="16"/>
                    </a:cubicBezTo>
                    <a:cubicBezTo>
                      <a:pt x="15" y="15"/>
                      <a:pt x="15" y="13"/>
                      <a:pt x="15" y="12"/>
                    </a:cubicBezTo>
                    <a:cubicBezTo>
                      <a:pt x="16" y="8"/>
                      <a:pt x="16" y="8"/>
                      <a:pt x="16" y="8"/>
                    </a:cubicBezTo>
                    <a:cubicBezTo>
                      <a:pt x="17" y="4"/>
                      <a:pt x="17" y="4"/>
                      <a:pt x="17" y="4"/>
                    </a:cubicBezTo>
                    <a:cubicBezTo>
                      <a:pt x="18" y="1"/>
                      <a:pt x="18" y="1"/>
                      <a:pt x="18" y="1"/>
                    </a:cubicBezTo>
                    <a:cubicBezTo>
                      <a:pt x="19" y="1"/>
                      <a:pt x="19" y="1"/>
                      <a:pt x="19" y="1"/>
                    </a:cubicBezTo>
                    <a:cubicBezTo>
                      <a:pt x="18" y="4"/>
                      <a:pt x="17" y="7"/>
                      <a:pt x="16" y="10"/>
                    </a:cubicBezTo>
                    <a:cubicBezTo>
                      <a:pt x="14" y="14"/>
                      <a:pt x="14" y="14"/>
                      <a:pt x="14" y="14"/>
                    </a:cubicBezTo>
                    <a:cubicBezTo>
                      <a:pt x="12" y="18"/>
                      <a:pt x="12" y="18"/>
                      <a:pt x="12" y="18"/>
                    </a:cubicBezTo>
                    <a:cubicBezTo>
                      <a:pt x="12" y="18"/>
                      <a:pt x="11" y="19"/>
                      <a:pt x="11" y="18"/>
                    </a:cubicBezTo>
                    <a:cubicBezTo>
                      <a:pt x="10" y="18"/>
                      <a:pt x="10" y="18"/>
                      <a:pt x="10" y="17"/>
                    </a:cubicBezTo>
                    <a:cubicBezTo>
                      <a:pt x="10" y="17"/>
                      <a:pt x="10" y="17"/>
                      <a:pt x="10" y="17"/>
                    </a:cubicBezTo>
                    <a:cubicBezTo>
                      <a:pt x="11" y="10"/>
                      <a:pt x="11" y="10"/>
                      <a:pt x="11" y="10"/>
                    </a:cubicBezTo>
                    <a:cubicBezTo>
                      <a:pt x="13" y="3"/>
                      <a:pt x="13" y="3"/>
                      <a:pt x="13" y="3"/>
                    </a:cubicBezTo>
                    <a:cubicBezTo>
                      <a:pt x="14" y="3"/>
                      <a:pt x="14" y="3"/>
                      <a:pt x="14" y="3"/>
                    </a:cubicBezTo>
                    <a:cubicBezTo>
                      <a:pt x="14" y="4"/>
                      <a:pt x="14" y="4"/>
                      <a:pt x="13" y="5"/>
                    </a:cubicBezTo>
                    <a:cubicBezTo>
                      <a:pt x="12" y="7"/>
                      <a:pt x="12" y="7"/>
                      <a:pt x="12" y="7"/>
                    </a:cubicBezTo>
                    <a:cubicBezTo>
                      <a:pt x="12" y="8"/>
                      <a:pt x="11" y="9"/>
                      <a:pt x="11" y="11"/>
                    </a:cubicBezTo>
                    <a:cubicBezTo>
                      <a:pt x="11" y="12"/>
                      <a:pt x="10" y="13"/>
                      <a:pt x="10" y="15"/>
                    </a:cubicBezTo>
                    <a:cubicBezTo>
                      <a:pt x="9" y="15"/>
                      <a:pt x="9" y="16"/>
                      <a:pt x="9" y="17"/>
                    </a:cubicBezTo>
                    <a:cubicBezTo>
                      <a:pt x="8" y="17"/>
                      <a:pt x="8" y="18"/>
                      <a:pt x="7" y="19"/>
                    </a:cubicBezTo>
                    <a:cubicBezTo>
                      <a:pt x="7" y="19"/>
                      <a:pt x="6" y="19"/>
                      <a:pt x="6" y="19"/>
                    </a:cubicBezTo>
                    <a:cubicBezTo>
                      <a:pt x="6" y="18"/>
                      <a:pt x="6" y="18"/>
                      <a:pt x="6" y="18"/>
                    </a:cubicBezTo>
                    <a:cubicBezTo>
                      <a:pt x="6" y="17"/>
                      <a:pt x="6" y="16"/>
                      <a:pt x="6" y="15"/>
                    </a:cubicBezTo>
                    <a:cubicBezTo>
                      <a:pt x="6" y="12"/>
                      <a:pt x="6" y="12"/>
                      <a:pt x="6" y="12"/>
                    </a:cubicBezTo>
                    <a:cubicBezTo>
                      <a:pt x="7" y="10"/>
                      <a:pt x="7" y="8"/>
                      <a:pt x="8" y="6"/>
                    </a:cubicBezTo>
                    <a:cubicBezTo>
                      <a:pt x="9" y="6"/>
                      <a:pt x="9" y="6"/>
                      <a:pt x="9" y="6"/>
                    </a:cubicBezTo>
                    <a:cubicBezTo>
                      <a:pt x="8" y="8"/>
                      <a:pt x="7" y="10"/>
                      <a:pt x="6" y="13"/>
                    </a:cubicBezTo>
                    <a:cubicBezTo>
                      <a:pt x="5" y="16"/>
                      <a:pt x="5" y="16"/>
                      <a:pt x="5" y="16"/>
                    </a:cubicBezTo>
                    <a:cubicBezTo>
                      <a:pt x="5" y="16"/>
                      <a:pt x="4" y="17"/>
                      <a:pt x="4" y="17"/>
                    </a:cubicBezTo>
                    <a:cubicBezTo>
                      <a:pt x="3" y="19"/>
                      <a:pt x="3" y="19"/>
                      <a:pt x="3" y="19"/>
                    </a:cubicBezTo>
                    <a:cubicBezTo>
                      <a:pt x="3" y="19"/>
                      <a:pt x="3" y="19"/>
                      <a:pt x="2" y="19"/>
                    </a:cubicBezTo>
                    <a:cubicBezTo>
                      <a:pt x="2" y="19"/>
                      <a:pt x="2" y="18"/>
                      <a:pt x="2" y="18"/>
                    </a:cubicBezTo>
                    <a:cubicBezTo>
                      <a:pt x="2" y="16"/>
                      <a:pt x="2" y="16"/>
                      <a:pt x="2" y="16"/>
                    </a:cubicBezTo>
                    <a:cubicBezTo>
                      <a:pt x="3" y="13"/>
                      <a:pt x="3" y="13"/>
                      <a:pt x="3" y="13"/>
                    </a:cubicBezTo>
                    <a:cubicBezTo>
                      <a:pt x="3" y="11"/>
                      <a:pt x="4" y="10"/>
                      <a:pt x="4" y="8"/>
                    </a:cubicBezTo>
                    <a:cubicBezTo>
                      <a:pt x="4" y="8"/>
                      <a:pt x="4" y="8"/>
                      <a:pt x="4" y="8"/>
                    </a:cubicBezTo>
                    <a:cubicBezTo>
                      <a:pt x="2" y="13"/>
                      <a:pt x="2" y="13"/>
                      <a:pt x="2" y="13"/>
                    </a:cubicBezTo>
                    <a:lnTo>
                      <a:pt x="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46"/>
              <p:cNvSpPr/>
              <p:nvPr/>
            </p:nvSpPr>
            <p:spPr bwMode="auto">
              <a:xfrm>
                <a:off x="5762" y="2343"/>
                <a:ext cx="42" cy="76"/>
              </a:xfrm>
              <a:custGeom>
                <a:avLst/>
                <a:gdLst>
                  <a:gd name="T0" fmla="*/ 9 w 17"/>
                  <a:gd name="T1" fmla="*/ 31 h 31"/>
                  <a:gd name="T2" fmla="*/ 10 w 17"/>
                  <a:gd name="T3" fmla="*/ 30 h 31"/>
                  <a:gd name="T4" fmla="*/ 10 w 17"/>
                  <a:gd name="T5" fmla="*/ 29 h 31"/>
                  <a:gd name="T6" fmla="*/ 9 w 17"/>
                  <a:gd name="T7" fmla="*/ 26 h 31"/>
                  <a:gd name="T8" fmla="*/ 7 w 17"/>
                  <a:gd name="T9" fmla="*/ 23 h 31"/>
                  <a:gd name="T10" fmla="*/ 6 w 17"/>
                  <a:gd name="T11" fmla="*/ 18 h 31"/>
                  <a:gd name="T12" fmla="*/ 4 w 17"/>
                  <a:gd name="T13" fmla="*/ 14 h 31"/>
                  <a:gd name="T14" fmla="*/ 1 w 17"/>
                  <a:gd name="T15" fmla="*/ 9 h 31"/>
                  <a:gd name="T16" fmla="*/ 1 w 17"/>
                  <a:gd name="T17" fmla="*/ 3 h 31"/>
                  <a:gd name="T18" fmla="*/ 4 w 17"/>
                  <a:gd name="T19" fmla="*/ 0 h 31"/>
                  <a:gd name="T20" fmla="*/ 7 w 17"/>
                  <a:gd name="T21" fmla="*/ 2 h 31"/>
                  <a:gd name="T22" fmla="*/ 10 w 17"/>
                  <a:gd name="T23" fmla="*/ 7 h 31"/>
                  <a:gd name="T24" fmla="*/ 13 w 17"/>
                  <a:gd name="T25" fmla="*/ 12 h 31"/>
                  <a:gd name="T26" fmla="*/ 14 w 17"/>
                  <a:gd name="T27" fmla="*/ 16 h 31"/>
                  <a:gd name="T28" fmla="*/ 15 w 17"/>
                  <a:gd name="T29" fmla="*/ 20 h 31"/>
                  <a:gd name="T30" fmla="*/ 16 w 17"/>
                  <a:gd name="T31" fmla="*/ 23 h 31"/>
                  <a:gd name="T32" fmla="*/ 17 w 17"/>
                  <a:gd name="T33" fmla="*/ 25 h 31"/>
                  <a:gd name="T34" fmla="*/ 17 w 17"/>
                  <a:gd name="T35" fmla="*/ 25 h 31"/>
                  <a:gd name="T36" fmla="*/ 16 w 17"/>
                  <a:gd name="T37" fmla="*/ 23 h 31"/>
                  <a:gd name="T38" fmla="*/ 15 w 17"/>
                  <a:gd name="T39" fmla="*/ 20 h 31"/>
                  <a:gd name="T40" fmla="*/ 13 w 17"/>
                  <a:gd name="T41" fmla="*/ 17 h 31"/>
                  <a:gd name="T42" fmla="*/ 11 w 17"/>
                  <a:gd name="T43" fmla="*/ 13 h 31"/>
                  <a:gd name="T44" fmla="*/ 9 w 17"/>
                  <a:gd name="T45" fmla="*/ 8 h 31"/>
                  <a:gd name="T46" fmla="*/ 6 w 17"/>
                  <a:gd name="T47" fmla="*/ 3 h 31"/>
                  <a:gd name="T48" fmla="*/ 5 w 17"/>
                  <a:gd name="T49" fmla="*/ 2 h 31"/>
                  <a:gd name="T50" fmla="*/ 3 w 17"/>
                  <a:gd name="T51" fmla="*/ 4 h 31"/>
                  <a:gd name="T52" fmla="*/ 3 w 17"/>
                  <a:gd name="T53" fmla="*/ 8 h 31"/>
                  <a:gd name="T54" fmla="*/ 5 w 17"/>
                  <a:gd name="T55" fmla="*/ 13 h 31"/>
                  <a:gd name="T56" fmla="*/ 7 w 17"/>
                  <a:gd name="T57" fmla="*/ 18 h 31"/>
                  <a:gd name="T58" fmla="*/ 8 w 17"/>
                  <a:gd name="T59" fmla="*/ 22 h 31"/>
                  <a:gd name="T60" fmla="*/ 10 w 17"/>
                  <a:gd name="T61" fmla="*/ 26 h 31"/>
                  <a:gd name="T62" fmla="*/ 11 w 17"/>
                  <a:gd name="T63" fmla="*/ 29 h 31"/>
                  <a:gd name="T64" fmla="*/ 10 w 17"/>
                  <a:gd name="T65" fmla="*/ 30 h 31"/>
                  <a:gd name="T66" fmla="*/ 9 w 17"/>
                  <a:gd name="T6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 h="31">
                    <a:moveTo>
                      <a:pt x="9" y="31"/>
                    </a:moveTo>
                    <a:cubicBezTo>
                      <a:pt x="9" y="31"/>
                      <a:pt x="9" y="31"/>
                      <a:pt x="10" y="30"/>
                    </a:cubicBezTo>
                    <a:cubicBezTo>
                      <a:pt x="10" y="30"/>
                      <a:pt x="10" y="29"/>
                      <a:pt x="10" y="29"/>
                    </a:cubicBezTo>
                    <a:cubicBezTo>
                      <a:pt x="10" y="28"/>
                      <a:pt x="10" y="27"/>
                      <a:pt x="9" y="26"/>
                    </a:cubicBezTo>
                    <a:cubicBezTo>
                      <a:pt x="9" y="25"/>
                      <a:pt x="8" y="24"/>
                      <a:pt x="7" y="23"/>
                    </a:cubicBezTo>
                    <a:cubicBezTo>
                      <a:pt x="7" y="21"/>
                      <a:pt x="6" y="20"/>
                      <a:pt x="6" y="18"/>
                    </a:cubicBezTo>
                    <a:cubicBezTo>
                      <a:pt x="5" y="17"/>
                      <a:pt x="4" y="15"/>
                      <a:pt x="4" y="14"/>
                    </a:cubicBezTo>
                    <a:cubicBezTo>
                      <a:pt x="3" y="12"/>
                      <a:pt x="2" y="11"/>
                      <a:pt x="1" y="9"/>
                    </a:cubicBezTo>
                    <a:cubicBezTo>
                      <a:pt x="0" y="7"/>
                      <a:pt x="0" y="4"/>
                      <a:pt x="1" y="3"/>
                    </a:cubicBezTo>
                    <a:cubicBezTo>
                      <a:pt x="2" y="2"/>
                      <a:pt x="3" y="1"/>
                      <a:pt x="4" y="0"/>
                    </a:cubicBezTo>
                    <a:cubicBezTo>
                      <a:pt x="6" y="0"/>
                      <a:pt x="7" y="2"/>
                      <a:pt x="7" y="2"/>
                    </a:cubicBezTo>
                    <a:cubicBezTo>
                      <a:pt x="9" y="4"/>
                      <a:pt x="9" y="6"/>
                      <a:pt x="10" y="7"/>
                    </a:cubicBezTo>
                    <a:cubicBezTo>
                      <a:pt x="11" y="9"/>
                      <a:pt x="12" y="10"/>
                      <a:pt x="13" y="12"/>
                    </a:cubicBezTo>
                    <a:cubicBezTo>
                      <a:pt x="13" y="13"/>
                      <a:pt x="14" y="15"/>
                      <a:pt x="14" y="16"/>
                    </a:cubicBezTo>
                    <a:cubicBezTo>
                      <a:pt x="15" y="18"/>
                      <a:pt x="15" y="19"/>
                      <a:pt x="15" y="20"/>
                    </a:cubicBezTo>
                    <a:cubicBezTo>
                      <a:pt x="16" y="21"/>
                      <a:pt x="16" y="22"/>
                      <a:pt x="16" y="23"/>
                    </a:cubicBezTo>
                    <a:cubicBezTo>
                      <a:pt x="17" y="24"/>
                      <a:pt x="17" y="24"/>
                      <a:pt x="17" y="25"/>
                    </a:cubicBezTo>
                    <a:cubicBezTo>
                      <a:pt x="17" y="25"/>
                      <a:pt x="17" y="25"/>
                      <a:pt x="17" y="25"/>
                    </a:cubicBezTo>
                    <a:cubicBezTo>
                      <a:pt x="17" y="25"/>
                      <a:pt x="17" y="24"/>
                      <a:pt x="16" y="23"/>
                    </a:cubicBezTo>
                    <a:cubicBezTo>
                      <a:pt x="16" y="22"/>
                      <a:pt x="15" y="21"/>
                      <a:pt x="15" y="20"/>
                    </a:cubicBezTo>
                    <a:cubicBezTo>
                      <a:pt x="14" y="19"/>
                      <a:pt x="14" y="18"/>
                      <a:pt x="13" y="17"/>
                    </a:cubicBezTo>
                    <a:cubicBezTo>
                      <a:pt x="13" y="15"/>
                      <a:pt x="12" y="14"/>
                      <a:pt x="11" y="13"/>
                    </a:cubicBezTo>
                    <a:cubicBezTo>
                      <a:pt x="10" y="11"/>
                      <a:pt x="9" y="10"/>
                      <a:pt x="9" y="8"/>
                    </a:cubicBezTo>
                    <a:cubicBezTo>
                      <a:pt x="8" y="7"/>
                      <a:pt x="7" y="5"/>
                      <a:pt x="6" y="3"/>
                    </a:cubicBezTo>
                    <a:cubicBezTo>
                      <a:pt x="5" y="3"/>
                      <a:pt x="5" y="2"/>
                      <a:pt x="5" y="2"/>
                    </a:cubicBezTo>
                    <a:cubicBezTo>
                      <a:pt x="4" y="2"/>
                      <a:pt x="4" y="3"/>
                      <a:pt x="3" y="4"/>
                    </a:cubicBezTo>
                    <a:cubicBezTo>
                      <a:pt x="2" y="5"/>
                      <a:pt x="2" y="7"/>
                      <a:pt x="3" y="8"/>
                    </a:cubicBezTo>
                    <a:cubicBezTo>
                      <a:pt x="3" y="10"/>
                      <a:pt x="4" y="11"/>
                      <a:pt x="5" y="13"/>
                    </a:cubicBezTo>
                    <a:cubicBezTo>
                      <a:pt x="6" y="15"/>
                      <a:pt x="6" y="16"/>
                      <a:pt x="7" y="18"/>
                    </a:cubicBezTo>
                    <a:cubicBezTo>
                      <a:pt x="8" y="19"/>
                      <a:pt x="8" y="21"/>
                      <a:pt x="8" y="22"/>
                    </a:cubicBezTo>
                    <a:cubicBezTo>
                      <a:pt x="9" y="24"/>
                      <a:pt x="9" y="25"/>
                      <a:pt x="10" y="26"/>
                    </a:cubicBezTo>
                    <a:cubicBezTo>
                      <a:pt x="10" y="27"/>
                      <a:pt x="11" y="28"/>
                      <a:pt x="11" y="29"/>
                    </a:cubicBezTo>
                    <a:cubicBezTo>
                      <a:pt x="11" y="30"/>
                      <a:pt x="10" y="30"/>
                      <a:pt x="10" y="30"/>
                    </a:cubicBezTo>
                    <a:cubicBezTo>
                      <a:pt x="9" y="31"/>
                      <a:pt x="9" y="31"/>
                      <a:pt x="9"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47"/>
              <p:cNvSpPr/>
              <p:nvPr/>
            </p:nvSpPr>
            <p:spPr bwMode="auto">
              <a:xfrm>
                <a:off x="5794" y="2378"/>
                <a:ext cx="22" cy="22"/>
              </a:xfrm>
              <a:custGeom>
                <a:avLst/>
                <a:gdLst>
                  <a:gd name="T0" fmla="*/ 0 w 9"/>
                  <a:gd name="T1" fmla="*/ 0 h 9"/>
                  <a:gd name="T2" fmla="*/ 2 w 9"/>
                  <a:gd name="T3" fmla="*/ 0 h 9"/>
                  <a:gd name="T4" fmla="*/ 4 w 9"/>
                  <a:gd name="T5" fmla="*/ 1 h 9"/>
                  <a:gd name="T6" fmla="*/ 5 w 9"/>
                  <a:gd name="T7" fmla="*/ 2 h 9"/>
                  <a:gd name="T8" fmla="*/ 6 w 9"/>
                  <a:gd name="T9" fmla="*/ 3 h 9"/>
                  <a:gd name="T10" fmla="*/ 8 w 9"/>
                  <a:gd name="T11" fmla="*/ 7 h 9"/>
                  <a:gd name="T12" fmla="*/ 9 w 9"/>
                  <a:gd name="T13" fmla="*/ 9 h 9"/>
                  <a:gd name="T14" fmla="*/ 7 w 9"/>
                  <a:gd name="T15" fmla="*/ 7 h 9"/>
                  <a:gd name="T16" fmla="*/ 5 w 9"/>
                  <a:gd name="T17" fmla="*/ 4 h 9"/>
                  <a:gd name="T18" fmla="*/ 4 w 9"/>
                  <a:gd name="T19" fmla="*/ 3 h 9"/>
                  <a:gd name="T20" fmla="*/ 3 w 9"/>
                  <a:gd name="T21" fmla="*/ 3 h 9"/>
                  <a:gd name="T22" fmla="*/ 2 w 9"/>
                  <a:gd name="T23" fmla="*/ 1 h 9"/>
                  <a:gd name="T24" fmla="*/ 1 w 9"/>
                  <a:gd name="T25" fmla="*/ 0 h 9"/>
                  <a:gd name="T26" fmla="*/ 0 w 9"/>
                  <a:gd name="T2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9">
                    <a:moveTo>
                      <a:pt x="0" y="0"/>
                    </a:moveTo>
                    <a:cubicBezTo>
                      <a:pt x="0" y="0"/>
                      <a:pt x="1" y="0"/>
                      <a:pt x="2" y="0"/>
                    </a:cubicBezTo>
                    <a:cubicBezTo>
                      <a:pt x="3" y="0"/>
                      <a:pt x="4" y="0"/>
                      <a:pt x="4" y="1"/>
                    </a:cubicBezTo>
                    <a:cubicBezTo>
                      <a:pt x="5" y="1"/>
                      <a:pt x="5" y="2"/>
                      <a:pt x="5" y="2"/>
                    </a:cubicBezTo>
                    <a:cubicBezTo>
                      <a:pt x="6" y="3"/>
                      <a:pt x="6" y="3"/>
                      <a:pt x="6" y="3"/>
                    </a:cubicBezTo>
                    <a:cubicBezTo>
                      <a:pt x="7" y="4"/>
                      <a:pt x="8" y="6"/>
                      <a:pt x="8" y="7"/>
                    </a:cubicBezTo>
                    <a:cubicBezTo>
                      <a:pt x="9" y="8"/>
                      <a:pt x="9" y="9"/>
                      <a:pt x="9" y="9"/>
                    </a:cubicBezTo>
                    <a:cubicBezTo>
                      <a:pt x="9" y="9"/>
                      <a:pt x="8" y="8"/>
                      <a:pt x="7" y="7"/>
                    </a:cubicBezTo>
                    <a:cubicBezTo>
                      <a:pt x="7" y="6"/>
                      <a:pt x="5" y="5"/>
                      <a:pt x="5" y="4"/>
                    </a:cubicBezTo>
                    <a:cubicBezTo>
                      <a:pt x="4" y="3"/>
                      <a:pt x="4" y="3"/>
                      <a:pt x="4" y="3"/>
                    </a:cubicBezTo>
                    <a:cubicBezTo>
                      <a:pt x="4" y="3"/>
                      <a:pt x="3" y="3"/>
                      <a:pt x="3" y="3"/>
                    </a:cubicBezTo>
                    <a:cubicBezTo>
                      <a:pt x="3" y="2"/>
                      <a:pt x="2" y="2"/>
                      <a:pt x="2" y="1"/>
                    </a:cubicBezTo>
                    <a:cubicBezTo>
                      <a:pt x="1" y="1"/>
                      <a:pt x="1" y="1"/>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48"/>
              <p:cNvSpPr/>
              <p:nvPr/>
            </p:nvSpPr>
            <p:spPr bwMode="auto">
              <a:xfrm>
                <a:off x="5809" y="2388"/>
                <a:ext cx="10" cy="17"/>
              </a:xfrm>
              <a:custGeom>
                <a:avLst/>
                <a:gdLst>
                  <a:gd name="T0" fmla="*/ 0 w 4"/>
                  <a:gd name="T1" fmla="*/ 0 h 7"/>
                  <a:gd name="T2" fmla="*/ 1 w 4"/>
                  <a:gd name="T3" fmla="*/ 1 h 7"/>
                  <a:gd name="T4" fmla="*/ 2 w 4"/>
                  <a:gd name="T5" fmla="*/ 2 h 7"/>
                  <a:gd name="T6" fmla="*/ 3 w 4"/>
                  <a:gd name="T7" fmla="*/ 3 h 7"/>
                  <a:gd name="T8" fmla="*/ 4 w 4"/>
                  <a:gd name="T9" fmla="*/ 6 h 7"/>
                  <a:gd name="T10" fmla="*/ 4 w 4"/>
                  <a:gd name="T11" fmla="*/ 7 h 7"/>
                  <a:gd name="T12" fmla="*/ 3 w 4"/>
                  <a:gd name="T13" fmla="*/ 6 h 7"/>
                  <a:gd name="T14" fmla="*/ 2 w 4"/>
                  <a:gd name="T15" fmla="*/ 5 h 7"/>
                  <a:gd name="T16" fmla="*/ 1 w 4"/>
                  <a:gd name="T17" fmla="*/ 4 h 7"/>
                  <a:gd name="T18" fmla="*/ 0 w 4"/>
                  <a:gd name="T19" fmla="*/ 2 h 7"/>
                  <a:gd name="T20" fmla="*/ 0 w 4"/>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7">
                    <a:moveTo>
                      <a:pt x="0" y="0"/>
                    </a:moveTo>
                    <a:cubicBezTo>
                      <a:pt x="0" y="0"/>
                      <a:pt x="1" y="1"/>
                      <a:pt x="1" y="1"/>
                    </a:cubicBezTo>
                    <a:cubicBezTo>
                      <a:pt x="1" y="1"/>
                      <a:pt x="2" y="2"/>
                      <a:pt x="2" y="2"/>
                    </a:cubicBezTo>
                    <a:cubicBezTo>
                      <a:pt x="2" y="2"/>
                      <a:pt x="3" y="3"/>
                      <a:pt x="3" y="3"/>
                    </a:cubicBezTo>
                    <a:cubicBezTo>
                      <a:pt x="3" y="4"/>
                      <a:pt x="4" y="5"/>
                      <a:pt x="4" y="6"/>
                    </a:cubicBezTo>
                    <a:cubicBezTo>
                      <a:pt x="4" y="6"/>
                      <a:pt x="4" y="7"/>
                      <a:pt x="4" y="7"/>
                    </a:cubicBezTo>
                    <a:cubicBezTo>
                      <a:pt x="4" y="7"/>
                      <a:pt x="3" y="7"/>
                      <a:pt x="3" y="6"/>
                    </a:cubicBezTo>
                    <a:cubicBezTo>
                      <a:pt x="3" y="6"/>
                      <a:pt x="2" y="6"/>
                      <a:pt x="2" y="5"/>
                    </a:cubicBezTo>
                    <a:cubicBezTo>
                      <a:pt x="2" y="5"/>
                      <a:pt x="2" y="5"/>
                      <a:pt x="1" y="4"/>
                    </a:cubicBezTo>
                    <a:cubicBezTo>
                      <a:pt x="1" y="3"/>
                      <a:pt x="0" y="2"/>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9"/>
              <p:cNvSpPr/>
              <p:nvPr/>
            </p:nvSpPr>
            <p:spPr bwMode="auto">
              <a:xfrm>
                <a:off x="5806" y="2383"/>
                <a:ext cx="22" cy="19"/>
              </a:xfrm>
              <a:custGeom>
                <a:avLst/>
                <a:gdLst>
                  <a:gd name="T0" fmla="*/ 0 w 9"/>
                  <a:gd name="T1" fmla="*/ 0 h 8"/>
                  <a:gd name="T2" fmla="*/ 2 w 9"/>
                  <a:gd name="T3" fmla="*/ 0 h 8"/>
                  <a:gd name="T4" fmla="*/ 4 w 9"/>
                  <a:gd name="T5" fmla="*/ 0 h 8"/>
                  <a:gd name="T6" fmla="*/ 5 w 9"/>
                  <a:gd name="T7" fmla="*/ 1 h 8"/>
                  <a:gd name="T8" fmla="*/ 6 w 9"/>
                  <a:gd name="T9" fmla="*/ 1 h 8"/>
                  <a:gd name="T10" fmla="*/ 7 w 9"/>
                  <a:gd name="T11" fmla="*/ 2 h 8"/>
                  <a:gd name="T12" fmla="*/ 8 w 9"/>
                  <a:gd name="T13" fmla="*/ 6 h 8"/>
                  <a:gd name="T14" fmla="*/ 9 w 9"/>
                  <a:gd name="T15" fmla="*/ 8 h 8"/>
                  <a:gd name="T16" fmla="*/ 9 w 9"/>
                  <a:gd name="T17" fmla="*/ 8 h 8"/>
                  <a:gd name="T18" fmla="*/ 8 w 9"/>
                  <a:gd name="T19" fmla="*/ 7 h 8"/>
                  <a:gd name="T20" fmla="*/ 5 w 9"/>
                  <a:gd name="T21" fmla="*/ 3 h 8"/>
                  <a:gd name="T22" fmla="*/ 5 w 9"/>
                  <a:gd name="T23" fmla="*/ 3 h 8"/>
                  <a:gd name="T24" fmla="*/ 5 w 9"/>
                  <a:gd name="T25" fmla="*/ 2 h 8"/>
                  <a:gd name="T26" fmla="*/ 4 w 9"/>
                  <a:gd name="T27" fmla="*/ 2 h 8"/>
                  <a:gd name="T28" fmla="*/ 2 w 9"/>
                  <a:gd name="T29" fmla="*/ 2 h 8"/>
                  <a:gd name="T30" fmla="*/ 0 w 9"/>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8">
                    <a:moveTo>
                      <a:pt x="0" y="0"/>
                    </a:moveTo>
                    <a:cubicBezTo>
                      <a:pt x="0" y="0"/>
                      <a:pt x="1" y="0"/>
                      <a:pt x="2" y="0"/>
                    </a:cubicBezTo>
                    <a:cubicBezTo>
                      <a:pt x="2" y="0"/>
                      <a:pt x="3" y="0"/>
                      <a:pt x="4" y="0"/>
                    </a:cubicBezTo>
                    <a:cubicBezTo>
                      <a:pt x="5" y="0"/>
                      <a:pt x="5" y="0"/>
                      <a:pt x="5" y="1"/>
                    </a:cubicBezTo>
                    <a:cubicBezTo>
                      <a:pt x="6" y="1"/>
                      <a:pt x="6" y="1"/>
                      <a:pt x="6" y="1"/>
                    </a:cubicBezTo>
                    <a:cubicBezTo>
                      <a:pt x="6" y="1"/>
                      <a:pt x="7" y="2"/>
                      <a:pt x="7" y="2"/>
                    </a:cubicBezTo>
                    <a:cubicBezTo>
                      <a:pt x="8" y="3"/>
                      <a:pt x="8" y="5"/>
                      <a:pt x="8" y="6"/>
                    </a:cubicBezTo>
                    <a:cubicBezTo>
                      <a:pt x="9" y="7"/>
                      <a:pt x="9" y="8"/>
                      <a:pt x="9" y="8"/>
                    </a:cubicBezTo>
                    <a:cubicBezTo>
                      <a:pt x="9" y="8"/>
                      <a:pt x="9" y="8"/>
                      <a:pt x="9" y="8"/>
                    </a:cubicBezTo>
                    <a:cubicBezTo>
                      <a:pt x="8" y="8"/>
                      <a:pt x="8" y="7"/>
                      <a:pt x="8" y="7"/>
                    </a:cubicBezTo>
                    <a:cubicBezTo>
                      <a:pt x="7" y="6"/>
                      <a:pt x="6" y="4"/>
                      <a:pt x="5" y="3"/>
                    </a:cubicBezTo>
                    <a:cubicBezTo>
                      <a:pt x="5" y="3"/>
                      <a:pt x="5" y="3"/>
                      <a:pt x="5" y="3"/>
                    </a:cubicBezTo>
                    <a:cubicBezTo>
                      <a:pt x="5" y="2"/>
                      <a:pt x="5" y="2"/>
                      <a:pt x="5" y="2"/>
                    </a:cubicBezTo>
                    <a:cubicBezTo>
                      <a:pt x="4" y="2"/>
                      <a:pt x="4" y="2"/>
                      <a:pt x="4" y="2"/>
                    </a:cubicBezTo>
                    <a:cubicBezTo>
                      <a:pt x="3" y="2"/>
                      <a:pt x="2" y="2"/>
                      <a:pt x="2"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0"/>
              <p:cNvSpPr/>
              <p:nvPr/>
            </p:nvSpPr>
            <p:spPr bwMode="auto">
              <a:xfrm>
                <a:off x="5823" y="2390"/>
                <a:ext cx="15" cy="34"/>
              </a:xfrm>
              <a:custGeom>
                <a:avLst/>
                <a:gdLst>
                  <a:gd name="T0" fmla="*/ 0 w 6"/>
                  <a:gd name="T1" fmla="*/ 0 h 14"/>
                  <a:gd name="T2" fmla="*/ 2 w 6"/>
                  <a:gd name="T3" fmla="*/ 1 h 14"/>
                  <a:gd name="T4" fmla="*/ 5 w 6"/>
                  <a:gd name="T5" fmla="*/ 2 h 14"/>
                  <a:gd name="T6" fmla="*/ 6 w 6"/>
                  <a:gd name="T7" fmla="*/ 6 h 14"/>
                  <a:gd name="T8" fmla="*/ 6 w 6"/>
                  <a:gd name="T9" fmla="*/ 12 h 14"/>
                  <a:gd name="T10" fmla="*/ 6 w 6"/>
                  <a:gd name="T11" fmla="*/ 14 h 14"/>
                  <a:gd name="T12" fmla="*/ 5 w 6"/>
                  <a:gd name="T13" fmla="*/ 14 h 14"/>
                  <a:gd name="T14" fmla="*/ 5 w 6"/>
                  <a:gd name="T15" fmla="*/ 14 h 14"/>
                  <a:gd name="T16" fmla="*/ 5 w 6"/>
                  <a:gd name="T17" fmla="*/ 12 h 14"/>
                  <a:gd name="T18" fmla="*/ 4 w 6"/>
                  <a:gd name="T19" fmla="*/ 6 h 14"/>
                  <a:gd name="T20" fmla="*/ 2 w 6"/>
                  <a:gd name="T21" fmla="*/ 2 h 14"/>
                  <a:gd name="T22" fmla="*/ 0 w 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4">
                    <a:moveTo>
                      <a:pt x="0" y="0"/>
                    </a:moveTo>
                    <a:cubicBezTo>
                      <a:pt x="0" y="0"/>
                      <a:pt x="1" y="0"/>
                      <a:pt x="2" y="1"/>
                    </a:cubicBezTo>
                    <a:cubicBezTo>
                      <a:pt x="3" y="1"/>
                      <a:pt x="4" y="2"/>
                      <a:pt x="5" y="2"/>
                    </a:cubicBezTo>
                    <a:cubicBezTo>
                      <a:pt x="6" y="3"/>
                      <a:pt x="6" y="5"/>
                      <a:pt x="6" y="6"/>
                    </a:cubicBezTo>
                    <a:cubicBezTo>
                      <a:pt x="6" y="8"/>
                      <a:pt x="6" y="10"/>
                      <a:pt x="6" y="12"/>
                    </a:cubicBezTo>
                    <a:cubicBezTo>
                      <a:pt x="6" y="13"/>
                      <a:pt x="6" y="13"/>
                      <a:pt x="6" y="14"/>
                    </a:cubicBezTo>
                    <a:cubicBezTo>
                      <a:pt x="5" y="14"/>
                      <a:pt x="5" y="14"/>
                      <a:pt x="5" y="14"/>
                    </a:cubicBezTo>
                    <a:cubicBezTo>
                      <a:pt x="5" y="14"/>
                      <a:pt x="5" y="14"/>
                      <a:pt x="5" y="14"/>
                    </a:cubicBezTo>
                    <a:cubicBezTo>
                      <a:pt x="5" y="13"/>
                      <a:pt x="5" y="13"/>
                      <a:pt x="5" y="12"/>
                    </a:cubicBezTo>
                    <a:cubicBezTo>
                      <a:pt x="5" y="10"/>
                      <a:pt x="4" y="8"/>
                      <a:pt x="4" y="6"/>
                    </a:cubicBezTo>
                    <a:cubicBezTo>
                      <a:pt x="4" y="4"/>
                      <a:pt x="3" y="3"/>
                      <a:pt x="2"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1"/>
              <p:cNvSpPr/>
              <p:nvPr/>
            </p:nvSpPr>
            <p:spPr bwMode="auto">
              <a:xfrm>
                <a:off x="5767" y="2348"/>
                <a:ext cx="15" cy="15"/>
              </a:xfrm>
              <a:custGeom>
                <a:avLst/>
                <a:gdLst>
                  <a:gd name="T0" fmla="*/ 1 w 6"/>
                  <a:gd name="T1" fmla="*/ 0 h 6"/>
                  <a:gd name="T2" fmla="*/ 1 w 6"/>
                  <a:gd name="T3" fmla="*/ 1 h 6"/>
                  <a:gd name="T4" fmla="*/ 1 w 6"/>
                  <a:gd name="T5" fmla="*/ 1 h 6"/>
                  <a:gd name="T6" fmla="*/ 2 w 6"/>
                  <a:gd name="T7" fmla="*/ 3 h 6"/>
                  <a:gd name="T8" fmla="*/ 3 w 6"/>
                  <a:gd name="T9" fmla="*/ 6 h 6"/>
                  <a:gd name="T10" fmla="*/ 3 w 6"/>
                  <a:gd name="T11" fmla="*/ 5 h 6"/>
                  <a:gd name="T12" fmla="*/ 5 w 6"/>
                  <a:gd name="T13" fmla="*/ 5 h 6"/>
                  <a:gd name="T14" fmla="*/ 6 w 6"/>
                  <a:gd name="T15" fmla="*/ 4 h 6"/>
                  <a:gd name="T16" fmla="*/ 5 w 6"/>
                  <a:gd name="T17" fmla="*/ 6 h 6"/>
                  <a:gd name="T18" fmla="*/ 3 w 6"/>
                  <a:gd name="T19" fmla="*/ 6 h 6"/>
                  <a:gd name="T20" fmla="*/ 3 w 6"/>
                  <a:gd name="T21" fmla="*/ 6 h 6"/>
                  <a:gd name="T22" fmla="*/ 3 w 6"/>
                  <a:gd name="T23" fmla="*/ 6 h 6"/>
                  <a:gd name="T24" fmla="*/ 1 w 6"/>
                  <a:gd name="T25" fmla="*/ 3 h 6"/>
                  <a:gd name="T26" fmla="*/ 0 w 6"/>
                  <a:gd name="T27" fmla="*/ 1 h 6"/>
                  <a:gd name="T28" fmla="*/ 1 w 6"/>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6">
                    <a:moveTo>
                      <a:pt x="1" y="0"/>
                    </a:moveTo>
                    <a:cubicBezTo>
                      <a:pt x="1" y="1"/>
                      <a:pt x="1" y="1"/>
                      <a:pt x="1" y="1"/>
                    </a:cubicBezTo>
                    <a:cubicBezTo>
                      <a:pt x="1" y="1"/>
                      <a:pt x="1" y="1"/>
                      <a:pt x="1" y="1"/>
                    </a:cubicBezTo>
                    <a:cubicBezTo>
                      <a:pt x="1" y="2"/>
                      <a:pt x="1" y="2"/>
                      <a:pt x="2" y="3"/>
                    </a:cubicBezTo>
                    <a:cubicBezTo>
                      <a:pt x="2" y="4"/>
                      <a:pt x="3" y="5"/>
                      <a:pt x="3" y="6"/>
                    </a:cubicBezTo>
                    <a:cubicBezTo>
                      <a:pt x="3" y="5"/>
                      <a:pt x="3" y="5"/>
                      <a:pt x="3" y="5"/>
                    </a:cubicBezTo>
                    <a:cubicBezTo>
                      <a:pt x="4" y="5"/>
                      <a:pt x="4" y="5"/>
                      <a:pt x="5" y="5"/>
                    </a:cubicBezTo>
                    <a:cubicBezTo>
                      <a:pt x="5" y="5"/>
                      <a:pt x="6" y="5"/>
                      <a:pt x="6" y="4"/>
                    </a:cubicBezTo>
                    <a:cubicBezTo>
                      <a:pt x="6" y="5"/>
                      <a:pt x="6" y="5"/>
                      <a:pt x="5" y="6"/>
                    </a:cubicBezTo>
                    <a:cubicBezTo>
                      <a:pt x="4" y="6"/>
                      <a:pt x="4" y="6"/>
                      <a:pt x="3" y="6"/>
                    </a:cubicBezTo>
                    <a:cubicBezTo>
                      <a:pt x="3" y="6"/>
                      <a:pt x="3" y="6"/>
                      <a:pt x="3" y="6"/>
                    </a:cubicBezTo>
                    <a:cubicBezTo>
                      <a:pt x="3" y="6"/>
                      <a:pt x="3" y="6"/>
                      <a:pt x="3" y="6"/>
                    </a:cubicBezTo>
                    <a:cubicBezTo>
                      <a:pt x="2" y="5"/>
                      <a:pt x="1" y="4"/>
                      <a:pt x="1" y="3"/>
                    </a:cubicBezTo>
                    <a:cubicBezTo>
                      <a:pt x="0" y="3"/>
                      <a:pt x="0" y="2"/>
                      <a:pt x="0"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2"/>
              <p:cNvSpPr/>
              <p:nvPr/>
            </p:nvSpPr>
            <p:spPr bwMode="auto">
              <a:xfrm>
                <a:off x="5787" y="2378"/>
                <a:ext cx="5" cy="2"/>
              </a:xfrm>
              <a:custGeom>
                <a:avLst/>
                <a:gdLst>
                  <a:gd name="T0" fmla="*/ 2 w 2"/>
                  <a:gd name="T1" fmla="*/ 0 h 1"/>
                  <a:gd name="T2" fmla="*/ 1 w 2"/>
                  <a:gd name="T3" fmla="*/ 0 h 1"/>
                  <a:gd name="T4" fmla="*/ 1 w 2"/>
                  <a:gd name="T5" fmla="*/ 1 h 1"/>
                  <a:gd name="T6" fmla="*/ 0 w 2"/>
                  <a:gd name="T7" fmla="*/ 1 h 1"/>
                  <a:gd name="T8" fmla="*/ 0 w 2"/>
                  <a:gd name="T9" fmla="*/ 1 h 1"/>
                  <a:gd name="T10" fmla="*/ 0 w 2"/>
                  <a:gd name="T11" fmla="*/ 0 h 1"/>
                  <a:gd name="T12" fmla="*/ 1 w 2"/>
                  <a:gd name="T13" fmla="*/ 0 h 1"/>
                  <a:gd name="T14" fmla="*/ 2 w 2"/>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2" y="0"/>
                    </a:moveTo>
                    <a:cubicBezTo>
                      <a:pt x="2" y="0"/>
                      <a:pt x="2" y="0"/>
                      <a:pt x="1" y="0"/>
                    </a:cubicBezTo>
                    <a:cubicBezTo>
                      <a:pt x="1" y="0"/>
                      <a:pt x="1" y="1"/>
                      <a:pt x="1" y="1"/>
                    </a:cubicBezTo>
                    <a:cubicBezTo>
                      <a:pt x="1" y="1"/>
                      <a:pt x="0" y="1"/>
                      <a:pt x="0" y="1"/>
                    </a:cubicBezTo>
                    <a:cubicBezTo>
                      <a:pt x="0" y="1"/>
                      <a:pt x="0" y="1"/>
                      <a:pt x="0" y="1"/>
                    </a:cubicBezTo>
                    <a:cubicBezTo>
                      <a:pt x="0" y="0"/>
                      <a:pt x="0" y="0"/>
                      <a:pt x="0" y="0"/>
                    </a:cubicBezTo>
                    <a:cubicBezTo>
                      <a:pt x="1" y="0"/>
                      <a:pt x="1" y="0"/>
                      <a:pt x="1"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3"/>
              <p:cNvSpPr/>
              <p:nvPr/>
            </p:nvSpPr>
            <p:spPr bwMode="auto">
              <a:xfrm>
                <a:off x="5787" y="2373"/>
                <a:ext cx="5" cy="2"/>
              </a:xfrm>
              <a:custGeom>
                <a:avLst/>
                <a:gdLst>
                  <a:gd name="T0" fmla="*/ 0 w 2"/>
                  <a:gd name="T1" fmla="*/ 1 h 1"/>
                  <a:gd name="T2" fmla="*/ 0 w 2"/>
                  <a:gd name="T3" fmla="*/ 1 h 1"/>
                  <a:gd name="T4" fmla="*/ 1 w 2"/>
                  <a:gd name="T5" fmla="*/ 0 h 1"/>
                  <a:gd name="T6" fmla="*/ 1 w 2"/>
                  <a:gd name="T7" fmla="*/ 0 h 1"/>
                  <a:gd name="T8" fmla="*/ 2 w 2"/>
                  <a:gd name="T9" fmla="*/ 1 h 1"/>
                  <a:gd name="T10" fmla="*/ 2 w 2"/>
                  <a:gd name="T11" fmla="*/ 1 h 1"/>
                  <a:gd name="T12" fmla="*/ 1 w 2"/>
                  <a:gd name="T13" fmla="*/ 1 h 1"/>
                  <a:gd name="T14" fmla="*/ 0 w 2"/>
                  <a:gd name="T15" fmla="*/ 1 h 1"/>
                  <a:gd name="T16" fmla="*/ 0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0" y="1"/>
                    </a:moveTo>
                    <a:cubicBezTo>
                      <a:pt x="0" y="1"/>
                      <a:pt x="0" y="1"/>
                      <a:pt x="0" y="1"/>
                    </a:cubicBezTo>
                    <a:cubicBezTo>
                      <a:pt x="0" y="1"/>
                      <a:pt x="0" y="0"/>
                      <a:pt x="1" y="0"/>
                    </a:cubicBezTo>
                    <a:cubicBezTo>
                      <a:pt x="1" y="0"/>
                      <a:pt x="1" y="0"/>
                      <a:pt x="1" y="0"/>
                    </a:cubicBezTo>
                    <a:cubicBezTo>
                      <a:pt x="2" y="0"/>
                      <a:pt x="2" y="1"/>
                      <a:pt x="2" y="1"/>
                    </a:cubicBezTo>
                    <a:cubicBezTo>
                      <a:pt x="2" y="1"/>
                      <a:pt x="2" y="1"/>
                      <a:pt x="2" y="1"/>
                    </a:cubicBezTo>
                    <a:cubicBezTo>
                      <a:pt x="1" y="1"/>
                      <a:pt x="1" y="1"/>
                      <a:pt x="1" y="1"/>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54"/>
              <p:cNvSpPr/>
              <p:nvPr/>
            </p:nvSpPr>
            <p:spPr bwMode="auto">
              <a:xfrm>
                <a:off x="5789" y="2380"/>
                <a:ext cx="5" cy="5"/>
              </a:xfrm>
              <a:custGeom>
                <a:avLst/>
                <a:gdLst>
                  <a:gd name="T0" fmla="*/ 0 w 2"/>
                  <a:gd name="T1" fmla="*/ 2 h 2"/>
                  <a:gd name="T2" fmla="*/ 0 w 2"/>
                  <a:gd name="T3" fmla="*/ 1 h 2"/>
                  <a:gd name="T4" fmla="*/ 0 w 2"/>
                  <a:gd name="T5" fmla="*/ 0 h 2"/>
                  <a:gd name="T6" fmla="*/ 1 w 2"/>
                  <a:gd name="T7" fmla="*/ 0 h 2"/>
                  <a:gd name="T8" fmla="*/ 2 w 2"/>
                  <a:gd name="T9" fmla="*/ 1 h 2"/>
                  <a:gd name="T10" fmla="*/ 1 w 2"/>
                  <a:gd name="T11" fmla="*/ 1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1"/>
                      <a:pt x="0" y="1"/>
                    </a:cubicBezTo>
                    <a:cubicBezTo>
                      <a:pt x="0" y="1"/>
                      <a:pt x="0" y="1"/>
                      <a:pt x="0" y="0"/>
                    </a:cubicBezTo>
                    <a:cubicBezTo>
                      <a:pt x="1" y="0"/>
                      <a:pt x="1" y="0"/>
                      <a:pt x="1" y="0"/>
                    </a:cubicBezTo>
                    <a:cubicBezTo>
                      <a:pt x="2" y="1"/>
                      <a:pt x="2" y="1"/>
                      <a:pt x="2" y="1"/>
                    </a:cubicBezTo>
                    <a:cubicBezTo>
                      <a:pt x="2" y="1"/>
                      <a:pt x="1" y="1"/>
                      <a:pt x="1" y="1"/>
                    </a:cubicBezTo>
                    <a:cubicBezTo>
                      <a:pt x="1" y="1"/>
                      <a:pt x="1" y="1"/>
                      <a:pt x="1"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5"/>
              <p:cNvSpPr/>
              <p:nvPr/>
            </p:nvSpPr>
            <p:spPr bwMode="auto">
              <a:xfrm>
                <a:off x="5743" y="2410"/>
                <a:ext cx="49" cy="36"/>
              </a:xfrm>
              <a:custGeom>
                <a:avLst/>
                <a:gdLst>
                  <a:gd name="T0" fmla="*/ 18 w 20"/>
                  <a:gd name="T1" fmla="*/ 3 h 15"/>
                  <a:gd name="T2" fmla="*/ 17 w 20"/>
                  <a:gd name="T3" fmla="*/ 3 h 15"/>
                  <a:gd name="T4" fmla="*/ 16 w 20"/>
                  <a:gd name="T5" fmla="*/ 4 h 15"/>
                  <a:gd name="T6" fmla="*/ 12 w 20"/>
                  <a:gd name="T7" fmla="*/ 3 h 15"/>
                  <a:gd name="T8" fmla="*/ 9 w 20"/>
                  <a:gd name="T9" fmla="*/ 2 h 15"/>
                  <a:gd name="T10" fmla="*/ 6 w 20"/>
                  <a:gd name="T11" fmla="*/ 2 h 15"/>
                  <a:gd name="T12" fmla="*/ 3 w 20"/>
                  <a:gd name="T13" fmla="*/ 4 h 15"/>
                  <a:gd name="T14" fmla="*/ 2 w 20"/>
                  <a:gd name="T15" fmla="*/ 5 h 15"/>
                  <a:gd name="T16" fmla="*/ 3 w 20"/>
                  <a:gd name="T17" fmla="*/ 6 h 15"/>
                  <a:gd name="T18" fmla="*/ 6 w 20"/>
                  <a:gd name="T19" fmla="*/ 6 h 15"/>
                  <a:gd name="T20" fmla="*/ 10 w 20"/>
                  <a:gd name="T21" fmla="*/ 7 h 15"/>
                  <a:gd name="T22" fmla="*/ 15 w 20"/>
                  <a:gd name="T23" fmla="*/ 11 h 15"/>
                  <a:gd name="T24" fmla="*/ 17 w 20"/>
                  <a:gd name="T25" fmla="*/ 13 h 15"/>
                  <a:gd name="T26" fmla="*/ 19 w 20"/>
                  <a:gd name="T27" fmla="*/ 14 h 15"/>
                  <a:gd name="T28" fmla="*/ 20 w 20"/>
                  <a:gd name="T29" fmla="*/ 15 h 15"/>
                  <a:gd name="T30" fmla="*/ 20 w 20"/>
                  <a:gd name="T31" fmla="*/ 15 h 15"/>
                  <a:gd name="T32" fmla="*/ 20 w 20"/>
                  <a:gd name="T33" fmla="*/ 15 h 15"/>
                  <a:gd name="T34" fmla="*/ 19 w 20"/>
                  <a:gd name="T35" fmla="*/ 15 h 15"/>
                  <a:gd name="T36" fmla="*/ 17 w 20"/>
                  <a:gd name="T37" fmla="*/ 14 h 15"/>
                  <a:gd name="T38" fmla="*/ 15 w 20"/>
                  <a:gd name="T39" fmla="*/ 12 h 15"/>
                  <a:gd name="T40" fmla="*/ 9 w 20"/>
                  <a:gd name="T41" fmla="*/ 9 h 15"/>
                  <a:gd name="T42" fmla="*/ 6 w 20"/>
                  <a:gd name="T43" fmla="*/ 8 h 15"/>
                  <a:gd name="T44" fmla="*/ 2 w 20"/>
                  <a:gd name="T45" fmla="*/ 7 h 15"/>
                  <a:gd name="T46" fmla="*/ 1 w 20"/>
                  <a:gd name="T47" fmla="*/ 6 h 15"/>
                  <a:gd name="T48" fmla="*/ 0 w 20"/>
                  <a:gd name="T49" fmla="*/ 5 h 15"/>
                  <a:gd name="T50" fmla="*/ 2 w 20"/>
                  <a:gd name="T51" fmla="*/ 3 h 15"/>
                  <a:gd name="T52" fmla="*/ 5 w 20"/>
                  <a:gd name="T53" fmla="*/ 1 h 15"/>
                  <a:gd name="T54" fmla="*/ 9 w 20"/>
                  <a:gd name="T55" fmla="*/ 1 h 15"/>
                  <a:gd name="T56" fmla="*/ 12 w 20"/>
                  <a:gd name="T57" fmla="*/ 2 h 15"/>
                  <a:gd name="T58" fmla="*/ 16 w 20"/>
                  <a:gd name="T59" fmla="*/ 3 h 15"/>
                  <a:gd name="T60" fmla="*/ 18 w 20"/>
                  <a:gd name="T61"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 h="15">
                    <a:moveTo>
                      <a:pt x="18" y="3"/>
                    </a:moveTo>
                    <a:cubicBezTo>
                      <a:pt x="18" y="3"/>
                      <a:pt x="18" y="3"/>
                      <a:pt x="17" y="3"/>
                    </a:cubicBezTo>
                    <a:cubicBezTo>
                      <a:pt x="17" y="3"/>
                      <a:pt x="17" y="3"/>
                      <a:pt x="16" y="4"/>
                    </a:cubicBezTo>
                    <a:cubicBezTo>
                      <a:pt x="15" y="4"/>
                      <a:pt x="13" y="3"/>
                      <a:pt x="12" y="3"/>
                    </a:cubicBezTo>
                    <a:cubicBezTo>
                      <a:pt x="11" y="2"/>
                      <a:pt x="10" y="2"/>
                      <a:pt x="9" y="2"/>
                    </a:cubicBezTo>
                    <a:cubicBezTo>
                      <a:pt x="8" y="2"/>
                      <a:pt x="7" y="2"/>
                      <a:pt x="6" y="2"/>
                    </a:cubicBezTo>
                    <a:cubicBezTo>
                      <a:pt x="5" y="3"/>
                      <a:pt x="4" y="3"/>
                      <a:pt x="3" y="4"/>
                    </a:cubicBezTo>
                    <a:cubicBezTo>
                      <a:pt x="3" y="4"/>
                      <a:pt x="2" y="5"/>
                      <a:pt x="2" y="5"/>
                    </a:cubicBezTo>
                    <a:cubicBezTo>
                      <a:pt x="2" y="5"/>
                      <a:pt x="2" y="5"/>
                      <a:pt x="3" y="6"/>
                    </a:cubicBezTo>
                    <a:cubicBezTo>
                      <a:pt x="3" y="6"/>
                      <a:pt x="5" y="6"/>
                      <a:pt x="6" y="6"/>
                    </a:cubicBezTo>
                    <a:cubicBezTo>
                      <a:pt x="7" y="7"/>
                      <a:pt x="9" y="7"/>
                      <a:pt x="10" y="7"/>
                    </a:cubicBezTo>
                    <a:cubicBezTo>
                      <a:pt x="12" y="8"/>
                      <a:pt x="14" y="10"/>
                      <a:pt x="15" y="11"/>
                    </a:cubicBezTo>
                    <a:cubicBezTo>
                      <a:pt x="16" y="12"/>
                      <a:pt x="17" y="12"/>
                      <a:pt x="17" y="13"/>
                    </a:cubicBezTo>
                    <a:cubicBezTo>
                      <a:pt x="18" y="14"/>
                      <a:pt x="18" y="14"/>
                      <a:pt x="19" y="14"/>
                    </a:cubicBezTo>
                    <a:cubicBezTo>
                      <a:pt x="19" y="14"/>
                      <a:pt x="20" y="14"/>
                      <a:pt x="20" y="15"/>
                    </a:cubicBezTo>
                    <a:cubicBezTo>
                      <a:pt x="20" y="15"/>
                      <a:pt x="20" y="15"/>
                      <a:pt x="20" y="15"/>
                    </a:cubicBezTo>
                    <a:cubicBezTo>
                      <a:pt x="20" y="15"/>
                      <a:pt x="20" y="15"/>
                      <a:pt x="20" y="15"/>
                    </a:cubicBezTo>
                    <a:cubicBezTo>
                      <a:pt x="20" y="15"/>
                      <a:pt x="19" y="15"/>
                      <a:pt x="19" y="15"/>
                    </a:cubicBezTo>
                    <a:cubicBezTo>
                      <a:pt x="18" y="14"/>
                      <a:pt x="17" y="14"/>
                      <a:pt x="17" y="14"/>
                    </a:cubicBezTo>
                    <a:cubicBezTo>
                      <a:pt x="16" y="13"/>
                      <a:pt x="16" y="13"/>
                      <a:pt x="15" y="12"/>
                    </a:cubicBezTo>
                    <a:cubicBezTo>
                      <a:pt x="13" y="11"/>
                      <a:pt x="11" y="10"/>
                      <a:pt x="9" y="9"/>
                    </a:cubicBezTo>
                    <a:cubicBezTo>
                      <a:pt x="8" y="9"/>
                      <a:pt x="7" y="8"/>
                      <a:pt x="6" y="8"/>
                    </a:cubicBezTo>
                    <a:cubicBezTo>
                      <a:pt x="4" y="8"/>
                      <a:pt x="3" y="8"/>
                      <a:pt x="2" y="7"/>
                    </a:cubicBezTo>
                    <a:cubicBezTo>
                      <a:pt x="1" y="7"/>
                      <a:pt x="1" y="7"/>
                      <a:pt x="1" y="6"/>
                    </a:cubicBezTo>
                    <a:cubicBezTo>
                      <a:pt x="0" y="6"/>
                      <a:pt x="0" y="5"/>
                      <a:pt x="0" y="5"/>
                    </a:cubicBezTo>
                    <a:cubicBezTo>
                      <a:pt x="1" y="4"/>
                      <a:pt x="1" y="3"/>
                      <a:pt x="2" y="3"/>
                    </a:cubicBezTo>
                    <a:cubicBezTo>
                      <a:pt x="3" y="2"/>
                      <a:pt x="4" y="1"/>
                      <a:pt x="5" y="1"/>
                    </a:cubicBezTo>
                    <a:cubicBezTo>
                      <a:pt x="6" y="0"/>
                      <a:pt x="8" y="0"/>
                      <a:pt x="9" y="1"/>
                    </a:cubicBezTo>
                    <a:cubicBezTo>
                      <a:pt x="10" y="1"/>
                      <a:pt x="11" y="1"/>
                      <a:pt x="12" y="2"/>
                    </a:cubicBezTo>
                    <a:cubicBezTo>
                      <a:pt x="14" y="3"/>
                      <a:pt x="15" y="3"/>
                      <a:pt x="16" y="3"/>
                    </a:cubicBezTo>
                    <a:cubicBezTo>
                      <a:pt x="17" y="3"/>
                      <a:pt x="18" y="3"/>
                      <a:pt x="1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56"/>
              <p:cNvSpPr/>
              <p:nvPr/>
            </p:nvSpPr>
            <p:spPr bwMode="auto">
              <a:xfrm>
                <a:off x="5750" y="2415"/>
                <a:ext cx="15" cy="14"/>
              </a:xfrm>
              <a:custGeom>
                <a:avLst/>
                <a:gdLst>
                  <a:gd name="T0" fmla="*/ 0 w 6"/>
                  <a:gd name="T1" fmla="*/ 2 h 6"/>
                  <a:gd name="T2" fmla="*/ 2 w 6"/>
                  <a:gd name="T3" fmla="*/ 1 h 6"/>
                  <a:gd name="T4" fmla="*/ 5 w 6"/>
                  <a:gd name="T5" fmla="*/ 0 h 6"/>
                  <a:gd name="T6" fmla="*/ 5 w 6"/>
                  <a:gd name="T7" fmla="*/ 0 h 6"/>
                  <a:gd name="T8" fmla="*/ 5 w 6"/>
                  <a:gd name="T9" fmla="*/ 1 h 6"/>
                  <a:gd name="T10" fmla="*/ 6 w 6"/>
                  <a:gd name="T11" fmla="*/ 1 h 6"/>
                  <a:gd name="T12" fmla="*/ 6 w 6"/>
                  <a:gd name="T13" fmla="*/ 1 h 6"/>
                  <a:gd name="T14" fmla="*/ 6 w 6"/>
                  <a:gd name="T15" fmla="*/ 3 h 6"/>
                  <a:gd name="T16" fmla="*/ 5 w 6"/>
                  <a:gd name="T17" fmla="*/ 5 h 6"/>
                  <a:gd name="T18" fmla="*/ 5 w 6"/>
                  <a:gd name="T19" fmla="*/ 5 h 6"/>
                  <a:gd name="T20" fmla="*/ 5 w 6"/>
                  <a:gd name="T21" fmla="*/ 6 h 6"/>
                  <a:gd name="T22" fmla="*/ 3 w 6"/>
                  <a:gd name="T23" fmla="*/ 5 h 6"/>
                  <a:gd name="T24" fmla="*/ 4 w 6"/>
                  <a:gd name="T25" fmla="*/ 5 h 6"/>
                  <a:gd name="T26" fmla="*/ 5 w 6"/>
                  <a:gd name="T27" fmla="*/ 5 h 6"/>
                  <a:gd name="T28" fmla="*/ 5 w 6"/>
                  <a:gd name="T29" fmla="*/ 5 h 6"/>
                  <a:gd name="T30" fmla="*/ 5 w 6"/>
                  <a:gd name="T31" fmla="*/ 3 h 6"/>
                  <a:gd name="T32" fmla="*/ 5 w 6"/>
                  <a:gd name="T33" fmla="*/ 2 h 6"/>
                  <a:gd name="T34" fmla="*/ 5 w 6"/>
                  <a:gd name="T35" fmla="*/ 1 h 6"/>
                  <a:gd name="T36" fmla="*/ 5 w 6"/>
                  <a:gd name="T37" fmla="*/ 1 h 6"/>
                  <a:gd name="T38" fmla="*/ 5 w 6"/>
                  <a:gd name="T39" fmla="*/ 1 h 6"/>
                  <a:gd name="T40" fmla="*/ 4 w 6"/>
                  <a:gd name="T41" fmla="*/ 1 h 6"/>
                  <a:gd name="T42" fmla="*/ 2 w 6"/>
                  <a:gd name="T43" fmla="*/ 1 h 6"/>
                  <a:gd name="T44" fmla="*/ 0 w 6"/>
                  <a:gd name="T45"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6">
                    <a:moveTo>
                      <a:pt x="0" y="2"/>
                    </a:moveTo>
                    <a:cubicBezTo>
                      <a:pt x="0" y="1"/>
                      <a:pt x="1" y="1"/>
                      <a:pt x="2" y="1"/>
                    </a:cubicBezTo>
                    <a:cubicBezTo>
                      <a:pt x="3" y="0"/>
                      <a:pt x="4" y="0"/>
                      <a:pt x="5" y="0"/>
                    </a:cubicBezTo>
                    <a:cubicBezTo>
                      <a:pt x="5" y="0"/>
                      <a:pt x="5" y="0"/>
                      <a:pt x="5" y="0"/>
                    </a:cubicBezTo>
                    <a:cubicBezTo>
                      <a:pt x="5" y="0"/>
                      <a:pt x="5" y="0"/>
                      <a:pt x="5" y="1"/>
                    </a:cubicBezTo>
                    <a:cubicBezTo>
                      <a:pt x="6" y="1"/>
                      <a:pt x="6" y="1"/>
                      <a:pt x="6" y="1"/>
                    </a:cubicBezTo>
                    <a:cubicBezTo>
                      <a:pt x="6" y="1"/>
                      <a:pt x="6" y="1"/>
                      <a:pt x="6" y="1"/>
                    </a:cubicBezTo>
                    <a:cubicBezTo>
                      <a:pt x="6" y="2"/>
                      <a:pt x="6" y="2"/>
                      <a:pt x="6" y="3"/>
                    </a:cubicBezTo>
                    <a:cubicBezTo>
                      <a:pt x="6" y="4"/>
                      <a:pt x="5" y="5"/>
                      <a:pt x="5" y="5"/>
                    </a:cubicBezTo>
                    <a:cubicBezTo>
                      <a:pt x="5" y="5"/>
                      <a:pt x="5" y="5"/>
                      <a:pt x="5" y="5"/>
                    </a:cubicBezTo>
                    <a:cubicBezTo>
                      <a:pt x="5" y="5"/>
                      <a:pt x="5" y="6"/>
                      <a:pt x="5" y="6"/>
                    </a:cubicBezTo>
                    <a:cubicBezTo>
                      <a:pt x="4" y="6"/>
                      <a:pt x="4" y="6"/>
                      <a:pt x="3" y="5"/>
                    </a:cubicBezTo>
                    <a:cubicBezTo>
                      <a:pt x="3" y="5"/>
                      <a:pt x="4" y="5"/>
                      <a:pt x="4" y="5"/>
                    </a:cubicBezTo>
                    <a:cubicBezTo>
                      <a:pt x="4" y="5"/>
                      <a:pt x="4" y="5"/>
                      <a:pt x="5" y="5"/>
                    </a:cubicBezTo>
                    <a:cubicBezTo>
                      <a:pt x="5" y="5"/>
                      <a:pt x="5" y="5"/>
                      <a:pt x="5" y="5"/>
                    </a:cubicBezTo>
                    <a:cubicBezTo>
                      <a:pt x="5" y="4"/>
                      <a:pt x="5" y="3"/>
                      <a:pt x="5" y="3"/>
                    </a:cubicBezTo>
                    <a:cubicBezTo>
                      <a:pt x="5" y="2"/>
                      <a:pt x="5" y="2"/>
                      <a:pt x="5" y="2"/>
                    </a:cubicBezTo>
                    <a:cubicBezTo>
                      <a:pt x="5" y="2"/>
                      <a:pt x="5" y="1"/>
                      <a:pt x="5" y="1"/>
                    </a:cubicBezTo>
                    <a:cubicBezTo>
                      <a:pt x="5" y="1"/>
                      <a:pt x="5" y="1"/>
                      <a:pt x="5" y="1"/>
                    </a:cubicBezTo>
                    <a:cubicBezTo>
                      <a:pt x="5" y="1"/>
                      <a:pt x="5" y="1"/>
                      <a:pt x="5" y="1"/>
                    </a:cubicBezTo>
                    <a:cubicBezTo>
                      <a:pt x="4" y="1"/>
                      <a:pt x="4" y="1"/>
                      <a:pt x="4" y="1"/>
                    </a:cubicBezTo>
                    <a:cubicBezTo>
                      <a:pt x="4" y="1"/>
                      <a:pt x="3" y="1"/>
                      <a:pt x="2" y="1"/>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57"/>
              <p:cNvSpPr/>
              <p:nvPr/>
            </p:nvSpPr>
            <p:spPr bwMode="auto">
              <a:xfrm>
                <a:off x="5770" y="2424"/>
                <a:ext cx="2" cy="8"/>
              </a:xfrm>
              <a:custGeom>
                <a:avLst/>
                <a:gdLst>
                  <a:gd name="T0" fmla="*/ 0 w 1"/>
                  <a:gd name="T1" fmla="*/ 3 h 3"/>
                  <a:gd name="T2" fmla="*/ 0 w 1"/>
                  <a:gd name="T3" fmla="*/ 3 h 3"/>
                  <a:gd name="T4" fmla="*/ 0 w 1"/>
                  <a:gd name="T5" fmla="*/ 1 h 3"/>
                  <a:gd name="T6" fmla="*/ 0 w 1"/>
                  <a:gd name="T7" fmla="*/ 1 h 3"/>
                  <a:gd name="T8" fmla="*/ 0 w 1"/>
                  <a:gd name="T9" fmla="*/ 0 h 3"/>
                  <a:gd name="T10" fmla="*/ 1 w 1"/>
                  <a:gd name="T11" fmla="*/ 0 h 3"/>
                  <a:gd name="T12" fmla="*/ 1 w 1"/>
                  <a:gd name="T13" fmla="*/ 2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2"/>
                      <a:pt x="0" y="2"/>
                      <a:pt x="0" y="1"/>
                    </a:cubicBezTo>
                    <a:cubicBezTo>
                      <a:pt x="0" y="1"/>
                      <a:pt x="0" y="1"/>
                      <a:pt x="0" y="1"/>
                    </a:cubicBezTo>
                    <a:cubicBezTo>
                      <a:pt x="0" y="1"/>
                      <a:pt x="0" y="1"/>
                      <a:pt x="0" y="0"/>
                    </a:cubicBezTo>
                    <a:cubicBezTo>
                      <a:pt x="1" y="0"/>
                      <a:pt x="1" y="0"/>
                      <a:pt x="1" y="0"/>
                    </a:cubicBezTo>
                    <a:cubicBezTo>
                      <a:pt x="1" y="0"/>
                      <a:pt x="1" y="1"/>
                      <a:pt x="1" y="2"/>
                    </a:cubicBezTo>
                    <a:cubicBezTo>
                      <a:pt x="1" y="2"/>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58"/>
              <p:cNvSpPr/>
              <p:nvPr/>
            </p:nvSpPr>
            <p:spPr bwMode="auto">
              <a:xfrm>
                <a:off x="5772" y="2427"/>
                <a:ext cx="3" cy="7"/>
              </a:xfrm>
              <a:custGeom>
                <a:avLst/>
                <a:gdLst>
                  <a:gd name="T0" fmla="*/ 0 w 1"/>
                  <a:gd name="T1" fmla="*/ 0 h 3"/>
                  <a:gd name="T2" fmla="*/ 1 w 1"/>
                  <a:gd name="T3" fmla="*/ 0 h 3"/>
                  <a:gd name="T4" fmla="*/ 1 w 1"/>
                  <a:gd name="T5" fmla="*/ 1 h 3"/>
                  <a:gd name="T6" fmla="*/ 0 w 1"/>
                  <a:gd name="T7" fmla="*/ 2 h 3"/>
                  <a:gd name="T8" fmla="*/ 0 w 1"/>
                  <a:gd name="T9" fmla="*/ 3 h 3"/>
                  <a:gd name="T10" fmla="*/ 0 w 1"/>
                  <a:gd name="T11" fmla="*/ 2 h 3"/>
                  <a:gd name="T12" fmla="*/ 0 w 1"/>
                  <a:gd name="T13" fmla="*/ 1 h 3"/>
                  <a:gd name="T14" fmla="*/ 0 w 1"/>
                  <a:gd name="T15" fmla="*/ 0 h 3"/>
                  <a:gd name="T16" fmla="*/ 0 w 1"/>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0"/>
                    </a:moveTo>
                    <a:cubicBezTo>
                      <a:pt x="0" y="0"/>
                      <a:pt x="1" y="0"/>
                      <a:pt x="1" y="0"/>
                    </a:cubicBezTo>
                    <a:cubicBezTo>
                      <a:pt x="1" y="1"/>
                      <a:pt x="1" y="1"/>
                      <a:pt x="1" y="1"/>
                    </a:cubicBezTo>
                    <a:cubicBezTo>
                      <a:pt x="1" y="2"/>
                      <a:pt x="0" y="2"/>
                      <a:pt x="0" y="2"/>
                    </a:cubicBezTo>
                    <a:cubicBezTo>
                      <a:pt x="0" y="3"/>
                      <a:pt x="0" y="3"/>
                      <a:pt x="0" y="3"/>
                    </a:cubicBezTo>
                    <a:cubicBezTo>
                      <a:pt x="0" y="3"/>
                      <a:pt x="0" y="3"/>
                      <a:pt x="0" y="2"/>
                    </a:cubicBezTo>
                    <a:cubicBezTo>
                      <a:pt x="0" y="2"/>
                      <a:pt x="0" y="2"/>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9"/>
              <p:cNvSpPr/>
              <p:nvPr/>
            </p:nvSpPr>
            <p:spPr bwMode="auto">
              <a:xfrm>
                <a:off x="5772" y="2427"/>
                <a:ext cx="5" cy="7"/>
              </a:xfrm>
              <a:custGeom>
                <a:avLst/>
                <a:gdLst>
                  <a:gd name="T0" fmla="*/ 1 w 2"/>
                  <a:gd name="T1" fmla="*/ 0 h 3"/>
                  <a:gd name="T2" fmla="*/ 1 w 2"/>
                  <a:gd name="T3" fmla="*/ 1 h 3"/>
                  <a:gd name="T4" fmla="*/ 1 w 2"/>
                  <a:gd name="T5" fmla="*/ 2 h 3"/>
                  <a:gd name="T6" fmla="*/ 1 w 2"/>
                  <a:gd name="T7" fmla="*/ 3 h 3"/>
                  <a:gd name="T8" fmla="*/ 0 w 2"/>
                  <a:gd name="T9" fmla="*/ 3 h 3"/>
                  <a:gd name="T10" fmla="*/ 0 w 2"/>
                  <a:gd name="T11" fmla="*/ 3 h 3"/>
                  <a:gd name="T12" fmla="*/ 0 w 2"/>
                  <a:gd name="T13" fmla="*/ 2 h 3"/>
                  <a:gd name="T14" fmla="*/ 1 w 2"/>
                  <a:gd name="T15" fmla="*/ 1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1" y="0"/>
                      <a:pt x="1" y="1"/>
                      <a:pt x="1" y="1"/>
                    </a:cubicBezTo>
                    <a:cubicBezTo>
                      <a:pt x="2" y="1"/>
                      <a:pt x="1" y="2"/>
                      <a:pt x="1" y="2"/>
                    </a:cubicBezTo>
                    <a:cubicBezTo>
                      <a:pt x="1" y="2"/>
                      <a:pt x="1" y="3"/>
                      <a:pt x="1" y="3"/>
                    </a:cubicBezTo>
                    <a:cubicBezTo>
                      <a:pt x="1" y="3"/>
                      <a:pt x="0" y="3"/>
                      <a:pt x="0" y="3"/>
                    </a:cubicBezTo>
                    <a:cubicBezTo>
                      <a:pt x="0" y="3"/>
                      <a:pt x="0" y="3"/>
                      <a:pt x="0" y="3"/>
                    </a:cubicBezTo>
                    <a:cubicBezTo>
                      <a:pt x="0" y="2"/>
                      <a:pt x="0" y="2"/>
                      <a:pt x="0" y="2"/>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0"/>
              <p:cNvSpPr/>
              <p:nvPr/>
            </p:nvSpPr>
            <p:spPr bwMode="auto">
              <a:xfrm>
                <a:off x="5787" y="2442"/>
                <a:ext cx="44" cy="36"/>
              </a:xfrm>
              <a:custGeom>
                <a:avLst/>
                <a:gdLst>
                  <a:gd name="T0" fmla="*/ 1 w 18"/>
                  <a:gd name="T1" fmla="*/ 9 h 15"/>
                  <a:gd name="T2" fmla="*/ 3 w 18"/>
                  <a:gd name="T3" fmla="*/ 7 h 15"/>
                  <a:gd name="T4" fmla="*/ 2 w 18"/>
                  <a:gd name="T5" fmla="*/ 11 h 15"/>
                  <a:gd name="T6" fmla="*/ 5 w 18"/>
                  <a:gd name="T7" fmla="*/ 5 h 15"/>
                  <a:gd name="T8" fmla="*/ 5 w 18"/>
                  <a:gd name="T9" fmla="*/ 9 h 15"/>
                  <a:gd name="T10" fmla="*/ 3 w 18"/>
                  <a:gd name="T11" fmla="*/ 11 h 15"/>
                  <a:gd name="T12" fmla="*/ 8 w 18"/>
                  <a:gd name="T13" fmla="*/ 3 h 15"/>
                  <a:gd name="T14" fmla="*/ 6 w 18"/>
                  <a:gd name="T15" fmla="*/ 13 h 15"/>
                  <a:gd name="T16" fmla="*/ 7 w 18"/>
                  <a:gd name="T17" fmla="*/ 7 h 15"/>
                  <a:gd name="T18" fmla="*/ 11 w 18"/>
                  <a:gd name="T19" fmla="*/ 2 h 15"/>
                  <a:gd name="T20" fmla="*/ 8 w 18"/>
                  <a:gd name="T21" fmla="*/ 14 h 15"/>
                  <a:gd name="T22" fmla="*/ 10 w 18"/>
                  <a:gd name="T23" fmla="*/ 6 h 15"/>
                  <a:gd name="T24" fmla="*/ 11 w 18"/>
                  <a:gd name="T25" fmla="*/ 3 h 15"/>
                  <a:gd name="T26" fmla="*/ 12 w 18"/>
                  <a:gd name="T27" fmla="*/ 6 h 15"/>
                  <a:gd name="T28" fmla="*/ 8 w 18"/>
                  <a:gd name="T29" fmla="*/ 12 h 15"/>
                  <a:gd name="T30" fmla="*/ 12 w 18"/>
                  <a:gd name="T31" fmla="*/ 7 h 15"/>
                  <a:gd name="T32" fmla="*/ 16 w 18"/>
                  <a:gd name="T33" fmla="*/ 1 h 15"/>
                  <a:gd name="T34" fmla="*/ 13 w 18"/>
                  <a:gd name="T35" fmla="*/ 13 h 15"/>
                  <a:gd name="T36" fmla="*/ 12 w 18"/>
                  <a:gd name="T37" fmla="*/ 13 h 15"/>
                  <a:gd name="T38" fmla="*/ 17 w 18"/>
                  <a:gd name="T39" fmla="*/ 2 h 15"/>
                  <a:gd name="T40" fmla="*/ 14 w 18"/>
                  <a:gd name="T41" fmla="*/ 14 h 15"/>
                  <a:gd name="T42" fmla="*/ 15 w 18"/>
                  <a:gd name="T43" fmla="*/ 7 h 15"/>
                  <a:gd name="T44" fmla="*/ 12 w 18"/>
                  <a:gd name="T45" fmla="*/ 13 h 15"/>
                  <a:gd name="T46" fmla="*/ 15 w 18"/>
                  <a:gd name="T47" fmla="*/ 1 h 15"/>
                  <a:gd name="T48" fmla="*/ 12 w 18"/>
                  <a:gd name="T49" fmla="*/ 11 h 15"/>
                  <a:gd name="T50" fmla="*/ 8 w 18"/>
                  <a:gd name="T51" fmla="*/ 13 h 15"/>
                  <a:gd name="T52" fmla="*/ 10 w 18"/>
                  <a:gd name="T53" fmla="*/ 8 h 15"/>
                  <a:gd name="T54" fmla="*/ 13 w 18"/>
                  <a:gd name="T55" fmla="*/ 3 h 15"/>
                  <a:gd name="T56" fmla="*/ 11 w 18"/>
                  <a:gd name="T57" fmla="*/ 9 h 15"/>
                  <a:gd name="T58" fmla="*/ 6 w 18"/>
                  <a:gd name="T59" fmla="*/ 13 h 15"/>
                  <a:gd name="T60" fmla="*/ 9 w 18"/>
                  <a:gd name="T61" fmla="*/ 6 h 15"/>
                  <a:gd name="T62" fmla="*/ 6 w 18"/>
                  <a:gd name="T63" fmla="*/ 13 h 15"/>
                  <a:gd name="T64" fmla="*/ 4 w 18"/>
                  <a:gd name="T65" fmla="*/ 12 h 15"/>
                  <a:gd name="T66" fmla="*/ 6 w 18"/>
                  <a:gd name="T67" fmla="*/ 8 h 15"/>
                  <a:gd name="T68" fmla="*/ 3 w 18"/>
                  <a:gd name="T69" fmla="*/ 12 h 15"/>
                  <a:gd name="T70" fmla="*/ 4 w 18"/>
                  <a:gd name="T71" fmla="*/ 7 h 15"/>
                  <a:gd name="T72" fmla="*/ 6 w 18"/>
                  <a:gd name="T73" fmla="*/ 6 h 15"/>
                  <a:gd name="T74" fmla="*/ 2 w 18"/>
                  <a:gd name="T75" fmla="*/ 11 h 15"/>
                  <a:gd name="T76" fmla="*/ 1 w 18"/>
                  <a:gd name="T77" fmla="*/ 11 h 15"/>
                  <a:gd name="T78" fmla="*/ 4 w 18"/>
                  <a:gd name="T79" fmla="*/ 6 h 15"/>
                  <a:gd name="T80" fmla="*/ 4 w 18"/>
                  <a:gd name="T81" fmla="*/ 7 h 15"/>
                  <a:gd name="T82" fmla="*/ 0 w 18"/>
                  <a:gd name="T83" fmla="*/ 11 h 15"/>
                  <a:gd name="T84" fmla="*/ 1 w 18"/>
                  <a:gd name="T85"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15">
                    <a:moveTo>
                      <a:pt x="3" y="8"/>
                    </a:moveTo>
                    <a:cubicBezTo>
                      <a:pt x="2" y="8"/>
                      <a:pt x="2" y="8"/>
                      <a:pt x="2" y="8"/>
                    </a:cubicBezTo>
                    <a:cubicBezTo>
                      <a:pt x="1" y="9"/>
                      <a:pt x="1" y="9"/>
                      <a:pt x="1" y="9"/>
                    </a:cubicBezTo>
                    <a:cubicBezTo>
                      <a:pt x="0" y="10"/>
                      <a:pt x="0" y="10"/>
                      <a:pt x="0" y="11"/>
                    </a:cubicBezTo>
                    <a:cubicBezTo>
                      <a:pt x="0" y="11"/>
                      <a:pt x="0" y="11"/>
                      <a:pt x="0" y="11"/>
                    </a:cubicBezTo>
                    <a:cubicBezTo>
                      <a:pt x="2" y="10"/>
                      <a:pt x="2" y="8"/>
                      <a:pt x="3" y="7"/>
                    </a:cubicBezTo>
                    <a:cubicBezTo>
                      <a:pt x="4" y="7"/>
                      <a:pt x="4" y="7"/>
                      <a:pt x="4" y="7"/>
                    </a:cubicBezTo>
                    <a:cubicBezTo>
                      <a:pt x="3" y="9"/>
                      <a:pt x="3" y="9"/>
                      <a:pt x="3" y="9"/>
                    </a:cubicBezTo>
                    <a:cubicBezTo>
                      <a:pt x="3" y="10"/>
                      <a:pt x="2" y="10"/>
                      <a:pt x="2" y="11"/>
                    </a:cubicBezTo>
                    <a:cubicBezTo>
                      <a:pt x="1" y="11"/>
                      <a:pt x="1" y="11"/>
                      <a:pt x="1" y="11"/>
                    </a:cubicBezTo>
                    <a:cubicBezTo>
                      <a:pt x="4" y="8"/>
                      <a:pt x="4" y="8"/>
                      <a:pt x="4" y="8"/>
                    </a:cubicBezTo>
                    <a:cubicBezTo>
                      <a:pt x="5" y="5"/>
                      <a:pt x="5" y="5"/>
                      <a:pt x="5" y="5"/>
                    </a:cubicBezTo>
                    <a:cubicBezTo>
                      <a:pt x="6" y="6"/>
                      <a:pt x="6" y="6"/>
                      <a:pt x="6" y="6"/>
                    </a:cubicBezTo>
                    <a:cubicBezTo>
                      <a:pt x="5" y="7"/>
                      <a:pt x="5" y="7"/>
                      <a:pt x="5" y="7"/>
                    </a:cubicBezTo>
                    <a:cubicBezTo>
                      <a:pt x="5" y="9"/>
                      <a:pt x="5" y="9"/>
                      <a:pt x="5" y="9"/>
                    </a:cubicBezTo>
                    <a:cubicBezTo>
                      <a:pt x="5" y="9"/>
                      <a:pt x="4" y="10"/>
                      <a:pt x="4" y="10"/>
                    </a:cubicBezTo>
                    <a:cubicBezTo>
                      <a:pt x="4" y="11"/>
                      <a:pt x="4" y="11"/>
                      <a:pt x="4" y="12"/>
                    </a:cubicBezTo>
                    <a:cubicBezTo>
                      <a:pt x="3" y="11"/>
                      <a:pt x="3" y="11"/>
                      <a:pt x="3" y="11"/>
                    </a:cubicBezTo>
                    <a:cubicBezTo>
                      <a:pt x="5" y="8"/>
                      <a:pt x="5" y="8"/>
                      <a:pt x="5" y="8"/>
                    </a:cubicBezTo>
                    <a:cubicBezTo>
                      <a:pt x="7" y="4"/>
                      <a:pt x="7" y="4"/>
                      <a:pt x="7" y="4"/>
                    </a:cubicBezTo>
                    <a:cubicBezTo>
                      <a:pt x="7" y="3"/>
                      <a:pt x="8" y="3"/>
                      <a:pt x="8" y="3"/>
                    </a:cubicBezTo>
                    <a:cubicBezTo>
                      <a:pt x="8" y="4"/>
                      <a:pt x="9" y="4"/>
                      <a:pt x="8" y="4"/>
                    </a:cubicBezTo>
                    <a:cubicBezTo>
                      <a:pt x="8" y="5"/>
                      <a:pt x="8" y="5"/>
                      <a:pt x="8" y="5"/>
                    </a:cubicBezTo>
                    <a:cubicBezTo>
                      <a:pt x="6" y="13"/>
                      <a:pt x="6" y="13"/>
                      <a:pt x="6" y="13"/>
                    </a:cubicBezTo>
                    <a:cubicBezTo>
                      <a:pt x="4" y="12"/>
                      <a:pt x="4" y="12"/>
                      <a:pt x="4" y="12"/>
                    </a:cubicBezTo>
                    <a:cubicBezTo>
                      <a:pt x="6" y="10"/>
                      <a:pt x="6" y="10"/>
                      <a:pt x="6" y="10"/>
                    </a:cubicBezTo>
                    <a:cubicBezTo>
                      <a:pt x="7" y="7"/>
                      <a:pt x="7" y="7"/>
                      <a:pt x="7" y="7"/>
                    </a:cubicBezTo>
                    <a:cubicBezTo>
                      <a:pt x="8" y="5"/>
                      <a:pt x="8" y="5"/>
                      <a:pt x="8" y="5"/>
                    </a:cubicBezTo>
                    <a:cubicBezTo>
                      <a:pt x="8" y="4"/>
                      <a:pt x="9" y="3"/>
                      <a:pt x="10" y="2"/>
                    </a:cubicBezTo>
                    <a:cubicBezTo>
                      <a:pt x="10" y="2"/>
                      <a:pt x="10" y="2"/>
                      <a:pt x="11" y="2"/>
                    </a:cubicBezTo>
                    <a:cubicBezTo>
                      <a:pt x="11" y="2"/>
                      <a:pt x="11" y="3"/>
                      <a:pt x="11" y="3"/>
                    </a:cubicBezTo>
                    <a:cubicBezTo>
                      <a:pt x="11" y="3"/>
                      <a:pt x="11" y="3"/>
                      <a:pt x="11" y="3"/>
                    </a:cubicBezTo>
                    <a:cubicBezTo>
                      <a:pt x="8" y="14"/>
                      <a:pt x="8" y="14"/>
                      <a:pt x="8" y="14"/>
                    </a:cubicBezTo>
                    <a:cubicBezTo>
                      <a:pt x="6" y="13"/>
                      <a:pt x="6" y="13"/>
                      <a:pt x="6" y="13"/>
                    </a:cubicBezTo>
                    <a:cubicBezTo>
                      <a:pt x="9" y="8"/>
                      <a:pt x="9" y="8"/>
                      <a:pt x="9" y="8"/>
                    </a:cubicBezTo>
                    <a:cubicBezTo>
                      <a:pt x="10" y="6"/>
                      <a:pt x="10" y="6"/>
                      <a:pt x="10" y="6"/>
                    </a:cubicBezTo>
                    <a:cubicBezTo>
                      <a:pt x="11" y="5"/>
                      <a:pt x="11" y="5"/>
                      <a:pt x="11" y="4"/>
                    </a:cubicBezTo>
                    <a:cubicBezTo>
                      <a:pt x="11" y="3"/>
                      <a:pt x="11" y="3"/>
                      <a:pt x="11" y="3"/>
                    </a:cubicBezTo>
                    <a:cubicBezTo>
                      <a:pt x="11" y="3"/>
                      <a:pt x="11" y="3"/>
                      <a:pt x="11" y="3"/>
                    </a:cubicBezTo>
                    <a:cubicBezTo>
                      <a:pt x="12" y="2"/>
                      <a:pt x="12" y="2"/>
                      <a:pt x="13" y="2"/>
                    </a:cubicBezTo>
                    <a:cubicBezTo>
                      <a:pt x="13" y="2"/>
                      <a:pt x="13" y="3"/>
                      <a:pt x="13" y="3"/>
                    </a:cubicBezTo>
                    <a:cubicBezTo>
                      <a:pt x="12" y="6"/>
                      <a:pt x="12" y="6"/>
                      <a:pt x="12" y="6"/>
                    </a:cubicBezTo>
                    <a:cubicBezTo>
                      <a:pt x="12" y="8"/>
                      <a:pt x="12" y="8"/>
                      <a:pt x="12" y="8"/>
                    </a:cubicBezTo>
                    <a:cubicBezTo>
                      <a:pt x="11" y="10"/>
                      <a:pt x="10" y="11"/>
                      <a:pt x="10" y="13"/>
                    </a:cubicBezTo>
                    <a:cubicBezTo>
                      <a:pt x="8" y="12"/>
                      <a:pt x="8" y="12"/>
                      <a:pt x="8" y="12"/>
                    </a:cubicBezTo>
                    <a:cubicBezTo>
                      <a:pt x="9" y="11"/>
                      <a:pt x="9" y="11"/>
                      <a:pt x="9" y="11"/>
                    </a:cubicBezTo>
                    <a:cubicBezTo>
                      <a:pt x="10" y="10"/>
                      <a:pt x="10" y="10"/>
                      <a:pt x="10" y="10"/>
                    </a:cubicBezTo>
                    <a:cubicBezTo>
                      <a:pt x="11" y="9"/>
                      <a:pt x="11" y="8"/>
                      <a:pt x="12" y="7"/>
                    </a:cubicBezTo>
                    <a:cubicBezTo>
                      <a:pt x="13" y="5"/>
                      <a:pt x="13" y="2"/>
                      <a:pt x="15" y="0"/>
                    </a:cubicBezTo>
                    <a:cubicBezTo>
                      <a:pt x="15" y="0"/>
                      <a:pt x="16" y="0"/>
                      <a:pt x="16" y="0"/>
                    </a:cubicBezTo>
                    <a:cubicBezTo>
                      <a:pt x="16" y="0"/>
                      <a:pt x="16" y="1"/>
                      <a:pt x="16" y="1"/>
                    </a:cubicBezTo>
                    <a:cubicBezTo>
                      <a:pt x="15" y="7"/>
                      <a:pt x="15" y="7"/>
                      <a:pt x="15" y="7"/>
                    </a:cubicBezTo>
                    <a:cubicBezTo>
                      <a:pt x="14" y="10"/>
                      <a:pt x="14" y="10"/>
                      <a:pt x="14" y="10"/>
                    </a:cubicBezTo>
                    <a:cubicBezTo>
                      <a:pt x="13" y="13"/>
                      <a:pt x="13" y="13"/>
                      <a:pt x="13" y="13"/>
                    </a:cubicBezTo>
                    <a:cubicBezTo>
                      <a:pt x="13" y="13"/>
                      <a:pt x="13" y="14"/>
                      <a:pt x="12" y="13"/>
                    </a:cubicBezTo>
                    <a:cubicBezTo>
                      <a:pt x="12" y="13"/>
                      <a:pt x="12" y="13"/>
                      <a:pt x="12" y="13"/>
                    </a:cubicBezTo>
                    <a:cubicBezTo>
                      <a:pt x="12" y="13"/>
                      <a:pt x="12" y="13"/>
                      <a:pt x="12" y="13"/>
                    </a:cubicBezTo>
                    <a:cubicBezTo>
                      <a:pt x="12" y="12"/>
                      <a:pt x="12" y="11"/>
                      <a:pt x="13" y="10"/>
                    </a:cubicBezTo>
                    <a:cubicBezTo>
                      <a:pt x="13" y="9"/>
                      <a:pt x="13" y="8"/>
                      <a:pt x="14" y="7"/>
                    </a:cubicBezTo>
                    <a:cubicBezTo>
                      <a:pt x="15" y="5"/>
                      <a:pt x="16" y="4"/>
                      <a:pt x="17" y="2"/>
                    </a:cubicBezTo>
                    <a:cubicBezTo>
                      <a:pt x="17" y="2"/>
                      <a:pt x="18" y="2"/>
                      <a:pt x="18" y="2"/>
                    </a:cubicBezTo>
                    <a:cubicBezTo>
                      <a:pt x="18" y="2"/>
                      <a:pt x="18" y="2"/>
                      <a:pt x="18" y="2"/>
                    </a:cubicBezTo>
                    <a:cubicBezTo>
                      <a:pt x="14" y="14"/>
                      <a:pt x="14" y="14"/>
                      <a:pt x="14" y="14"/>
                    </a:cubicBezTo>
                    <a:cubicBezTo>
                      <a:pt x="17" y="2"/>
                      <a:pt x="17" y="2"/>
                      <a:pt x="17" y="2"/>
                    </a:cubicBezTo>
                    <a:cubicBezTo>
                      <a:pt x="18" y="2"/>
                      <a:pt x="18" y="2"/>
                      <a:pt x="18" y="2"/>
                    </a:cubicBezTo>
                    <a:cubicBezTo>
                      <a:pt x="17" y="4"/>
                      <a:pt x="16" y="6"/>
                      <a:pt x="15" y="7"/>
                    </a:cubicBezTo>
                    <a:cubicBezTo>
                      <a:pt x="14" y="8"/>
                      <a:pt x="14" y="9"/>
                      <a:pt x="14" y="10"/>
                    </a:cubicBezTo>
                    <a:cubicBezTo>
                      <a:pt x="13" y="11"/>
                      <a:pt x="13" y="12"/>
                      <a:pt x="13" y="13"/>
                    </a:cubicBezTo>
                    <a:cubicBezTo>
                      <a:pt x="12" y="13"/>
                      <a:pt x="12" y="13"/>
                      <a:pt x="12" y="13"/>
                    </a:cubicBezTo>
                    <a:cubicBezTo>
                      <a:pt x="13" y="10"/>
                      <a:pt x="13" y="10"/>
                      <a:pt x="13" y="10"/>
                    </a:cubicBezTo>
                    <a:cubicBezTo>
                      <a:pt x="14" y="7"/>
                      <a:pt x="14" y="7"/>
                      <a:pt x="14" y="7"/>
                    </a:cubicBezTo>
                    <a:cubicBezTo>
                      <a:pt x="15" y="1"/>
                      <a:pt x="15" y="1"/>
                      <a:pt x="15" y="1"/>
                    </a:cubicBezTo>
                    <a:cubicBezTo>
                      <a:pt x="16" y="1"/>
                      <a:pt x="16" y="1"/>
                      <a:pt x="16" y="1"/>
                    </a:cubicBezTo>
                    <a:cubicBezTo>
                      <a:pt x="15" y="3"/>
                      <a:pt x="14" y="5"/>
                      <a:pt x="13" y="7"/>
                    </a:cubicBezTo>
                    <a:cubicBezTo>
                      <a:pt x="13" y="8"/>
                      <a:pt x="13" y="9"/>
                      <a:pt x="12" y="11"/>
                    </a:cubicBezTo>
                    <a:cubicBezTo>
                      <a:pt x="11" y="12"/>
                      <a:pt x="11" y="12"/>
                      <a:pt x="11" y="12"/>
                    </a:cubicBezTo>
                    <a:cubicBezTo>
                      <a:pt x="10" y="13"/>
                      <a:pt x="10" y="13"/>
                      <a:pt x="10" y="13"/>
                    </a:cubicBezTo>
                    <a:cubicBezTo>
                      <a:pt x="9" y="14"/>
                      <a:pt x="9" y="14"/>
                      <a:pt x="8" y="13"/>
                    </a:cubicBezTo>
                    <a:cubicBezTo>
                      <a:pt x="8" y="13"/>
                      <a:pt x="8" y="13"/>
                      <a:pt x="8" y="12"/>
                    </a:cubicBezTo>
                    <a:cubicBezTo>
                      <a:pt x="8" y="12"/>
                      <a:pt x="8" y="12"/>
                      <a:pt x="8" y="12"/>
                    </a:cubicBezTo>
                    <a:cubicBezTo>
                      <a:pt x="9" y="11"/>
                      <a:pt x="9" y="9"/>
                      <a:pt x="10" y="8"/>
                    </a:cubicBezTo>
                    <a:cubicBezTo>
                      <a:pt x="11" y="5"/>
                      <a:pt x="11" y="5"/>
                      <a:pt x="11" y="5"/>
                    </a:cubicBezTo>
                    <a:cubicBezTo>
                      <a:pt x="11" y="3"/>
                      <a:pt x="11" y="3"/>
                      <a:pt x="11" y="3"/>
                    </a:cubicBezTo>
                    <a:cubicBezTo>
                      <a:pt x="13" y="3"/>
                      <a:pt x="13" y="3"/>
                      <a:pt x="13" y="3"/>
                    </a:cubicBezTo>
                    <a:cubicBezTo>
                      <a:pt x="13" y="5"/>
                      <a:pt x="13" y="5"/>
                      <a:pt x="13" y="5"/>
                    </a:cubicBezTo>
                    <a:cubicBezTo>
                      <a:pt x="13" y="5"/>
                      <a:pt x="12" y="6"/>
                      <a:pt x="12" y="6"/>
                    </a:cubicBezTo>
                    <a:cubicBezTo>
                      <a:pt x="11" y="9"/>
                      <a:pt x="11" y="9"/>
                      <a:pt x="11" y="9"/>
                    </a:cubicBezTo>
                    <a:cubicBezTo>
                      <a:pt x="8" y="14"/>
                      <a:pt x="8" y="14"/>
                      <a:pt x="8" y="14"/>
                    </a:cubicBezTo>
                    <a:cubicBezTo>
                      <a:pt x="7" y="15"/>
                      <a:pt x="7" y="15"/>
                      <a:pt x="6" y="14"/>
                    </a:cubicBezTo>
                    <a:cubicBezTo>
                      <a:pt x="6" y="14"/>
                      <a:pt x="6" y="14"/>
                      <a:pt x="6" y="13"/>
                    </a:cubicBezTo>
                    <a:cubicBezTo>
                      <a:pt x="9" y="3"/>
                      <a:pt x="9" y="3"/>
                      <a:pt x="9" y="3"/>
                    </a:cubicBezTo>
                    <a:cubicBezTo>
                      <a:pt x="11" y="3"/>
                      <a:pt x="11" y="3"/>
                      <a:pt x="11" y="3"/>
                    </a:cubicBezTo>
                    <a:cubicBezTo>
                      <a:pt x="9" y="6"/>
                      <a:pt x="9" y="6"/>
                      <a:pt x="9" y="6"/>
                    </a:cubicBezTo>
                    <a:cubicBezTo>
                      <a:pt x="8" y="8"/>
                      <a:pt x="8" y="8"/>
                      <a:pt x="8" y="8"/>
                    </a:cubicBezTo>
                    <a:cubicBezTo>
                      <a:pt x="7" y="11"/>
                      <a:pt x="7" y="11"/>
                      <a:pt x="7" y="11"/>
                    </a:cubicBezTo>
                    <a:cubicBezTo>
                      <a:pt x="6" y="13"/>
                      <a:pt x="6" y="13"/>
                      <a:pt x="6" y="13"/>
                    </a:cubicBezTo>
                    <a:cubicBezTo>
                      <a:pt x="5" y="13"/>
                      <a:pt x="5" y="14"/>
                      <a:pt x="4" y="13"/>
                    </a:cubicBezTo>
                    <a:cubicBezTo>
                      <a:pt x="4" y="13"/>
                      <a:pt x="4" y="13"/>
                      <a:pt x="4" y="12"/>
                    </a:cubicBezTo>
                    <a:cubicBezTo>
                      <a:pt x="4" y="12"/>
                      <a:pt x="4" y="12"/>
                      <a:pt x="4" y="12"/>
                    </a:cubicBezTo>
                    <a:cubicBezTo>
                      <a:pt x="7" y="4"/>
                      <a:pt x="7" y="4"/>
                      <a:pt x="7" y="4"/>
                    </a:cubicBezTo>
                    <a:cubicBezTo>
                      <a:pt x="8" y="5"/>
                      <a:pt x="8" y="5"/>
                      <a:pt x="8" y="5"/>
                    </a:cubicBezTo>
                    <a:cubicBezTo>
                      <a:pt x="6" y="8"/>
                      <a:pt x="6" y="8"/>
                      <a:pt x="6" y="8"/>
                    </a:cubicBezTo>
                    <a:cubicBezTo>
                      <a:pt x="4" y="12"/>
                      <a:pt x="4" y="12"/>
                      <a:pt x="4" y="12"/>
                    </a:cubicBezTo>
                    <a:cubicBezTo>
                      <a:pt x="4" y="12"/>
                      <a:pt x="4" y="13"/>
                      <a:pt x="3" y="12"/>
                    </a:cubicBezTo>
                    <a:cubicBezTo>
                      <a:pt x="3" y="12"/>
                      <a:pt x="3" y="12"/>
                      <a:pt x="3" y="12"/>
                    </a:cubicBezTo>
                    <a:cubicBezTo>
                      <a:pt x="3" y="11"/>
                      <a:pt x="3" y="11"/>
                      <a:pt x="3" y="10"/>
                    </a:cubicBezTo>
                    <a:cubicBezTo>
                      <a:pt x="3" y="9"/>
                      <a:pt x="3" y="9"/>
                      <a:pt x="4" y="8"/>
                    </a:cubicBezTo>
                    <a:cubicBezTo>
                      <a:pt x="4" y="7"/>
                      <a:pt x="4" y="7"/>
                      <a:pt x="4" y="7"/>
                    </a:cubicBezTo>
                    <a:cubicBezTo>
                      <a:pt x="5" y="5"/>
                      <a:pt x="5" y="5"/>
                      <a:pt x="5" y="5"/>
                    </a:cubicBezTo>
                    <a:cubicBezTo>
                      <a:pt x="6" y="5"/>
                      <a:pt x="6" y="5"/>
                      <a:pt x="6" y="5"/>
                    </a:cubicBezTo>
                    <a:cubicBezTo>
                      <a:pt x="6" y="5"/>
                      <a:pt x="6" y="6"/>
                      <a:pt x="6" y="6"/>
                    </a:cubicBezTo>
                    <a:cubicBezTo>
                      <a:pt x="6" y="6"/>
                      <a:pt x="6" y="6"/>
                      <a:pt x="6" y="6"/>
                    </a:cubicBezTo>
                    <a:cubicBezTo>
                      <a:pt x="4" y="9"/>
                      <a:pt x="4" y="9"/>
                      <a:pt x="4" y="9"/>
                    </a:cubicBezTo>
                    <a:cubicBezTo>
                      <a:pt x="2" y="11"/>
                      <a:pt x="2" y="11"/>
                      <a:pt x="2" y="11"/>
                    </a:cubicBezTo>
                    <a:cubicBezTo>
                      <a:pt x="2" y="11"/>
                      <a:pt x="2" y="11"/>
                      <a:pt x="2" y="11"/>
                    </a:cubicBezTo>
                    <a:cubicBezTo>
                      <a:pt x="2" y="11"/>
                      <a:pt x="2" y="11"/>
                      <a:pt x="1" y="11"/>
                    </a:cubicBezTo>
                    <a:cubicBezTo>
                      <a:pt x="1" y="11"/>
                      <a:pt x="1" y="11"/>
                      <a:pt x="1" y="11"/>
                    </a:cubicBezTo>
                    <a:cubicBezTo>
                      <a:pt x="2" y="10"/>
                      <a:pt x="2" y="9"/>
                      <a:pt x="2" y="9"/>
                    </a:cubicBezTo>
                    <a:cubicBezTo>
                      <a:pt x="3" y="7"/>
                      <a:pt x="3" y="7"/>
                      <a:pt x="3" y="7"/>
                    </a:cubicBezTo>
                    <a:cubicBezTo>
                      <a:pt x="3" y="6"/>
                      <a:pt x="4" y="6"/>
                      <a:pt x="4" y="6"/>
                    </a:cubicBezTo>
                    <a:cubicBezTo>
                      <a:pt x="4" y="6"/>
                      <a:pt x="4" y="7"/>
                      <a:pt x="4" y="7"/>
                    </a:cubicBezTo>
                    <a:cubicBezTo>
                      <a:pt x="4" y="7"/>
                      <a:pt x="4" y="7"/>
                      <a:pt x="4" y="7"/>
                    </a:cubicBezTo>
                    <a:cubicBezTo>
                      <a:pt x="4" y="7"/>
                      <a:pt x="4" y="7"/>
                      <a:pt x="4" y="7"/>
                    </a:cubicBezTo>
                    <a:cubicBezTo>
                      <a:pt x="3" y="8"/>
                      <a:pt x="3" y="9"/>
                      <a:pt x="2" y="9"/>
                    </a:cubicBezTo>
                    <a:cubicBezTo>
                      <a:pt x="2" y="10"/>
                      <a:pt x="2" y="10"/>
                      <a:pt x="1" y="10"/>
                    </a:cubicBezTo>
                    <a:cubicBezTo>
                      <a:pt x="1" y="11"/>
                      <a:pt x="0" y="11"/>
                      <a:pt x="0" y="11"/>
                    </a:cubicBezTo>
                    <a:cubicBezTo>
                      <a:pt x="0" y="11"/>
                      <a:pt x="0" y="11"/>
                      <a:pt x="0" y="11"/>
                    </a:cubicBezTo>
                    <a:cubicBezTo>
                      <a:pt x="0" y="11"/>
                      <a:pt x="0" y="11"/>
                      <a:pt x="0" y="11"/>
                    </a:cubicBezTo>
                    <a:cubicBezTo>
                      <a:pt x="0" y="10"/>
                      <a:pt x="0" y="10"/>
                      <a:pt x="1" y="9"/>
                    </a:cubicBezTo>
                    <a:cubicBezTo>
                      <a:pt x="1" y="9"/>
                      <a:pt x="1" y="8"/>
                      <a:pt x="2" y="8"/>
                    </a:cubicBezTo>
                    <a:lnTo>
                      <a:pt x="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1"/>
              <p:cNvSpPr/>
              <p:nvPr/>
            </p:nvSpPr>
            <p:spPr bwMode="auto">
              <a:xfrm>
                <a:off x="5726" y="2282"/>
                <a:ext cx="105" cy="113"/>
              </a:xfrm>
              <a:custGeom>
                <a:avLst/>
                <a:gdLst>
                  <a:gd name="T0" fmla="*/ 0 w 43"/>
                  <a:gd name="T1" fmla="*/ 39 h 46"/>
                  <a:gd name="T2" fmla="*/ 0 w 43"/>
                  <a:gd name="T3" fmla="*/ 33 h 46"/>
                  <a:gd name="T4" fmla="*/ 1 w 43"/>
                  <a:gd name="T5" fmla="*/ 15 h 46"/>
                  <a:gd name="T6" fmla="*/ 1 w 43"/>
                  <a:gd name="T7" fmla="*/ 8 h 46"/>
                  <a:gd name="T8" fmla="*/ 0 w 43"/>
                  <a:gd name="T9" fmla="*/ 4 h 46"/>
                  <a:gd name="T10" fmla="*/ 2 w 43"/>
                  <a:gd name="T11" fmla="*/ 1 h 46"/>
                  <a:gd name="T12" fmla="*/ 5 w 43"/>
                  <a:gd name="T13" fmla="*/ 0 h 46"/>
                  <a:gd name="T14" fmla="*/ 8 w 43"/>
                  <a:gd name="T15" fmla="*/ 1 h 46"/>
                  <a:gd name="T16" fmla="*/ 9 w 43"/>
                  <a:gd name="T17" fmla="*/ 0 h 46"/>
                  <a:gd name="T18" fmla="*/ 22 w 43"/>
                  <a:gd name="T19" fmla="*/ 0 h 46"/>
                  <a:gd name="T20" fmla="*/ 24 w 43"/>
                  <a:gd name="T21" fmla="*/ 0 h 46"/>
                  <a:gd name="T22" fmla="*/ 40 w 43"/>
                  <a:gd name="T23" fmla="*/ 2 h 46"/>
                  <a:gd name="T24" fmla="*/ 40 w 43"/>
                  <a:gd name="T25" fmla="*/ 2 h 46"/>
                  <a:gd name="T26" fmla="*/ 42 w 43"/>
                  <a:gd name="T27" fmla="*/ 27 h 46"/>
                  <a:gd name="T28" fmla="*/ 43 w 43"/>
                  <a:gd name="T29" fmla="*/ 37 h 46"/>
                  <a:gd name="T30" fmla="*/ 41 w 43"/>
                  <a:gd name="T31" fmla="*/ 44 h 46"/>
                  <a:gd name="T32" fmla="*/ 41 w 43"/>
                  <a:gd name="T33" fmla="*/ 44 h 46"/>
                  <a:gd name="T34" fmla="*/ 40 w 43"/>
                  <a:gd name="T35" fmla="*/ 43 h 46"/>
                  <a:gd name="T36" fmla="*/ 42 w 43"/>
                  <a:gd name="T37" fmla="*/ 37 h 46"/>
                  <a:gd name="T38" fmla="*/ 41 w 43"/>
                  <a:gd name="T39" fmla="*/ 27 h 46"/>
                  <a:gd name="T40" fmla="*/ 39 w 43"/>
                  <a:gd name="T41" fmla="*/ 3 h 46"/>
                  <a:gd name="T42" fmla="*/ 24 w 43"/>
                  <a:gd name="T43" fmla="*/ 1 h 46"/>
                  <a:gd name="T44" fmla="*/ 22 w 43"/>
                  <a:gd name="T45" fmla="*/ 1 h 46"/>
                  <a:gd name="T46" fmla="*/ 9 w 43"/>
                  <a:gd name="T47" fmla="*/ 1 h 46"/>
                  <a:gd name="T48" fmla="*/ 8 w 43"/>
                  <a:gd name="T49" fmla="*/ 2 h 46"/>
                  <a:gd name="T50" fmla="*/ 5 w 43"/>
                  <a:gd name="T51" fmla="*/ 1 h 46"/>
                  <a:gd name="T52" fmla="*/ 3 w 43"/>
                  <a:gd name="T53" fmla="*/ 2 h 46"/>
                  <a:gd name="T54" fmla="*/ 1 w 43"/>
                  <a:gd name="T55" fmla="*/ 4 h 46"/>
                  <a:gd name="T56" fmla="*/ 2 w 43"/>
                  <a:gd name="T57" fmla="*/ 8 h 46"/>
                  <a:gd name="T58" fmla="*/ 2 w 43"/>
                  <a:gd name="T59" fmla="*/ 15 h 46"/>
                  <a:gd name="T60" fmla="*/ 1 w 43"/>
                  <a:gd name="T61" fmla="*/ 33 h 46"/>
                  <a:gd name="T62" fmla="*/ 1 w 43"/>
                  <a:gd name="T63" fmla="*/ 39 h 46"/>
                  <a:gd name="T64" fmla="*/ 2 w 43"/>
                  <a:gd name="T65" fmla="*/ 44 h 46"/>
                  <a:gd name="T66" fmla="*/ 5 w 43"/>
                  <a:gd name="T67" fmla="*/ 45 h 46"/>
                  <a:gd name="T68" fmla="*/ 12 w 43"/>
                  <a:gd name="T69" fmla="*/ 45 h 46"/>
                  <a:gd name="T70" fmla="*/ 21 w 43"/>
                  <a:gd name="T71" fmla="*/ 44 h 46"/>
                  <a:gd name="T72" fmla="*/ 21 w 43"/>
                  <a:gd name="T73" fmla="*/ 45 h 46"/>
                  <a:gd name="T74" fmla="*/ 21 w 43"/>
                  <a:gd name="T75" fmla="*/ 45 h 46"/>
                  <a:gd name="T76" fmla="*/ 12 w 43"/>
                  <a:gd name="T77" fmla="*/ 46 h 46"/>
                  <a:gd name="T78" fmla="*/ 5 w 43"/>
                  <a:gd name="T79" fmla="*/ 46 h 46"/>
                  <a:gd name="T80" fmla="*/ 1 w 43"/>
                  <a:gd name="T81" fmla="*/ 4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6">
                    <a:moveTo>
                      <a:pt x="1" y="45"/>
                    </a:moveTo>
                    <a:cubicBezTo>
                      <a:pt x="0" y="43"/>
                      <a:pt x="0" y="41"/>
                      <a:pt x="0" y="39"/>
                    </a:cubicBezTo>
                    <a:cubicBezTo>
                      <a:pt x="0" y="39"/>
                      <a:pt x="0" y="39"/>
                      <a:pt x="0" y="39"/>
                    </a:cubicBezTo>
                    <a:cubicBezTo>
                      <a:pt x="0" y="37"/>
                      <a:pt x="0" y="34"/>
                      <a:pt x="0" y="33"/>
                    </a:cubicBezTo>
                    <a:cubicBezTo>
                      <a:pt x="0" y="33"/>
                      <a:pt x="0" y="33"/>
                      <a:pt x="0" y="33"/>
                    </a:cubicBezTo>
                    <a:cubicBezTo>
                      <a:pt x="0" y="27"/>
                      <a:pt x="1" y="21"/>
                      <a:pt x="1" y="15"/>
                    </a:cubicBezTo>
                    <a:cubicBezTo>
                      <a:pt x="1" y="15"/>
                      <a:pt x="1" y="15"/>
                      <a:pt x="1" y="15"/>
                    </a:cubicBezTo>
                    <a:cubicBezTo>
                      <a:pt x="1" y="13"/>
                      <a:pt x="1" y="10"/>
                      <a:pt x="1" y="8"/>
                    </a:cubicBezTo>
                    <a:cubicBezTo>
                      <a:pt x="1" y="8"/>
                      <a:pt x="1" y="8"/>
                      <a:pt x="1" y="8"/>
                    </a:cubicBezTo>
                    <a:cubicBezTo>
                      <a:pt x="0" y="7"/>
                      <a:pt x="0" y="5"/>
                      <a:pt x="0" y="4"/>
                    </a:cubicBezTo>
                    <a:cubicBezTo>
                      <a:pt x="0" y="4"/>
                      <a:pt x="0" y="4"/>
                      <a:pt x="0" y="4"/>
                    </a:cubicBezTo>
                    <a:cubicBezTo>
                      <a:pt x="0" y="3"/>
                      <a:pt x="1" y="1"/>
                      <a:pt x="2" y="1"/>
                    </a:cubicBezTo>
                    <a:cubicBezTo>
                      <a:pt x="2" y="1"/>
                      <a:pt x="2" y="1"/>
                      <a:pt x="2" y="1"/>
                    </a:cubicBezTo>
                    <a:cubicBezTo>
                      <a:pt x="3" y="0"/>
                      <a:pt x="4" y="0"/>
                      <a:pt x="5" y="0"/>
                    </a:cubicBezTo>
                    <a:cubicBezTo>
                      <a:pt x="5" y="0"/>
                      <a:pt x="5" y="0"/>
                      <a:pt x="5" y="0"/>
                    </a:cubicBezTo>
                    <a:cubicBezTo>
                      <a:pt x="6" y="0"/>
                      <a:pt x="7" y="1"/>
                      <a:pt x="8" y="1"/>
                    </a:cubicBezTo>
                    <a:cubicBezTo>
                      <a:pt x="8" y="1"/>
                      <a:pt x="8" y="1"/>
                      <a:pt x="8" y="1"/>
                    </a:cubicBezTo>
                    <a:cubicBezTo>
                      <a:pt x="9" y="1"/>
                      <a:pt x="9" y="1"/>
                      <a:pt x="9" y="0"/>
                    </a:cubicBezTo>
                    <a:cubicBezTo>
                      <a:pt x="9" y="0"/>
                      <a:pt x="9" y="0"/>
                      <a:pt x="9" y="0"/>
                    </a:cubicBezTo>
                    <a:cubicBezTo>
                      <a:pt x="13" y="0"/>
                      <a:pt x="18" y="0"/>
                      <a:pt x="22" y="0"/>
                    </a:cubicBezTo>
                    <a:cubicBezTo>
                      <a:pt x="22" y="0"/>
                      <a:pt x="22" y="0"/>
                      <a:pt x="22" y="0"/>
                    </a:cubicBezTo>
                    <a:cubicBezTo>
                      <a:pt x="23" y="0"/>
                      <a:pt x="23" y="0"/>
                      <a:pt x="24" y="0"/>
                    </a:cubicBezTo>
                    <a:cubicBezTo>
                      <a:pt x="24" y="0"/>
                      <a:pt x="24" y="0"/>
                      <a:pt x="24" y="0"/>
                    </a:cubicBezTo>
                    <a:cubicBezTo>
                      <a:pt x="29" y="0"/>
                      <a:pt x="35" y="0"/>
                      <a:pt x="40" y="2"/>
                    </a:cubicBezTo>
                    <a:cubicBezTo>
                      <a:pt x="40" y="2"/>
                      <a:pt x="40" y="2"/>
                      <a:pt x="40" y="2"/>
                    </a:cubicBezTo>
                    <a:cubicBezTo>
                      <a:pt x="40" y="2"/>
                      <a:pt x="40" y="2"/>
                      <a:pt x="40" y="2"/>
                    </a:cubicBezTo>
                    <a:cubicBezTo>
                      <a:pt x="42" y="10"/>
                      <a:pt x="42" y="19"/>
                      <a:pt x="42" y="27"/>
                    </a:cubicBezTo>
                    <a:cubicBezTo>
                      <a:pt x="42" y="27"/>
                      <a:pt x="42" y="27"/>
                      <a:pt x="42" y="27"/>
                    </a:cubicBezTo>
                    <a:cubicBezTo>
                      <a:pt x="42" y="30"/>
                      <a:pt x="43" y="34"/>
                      <a:pt x="43" y="37"/>
                    </a:cubicBezTo>
                    <a:cubicBezTo>
                      <a:pt x="43" y="37"/>
                      <a:pt x="43" y="37"/>
                      <a:pt x="43" y="37"/>
                    </a:cubicBezTo>
                    <a:cubicBezTo>
                      <a:pt x="43" y="40"/>
                      <a:pt x="42" y="42"/>
                      <a:pt x="41" y="44"/>
                    </a:cubicBezTo>
                    <a:cubicBezTo>
                      <a:pt x="41" y="44"/>
                      <a:pt x="41" y="44"/>
                      <a:pt x="41" y="44"/>
                    </a:cubicBezTo>
                    <a:cubicBezTo>
                      <a:pt x="41" y="44"/>
                      <a:pt x="41" y="44"/>
                      <a:pt x="41" y="44"/>
                    </a:cubicBezTo>
                    <a:cubicBezTo>
                      <a:pt x="41" y="44"/>
                      <a:pt x="41" y="44"/>
                      <a:pt x="41" y="44"/>
                    </a:cubicBezTo>
                    <a:cubicBezTo>
                      <a:pt x="41" y="44"/>
                      <a:pt x="41" y="44"/>
                      <a:pt x="41" y="44"/>
                    </a:cubicBezTo>
                    <a:cubicBezTo>
                      <a:pt x="40" y="44"/>
                      <a:pt x="40" y="43"/>
                      <a:pt x="40" y="43"/>
                    </a:cubicBezTo>
                    <a:cubicBezTo>
                      <a:pt x="40" y="43"/>
                      <a:pt x="40" y="43"/>
                      <a:pt x="40" y="43"/>
                    </a:cubicBezTo>
                    <a:cubicBezTo>
                      <a:pt x="41" y="42"/>
                      <a:pt x="42" y="40"/>
                      <a:pt x="42" y="37"/>
                    </a:cubicBezTo>
                    <a:cubicBezTo>
                      <a:pt x="42" y="37"/>
                      <a:pt x="42" y="37"/>
                      <a:pt x="42" y="37"/>
                    </a:cubicBezTo>
                    <a:cubicBezTo>
                      <a:pt x="42" y="34"/>
                      <a:pt x="41" y="30"/>
                      <a:pt x="41" y="27"/>
                    </a:cubicBezTo>
                    <a:cubicBezTo>
                      <a:pt x="41" y="27"/>
                      <a:pt x="41" y="27"/>
                      <a:pt x="41" y="27"/>
                    </a:cubicBezTo>
                    <a:cubicBezTo>
                      <a:pt x="41" y="19"/>
                      <a:pt x="41" y="10"/>
                      <a:pt x="39" y="3"/>
                    </a:cubicBezTo>
                    <a:cubicBezTo>
                      <a:pt x="39" y="3"/>
                      <a:pt x="39" y="3"/>
                      <a:pt x="39" y="3"/>
                    </a:cubicBezTo>
                    <a:cubicBezTo>
                      <a:pt x="35" y="1"/>
                      <a:pt x="29" y="1"/>
                      <a:pt x="24" y="1"/>
                    </a:cubicBezTo>
                    <a:cubicBezTo>
                      <a:pt x="24" y="1"/>
                      <a:pt x="24" y="1"/>
                      <a:pt x="24" y="1"/>
                    </a:cubicBezTo>
                    <a:cubicBezTo>
                      <a:pt x="23" y="1"/>
                      <a:pt x="22" y="1"/>
                      <a:pt x="22" y="1"/>
                    </a:cubicBezTo>
                    <a:cubicBezTo>
                      <a:pt x="22" y="1"/>
                      <a:pt x="22" y="1"/>
                      <a:pt x="22" y="1"/>
                    </a:cubicBezTo>
                    <a:cubicBezTo>
                      <a:pt x="18" y="1"/>
                      <a:pt x="13" y="1"/>
                      <a:pt x="9" y="1"/>
                    </a:cubicBezTo>
                    <a:cubicBezTo>
                      <a:pt x="9" y="1"/>
                      <a:pt x="9" y="1"/>
                      <a:pt x="9" y="1"/>
                    </a:cubicBezTo>
                    <a:cubicBezTo>
                      <a:pt x="9" y="2"/>
                      <a:pt x="9" y="2"/>
                      <a:pt x="8" y="2"/>
                    </a:cubicBezTo>
                    <a:cubicBezTo>
                      <a:pt x="8" y="2"/>
                      <a:pt x="8" y="2"/>
                      <a:pt x="8" y="2"/>
                    </a:cubicBezTo>
                    <a:cubicBezTo>
                      <a:pt x="7" y="2"/>
                      <a:pt x="6" y="1"/>
                      <a:pt x="5" y="1"/>
                    </a:cubicBezTo>
                    <a:cubicBezTo>
                      <a:pt x="5" y="1"/>
                      <a:pt x="5" y="1"/>
                      <a:pt x="5" y="1"/>
                    </a:cubicBezTo>
                    <a:cubicBezTo>
                      <a:pt x="4" y="1"/>
                      <a:pt x="3" y="1"/>
                      <a:pt x="3" y="2"/>
                    </a:cubicBezTo>
                    <a:cubicBezTo>
                      <a:pt x="3" y="2"/>
                      <a:pt x="3" y="2"/>
                      <a:pt x="3" y="2"/>
                    </a:cubicBezTo>
                    <a:cubicBezTo>
                      <a:pt x="1" y="2"/>
                      <a:pt x="1" y="3"/>
                      <a:pt x="1" y="4"/>
                    </a:cubicBezTo>
                    <a:cubicBezTo>
                      <a:pt x="1" y="4"/>
                      <a:pt x="1" y="4"/>
                      <a:pt x="1" y="4"/>
                    </a:cubicBezTo>
                    <a:cubicBezTo>
                      <a:pt x="1" y="5"/>
                      <a:pt x="1" y="7"/>
                      <a:pt x="2" y="8"/>
                    </a:cubicBezTo>
                    <a:cubicBezTo>
                      <a:pt x="2" y="8"/>
                      <a:pt x="2" y="8"/>
                      <a:pt x="2" y="8"/>
                    </a:cubicBezTo>
                    <a:cubicBezTo>
                      <a:pt x="2" y="10"/>
                      <a:pt x="2" y="13"/>
                      <a:pt x="2" y="15"/>
                    </a:cubicBezTo>
                    <a:cubicBezTo>
                      <a:pt x="2" y="15"/>
                      <a:pt x="2" y="15"/>
                      <a:pt x="2" y="15"/>
                    </a:cubicBezTo>
                    <a:cubicBezTo>
                      <a:pt x="2" y="21"/>
                      <a:pt x="1" y="27"/>
                      <a:pt x="1" y="33"/>
                    </a:cubicBezTo>
                    <a:cubicBezTo>
                      <a:pt x="1" y="33"/>
                      <a:pt x="1" y="33"/>
                      <a:pt x="1" y="33"/>
                    </a:cubicBezTo>
                    <a:cubicBezTo>
                      <a:pt x="1" y="34"/>
                      <a:pt x="1" y="37"/>
                      <a:pt x="1" y="39"/>
                    </a:cubicBezTo>
                    <a:cubicBezTo>
                      <a:pt x="1" y="39"/>
                      <a:pt x="1" y="39"/>
                      <a:pt x="1" y="39"/>
                    </a:cubicBezTo>
                    <a:cubicBezTo>
                      <a:pt x="1" y="41"/>
                      <a:pt x="1" y="43"/>
                      <a:pt x="2" y="44"/>
                    </a:cubicBezTo>
                    <a:cubicBezTo>
                      <a:pt x="2" y="44"/>
                      <a:pt x="2" y="44"/>
                      <a:pt x="2" y="44"/>
                    </a:cubicBezTo>
                    <a:cubicBezTo>
                      <a:pt x="2" y="45"/>
                      <a:pt x="3" y="45"/>
                      <a:pt x="5" y="45"/>
                    </a:cubicBezTo>
                    <a:cubicBezTo>
                      <a:pt x="5" y="45"/>
                      <a:pt x="5" y="45"/>
                      <a:pt x="5" y="45"/>
                    </a:cubicBezTo>
                    <a:cubicBezTo>
                      <a:pt x="8" y="45"/>
                      <a:pt x="11" y="45"/>
                      <a:pt x="12" y="45"/>
                    </a:cubicBezTo>
                    <a:cubicBezTo>
                      <a:pt x="12" y="45"/>
                      <a:pt x="12" y="45"/>
                      <a:pt x="12" y="45"/>
                    </a:cubicBezTo>
                    <a:cubicBezTo>
                      <a:pt x="15" y="44"/>
                      <a:pt x="18" y="44"/>
                      <a:pt x="21" y="44"/>
                    </a:cubicBezTo>
                    <a:cubicBezTo>
                      <a:pt x="21" y="44"/>
                      <a:pt x="21" y="44"/>
                      <a:pt x="21" y="44"/>
                    </a:cubicBezTo>
                    <a:cubicBezTo>
                      <a:pt x="21" y="44"/>
                      <a:pt x="21" y="44"/>
                      <a:pt x="21" y="45"/>
                    </a:cubicBezTo>
                    <a:cubicBezTo>
                      <a:pt x="21" y="45"/>
                      <a:pt x="21" y="45"/>
                      <a:pt x="21" y="45"/>
                    </a:cubicBezTo>
                    <a:cubicBezTo>
                      <a:pt x="21" y="45"/>
                      <a:pt x="21" y="45"/>
                      <a:pt x="21" y="45"/>
                    </a:cubicBezTo>
                    <a:cubicBezTo>
                      <a:pt x="21" y="45"/>
                      <a:pt x="21" y="45"/>
                      <a:pt x="21" y="45"/>
                    </a:cubicBezTo>
                    <a:cubicBezTo>
                      <a:pt x="18" y="45"/>
                      <a:pt x="15" y="45"/>
                      <a:pt x="12" y="46"/>
                    </a:cubicBezTo>
                    <a:cubicBezTo>
                      <a:pt x="12" y="46"/>
                      <a:pt x="12" y="46"/>
                      <a:pt x="12" y="46"/>
                    </a:cubicBezTo>
                    <a:cubicBezTo>
                      <a:pt x="11" y="46"/>
                      <a:pt x="8" y="46"/>
                      <a:pt x="5" y="46"/>
                    </a:cubicBezTo>
                    <a:cubicBezTo>
                      <a:pt x="5" y="46"/>
                      <a:pt x="5" y="46"/>
                      <a:pt x="5" y="46"/>
                    </a:cubicBezTo>
                    <a:cubicBezTo>
                      <a:pt x="3" y="46"/>
                      <a:pt x="2" y="46"/>
                      <a:pt x="1"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62"/>
              <p:cNvSpPr/>
              <p:nvPr/>
            </p:nvSpPr>
            <p:spPr bwMode="auto">
              <a:xfrm>
                <a:off x="5713" y="2267"/>
                <a:ext cx="132" cy="148"/>
              </a:xfrm>
              <a:custGeom>
                <a:avLst/>
                <a:gdLst>
                  <a:gd name="T0" fmla="*/ 15 w 54"/>
                  <a:gd name="T1" fmla="*/ 60 h 60"/>
                  <a:gd name="T2" fmla="*/ 13 w 54"/>
                  <a:gd name="T3" fmla="*/ 60 h 60"/>
                  <a:gd name="T4" fmla="*/ 7 w 54"/>
                  <a:gd name="T5" fmla="*/ 60 h 60"/>
                  <a:gd name="T6" fmla="*/ 3 w 54"/>
                  <a:gd name="T7" fmla="*/ 59 h 60"/>
                  <a:gd name="T8" fmla="*/ 0 w 54"/>
                  <a:gd name="T9" fmla="*/ 56 h 60"/>
                  <a:gd name="T10" fmla="*/ 0 w 54"/>
                  <a:gd name="T11" fmla="*/ 50 h 60"/>
                  <a:gd name="T12" fmla="*/ 0 w 54"/>
                  <a:gd name="T13" fmla="*/ 45 h 60"/>
                  <a:gd name="T14" fmla="*/ 0 w 54"/>
                  <a:gd name="T15" fmla="*/ 32 h 60"/>
                  <a:gd name="T16" fmla="*/ 0 w 54"/>
                  <a:gd name="T17" fmla="*/ 17 h 60"/>
                  <a:gd name="T18" fmla="*/ 1 w 54"/>
                  <a:gd name="T19" fmla="*/ 9 h 60"/>
                  <a:gd name="T20" fmla="*/ 1 w 54"/>
                  <a:gd name="T21" fmla="*/ 6 h 60"/>
                  <a:gd name="T22" fmla="*/ 2 w 54"/>
                  <a:gd name="T23" fmla="*/ 1 h 60"/>
                  <a:gd name="T24" fmla="*/ 6 w 54"/>
                  <a:gd name="T25" fmla="*/ 0 h 60"/>
                  <a:gd name="T26" fmla="*/ 10 w 54"/>
                  <a:gd name="T27" fmla="*/ 0 h 60"/>
                  <a:gd name="T28" fmla="*/ 18 w 54"/>
                  <a:gd name="T29" fmla="*/ 0 h 60"/>
                  <a:gd name="T30" fmla="*/ 35 w 54"/>
                  <a:gd name="T31" fmla="*/ 0 h 60"/>
                  <a:gd name="T32" fmla="*/ 42 w 54"/>
                  <a:gd name="T33" fmla="*/ 0 h 60"/>
                  <a:gd name="T34" fmla="*/ 44 w 54"/>
                  <a:gd name="T35" fmla="*/ 0 h 60"/>
                  <a:gd name="T36" fmla="*/ 46 w 54"/>
                  <a:gd name="T37" fmla="*/ 1 h 60"/>
                  <a:gd name="T38" fmla="*/ 50 w 54"/>
                  <a:gd name="T39" fmla="*/ 3 h 60"/>
                  <a:gd name="T40" fmla="*/ 52 w 54"/>
                  <a:gd name="T41" fmla="*/ 11 h 60"/>
                  <a:gd name="T42" fmla="*/ 53 w 54"/>
                  <a:gd name="T43" fmla="*/ 18 h 60"/>
                  <a:gd name="T44" fmla="*/ 53 w 54"/>
                  <a:gd name="T45" fmla="*/ 31 h 60"/>
                  <a:gd name="T46" fmla="*/ 54 w 54"/>
                  <a:gd name="T47" fmla="*/ 37 h 60"/>
                  <a:gd name="T48" fmla="*/ 54 w 54"/>
                  <a:gd name="T49" fmla="*/ 42 h 60"/>
                  <a:gd name="T50" fmla="*/ 53 w 54"/>
                  <a:gd name="T51" fmla="*/ 51 h 60"/>
                  <a:gd name="T52" fmla="*/ 52 w 54"/>
                  <a:gd name="T53" fmla="*/ 56 h 60"/>
                  <a:gd name="T54" fmla="*/ 50 w 54"/>
                  <a:gd name="T55" fmla="*/ 57 h 60"/>
                  <a:gd name="T56" fmla="*/ 51 w 54"/>
                  <a:gd name="T57" fmla="*/ 56 h 60"/>
                  <a:gd name="T58" fmla="*/ 53 w 54"/>
                  <a:gd name="T59" fmla="*/ 50 h 60"/>
                  <a:gd name="T60" fmla="*/ 52 w 54"/>
                  <a:gd name="T61" fmla="*/ 42 h 60"/>
                  <a:gd name="T62" fmla="*/ 51 w 54"/>
                  <a:gd name="T63" fmla="*/ 31 h 60"/>
                  <a:gd name="T64" fmla="*/ 51 w 54"/>
                  <a:gd name="T65" fmla="*/ 18 h 60"/>
                  <a:gd name="T66" fmla="*/ 50 w 54"/>
                  <a:gd name="T67" fmla="*/ 11 h 60"/>
                  <a:gd name="T68" fmla="*/ 48 w 54"/>
                  <a:gd name="T69" fmla="*/ 5 h 60"/>
                  <a:gd name="T70" fmla="*/ 46 w 54"/>
                  <a:gd name="T71" fmla="*/ 3 h 60"/>
                  <a:gd name="T72" fmla="*/ 42 w 54"/>
                  <a:gd name="T73" fmla="*/ 2 h 60"/>
                  <a:gd name="T74" fmla="*/ 34 w 54"/>
                  <a:gd name="T75" fmla="*/ 2 h 60"/>
                  <a:gd name="T76" fmla="*/ 18 w 54"/>
                  <a:gd name="T77" fmla="*/ 2 h 60"/>
                  <a:gd name="T78" fmla="*/ 10 w 54"/>
                  <a:gd name="T79" fmla="*/ 2 h 60"/>
                  <a:gd name="T80" fmla="*/ 6 w 54"/>
                  <a:gd name="T81" fmla="*/ 2 h 60"/>
                  <a:gd name="T82" fmla="*/ 3 w 54"/>
                  <a:gd name="T83" fmla="*/ 3 h 60"/>
                  <a:gd name="T84" fmla="*/ 3 w 54"/>
                  <a:gd name="T85" fmla="*/ 6 h 60"/>
                  <a:gd name="T86" fmla="*/ 3 w 54"/>
                  <a:gd name="T87" fmla="*/ 9 h 60"/>
                  <a:gd name="T88" fmla="*/ 2 w 54"/>
                  <a:gd name="T89" fmla="*/ 17 h 60"/>
                  <a:gd name="T90" fmla="*/ 2 w 54"/>
                  <a:gd name="T91" fmla="*/ 32 h 60"/>
                  <a:gd name="T92" fmla="*/ 2 w 54"/>
                  <a:gd name="T93" fmla="*/ 45 h 60"/>
                  <a:gd name="T94" fmla="*/ 2 w 54"/>
                  <a:gd name="T95" fmla="*/ 50 h 60"/>
                  <a:gd name="T96" fmla="*/ 1 w 54"/>
                  <a:gd name="T97" fmla="*/ 56 h 60"/>
                  <a:gd name="T98" fmla="*/ 4 w 54"/>
                  <a:gd name="T99" fmla="*/ 58 h 60"/>
                  <a:gd name="T100" fmla="*/ 7 w 54"/>
                  <a:gd name="T101" fmla="*/ 59 h 60"/>
                  <a:gd name="T102" fmla="*/ 13 w 54"/>
                  <a:gd name="T103" fmla="*/ 60 h 60"/>
                  <a:gd name="T104" fmla="*/ 15 w 54"/>
                  <a:gd name="T105"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 h="60">
                    <a:moveTo>
                      <a:pt x="15" y="60"/>
                    </a:moveTo>
                    <a:cubicBezTo>
                      <a:pt x="15" y="60"/>
                      <a:pt x="14" y="60"/>
                      <a:pt x="13" y="60"/>
                    </a:cubicBezTo>
                    <a:cubicBezTo>
                      <a:pt x="12" y="60"/>
                      <a:pt x="10" y="60"/>
                      <a:pt x="7" y="60"/>
                    </a:cubicBezTo>
                    <a:cubicBezTo>
                      <a:pt x="6" y="60"/>
                      <a:pt x="5" y="60"/>
                      <a:pt x="3" y="59"/>
                    </a:cubicBezTo>
                    <a:cubicBezTo>
                      <a:pt x="2" y="59"/>
                      <a:pt x="0" y="58"/>
                      <a:pt x="0" y="56"/>
                    </a:cubicBezTo>
                    <a:cubicBezTo>
                      <a:pt x="0" y="54"/>
                      <a:pt x="0" y="52"/>
                      <a:pt x="0" y="50"/>
                    </a:cubicBezTo>
                    <a:cubicBezTo>
                      <a:pt x="0" y="49"/>
                      <a:pt x="0" y="47"/>
                      <a:pt x="0" y="45"/>
                    </a:cubicBezTo>
                    <a:cubicBezTo>
                      <a:pt x="0" y="41"/>
                      <a:pt x="0" y="36"/>
                      <a:pt x="0" y="32"/>
                    </a:cubicBezTo>
                    <a:cubicBezTo>
                      <a:pt x="0" y="27"/>
                      <a:pt x="0" y="22"/>
                      <a:pt x="0" y="17"/>
                    </a:cubicBezTo>
                    <a:cubicBezTo>
                      <a:pt x="1" y="15"/>
                      <a:pt x="1" y="12"/>
                      <a:pt x="1" y="9"/>
                    </a:cubicBezTo>
                    <a:cubicBezTo>
                      <a:pt x="1" y="8"/>
                      <a:pt x="1" y="7"/>
                      <a:pt x="1" y="6"/>
                    </a:cubicBezTo>
                    <a:cubicBezTo>
                      <a:pt x="1" y="4"/>
                      <a:pt x="1" y="3"/>
                      <a:pt x="2" y="1"/>
                    </a:cubicBezTo>
                    <a:cubicBezTo>
                      <a:pt x="3" y="0"/>
                      <a:pt x="5" y="0"/>
                      <a:pt x="6" y="0"/>
                    </a:cubicBezTo>
                    <a:cubicBezTo>
                      <a:pt x="10" y="0"/>
                      <a:pt x="10" y="0"/>
                      <a:pt x="10" y="0"/>
                    </a:cubicBezTo>
                    <a:cubicBezTo>
                      <a:pt x="13" y="0"/>
                      <a:pt x="16" y="0"/>
                      <a:pt x="18" y="0"/>
                    </a:cubicBezTo>
                    <a:cubicBezTo>
                      <a:pt x="24" y="0"/>
                      <a:pt x="29" y="0"/>
                      <a:pt x="35" y="0"/>
                    </a:cubicBezTo>
                    <a:cubicBezTo>
                      <a:pt x="37" y="0"/>
                      <a:pt x="40" y="0"/>
                      <a:pt x="42" y="0"/>
                    </a:cubicBezTo>
                    <a:cubicBezTo>
                      <a:pt x="44" y="0"/>
                      <a:pt x="44" y="0"/>
                      <a:pt x="44" y="0"/>
                    </a:cubicBezTo>
                    <a:cubicBezTo>
                      <a:pt x="45" y="1"/>
                      <a:pt x="46" y="1"/>
                      <a:pt x="46" y="1"/>
                    </a:cubicBezTo>
                    <a:cubicBezTo>
                      <a:pt x="48" y="1"/>
                      <a:pt x="49" y="2"/>
                      <a:pt x="50" y="3"/>
                    </a:cubicBezTo>
                    <a:cubicBezTo>
                      <a:pt x="52" y="6"/>
                      <a:pt x="52" y="9"/>
                      <a:pt x="52" y="11"/>
                    </a:cubicBezTo>
                    <a:cubicBezTo>
                      <a:pt x="52" y="13"/>
                      <a:pt x="53" y="16"/>
                      <a:pt x="53" y="18"/>
                    </a:cubicBezTo>
                    <a:cubicBezTo>
                      <a:pt x="53" y="23"/>
                      <a:pt x="53" y="27"/>
                      <a:pt x="53" y="31"/>
                    </a:cubicBezTo>
                    <a:cubicBezTo>
                      <a:pt x="54" y="33"/>
                      <a:pt x="54" y="35"/>
                      <a:pt x="54" y="37"/>
                    </a:cubicBezTo>
                    <a:cubicBezTo>
                      <a:pt x="54" y="39"/>
                      <a:pt x="54" y="40"/>
                      <a:pt x="54" y="42"/>
                    </a:cubicBezTo>
                    <a:cubicBezTo>
                      <a:pt x="53" y="45"/>
                      <a:pt x="54" y="48"/>
                      <a:pt x="53" y="51"/>
                    </a:cubicBezTo>
                    <a:cubicBezTo>
                      <a:pt x="53" y="53"/>
                      <a:pt x="52" y="55"/>
                      <a:pt x="52" y="56"/>
                    </a:cubicBezTo>
                    <a:cubicBezTo>
                      <a:pt x="51" y="57"/>
                      <a:pt x="50" y="56"/>
                      <a:pt x="50" y="57"/>
                    </a:cubicBezTo>
                    <a:cubicBezTo>
                      <a:pt x="50" y="56"/>
                      <a:pt x="51" y="57"/>
                      <a:pt x="51" y="56"/>
                    </a:cubicBezTo>
                    <a:cubicBezTo>
                      <a:pt x="52" y="55"/>
                      <a:pt x="53" y="53"/>
                      <a:pt x="53" y="50"/>
                    </a:cubicBezTo>
                    <a:cubicBezTo>
                      <a:pt x="53" y="48"/>
                      <a:pt x="52" y="45"/>
                      <a:pt x="52" y="42"/>
                    </a:cubicBezTo>
                    <a:cubicBezTo>
                      <a:pt x="52" y="39"/>
                      <a:pt x="52" y="35"/>
                      <a:pt x="51" y="31"/>
                    </a:cubicBezTo>
                    <a:cubicBezTo>
                      <a:pt x="51" y="27"/>
                      <a:pt x="51" y="23"/>
                      <a:pt x="51" y="18"/>
                    </a:cubicBezTo>
                    <a:cubicBezTo>
                      <a:pt x="51" y="16"/>
                      <a:pt x="50" y="13"/>
                      <a:pt x="50" y="11"/>
                    </a:cubicBezTo>
                    <a:cubicBezTo>
                      <a:pt x="50" y="9"/>
                      <a:pt x="50" y="6"/>
                      <a:pt x="48" y="5"/>
                    </a:cubicBezTo>
                    <a:cubicBezTo>
                      <a:pt x="48" y="4"/>
                      <a:pt x="47" y="3"/>
                      <a:pt x="46" y="3"/>
                    </a:cubicBezTo>
                    <a:cubicBezTo>
                      <a:pt x="45" y="2"/>
                      <a:pt x="44" y="2"/>
                      <a:pt x="42" y="2"/>
                    </a:cubicBezTo>
                    <a:cubicBezTo>
                      <a:pt x="40" y="2"/>
                      <a:pt x="37" y="2"/>
                      <a:pt x="34" y="2"/>
                    </a:cubicBezTo>
                    <a:cubicBezTo>
                      <a:pt x="29" y="2"/>
                      <a:pt x="24" y="2"/>
                      <a:pt x="18" y="2"/>
                    </a:cubicBezTo>
                    <a:cubicBezTo>
                      <a:pt x="16" y="2"/>
                      <a:pt x="13" y="2"/>
                      <a:pt x="10" y="2"/>
                    </a:cubicBezTo>
                    <a:cubicBezTo>
                      <a:pt x="6" y="2"/>
                      <a:pt x="6" y="2"/>
                      <a:pt x="6" y="2"/>
                    </a:cubicBezTo>
                    <a:cubicBezTo>
                      <a:pt x="5" y="2"/>
                      <a:pt x="4" y="2"/>
                      <a:pt x="3" y="3"/>
                    </a:cubicBezTo>
                    <a:cubicBezTo>
                      <a:pt x="3" y="3"/>
                      <a:pt x="3" y="4"/>
                      <a:pt x="3" y="6"/>
                    </a:cubicBezTo>
                    <a:cubicBezTo>
                      <a:pt x="3" y="7"/>
                      <a:pt x="3" y="8"/>
                      <a:pt x="3" y="9"/>
                    </a:cubicBezTo>
                    <a:cubicBezTo>
                      <a:pt x="3" y="12"/>
                      <a:pt x="3" y="15"/>
                      <a:pt x="2" y="17"/>
                    </a:cubicBezTo>
                    <a:cubicBezTo>
                      <a:pt x="2" y="22"/>
                      <a:pt x="2" y="27"/>
                      <a:pt x="2" y="32"/>
                    </a:cubicBezTo>
                    <a:cubicBezTo>
                      <a:pt x="2" y="36"/>
                      <a:pt x="2" y="41"/>
                      <a:pt x="2" y="45"/>
                    </a:cubicBezTo>
                    <a:cubicBezTo>
                      <a:pt x="2" y="47"/>
                      <a:pt x="2" y="49"/>
                      <a:pt x="2" y="50"/>
                    </a:cubicBezTo>
                    <a:cubicBezTo>
                      <a:pt x="2" y="52"/>
                      <a:pt x="1" y="54"/>
                      <a:pt x="1" y="56"/>
                    </a:cubicBezTo>
                    <a:cubicBezTo>
                      <a:pt x="1" y="57"/>
                      <a:pt x="3" y="58"/>
                      <a:pt x="4" y="58"/>
                    </a:cubicBezTo>
                    <a:cubicBezTo>
                      <a:pt x="5" y="59"/>
                      <a:pt x="6" y="59"/>
                      <a:pt x="7" y="59"/>
                    </a:cubicBezTo>
                    <a:cubicBezTo>
                      <a:pt x="10" y="59"/>
                      <a:pt x="12" y="59"/>
                      <a:pt x="13" y="60"/>
                    </a:cubicBezTo>
                    <a:cubicBezTo>
                      <a:pt x="14" y="60"/>
                      <a:pt x="15" y="60"/>
                      <a:pt x="15"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63"/>
              <p:cNvSpPr/>
              <p:nvPr/>
            </p:nvSpPr>
            <p:spPr bwMode="auto">
              <a:xfrm>
                <a:off x="5755" y="2397"/>
                <a:ext cx="29" cy="10"/>
              </a:xfrm>
              <a:custGeom>
                <a:avLst/>
                <a:gdLst>
                  <a:gd name="T0" fmla="*/ 11 w 12"/>
                  <a:gd name="T1" fmla="*/ 4 h 4"/>
                  <a:gd name="T2" fmla="*/ 10 w 12"/>
                  <a:gd name="T3" fmla="*/ 4 h 4"/>
                  <a:gd name="T4" fmla="*/ 10 w 12"/>
                  <a:gd name="T5" fmla="*/ 4 h 4"/>
                  <a:gd name="T6" fmla="*/ 7 w 12"/>
                  <a:gd name="T7" fmla="*/ 4 h 4"/>
                  <a:gd name="T8" fmla="*/ 7 w 12"/>
                  <a:gd name="T9" fmla="*/ 4 h 4"/>
                  <a:gd name="T10" fmla="*/ 0 w 12"/>
                  <a:gd name="T11" fmla="*/ 1 h 4"/>
                  <a:gd name="T12" fmla="*/ 0 w 12"/>
                  <a:gd name="T13" fmla="*/ 1 h 4"/>
                  <a:gd name="T14" fmla="*/ 0 w 12"/>
                  <a:gd name="T15" fmla="*/ 1 h 4"/>
                  <a:gd name="T16" fmla="*/ 0 w 12"/>
                  <a:gd name="T17" fmla="*/ 1 h 4"/>
                  <a:gd name="T18" fmla="*/ 1 w 12"/>
                  <a:gd name="T19" fmla="*/ 1 h 4"/>
                  <a:gd name="T20" fmla="*/ 5 w 12"/>
                  <a:gd name="T21" fmla="*/ 0 h 4"/>
                  <a:gd name="T22" fmla="*/ 5 w 12"/>
                  <a:gd name="T23" fmla="*/ 0 h 4"/>
                  <a:gd name="T24" fmla="*/ 10 w 12"/>
                  <a:gd name="T25" fmla="*/ 0 h 4"/>
                  <a:gd name="T26" fmla="*/ 10 w 12"/>
                  <a:gd name="T27" fmla="*/ 0 h 4"/>
                  <a:gd name="T28" fmla="*/ 11 w 12"/>
                  <a:gd name="T29" fmla="*/ 1 h 4"/>
                  <a:gd name="T30" fmla="*/ 11 w 12"/>
                  <a:gd name="T31" fmla="*/ 1 h 4"/>
                  <a:gd name="T32" fmla="*/ 10 w 12"/>
                  <a:gd name="T33" fmla="*/ 1 h 4"/>
                  <a:gd name="T34" fmla="*/ 10 w 12"/>
                  <a:gd name="T35" fmla="*/ 1 h 4"/>
                  <a:gd name="T36" fmla="*/ 5 w 12"/>
                  <a:gd name="T37" fmla="*/ 1 h 4"/>
                  <a:gd name="T38" fmla="*/ 5 w 12"/>
                  <a:gd name="T39" fmla="*/ 1 h 4"/>
                  <a:gd name="T40" fmla="*/ 1 w 12"/>
                  <a:gd name="T41" fmla="*/ 1 h 4"/>
                  <a:gd name="T42" fmla="*/ 1 w 12"/>
                  <a:gd name="T43" fmla="*/ 1 h 4"/>
                  <a:gd name="T44" fmla="*/ 3 w 12"/>
                  <a:gd name="T45" fmla="*/ 2 h 4"/>
                  <a:gd name="T46" fmla="*/ 3 w 12"/>
                  <a:gd name="T47" fmla="*/ 2 h 4"/>
                  <a:gd name="T48" fmla="*/ 7 w 12"/>
                  <a:gd name="T49" fmla="*/ 3 h 4"/>
                  <a:gd name="T50" fmla="*/ 7 w 12"/>
                  <a:gd name="T51" fmla="*/ 3 h 4"/>
                  <a:gd name="T52" fmla="*/ 10 w 12"/>
                  <a:gd name="T53" fmla="*/ 3 h 4"/>
                  <a:gd name="T54" fmla="*/ 10 w 12"/>
                  <a:gd name="T55" fmla="*/ 3 h 4"/>
                  <a:gd name="T56" fmla="*/ 11 w 12"/>
                  <a:gd name="T57" fmla="*/ 3 h 4"/>
                  <a:gd name="T58" fmla="*/ 11 w 12"/>
                  <a:gd name="T59" fmla="*/ 3 h 4"/>
                  <a:gd name="T60" fmla="*/ 12 w 12"/>
                  <a:gd name="T61" fmla="*/ 3 h 4"/>
                  <a:gd name="T62" fmla="*/ 12 w 12"/>
                  <a:gd name="T63" fmla="*/ 3 h 4"/>
                  <a:gd name="T64" fmla="*/ 11 w 12"/>
                  <a:gd name="T65" fmla="*/ 4 h 4"/>
                  <a:gd name="T66" fmla="*/ 11 w 12"/>
                  <a:gd name="T67" fmla="*/ 4 h 4"/>
                  <a:gd name="T68" fmla="*/ 11 w 12"/>
                  <a:gd name="T6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 h="4">
                    <a:moveTo>
                      <a:pt x="11" y="4"/>
                    </a:moveTo>
                    <a:cubicBezTo>
                      <a:pt x="11" y="4"/>
                      <a:pt x="11" y="4"/>
                      <a:pt x="10" y="4"/>
                    </a:cubicBezTo>
                    <a:cubicBezTo>
                      <a:pt x="10" y="4"/>
                      <a:pt x="10" y="4"/>
                      <a:pt x="10" y="4"/>
                    </a:cubicBezTo>
                    <a:cubicBezTo>
                      <a:pt x="9" y="4"/>
                      <a:pt x="8" y="4"/>
                      <a:pt x="7" y="4"/>
                    </a:cubicBezTo>
                    <a:cubicBezTo>
                      <a:pt x="7" y="4"/>
                      <a:pt x="7" y="4"/>
                      <a:pt x="7" y="4"/>
                    </a:cubicBezTo>
                    <a:cubicBezTo>
                      <a:pt x="4" y="4"/>
                      <a:pt x="1" y="4"/>
                      <a:pt x="0" y="1"/>
                    </a:cubicBezTo>
                    <a:cubicBezTo>
                      <a:pt x="0" y="1"/>
                      <a:pt x="0" y="1"/>
                      <a:pt x="0" y="1"/>
                    </a:cubicBezTo>
                    <a:cubicBezTo>
                      <a:pt x="0" y="1"/>
                      <a:pt x="0" y="1"/>
                      <a:pt x="0" y="1"/>
                    </a:cubicBezTo>
                    <a:cubicBezTo>
                      <a:pt x="0" y="1"/>
                      <a:pt x="0" y="1"/>
                      <a:pt x="0" y="1"/>
                    </a:cubicBezTo>
                    <a:cubicBezTo>
                      <a:pt x="1" y="1"/>
                      <a:pt x="1" y="1"/>
                      <a:pt x="1" y="1"/>
                    </a:cubicBezTo>
                    <a:cubicBezTo>
                      <a:pt x="2" y="0"/>
                      <a:pt x="4" y="0"/>
                      <a:pt x="5" y="0"/>
                    </a:cubicBezTo>
                    <a:cubicBezTo>
                      <a:pt x="5" y="0"/>
                      <a:pt x="5" y="0"/>
                      <a:pt x="5" y="0"/>
                    </a:cubicBezTo>
                    <a:cubicBezTo>
                      <a:pt x="7" y="0"/>
                      <a:pt x="9" y="0"/>
                      <a:pt x="10" y="0"/>
                    </a:cubicBezTo>
                    <a:cubicBezTo>
                      <a:pt x="10" y="0"/>
                      <a:pt x="10" y="0"/>
                      <a:pt x="10" y="0"/>
                    </a:cubicBezTo>
                    <a:cubicBezTo>
                      <a:pt x="11" y="0"/>
                      <a:pt x="11" y="1"/>
                      <a:pt x="11" y="1"/>
                    </a:cubicBezTo>
                    <a:cubicBezTo>
                      <a:pt x="11" y="1"/>
                      <a:pt x="11" y="1"/>
                      <a:pt x="11" y="1"/>
                    </a:cubicBezTo>
                    <a:cubicBezTo>
                      <a:pt x="11" y="1"/>
                      <a:pt x="11" y="1"/>
                      <a:pt x="10" y="1"/>
                    </a:cubicBezTo>
                    <a:cubicBezTo>
                      <a:pt x="10" y="1"/>
                      <a:pt x="10" y="1"/>
                      <a:pt x="10" y="1"/>
                    </a:cubicBezTo>
                    <a:cubicBezTo>
                      <a:pt x="9" y="1"/>
                      <a:pt x="7" y="1"/>
                      <a:pt x="5" y="1"/>
                    </a:cubicBezTo>
                    <a:cubicBezTo>
                      <a:pt x="5" y="1"/>
                      <a:pt x="5" y="1"/>
                      <a:pt x="5" y="1"/>
                    </a:cubicBezTo>
                    <a:cubicBezTo>
                      <a:pt x="4" y="1"/>
                      <a:pt x="3" y="1"/>
                      <a:pt x="1" y="1"/>
                    </a:cubicBezTo>
                    <a:cubicBezTo>
                      <a:pt x="1" y="1"/>
                      <a:pt x="1" y="1"/>
                      <a:pt x="1" y="1"/>
                    </a:cubicBezTo>
                    <a:cubicBezTo>
                      <a:pt x="1" y="2"/>
                      <a:pt x="2" y="2"/>
                      <a:pt x="3" y="2"/>
                    </a:cubicBezTo>
                    <a:cubicBezTo>
                      <a:pt x="3" y="2"/>
                      <a:pt x="3" y="2"/>
                      <a:pt x="3" y="2"/>
                    </a:cubicBezTo>
                    <a:cubicBezTo>
                      <a:pt x="4" y="3"/>
                      <a:pt x="5" y="3"/>
                      <a:pt x="7" y="3"/>
                    </a:cubicBezTo>
                    <a:cubicBezTo>
                      <a:pt x="7" y="3"/>
                      <a:pt x="7" y="3"/>
                      <a:pt x="7" y="3"/>
                    </a:cubicBezTo>
                    <a:cubicBezTo>
                      <a:pt x="8" y="3"/>
                      <a:pt x="9" y="3"/>
                      <a:pt x="10" y="3"/>
                    </a:cubicBezTo>
                    <a:cubicBezTo>
                      <a:pt x="10" y="3"/>
                      <a:pt x="10" y="3"/>
                      <a:pt x="10" y="3"/>
                    </a:cubicBezTo>
                    <a:cubicBezTo>
                      <a:pt x="11" y="3"/>
                      <a:pt x="11" y="3"/>
                      <a:pt x="11" y="3"/>
                    </a:cubicBezTo>
                    <a:cubicBezTo>
                      <a:pt x="11" y="3"/>
                      <a:pt x="11" y="3"/>
                      <a:pt x="11" y="3"/>
                    </a:cubicBezTo>
                    <a:cubicBezTo>
                      <a:pt x="12" y="3"/>
                      <a:pt x="12" y="3"/>
                      <a:pt x="12" y="3"/>
                    </a:cubicBezTo>
                    <a:cubicBezTo>
                      <a:pt x="12" y="3"/>
                      <a:pt x="12" y="3"/>
                      <a:pt x="12" y="3"/>
                    </a:cubicBezTo>
                    <a:cubicBezTo>
                      <a:pt x="12" y="4"/>
                      <a:pt x="11" y="4"/>
                      <a:pt x="11" y="4"/>
                    </a:cubicBezTo>
                    <a:cubicBezTo>
                      <a:pt x="11" y="4"/>
                      <a:pt x="11" y="4"/>
                      <a:pt x="11" y="4"/>
                    </a:cubicBezTo>
                    <a:cubicBezTo>
                      <a:pt x="11" y="4"/>
                      <a:pt x="11" y="4"/>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64"/>
              <p:cNvSpPr/>
              <p:nvPr/>
            </p:nvSpPr>
            <p:spPr bwMode="auto">
              <a:xfrm>
                <a:off x="5711" y="2400"/>
                <a:ext cx="37" cy="24"/>
              </a:xfrm>
              <a:custGeom>
                <a:avLst/>
                <a:gdLst>
                  <a:gd name="T0" fmla="*/ 6 w 15"/>
                  <a:gd name="T1" fmla="*/ 9 h 10"/>
                  <a:gd name="T2" fmla="*/ 0 w 15"/>
                  <a:gd name="T3" fmla="*/ 1 h 10"/>
                  <a:gd name="T4" fmla="*/ 0 w 15"/>
                  <a:gd name="T5" fmla="*/ 1 h 10"/>
                  <a:gd name="T6" fmla="*/ 0 w 15"/>
                  <a:gd name="T7" fmla="*/ 1 h 10"/>
                  <a:gd name="T8" fmla="*/ 1 w 15"/>
                  <a:gd name="T9" fmla="*/ 0 h 10"/>
                  <a:gd name="T10" fmla="*/ 1 w 15"/>
                  <a:gd name="T11" fmla="*/ 0 h 10"/>
                  <a:gd name="T12" fmla="*/ 2 w 15"/>
                  <a:gd name="T13" fmla="*/ 0 h 10"/>
                  <a:gd name="T14" fmla="*/ 2 w 15"/>
                  <a:gd name="T15" fmla="*/ 0 h 10"/>
                  <a:gd name="T16" fmla="*/ 6 w 15"/>
                  <a:gd name="T17" fmla="*/ 7 h 10"/>
                  <a:gd name="T18" fmla="*/ 6 w 15"/>
                  <a:gd name="T19" fmla="*/ 7 h 10"/>
                  <a:gd name="T20" fmla="*/ 11 w 15"/>
                  <a:gd name="T21" fmla="*/ 8 h 10"/>
                  <a:gd name="T22" fmla="*/ 11 w 15"/>
                  <a:gd name="T23" fmla="*/ 8 h 10"/>
                  <a:gd name="T24" fmla="*/ 14 w 15"/>
                  <a:gd name="T25" fmla="*/ 8 h 10"/>
                  <a:gd name="T26" fmla="*/ 14 w 15"/>
                  <a:gd name="T27" fmla="*/ 8 h 10"/>
                  <a:gd name="T28" fmla="*/ 15 w 15"/>
                  <a:gd name="T29" fmla="*/ 9 h 10"/>
                  <a:gd name="T30" fmla="*/ 15 w 15"/>
                  <a:gd name="T31" fmla="*/ 9 h 10"/>
                  <a:gd name="T32" fmla="*/ 14 w 15"/>
                  <a:gd name="T33" fmla="*/ 10 h 10"/>
                  <a:gd name="T34" fmla="*/ 14 w 15"/>
                  <a:gd name="T35" fmla="*/ 10 h 10"/>
                  <a:gd name="T36" fmla="*/ 11 w 15"/>
                  <a:gd name="T37" fmla="*/ 10 h 10"/>
                  <a:gd name="T38" fmla="*/ 11 w 15"/>
                  <a:gd name="T39" fmla="*/ 10 h 10"/>
                  <a:gd name="T40" fmla="*/ 6 w 15"/>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10">
                    <a:moveTo>
                      <a:pt x="6" y="9"/>
                    </a:moveTo>
                    <a:cubicBezTo>
                      <a:pt x="1" y="8"/>
                      <a:pt x="1" y="4"/>
                      <a:pt x="0" y="1"/>
                    </a:cubicBezTo>
                    <a:cubicBezTo>
                      <a:pt x="0" y="1"/>
                      <a:pt x="0" y="1"/>
                      <a:pt x="0" y="1"/>
                    </a:cubicBezTo>
                    <a:cubicBezTo>
                      <a:pt x="0" y="1"/>
                      <a:pt x="0" y="1"/>
                      <a:pt x="0" y="1"/>
                    </a:cubicBezTo>
                    <a:cubicBezTo>
                      <a:pt x="0" y="1"/>
                      <a:pt x="0" y="0"/>
                      <a:pt x="1" y="0"/>
                    </a:cubicBezTo>
                    <a:cubicBezTo>
                      <a:pt x="1" y="0"/>
                      <a:pt x="1" y="0"/>
                      <a:pt x="1" y="0"/>
                    </a:cubicBezTo>
                    <a:cubicBezTo>
                      <a:pt x="1" y="0"/>
                      <a:pt x="2" y="0"/>
                      <a:pt x="2" y="0"/>
                    </a:cubicBezTo>
                    <a:cubicBezTo>
                      <a:pt x="2" y="0"/>
                      <a:pt x="2" y="0"/>
                      <a:pt x="2" y="0"/>
                    </a:cubicBezTo>
                    <a:cubicBezTo>
                      <a:pt x="3" y="4"/>
                      <a:pt x="3" y="6"/>
                      <a:pt x="6" y="7"/>
                    </a:cubicBezTo>
                    <a:cubicBezTo>
                      <a:pt x="6" y="7"/>
                      <a:pt x="6" y="7"/>
                      <a:pt x="6" y="7"/>
                    </a:cubicBezTo>
                    <a:cubicBezTo>
                      <a:pt x="7" y="7"/>
                      <a:pt x="9" y="8"/>
                      <a:pt x="11" y="8"/>
                    </a:cubicBezTo>
                    <a:cubicBezTo>
                      <a:pt x="11" y="8"/>
                      <a:pt x="11" y="8"/>
                      <a:pt x="11" y="8"/>
                    </a:cubicBezTo>
                    <a:cubicBezTo>
                      <a:pt x="12" y="8"/>
                      <a:pt x="13" y="8"/>
                      <a:pt x="14" y="8"/>
                    </a:cubicBezTo>
                    <a:cubicBezTo>
                      <a:pt x="14" y="8"/>
                      <a:pt x="14" y="8"/>
                      <a:pt x="14" y="8"/>
                    </a:cubicBezTo>
                    <a:cubicBezTo>
                      <a:pt x="15" y="8"/>
                      <a:pt x="15" y="8"/>
                      <a:pt x="15" y="9"/>
                    </a:cubicBezTo>
                    <a:cubicBezTo>
                      <a:pt x="15" y="9"/>
                      <a:pt x="15" y="9"/>
                      <a:pt x="15" y="9"/>
                    </a:cubicBezTo>
                    <a:cubicBezTo>
                      <a:pt x="15" y="9"/>
                      <a:pt x="15" y="10"/>
                      <a:pt x="14" y="10"/>
                    </a:cubicBezTo>
                    <a:cubicBezTo>
                      <a:pt x="14" y="10"/>
                      <a:pt x="14" y="10"/>
                      <a:pt x="14" y="10"/>
                    </a:cubicBezTo>
                    <a:cubicBezTo>
                      <a:pt x="13" y="10"/>
                      <a:pt x="12" y="10"/>
                      <a:pt x="11" y="10"/>
                    </a:cubicBezTo>
                    <a:cubicBezTo>
                      <a:pt x="11" y="10"/>
                      <a:pt x="11" y="10"/>
                      <a:pt x="11" y="10"/>
                    </a:cubicBezTo>
                    <a:cubicBezTo>
                      <a:pt x="9" y="10"/>
                      <a:pt x="7" y="9"/>
                      <a:pt x="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65"/>
              <p:cNvSpPr/>
              <p:nvPr/>
            </p:nvSpPr>
            <p:spPr bwMode="auto">
              <a:xfrm>
                <a:off x="5735" y="2285"/>
                <a:ext cx="20" cy="19"/>
              </a:xfrm>
              <a:custGeom>
                <a:avLst/>
                <a:gdLst>
                  <a:gd name="T0" fmla="*/ 0 w 8"/>
                  <a:gd name="T1" fmla="*/ 0 h 8"/>
                  <a:gd name="T2" fmla="*/ 1 w 8"/>
                  <a:gd name="T3" fmla="*/ 1 h 8"/>
                  <a:gd name="T4" fmla="*/ 4 w 8"/>
                  <a:gd name="T5" fmla="*/ 4 h 8"/>
                  <a:gd name="T6" fmla="*/ 6 w 8"/>
                  <a:gd name="T7" fmla="*/ 5 h 8"/>
                  <a:gd name="T8" fmla="*/ 7 w 8"/>
                  <a:gd name="T9" fmla="*/ 6 h 8"/>
                  <a:gd name="T10" fmla="*/ 8 w 8"/>
                  <a:gd name="T11" fmla="*/ 8 h 8"/>
                  <a:gd name="T12" fmla="*/ 7 w 8"/>
                  <a:gd name="T13" fmla="*/ 7 h 8"/>
                  <a:gd name="T14" fmla="*/ 4 w 8"/>
                  <a:gd name="T15" fmla="*/ 4 h 8"/>
                  <a:gd name="T16" fmla="*/ 2 w 8"/>
                  <a:gd name="T17" fmla="*/ 3 h 8"/>
                  <a:gd name="T18" fmla="*/ 1 w 8"/>
                  <a:gd name="T19" fmla="*/ 2 h 8"/>
                  <a:gd name="T20" fmla="*/ 0 w 8"/>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0" y="0"/>
                    </a:moveTo>
                    <a:cubicBezTo>
                      <a:pt x="0" y="0"/>
                      <a:pt x="0" y="0"/>
                      <a:pt x="1" y="1"/>
                    </a:cubicBezTo>
                    <a:cubicBezTo>
                      <a:pt x="2" y="2"/>
                      <a:pt x="3" y="3"/>
                      <a:pt x="4" y="4"/>
                    </a:cubicBezTo>
                    <a:cubicBezTo>
                      <a:pt x="5" y="4"/>
                      <a:pt x="5" y="5"/>
                      <a:pt x="6" y="5"/>
                    </a:cubicBezTo>
                    <a:cubicBezTo>
                      <a:pt x="6" y="5"/>
                      <a:pt x="7" y="6"/>
                      <a:pt x="7" y="6"/>
                    </a:cubicBezTo>
                    <a:cubicBezTo>
                      <a:pt x="8" y="7"/>
                      <a:pt x="8" y="8"/>
                      <a:pt x="8" y="8"/>
                    </a:cubicBezTo>
                    <a:cubicBezTo>
                      <a:pt x="8" y="8"/>
                      <a:pt x="7" y="8"/>
                      <a:pt x="7" y="7"/>
                    </a:cubicBezTo>
                    <a:cubicBezTo>
                      <a:pt x="6" y="6"/>
                      <a:pt x="5" y="5"/>
                      <a:pt x="4" y="4"/>
                    </a:cubicBezTo>
                    <a:cubicBezTo>
                      <a:pt x="3" y="4"/>
                      <a:pt x="3" y="3"/>
                      <a:pt x="2" y="3"/>
                    </a:cubicBezTo>
                    <a:cubicBezTo>
                      <a:pt x="1" y="2"/>
                      <a:pt x="1" y="2"/>
                      <a:pt x="1"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66"/>
              <p:cNvSpPr/>
              <p:nvPr/>
            </p:nvSpPr>
            <p:spPr bwMode="auto">
              <a:xfrm>
                <a:off x="5745" y="2285"/>
                <a:ext cx="15" cy="12"/>
              </a:xfrm>
              <a:custGeom>
                <a:avLst/>
                <a:gdLst>
                  <a:gd name="T0" fmla="*/ 0 w 6"/>
                  <a:gd name="T1" fmla="*/ 0 h 5"/>
                  <a:gd name="T2" fmla="*/ 1 w 6"/>
                  <a:gd name="T3" fmla="*/ 0 h 5"/>
                  <a:gd name="T4" fmla="*/ 3 w 6"/>
                  <a:gd name="T5" fmla="*/ 2 h 5"/>
                  <a:gd name="T6" fmla="*/ 5 w 6"/>
                  <a:gd name="T7" fmla="*/ 4 h 5"/>
                  <a:gd name="T8" fmla="*/ 6 w 6"/>
                  <a:gd name="T9" fmla="*/ 5 h 5"/>
                  <a:gd name="T10" fmla="*/ 5 w 6"/>
                  <a:gd name="T11" fmla="*/ 4 h 5"/>
                  <a:gd name="T12" fmla="*/ 3 w 6"/>
                  <a:gd name="T13" fmla="*/ 3 h 5"/>
                  <a:gd name="T14" fmla="*/ 1 w 6"/>
                  <a:gd name="T15" fmla="*/ 1 h 5"/>
                  <a:gd name="T16" fmla="*/ 0 w 6"/>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5">
                    <a:moveTo>
                      <a:pt x="0" y="0"/>
                    </a:moveTo>
                    <a:cubicBezTo>
                      <a:pt x="0" y="0"/>
                      <a:pt x="0" y="0"/>
                      <a:pt x="1" y="0"/>
                    </a:cubicBezTo>
                    <a:cubicBezTo>
                      <a:pt x="2" y="1"/>
                      <a:pt x="2" y="1"/>
                      <a:pt x="3" y="2"/>
                    </a:cubicBezTo>
                    <a:cubicBezTo>
                      <a:pt x="4" y="3"/>
                      <a:pt x="5" y="3"/>
                      <a:pt x="5" y="4"/>
                    </a:cubicBezTo>
                    <a:cubicBezTo>
                      <a:pt x="6" y="5"/>
                      <a:pt x="6" y="5"/>
                      <a:pt x="6" y="5"/>
                    </a:cubicBezTo>
                    <a:cubicBezTo>
                      <a:pt x="6" y="5"/>
                      <a:pt x="5" y="5"/>
                      <a:pt x="5" y="4"/>
                    </a:cubicBezTo>
                    <a:cubicBezTo>
                      <a:pt x="4" y="4"/>
                      <a:pt x="3" y="3"/>
                      <a:pt x="3" y="3"/>
                    </a:cubicBezTo>
                    <a:cubicBezTo>
                      <a:pt x="2" y="2"/>
                      <a:pt x="1" y="1"/>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67"/>
              <p:cNvSpPr/>
              <p:nvPr/>
            </p:nvSpPr>
            <p:spPr bwMode="auto">
              <a:xfrm>
                <a:off x="5775" y="2285"/>
                <a:ext cx="24" cy="27"/>
              </a:xfrm>
              <a:custGeom>
                <a:avLst/>
                <a:gdLst>
                  <a:gd name="T0" fmla="*/ 0 w 10"/>
                  <a:gd name="T1" fmla="*/ 0 h 11"/>
                  <a:gd name="T2" fmla="*/ 1 w 10"/>
                  <a:gd name="T3" fmla="*/ 1 h 11"/>
                  <a:gd name="T4" fmla="*/ 5 w 10"/>
                  <a:gd name="T5" fmla="*/ 5 h 11"/>
                  <a:gd name="T6" fmla="*/ 8 w 10"/>
                  <a:gd name="T7" fmla="*/ 9 h 11"/>
                  <a:gd name="T8" fmla="*/ 10 w 10"/>
                  <a:gd name="T9" fmla="*/ 11 h 11"/>
                  <a:gd name="T10" fmla="*/ 8 w 10"/>
                  <a:gd name="T11" fmla="*/ 9 h 11"/>
                  <a:gd name="T12" fmla="*/ 4 w 10"/>
                  <a:gd name="T13" fmla="*/ 6 h 11"/>
                  <a:gd name="T14" fmla="*/ 1 w 10"/>
                  <a:gd name="T15" fmla="*/ 2 h 11"/>
                  <a:gd name="T16" fmla="*/ 0 w 10"/>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0" y="0"/>
                    </a:moveTo>
                    <a:cubicBezTo>
                      <a:pt x="0" y="0"/>
                      <a:pt x="0" y="1"/>
                      <a:pt x="1" y="1"/>
                    </a:cubicBezTo>
                    <a:cubicBezTo>
                      <a:pt x="3" y="2"/>
                      <a:pt x="4" y="4"/>
                      <a:pt x="5" y="5"/>
                    </a:cubicBezTo>
                    <a:cubicBezTo>
                      <a:pt x="6" y="6"/>
                      <a:pt x="8" y="8"/>
                      <a:pt x="8" y="9"/>
                    </a:cubicBezTo>
                    <a:cubicBezTo>
                      <a:pt x="9" y="10"/>
                      <a:pt x="10" y="11"/>
                      <a:pt x="10" y="11"/>
                    </a:cubicBezTo>
                    <a:cubicBezTo>
                      <a:pt x="10" y="11"/>
                      <a:pt x="9" y="10"/>
                      <a:pt x="8" y="9"/>
                    </a:cubicBezTo>
                    <a:cubicBezTo>
                      <a:pt x="7" y="8"/>
                      <a:pt x="6" y="7"/>
                      <a:pt x="4" y="6"/>
                    </a:cubicBezTo>
                    <a:cubicBezTo>
                      <a:pt x="3" y="4"/>
                      <a:pt x="2" y="3"/>
                      <a:pt x="1"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68"/>
              <p:cNvSpPr/>
              <p:nvPr/>
            </p:nvSpPr>
            <p:spPr bwMode="auto">
              <a:xfrm>
                <a:off x="5789" y="2282"/>
                <a:ext cx="15" cy="15"/>
              </a:xfrm>
              <a:custGeom>
                <a:avLst/>
                <a:gdLst>
                  <a:gd name="T0" fmla="*/ 0 w 6"/>
                  <a:gd name="T1" fmla="*/ 0 h 6"/>
                  <a:gd name="T2" fmla="*/ 1 w 6"/>
                  <a:gd name="T3" fmla="*/ 1 h 6"/>
                  <a:gd name="T4" fmla="*/ 3 w 6"/>
                  <a:gd name="T5" fmla="*/ 3 h 6"/>
                  <a:gd name="T6" fmla="*/ 5 w 6"/>
                  <a:gd name="T7" fmla="*/ 5 h 6"/>
                  <a:gd name="T8" fmla="*/ 6 w 6"/>
                  <a:gd name="T9" fmla="*/ 6 h 6"/>
                  <a:gd name="T10" fmla="*/ 4 w 6"/>
                  <a:gd name="T11" fmla="*/ 5 h 6"/>
                  <a:gd name="T12" fmla="*/ 2 w 6"/>
                  <a:gd name="T13" fmla="*/ 3 h 6"/>
                  <a:gd name="T14" fmla="*/ 0 w 6"/>
                  <a:gd name="T15" fmla="*/ 1 h 6"/>
                  <a:gd name="T16" fmla="*/ 0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0"/>
                    </a:moveTo>
                    <a:cubicBezTo>
                      <a:pt x="0" y="0"/>
                      <a:pt x="0" y="0"/>
                      <a:pt x="1" y="1"/>
                    </a:cubicBezTo>
                    <a:cubicBezTo>
                      <a:pt x="1" y="2"/>
                      <a:pt x="2" y="2"/>
                      <a:pt x="3" y="3"/>
                    </a:cubicBezTo>
                    <a:cubicBezTo>
                      <a:pt x="4" y="3"/>
                      <a:pt x="4" y="4"/>
                      <a:pt x="5" y="5"/>
                    </a:cubicBezTo>
                    <a:cubicBezTo>
                      <a:pt x="5" y="5"/>
                      <a:pt x="6" y="6"/>
                      <a:pt x="6" y="6"/>
                    </a:cubicBezTo>
                    <a:cubicBezTo>
                      <a:pt x="6" y="6"/>
                      <a:pt x="5" y="5"/>
                      <a:pt x="4" y="5"/>
                    </a:cubicBezTo>
                    <a:cubicBezTo>
                      <a:pt x="4" y="5"/>
                      <a:pt x="3" y="4"/>
                      <a:pt x="2" y="3"/>
                    </a:cubicBezTo>
                    <a:cubicBezTo>
                      <a:pt x="2" y="3"/>
                      <a:pt x="1" y="2"/>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69"/>
              <p:cNvSpPr/>
              <p:nvPr/>
            </p:nvSpPr>
            <p:spPr bwMode="auto">
              <a:xfrm>
                <a:off x="5726" y="2370"/>
                <a:ext cx="22" cy="22"/>
              </a:xfrm>
              <a:custGeom>
                <a:avLst/>
                <a:gdLst>
                  <a:gd name="T0" fmla="*/ 0 w 9"/>
                  <a:gd name="T1" fmla="*/ 0 h 9"/>
                  <a:gd name="T2" fmla="*/ 2 w 9"/>
                  <a:gd name="T3" fmla="*/ 1 h 9"/>
                  <a:gd name="T4" fmla="*/ 5 w 9"/>
                  <a:gd name="T5" fmla="*/ 4 h 9"/>
                  <a:gd name="T6" fmla="*/ 7 w 9"/>
                  <a:gd name="T7" fmla="*/ 5 h 9"/>
                  <a:gd name="T8" fmla="*/ 8 w 9"/>
                  <a:gd name="T9" fmla="*/ 7 h 9"/>
                  <a:gd name="T10" fmla="*/ 9 w 9"/>
                  <a:gd name="T11" fmla="*/ 8 h 9"/>
                  <a:gd name="T12" fmla="*/ 9 w 9"/>
                  <a:gd name="T13" fmla="*/ 9 h 9"/>
                  <a:gd name="T14" fmla="*/ 8 w 9"/>
                  <a:gd name="T15" fmla="*/ 7 h 9"/>
                  <a:gd name="T16" fmla="*/ 4 w 9"/>
                  <a:gd name="T17" fmla="*/ 5 h 9"/>
                  <a:gd name="T18" fmla="*/ 0 w 9"/>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9">
                    <a:moveTo>
                      <a:pt x="0" y="0"/>
                    </a:moveTo>
                    <a:cubicBezTo>
                      <a:pt x="0" y="0"/>
                      <a:pt x="1" y="0"/>
                      <a:pt x="2" y="1"/>
                    </a:cubicBezTo>
                    <a:cubicBezTo>
                      <a:pt x="3" y="2"/>
                      <a:pt x="4" y="3"/>
                      <a:pt x="5" y="4"/>
                    </a:cubicBezTo>
                    <a:cubicBezTo>
                      <a:pt x="6" y="4"/>
                      <a:pt x="6" y="5"/>
                      <a:pt x="7" y="5"/>
                    </a:cubicBezTo>
                    <a:cubicBezTo>
                      <a:pt x="7" y="6"/>
                      <a:pt x="8" y="7"/>
                      <a:pt x="8" y="7"/>
                    </a:cubicBezTo>
                    <a:cubicBezTo>
                      <a:pt x="9" y="7"/>
                      <a:pt x="9" y="8"/>
                      <a:pt x="9" y="8"/>
                    </a:cubicBezTo>
                    <a:cubicBezTo>
                      <a:pt x="9" y="9"/>
                      <a:pt x="9" y="9"/>
                      <a:pt x="9" y="9"/>
                    </a:cubicBezTo>
                    <a:cubicBezTo>
                      <a:pt x="9" y="9"/>
                      <a:pt x="9" y="8"/>
                      <a:pt x="8" y="7"/>
                    </a:cubicBezTo>
                    <a:cubicBezTo>
                      <a:pt x="7" y="7"/>
                      <a:pt x="6" y="6"/>
                      <a:pt x="4" y="5"/>
                    </a:cubicBezTo>
                    <a:cubicBezTo>
                      <a:pt x="2" y="2"/>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70"/>
              <p:cNvSpPr/>
              <p:nvPr/>
            </p:nvSpPr>
            <p:spPr bwMode="auto">
              <a:xfrm>
                <a:off x="5745" y="2370"/>
                <a:ext cx="20" cy="22"/>
              </a:xfrm>
              <a:custGeom>
                <a:avLst/>
                <a:gdLst>
                  <a:gd name="T0" fmla="*/ 0 w 8"/>
                  <a:gd name="T1" fmla="*/ 0 h 9"/>
                  <a:gd name="T2" fmla="*/ 1 w 8"/>
                  <a:gd name="T3" fmla="*/ 2 h 9"/>
                  <a:gd name="T4" fmla="*/ 4 w 8"/>
                  <a:gd name="T5" fmla="*/ 4 h 9"/>
                  <a:gd name="T6" fmla="*/ 7 w 8"/>
                  <a:gd name="T7" fmla="*/ 7 h 9"/>
                  <a:gd name="T8" fmla="*/ 8 w 8"/>
                  <a:gd name="T9" fmla="*/ 8 h 9"/>
                  <a:gd name="T10" fmla="*/ 8 w 8"/>
                  <a:gd name="T11" fmla="*/ 9 h 9"/>
                  <a:gd name="T12" fmla="*/ 7 w 8"/>
                  <a:gd name="T13" fmla="*/ 7 h 9"/>
                  <a:gd name="T14" fmla="*/ 4 w 8"/>
                  <a:gd name="T15" fmla="*/ 5 h 9"/>
                  <a:gd name="T16" fmla="*/ 1 w 8"/>
                  <a:gd name="T17" fmla="*/ 2 h 9"/>
                  <a:gd name="T18" fmla="*/ 0 w 8"/>
                  <a:gd name="T19" fmla="*/ 1 h 9"/>
                  <a:gd name="T20" fmla="*/ 0 w 8"/>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0"/>
                    </a:moveTo>
                    <a:cubicBezTo>
                      <a:pt x="0" y="0"/>
                      <a:pt x="0" y="1"/>
                      <a:pt x="1" y="2"/>
                    </a:cubicBezTo>
                    <a:cubicBezTo>
                      <a:pt x="2" y="2"/>
                      <a:pt x="3" y="3"/>
                      <a:pt x="4" y="4"/>
                    </a:cubicBezTo>
                    <a:cubicBezTo>
                      <a:pt x="6" y="5"/>
                      <a:pt x="7" y="6"/>
                      <a:pt x="7" y="7"/>
                    </a:cubicBezTo>
                    <a:cubicBezTo>
                      <a:pt x="8" y="7"/>
                      <a:pt x="8" y="8"/>
                      <a:pt x="8" y="8"/>
                    </a:cubicBezTo>
                    <a:cubicBezTo>
                      <a:pt x="8" y="8"/>
                      <a:pt x="8" y="9"/>
                      <a:pt x="8" y="9"/>
                    </a:cubicBezTo>
                    <a:cubicBezTo>
                      <a:pt x="8" y="9"/>
                      <a:pt x="8" y="8"/>
                      <a:pt x="7" y="7"/>
                    </a:cubicBezTo>
                    <a:cubicBezTo>
                      <a:pt x="6" y="7"/>
                      <a:pt x="5" y="6"/>
                      <a:pt x="4" y="5"/>
                    </a:cubicBezTo>
                    <a:cubicBezTo>
                      <a:pt x="3" y="4"/>
                      <a:pt x="2" y="3"/>
                      <a:pt x="1" y="2"/>
                    </a:cubicBezTo>
                    <a:cubicBezTo>
                      <a:pt x="0" y="2"/>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71"/>
              <p:cNvSpPr/>
              <p:nvPr/>
            </p:nvSpPr>
            <p:spPr bwMode="auto">
              <a:xfrm>
                <a:off x="5721" y="2410"/>
                <a:ext cx="27" cy="12"/>
              </a:xfrm>
              <a:custGeom>
                <a:avLst/>
                <a:gdLst>
                  <a:gd name="T0" fmla="*/ 1 w 11"/>
                  <a:gd name="T1" fmla="*/ 3 h 5"/>
                  <a:gd name="T2" fmla="*/ 1 w 11"/>
                  <a:gd name="T3" fmla="*/ 1 h 5"/>
                  <a:gd name="T4" fmla="*/ 3 w 11"/>
                  <a:gd name="T5" fmla="*/ 1 h 5"/>
                  <a:gd name="T6" fmla="*/ 3 w 11"/>
                  <a:gd name="T7" fmla="*/ 3 h 5"/>
                  <a:gd name="T8" fmla="*/ 2 w 11"/>
                  <a:gd name="T9" fmla="*/ 2 h 5"/>
                  <a:gd name="T10" fmla="*/ 4 w 11"/>
                  <a:gd name="T11" fmla="*/ 1 h 5"/>
                  <a:gd name="T12" fmla="*/ 5 w 11"/>
                  <a:gd name="T13" fmla="*/ 1 h 5"/>
                  <a:gd name="T14" fmla="*/ 5 w 11"/>
                  <a:gd name="T15" fmla="*/ 4 h 5"/>
                  <a:gd name="T16" fmla="*/ 5 w 11"/>
                  <a:gd name="T17" fmla="*/ 2 h 5"/>
                  <a:gd name="T18" fmla="*/ 8 w 11"/>
                  <a:gd name="T19" fmla="*/ 1 h 5"/>
                  <a:gd name="T20" fmla="*/ 8 w 11"/>
                  <a:gd name="T21" fmla="*/ 2 h 5"/>
                  <a:gd name="T22" fmla="*/ 8 w 11"/>
                  <a:gd name="T23" fmla="*/ 4 h 5"/>
                  <a:gd name="T24" fmla="*/ 7 w 11"/>
                  <a:gd name="T25" fmla="*/ 2 h 5"/>
                  <a:gd name="T26" fmla="*/ 10 w 11"/>
                  <a:gd name="T27" fmla="*/ 1 h 5"/>
                  <a:gd name="T28" fmla="*/ 10 w 11"/>
                  <a:gd name="T29" fmla="*/ 2 h 5"/>
                  <a:gd name="T30" fmla="*/ 9 w 11"/>
                  <a:gd name="T31" fmla="*/ 3 h 5"/>
                  <a:gd name="T32" fmla="*/ 11 w 11"/>
                  <a:gd name="T33" fmla="*/ 1 h 5"/>
                  <a:gd name="T34" fmla="*/ 11 w 11"/>
                  <a:gd name="T35" fmla="*/ 1 h 5"/>
                  <a:gd name="T36" fmla="*/ 11 w 11"/>
                  <a:gd name="T37" fmla="*/ 2 h 5"/>
                  <a:gd name="T38" fmla="*/ 9 w 11"/>
                  <a:gd name="T39" fmla="*/ 4 h 5"/>
                  <a:gd name="T40" fmla="*/ 9 w 11"/>
                  <a:gd name="T41" fmla="*/ 4 h 5"/>
                  <a:gd name="T42" fmla="*/ 8 w 11"/>
                  <a:gd name="T43" fmla="*/ 3 h 5"/>
                  <a:gd name="T44" fmla="*/ 9 w 11"/>
                  <a:gd name="T45" fmla="*/ 2 h 5"/>
                  <a:gd name="T46" fmla="*/ 7 w 11"/>
                  <a:gd name="T47" fmla="*/ 5 h 5"/>
                  <a:gd name="T48" fmla="*/ 6 w 11"/>
                  <a:gd name="T49" fmla="*/ 4 h 5"/>
                  <a:gd name="T50" fmla="*/ 6 w 11"/>
                  <a:gd name="T51" fmla="*/ 3 h 5"/>
                  <a:gd name="T52" fmla="*/ 7 w 11"/>
                  <a:gd name="T53" fmla="*/ 3 h 5"/>
                  <a:gd name="T54" fmla="*/ 4 w 11"/>
                  <a:gd name="T55" fmla="*/ 5 h 5"/>
                  <a:gd name="T56" fmla="*/ 3 w 11"/>
                  <a:gd name="T57" fmla="*/ 4 h 5"/>
                  <a:gd name="T58" fmla="*/ 4 w 11"/>
                  <a:gd name="T59" fmla="*/ 1 h 5"/>
                  <a:gd name="T60" fmla="*/ 4 w 11"/>
                  <a:gd name="T61" fmla="*/ 3 h 5"/>
                  <a:gd name="T62" fmla="*/ 2 w 11"/>
                  <a:gd name="T63" fmla="*/ 4 h 5"/>
                  <a:gd name="T64" fmla="*/ 1 w 11"/>
                  <a:gd name="T65" fmla="*/ 4 h 5"/>
                  <a:gd name="T66" fmla="*/ 2 w 11"/>
                  <a:gd name="T67" fmla="*/ 1 h 5"/>
                  <a:gd name="T68" fmla="*/ 0 w 11"/>
                  <a:gd name="T69" fmla="*/ 3 h 5"/>
                  <a:gd name="T70" fmla="*/ 0 w 11"/>
                  <a:gd name="T7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 h="5">
                    <a:moveTo>
                      <a:pt x="1" y="0"/>
                    </a:moveTo>
                    <a:cubicBezTo>
                      <a:pt x="1" y="1"/>
                      <a:pt x="1" y="2"/>
                      <a:pt x="1" y="3"/>
                    </a:cubicBezTo>
                    <a:cubicBezTo>
                      <a:pt x="0" y="3"/>
                      <a:pt x="0" y="3"/>
                      <a:pt x="0" y="3"/>
                    </a:cubicBezTo>
                    <a:cubicBezTo>
                      <a:pt x="1" y="2"/>
                      <a:pt x="1" y="1"/>
                      <a:pt x="1" y="1"/>
                    </a:cubicBezTo>
                    <a:cubicBezTo>
                      <a:pt x="2" y="0"/>
                      <a:pt x="2" y="0"/>
                      <a:pt x="2" y="0"/>
                    </a:cubicBezTo>
                    <a:cubicBezTo>
                      <a:pt x="2" y="1"/>
                      <a:pt x="3" y="1"/>
                      <a:pt x="3" y="1"/>
                    </a:cubicBezTo>
                    <a:cubicBezTo>
                      <a:pt x="3" y="1"/>
                      <a:pt x="3" y="1"/>
                      <a:pt x="3" y="1"/>
                    </a:cubicBezTo>
                    <a:cubicBezTo>
                      <a:pt x="3" y="3"/>
                      <a:pt x="3" y="3"/>
                      <a:pt x="3" y="3"/>
                    </a:cubicBezTo>
                    <a:cubicBezTo>
                      <a:pt x="2" y="3"/>
                      <a:pt x="2" y="3"/>
                      <a:pt x="2" y="3"/>
                    </a:cubicBezTo>
                    <a:cubicBezTo>
                      <a:pt x="2" y="3"/>
                      <a:pt x="2" y="3"/>
                      <a:pt x="2" y="2"/>
                    </a:cubicBezTo>
                    <a:cubicBezTo>
                      <a:pt x="3" y="2"/>
                      <a:pt x="3" y="2"/>
                      <a:pt x="3" y="2"/>
                    </a:cubicBezTo>
                    <a:cubicBezTo>
                      <a:pt x="3" y="2"/>
                      <a:pt x="3" y="1"/>
                      <a:pt x="4" y="1"/>
                    </a:cubicBezTo>
                    <a:cubicBezTo>
                      <a:pt x="4" y="0"/>
                      <a:pt x="5" y="0"/>
                      <a:pt x="5" y="1"/>
                    </a:cubicBezTo>
                    <a:cubicBezTo>
                      <a:pt x="5" y="1"/>
                      <a:pt x="6" y="1"/>
                      <a:pt x="5" y="1"/>
                    </a:cubicBezTo>
                    <a:cubicBezTo>
                      <a:pt x="5" y="1"/>
                      <a:pt x="5" y="1"/>
                      <a:pt x="5" y="1"/>
                    </a:cubicBezTo>
                    <a:cubicBezTo>
                      <a:pt x="5" y="4"/>
                      <a:pt x="5" y="4"/>
                      <a:pt x="5" y="4"/>
                    </a:cubicBezTo>
                    <a:cubicBezTo>
                      <a:pt x="4" y="3"/>
                      <a:pt x="4" y="3"/>
                      <a:pt x="4" y="3"/>
                    </a:cubicBezTo>
                    <a:cubicBezTo>
                      <a:pt x="5" y="2"/>
                      <a:pt x="5" y="2"/>
                      <a:pt x="5" y="2"/>
                    </a:cubicBezTo>
                    <a:cubicBezTo>
                      <a:pt x="6" y="1"/>
                      <a:pt x="6" y="1"/>
                      <a:pt x="6" y="1"/>
                    </a:cubicBezTo>
                    <a:cubicBezTo>
                      <a:pt x="7" y="1"/>
                      <a:pt x="7" y="1"/>
                      <a:pt x="8" y="1"/>
                    </a:cubicBezTo>
                    <a:cubicBezTo>
                      <a:pt x="8" y="2"/>
                      <a:pt x="8" y="2"/>
                      <a:pt x="8" y="2"/>
                    </a:cubicBezTo>
                    <a:cubicBezTo>
                      <a:pt x="8" y="2"/>
                      <a:pt x="8" y="2"/>
                      <a:pt x="8" y="2"/>
                    </a:cubicBezTo>
                    <a:cubicBezTo>
                      <a:pt x="8" y="2"/>
                      <a:pt x="8" y="3"/>
                      <a:pt x="8" y="3"/>
                    </a:cubicBezTo>
                    <a:cubicBezTo>
                      <a:pt x="8" y="4"/>
                      <a:pt x="8" y="4"/>
                      <a:pt x="8" y="4"/>
                    </a:cubicBezTo>
                    <a:cubicBezTo>
                      <a:pt x="6" y="3"/>
                      <a:pt x="6" y="3"/>
                      <a:pt x="6" y="3"/>
                    </a:cubicBezTo>
                    <a:cubicBezTo>
                      <a:pt x="7" y="3"/>
                      <a:pt x="7" y="2"/>
                      <a:pt x="7" y="2"/>
                    </a:cubicBezTo>
                    <a:cubicBezTo>
                      <a:pt x="9" y="1"/>
                      <a:pt x="9" y="1"/>
                      <a:pt x="9" y="1"/>
                    </a:cubicBezTo>
                    <a:cubicBezTo>
                      <a:pt x="9" y="1"/>
                      <a:pt x="9" y="1"/>
                      <a:pt x="10" y="1"/>
                    </a:cubicBezTo>
                    <a:cubicBezTo>
                      <a:pt x="10" y="1"/>
                      <a:pt x="10" y="1"/>
                      <a:pt x="10" y="2"/>
                    </a:cubicBezTo>
                    <a:cubicBezTo>
                      <a:pt x="10" y="2"/>
                      <a:pt x="10" y="2"/>
                      <a:pt x="10" y="2"/>
                    </a:cubicBezTo>
                    <a:cubicBezTo>
                      <a:pt x="10" y="4"/>
                      <a:pt x="10" y="4"/>
                      <a:pt x="10" y="4"/>
                    </a:cubicBezTo>
                    <a:cubicBezTo>
                      <a:pt x="9" y="3"/>
                      <a:pt x="9" y="3"/>
                      <a:pt x="9" y="3"/>
                    </a:cubicBezTo>
                    <a:cubicBezTo>
                      <a:pt x="9" y="3"/>
                      <a:pt x="10" y="2"/>
                      <a:pt x="11" y="1"/>
                    </a:cubicBezTo>
                    <a:cubicBezTo>
                      <a:pt x="11" y="1"/>
                      <a:pt x="11" y="1"/>
                      <a:pt x="11" y="1"/>
                    </a:cubicBezTo>
                    <a:cubicBezTo>
                      <a:pt x="11" y="1"/>
                      <a:pt x="11" y="1"/>
                      <a:pt x="11" y="1"/>
                    </a:cubicBezTo>
                    <a:cubicBezTo>
                      <a:pt x="11" y="1"/>
                      <a:pt x="11" y="1"/>
                      <a:pt x="11" y="1"/>
                    </a:cubicBezTo>
                    <a:cubicBezTo>
                      <a:pt x="11" y="2"/>
                      <a:pt x="11" y="2"/>
                      <a:pt x="11" y="3"/>
                    </a:cubicBezTo>
                    <a:cubicBezTo>
                      <a:pt x="11" y="2"/>
                      <a:pt x="11" y="2"/>
                      <a:pt x="11" y="2"/>
                    </a:cubicBezTo>
                    <a:cubicBezTo>
                      <a:pt x="11" y="2"/>
                      <a:pt x="11" y="2"/>
                      <a:pt x="11" y="2"/>
                    </a:cubicBezTo>
                    <a:cubicBezTo>
                      <a:pt x="11" y="2"/>
                      <a:pt x="10" y="3"/>
                      <a:pt x="9" y="4"/>
                    </a:cubicBezTo>
                    <a:cubicBezTo>
                      <a:pt x="9" y="4"/>
                      <a:pt x="9" y="4"/>
                      <a:pt x="9" y="4"/>
                    </a:cubicBezTo>
                    <a:cubicBezTo>
                      <a:pt x="9" y="4"/>
                      <a:pt x="9" y="4"/>
                      <a:pt x="9" y="4"/>
                    </a:cubicBezTo>
                    <a:cubicBezTo>
                      <a:pt x="9" y="3"/>
                      <a:pt x="9" y="3"/>
                      <a:pt x="9" y="3"/>
                    </a:cubicBezTo>
                    <a:cubicBezTo>
                      <a:pt x="8" y="3"/>
                      <a:pt x="8" y="3"/>
                      <a:pt x="8" y="3"/>
                    </a:cubicBezTo>
                    <a:cubicBezTo>
                      <a:pt x="8" y="2"/>
                      <a:pt x="8" y="2"/>
                      <a:pt x="8" y="2"/>
                    </a:cubicBezTo>
                    <a:cubicBezTo>
                      <a:pt x="9" y="2"/>
                      <a:pt x="9" y="2"/>
                      <a:pt x="9" y="2"/>
                    </a:cubicBezTo>
                    <a:cubicBezTo>
                      <a:pt x="9" y="3"/>
                      <a:pt x="9" y="3"/>
                      <a:pt x="9" y="3"/>
                    </a:cubicBezTo>
                    <a:cubicBezTo>
                      <a:pt x="8" y="4"/>
                      <a:pt x="8" y="4"/>
                      <a:pt x="7" y="5"/>
                    </a:cubicBezTo>
                    <a:cubicBezTo>
                      <a:pt x="7" y="5"/>
                      <a:pt x="7" y="5"/>
                      <a:pt x="6" y="5"/>
                    </a:cubicBezTo>
                    <a:cubicBezTo>
                      <a:pt x="6" y="4"/>
                      <a:pt x="6" y="4"/>
                      <a:pt x="6" y="4"/>
                    </a:cubicBezTo>
                    <a:cubicBezTo>
                      <a:pt x="6" y="4"/>
                      <a:pt x="6" y="4"/>
                      <a:pt x="6" y="4"/>
                    </a:cubicBezTo>
                    <a:cubicBezTo>
                      <a:pt x="6" y="3"/>
                      <a:pt x="6" y="3"/>
                      <a:pt x="6" y="3"/>
                    </a:cubicBezTo>
                    <a:cubicBezTo>
                      <a:pt x="6" y="2"/>
                      <a:pt x="6" y="2"/>
                      <a:pt x="6" y="2"/>
                    </a:cubicBezTo>
                    <a:cubicBezTo>
                      <a:pt x="7" y="3"/>
                      <a:pt x="7" y="3"/>
                      <a:pt x="7" y="3"/>
                    </a:cubicBezTo>
                    <a:cubicBezTo>
                      <a:pt x="6" y="4"/>
                      <a:pt x="6" y="4"/>
                      <a:pt x="6" y="4"/>
                    </a:cubicBezTo>
                    <a:cubicBezTo>
                      <a:pt x="4" y="5"/>
                      <a:pt x="4" y="5"/>
                      <a:pt x="4" y="5"/>
                    </a:cubicBezTo>
                    <a:cubicBezTo>
                      <a:pt x="4" y="5"/>
                      <a:pt x="3" y="5"/>
                      <a:pt x="3" y="5"/>
                    </a:cubicBezTo>
                    <a:cubicBezTo>
                      <a:pt x="3" y="5"/>
                      <a:pt x="3" y="4"/>
                      <a:pt x="3" y="4"/>
                    </a:cubicBezTo>
                    <a:cubicBezTo>
                      <a:pt x="3" y="4"/>
                      <a:pt x="3" y="4"/>
                      <a:pt x="3" y="4"/>
                    </a:cubicBezTo>
                    <a:cubicBezTo>
                      <a:pt x="4" y="1"/>
                      <a:pt x="4" y="1"/>
                      <a:pt x="4" y="1"/>
                    </a:cubicBezTo>
                    <a:cubicBezTo>
                      <a:pt x="5" y="2"/>
                      <a:pt x="5" y="2"/>
                      <a:pt x="5" y="2"/>
                    </a:cubicBezTo>
                    <a:cubicBezTo>
                      <a:pt x="5" y="2"/>
                      <a:pt x="4" y="3"/>
                      <a:pt x="4" y="3"/>
                    </a:cubicBezTo>
                    <a:cubicBezTo>
                      <a:pt x="3" y="4"/>
                      <a:pt x="3" y="4"/>
                      <a:pt x="3" y="4"/>
                    </a:cubicBezTo>
                    <a:cubicBezTo>
                      <a:pt x="3" y="4"/>
                      <a:pt x="3" y="4"/>
                      <a:pt x="2" y="4"/>
                    </a:cubicBezTo>
                    <a:cubicBezTo>
                      <a:pt x="2" y="5"/>
                      <a:pt x="1" y="4"/>
                      <a:pt x="1" y="4"/>
                    </a:cubicBezTo>
                    <a:cubicBezTo>
                      <a:pt x="1" y="4"/>
                      <a:pt x="1" y="4"/>
                      <a:pt x="1" y="4"/>
                    </a:cubicBezTo>
                    <a:cubicBezTo>
                      <a:pt x="1" y="1"/>
                      <a:pt x="1" y="1"/>
                      <a:pt x="1" y="1"/>
                    </a:cubicBezTo>
                    <a:cubicBezTo>
                      <a:pt x="2" y="1"/>
                      <a:pt x="2" y="1"/>
                      <a:pt x="2" y="1"/>
                    </a:cubicBezTo>
                    <a:cubicBezTo>
                      <a:pt x="2" y="2"/>
                      <a:pt x="1" y="3"/>
                      <a:pt x="1" y="3"/>
                    </a:cubicBezTo>
                    <a:cubicBezTo>
                      <a:pt x="0" y="3"/>
                      <a:pt x="0" y="3"/>
                      <a:pt x="0" y="3"/>
                    </a:cubicBezTo>
                    <a:cubicBezTo>
                      <a:pt x="0" y="3"/>
                      <a:pt x="0" y="3"/>
                      <a:pt x="0" y="3"/>
                    </a:cubicBezTo>
                    <a:cubicBezTo>
                      <a:pt x="0" y="3"/>
                      <a:pt x="0" y="3"/>
                      <a:pt x="0" y="3"/>
                    </a:cubicBezTo>
                    <a:cubicBezTo>
                      <a:pt x="0"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72"/>
              <p:cNvSpPr/>
              <p:nvPr/>
            </p:nvSpPr>
            <p:spPr bwMode="auto">
              <a:xfrm>
                <a:off x="5674" y="2348"/>
                <a:ext cx="17" cy="5"/>
              </a:xfrm>
              <a:custGeom>
                <a:avLst/>
                <a:gdLst>
                  <a:gd name="T0" fmla="*/ 0 w 7"/>
                  <a:gd name="T1" fmla="*/ 1 h 2"/>
                  <a:gd name="T2" fmla="*/ 4 w 7"/>
                  <a:gd name="T3" fmla="*/ 0 h 2"/>
                  <a:gd name="T4" fmla="*/ 7 w 7"/>
                  <a:gd name="T5" fmla="*/ 0 h 2"/>
                  <a:gd name="T6" fmla="*/ 4 w 7"/>
                  <a:gd name="T7" fmla="*/ 2 h 2"/>
                  <a:gd name="T8" fmla="*/ 0 w 7"/>
                  <a:gd name="T9" fmla="*/ 1 h 2"/>
                </a:gdLst>
                <a:ahLst/>
                <a:cxnLst>
                  <a:cxn ang="0">
                    <a:pos x="T0" y="T1"/>
                  </a:cxn>
                  <a:cxn ang="0">
                    <a:pos x="T2" y="T3"/>
                  </a:cxn>
                  <a:cxn ang="0">
                    <a:pos x="T4" y="T5"/>
                  </a:cxn>
                  <a:cxn ang="0">
                    <a:pos x="T6" y="T7"/>
                  </a:cxn>
                  <a:cxn ang="0">
                    <a:pos x="T8" y="T9"/>
                  </a:cxn>
                </a:cxnLst>
                <a:rect l="0" t="0" r="r" b="b"/>
                <a:pathLst>
                  <a:path w="7" h="2">
                    <a:moveTo>
                      <a:pt x="0" y="1"/>
                    </a:moveTo>
                    <a:cubicBezTo>
                      <a:pt x="0" y="1"/>
                      <a:pt x="2" y="0"/>
                      <a:pt x="4" y="0"/>
                    </a:cubicBezTo>
                    <a:cubicBezTo>
                      <a:pt x="5" y="0"/>
                      <a:pt x="7" y="0"/>
                      <a:pt x="7" y="0"/>
                    </a:cubicBezTo>
                    <a:cubicBezTo>
                      <a:pt x="7" y="0"/>
                      <a:pt x="5" y="2"/>
                      <a:pt x="4" y="2"/>
                    </a:cubicBezTo>
                    <a:cubicBezTo>
                      <a:pt x="2" y="2"/>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73"/>
              <p:cNvSpPr/>
              <p:nvPr/>
            </p:nvSpPr>
            <p:spPr bwMode="auto">
              <a:xfrm>
                <a:off x="5677" y="2326"/>
                <a:ext cx="17" cy="10"/>
              </a:xfrm>
              <a:custGeom>
                <a:avLst/>
                <a:gdLst>
                  <a:gd name="T0" fmla="*/ 0 w 7"/>
                  <a:gd name="T1" fmla="*/ 0 h 4"/>
                  <a:gd name="T2" fmla="*/ 4 w 7"/>
                  <a:gd name="T3" fmla="*/ 1 h 4"/>
                  <a:gd name="T4" fmla="*/ 7 w 7"/>
                  <a:gd name="T5" fmla="*/ 2 h 4"/>
                  <a:gd name="T6" fmla="*/ 7 w 7"/>
                  <a:gd name="T7" fmla="*/ 4 h 4"/>
                  <a:gd name="T8" fmla="*/ 6 w 7"/>
                  <a:gd name="T9" fmla="*/ 3 h 4"/>
                  <a:gd name="T10" fmla="*/ 3 w 7"/>
                  <a:gd name="T11" fmla="*/ 3 h 4"/>
                  <a:gd name="T12" fmla="*/ 1 w 7"/>
                  <a:gd name="T13" fmla="*/ 1 h 4"/>
                  <a:gd name="T14" fmla="*/ 0 w 7"/>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0" y="0"/>
                    </a:moveTo>
                    <a:cubicBezTo>
                      <a:pt x="0" y="0"/>
                      <a:pt x="2" y="0"/>
                      <a:pt x="4" y="1"/>
                    </a:cubicBezTo>
                    <a:cubicBezTo>
                      <a:pt x="5" y="1"/>
                      <a:pt x="6" y="2"/>
                      <a:pt x="7" y="2"/>
                    </a:cubicBezTo>
                    <a:cubicBezTo>
                      <a:pt x="7" y="3"/>
                      <a:pt x="7" y="4"/>
                      <a:pt x="7" y="4"/>
                    </a:cubicBezTo>
                    <a:cubicBezTo>
                      <a:pt x="7" y="4"/>
                      <a:pt x="7" y="3"/>
                      <a:pt x="6" y="3"/>
                    </a:cubicBezTo>
                    <a:cubicBezTo>
                      <a:pt x="5" y="3"/>
                      <a:pt x="4" y="3"/>
                      <a:pt x="3" y="3"/>
                    </a:cubicBezTo>
                    <a:cubicBezTo>
                      <a:pt x="3" y="2"/>
                      <a:pt x="2" y="2"/>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74"/>
              <p:cNvSpPr/>
              <p:nvPr/>
            </p:nvSpPr>
            <p:spPr bwMode="auto">
              <a:xfrm>
                <a:off x="5689" y="2299"/>
                <a:ext cx="12" cy="22"/>
              </a:xfrm>
              <a:custGeom>
                <a:avLst/>
                <a:gdLst>
                  <a:gd name="T0" fmla="*/ 0 w 5"/>
                  <a:gd name="T1" fmla="*/ 0 h 9"/>
                  <a:gd name="T2" fmla="*/ 1 w 5"/>
                  <a:gd name="T3" fmla="*/ 1 h 9"/>
                  <a:gd name="T4" fmla="*/ 4 w 5"/>
                  <a:gd name="T5" fmla="*/ 4 h 9"/>
                  <a:gd name="T6" fmla="*/ 5 w 5"/>
                  <a:gd name="T7" fmla="*/ 7 h 9"/>
                  <a:gd name="T8" fmla="*/ 5 w 5"/>
                  <a:gd name="T9" fmla="*/ 9 h 9"/>
                  <a:gd name="T10" fmla="*/ 4 w 5"/>
                  <a:gd name="T11" fmla="*/ 8 h 9"/>
                  <a:gd name="T12" fmla="*/ 2 w 5"/>
                  <a:gd name="T13" fmla="*/ 5 h 9"/>
                  <a:gd name="T14" fmla="*/ 0 w 5"/>
                  <a:gd name="T15" fmla="*/ 2 h 9"/>
                  <a:gd name="T16" fmla="*/ 0 w 5"/>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9">
                    <a:moveTo>
                      <a:pt x="0" y="0"/>
                    </a:moveTo>
                    <a:cubicBezTo>
                      <a:pt x="0" y="0"/>
                      <a:pt x="0" y="0"/>
                      <a:pt x="1" y="1"/>
                    </a:cubicBezTo>
                    <a:cubicBezTo>
                      <a:pt x="2" y="2"/>
                      <a:pt x="3" y="3"/>
                      <a:pt x="4" y="4"/>
                    </a:cubicBezTo>
                    <a:cubicBezTo>
                      <a:pt x="4" y="5"/>
                      <a:pt x="5" y="6"/>
                      <a:pt x="5" y="7"/>
                    </a:cubicBezTo>
                    <a:cubicBezTo>
                      <a:pt x="5" y="8"/>
                      <a:pt x="5" y="9"/>
                      <a:pt x="5" y="9"/>
                    </a:cubicBezTo>
                    <a:cubicBezTo>
                      <a:pt x="5" y="9"/>
                      <a:pt x="5" y="8"/>
                      <a:pt x="4" y="8"/>
                    </a:cubicBezTo>
                    <a:cubicBezTo>
                      <a:pt x="4" y="7"/>
                      <a:pt x="3" y="6"/>
                      <a:pt x="2" y="5"/>
                    </a:cubicBezTo>
                    <a:cubicBezTo>
                      <a:pt x="1" y="4"/>
                      <a:pt x="0" y="3"/>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75"/>
              <p:cNvSpPr/>
              <p:nvPr/>
            </p:nvSpPr>
            <p:spPr bwMode="auto">
              <a:xfrm>
                <a:off x="5745" y="2314"/>
                <a:ext cx="54" cy="42"/>
              </a:xfrm>
              <a:custGeom>
                <a:avLst/>
                <a:gdLst>
                  <a:gd name="T0" fmla="*/ 15 w 22"/>
                  <a:gd name="T1" fmla="*/ 17 h 17"/>
                  <a:gd name="T2" fmla="*/ 17 w 22"/>
                  <a:gd name="T3" fmla="*/ 16 h 17"/>
                  <a:gd name="T4" fmla="*/ 19 w 22"/>
                  <a:gd name="T5" fmla="*/ 15 h 17"/>
                  <a:gd name="T6" fmla="*/ 20 w 22"/>
                  <a:gd name="T7" fmla="*/ 12 h 17"/>
                  <a:gd name="T8" fmla="*/ 20 w 22"/>
                  <a:gd name="T9" fmla="*/ 8 h 17"/>
                  <a:gd name="T10" fmla="*/ 19 w 22"/>
                  <a:gd name="T11" fmla="*/ 4 h 17"/>
                  <a:gd name="T12" fmla="*/ 16 w 22"/>
                  <a:gd name="T13" fmla="*/ 2 h 17"/>
                  <a:gd name="T14" fmla="*/ 11 w 22"/>
                  <a:gd name="T15" fmla="*/ 2 h 17"/>
                  <a:gd name="T16" fmla="*/ 7 w 22"/>
                  <a:gd name="T17" fmla="*/ 2 h 17"/>
                  <a:gd name="T18" fmla="*/ 3 w 22"/>
                  <a:gd name="T19" fmla="*/ 4 h 17"/>
                  <a:gd name="T20" fmla="*/ 3 w 22"/>
                  <a:gd name="T21" fmla="*/ 8 h 17"/>
                  <a:gd name="T22" fmla="*/ 3 w 22"/>
                  <a:gd name="T23" fmla="*/ 12 h 17"/>
                  <a:gd name="T24" fmla="*/ 3 w 22"/>
                  <a:gd name="T25" fmla="*/ 14 h 17"/>
                  <a:gd name="T26" fmla="*/ 4 w 22"/>
                  <a:gd name="T27" fmla="*/ 15 h 17"/>
                  <a:gd name="T28" fmla="*/ 6 w 22"/>
                  <a:gd name="T29" fmla="*/ 16 h 17"/>
                  <a:gd name="T30" fmla="*/ 8 w 22"/>
                  <a:gd name="T31" fmla="*/ 17 h 17"/>
                  <a:gd name="T32" fmla="*/ 6 w 22"/>
                  <a:gd name="T33" fmla="*/ 17 h 17"/>
                  <a:gd name="T34" fmla="*/ 3 w 22"/>
                  <a:gd name="T35" fmla="*/ 16 h 17"/>
                  <a:gd name="T36" fmla="*/ 2 w 22"/>
                  <a:gd name="T37" fmla="*/ 15 h 17"/>
                  <a:gd name="T38" fmla="*/ 1 w 22"/>
                  <a:gd name="T39" fmla="*/ 13 h 17"/>
                  <a:gd name="T40" fmla="*/ 2 w 22"/>
                  <a:gd name="T41" fmla="*/ 4 h 17"/>
                  <a:gd name="T42" fmla="*/ 3 w 22"/>
                  <a:gd name="T43" fmla="*/ 1 h 17"/>
                  <a:gd name="T44" fmla="*/ 6 w 22"/>
                  <a:gd name="T45" fmla="*/ 0 h 17"/>
                  <a:gd name="T46" fmla="*/ 11 w 22"/>
                  <a:gd name="T47" fmla="*/ 0 h 17"/>
                  <a:gd name="T48" fmla="*/ 17 w 22"/>
                  <a:gd name="T49" fmla="*/ 0 h 17"/>
                  <a:gd name="T50" fmla="*/ 19 w 22"/>
                  <a:gd name="T51" fmla="*/ 1 h 17"/>
                  <a:gd name="T52" fmla="*/ 21 w 22"/>
                  <a:gd name="T53" fmla="*/ 3 h 17"/>
                  <a:gd name="T54" fmla="*/ 22 w 22"/>
                  <a:gd name="T55" fmla="*/ 8 h 17"/>
                  <a:gd name="T56" fmla="*/ 22 w 22"/>
                  <a:gd name="T57" fmla="*/ 12 h 17"/>
                  <a:gd name="T58" fmla="*/ 20 w 22"/>
                  <a:gd name="T59" fmla="*/ 16 h 17"/>
                  <a:gd name="T60" fmla="*/ 18 w 22"/>
                  <a:gd name="T61" fmla="*/ 17 h 17"/>
                  <a:gd name="T62" fmla="*/ 16 w 22"/>
                  <a:gd name="T63" fmla="*/ 17 h 17"/>
                  <a:gd name="T64" fmla="*/ 15 w 22"/>
                  <a:gd name="T65"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 h="17">
                    <a:moveTo>
                      <a:pt x="15" y="17"/>
                    </a:moveTo>
                    <a:cubicBezTo>
                      <a:pt x="15" y="17"/>
                      <a:pt x="16" y="17"/>
                      <a:pt x="17" y="16"/>
                    </a:cubicBezTo>
                    <a:cubicBezTo>
                      <a:pt x="18" y="16"/>
                      <a:pt x="19" y="16"/>
                      <a:pt x="19" y="15"/>
                    </a:cubicBezTo>
                    <a:cubicBezTo>
                      <a:pt x="20" y="14"/>
                      <a:pt x="20" y="13"/>
                      <a:pt x="20" y="12"/>
                    </a:cubicBezTo>
                    <a:cubicBezTo>
                      <a:pt x="20" y="11"/>
                      <a:pt x="20" y="10"/>
                      <a:pt x="20" y="8"/>
                    </a:cubicBezTo>
                    <a:cubicBezTo>
                      <a:pt x="20" y="7"/>
                      <a:pt x="20" y="5"/>
                      <a:pt x="19" y="4"/>
                    </a:cubicBezTo>
                    <a:cubicBezTo>
                      <a:pt x="19" y="3"/>
                      <a:pt x="17" y="3"/>
                      <a:pt x="16" y="2"/>
                    </a:cubicBezTo>
                    <a:cubicBezTo>
                      <a:pt x="14" y="2"/>
                      <a:pt x="13" y="2"/>
                      <a:pt x="11" y="2"/>
                    </a:cubicBezTo>
                    <a:cubicBezTo>
                      <a:pt x="10" y="2"/>
                      <a:pt x="8" y="2"/>
                      <a:pt x="7" y="2"/>
                    </a:cubicBezTo>
                    <a:cubicBezTo>
                      <a:pt x="5" y="2"/>
                      <a:pt x="4" y="3"/>
                      <a:pt x="3" y="4"/>
                    </a:cubicBezTo>
                    <a:cubicBezTo>
                      <a:pt x="3" y="6"/>
                      <a:pt x="3" y="7"/>
                      <a:pt x="3" y="8"/>
                    </a:cubicBezTo>
                    <a:cubicBezTo>
                      <a:pt x="3" y="10"/>
                      <a:pt x="3" y="11"/>
                      <a:pt x="3" y="12"/>
                    </a:cubicBezTo>
                    <a:cubicBezTo>
                      <a:pt x="3" y="13"/>
                      <a:pt x="3" y="13"/>
                      <a:pt x="3" y="14"/>
                    </a:cubicBezTo>
                    <a:cubicBezTo>
                      <a:pt x="4" y="14"/>
                      <a:pt x="4" y="14"/>
                      <a:pt x="4" y="15"/>
                    </a:cubicBezTo>
                    <a:cubicBezTo>
                      <a:pt x="5" y="15"/>
                      <a:pt x="5" y="16"/>
                      <a:pt x="6" y="16"/>
                    </a:cubicBezTo>
                    <a:cubicBezTo>
                      <a:pt x="7" y="17"/>
                      <a:pt x="8" y="17"/>
                      <a:pt x="8" y="17"/>
                    </a:cubicBezTo>
                    <a:cubicBezTo>
                      <a:pt x="8" y="17"/>
                      <a:pt x="7" y="17"/>
                      <a:pt x="6" y="17"/>
                    </a:cubicBezTo>
                    <a:cubicBezTo>
                      <a:pt x="5" y="17"/>
                      <a:pt x="4" y="17"/>
                      <a:pt x="3" y="16"/>
                    </a:cubicBezTo>
                    <a:cubicBezTo>
                      <a:pt x="3" y="16"/>
                      <a:pt x="2" y="15"/>
                      <a:pt x="2" y="15"/>
                    </a:cubicBezTo>
                    <a:cubicBezTo>
                      <a:pt x="1" y="14"/>
                      <a:pt x="1" y="13"/>
                      <a:pt x="1" y="13"/>
                    </a:cubicBezTo>
                    <a:cubicBezTo>
                      <a:pt x="0" y="10"/>
                      <a:pt x="1" y="7"/>
                      <a:pt x="2" y="4"/>
                    </a:cubicBezTo>
                    <a:cubicBezTo>
                      <a:pt x="2" y="2"/>
                      <a:pt x="3" y="2"/>
                      <a:pt x="3" y="1"/>
                    </a:cubicBezTo>
                    <a:cubicBezTo>
                      <a:pt x="4" y="1"/>
                      <a:pt x="5" y="0"/>
                      <a:pt x="6" y="0"/>
                    </a:cubicBezTo>
                    <a:cubicBezTo>
                      <a:pt x="8" y="0"/>
                      <a:pt x="10" y="0"/>
                      <a:pt x="11" y="0"/>
                    </a:cubicBezTo>
                    <a:cubicBezTo>
                      <a:pt x="13" y="0"/>
                      <a:pt x="15" y="0"/>
                      <a:pt x="17" y="0"/>
                    </a:cubicBezTo>
                    <a:cubicBezTo>
                      <a:pt x="17" y="1"/>
                      <a:pt x="18" y="1"/>
                      <a:pt x="19" y="1"/>
                    </a:cubicBezTo>
                    <a:cubicBezTo>
                      <a:pt x="20" y="2"/>
                      <a:pt x="21" y="2"/>
                      <a:pt x="21" y="3"/>
                    </a:cubicBezTo>
                    <a:cubicBezTo>
                      <a:pt x="22" y="5"/>
                      <a:pt x="22" y="7"/>
                      <a:pt x="22" y="8"/>
                    </a:cubicBezTo>
                    <a:cubicBezTo>
                      <a:pt x="22" y="10"/>
                      <a:pt x="22" y="11"/>
                      <a:pt x="22" y="12"/>
                    </a:cubicBezTo>
                    <a:cubicBezTo>
                      <a:pt x="22" y="14"/>
                      <a:pt x="21" y="15"/>
                      <a:pt x="20" y="16"/>
                    </a:cubicBezTo>
                    <a:cubicBezTo>
                      <a:pt x="19" y="17"/>
                      <a:pt x="18" y="17"/>
                      <a:pt x="18" y="17"/>
                    </a:cubicBezTo>
                    <a:cubicBezTo>
                      <a:pt x="17" y="17"/>
                      <a:pt x="16" y="17"/>
                      <a:pt x="16" y="17"/>
                    </a:cubicBezTo>
                    <a:cubicBezTo>
                      <a:pt x="15" y="17"/>
                      <a:pt x="15" y="17"/>
                      <a:pt x="15"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76"/>
              <p:cNvSpPr/>
              <p:nvPr/>
            </p:nvSpPr>
            <p:spPr bwMode="auto">
              <a:xfrm>
                <a:off x="5765" y="2329"/>
                <a:ext cx="17" cy="14"/>
              </a:xfrm>
              <a:custGeom>
                <a:avLst/>
                <a:gdLst>
                  <a:gd name="T0" fmla="*/ 1 w 7"/>
                  <a:gd name="T1" fmla="*/ 0 h 6"/>
                  <a:gd name="T2" fmla="*/ 1 w 7"/>
                  <a:gd name="T3" fmla="*/ 3 h 6"/>
                  <a:gd name="T4" fmla="*/ 2 w 7"/>
                  <a:gd name="T5" fmla="*/ 5 h 6"/>
                  <a:gd name="T6" fmla="*/ 1 w 7"/>
                  <a:gd name="T7" fmla="*/ 4 h 6"/>
                  <a:gd name="T8" fmla="*/ 2 w 7"/>
                  <a:gd name="T9" fmla="*/ 4 h 6"/>
                  <a:gd name="T10" fmla="*/ 3 w 7"/>
                  <a:gd name="T11" fmla="*/ 4 h 6"/>
                  <a:gd name="T12" fmla="*/ 4 w 7"/>
                  <a:gd name="T13" fmla="*/ 3 h 6"/>
                  <a:gd name="T14" fmla="*/ 5 w 7"/>
                  <a:gd name="T15" fmla="*/ 3 h 6"/>
                  <a:gd name="T16" fmla="*/ 5 w 7"/>
                  <a:gd name="T17" fmla="*/ 3 h 6"/>
                  <a:gd name="T18" fmla="*/ 5 w 7"/>
                  <a:gd name="T19" fmla="*/ 3 h 6"/>
                  <a:gd name="T20" fmla="*/ 5 w 7"/>
                  <a:gd name="T21" fmla="*/ 3 h 6"/>
                  <a:gd name="T22" fmla="*/ 5 w 7"/>
                  <a:gd name="T23" fmla="*/ 3 h 6"/>
                  <a:gd name="T24" fmla="*/ 5 w 7"/>
                  <a:gd name="T25" fmla="*/ 3 h 6"/>
                  <a:gd name="T26" fmla="*/ 5 w 7"/>
                  <a:gd name="T27" fmla="*/ 3 h 6"/>
                  <a:gd name="T28" fmla="*/ 5 w 7"/>
                  <a:gd name="T29" fmla="*/ 3 h 6"/>
                  <a:gd name="T30" fmla="*/ 5 w 7"/>
                  <a:gd name="T31" fmla="*/ 3 h 6"/>
                  <a:gd name="T32" fmla="*/ 5 w 7"/>
                  <a:gd name="T33" fmla="*/ 3 h 6"/>
                  <a:gd name="T34" fmla="*/ 5 w 7"/>
                  <a:gd name="T35" fmla="*/ 3 h 6"/>
                  <a:gd name="T36" fmla="*/ 5 w 7"/>
                  <a:gd name="T37" fmla="*/ 3 h 6"/>
                  <a:gd name="T38" fmla="*/ 4 w 7"/>
                  <a:gd name="T39" fmla="*/ 2 h 6"/>
                  <a:gd name="T40" fmla="*/ 1 w 7"/>
                  <a:gd name="T41" fmla="*/ 1 h 6"/>
                  <a:gd name="T42" fmla="*/ 4 w 7"/>
                  <a:gd name="T43" fmla="*/ 1 h 6"/>
                  <a:gd name="T44" fmla="*/ 5 w 7"/>
                  <a:gd name="T45" fmla="*/ 1 h 6"/>
                  <a:gd name="T46" fmla="*/ 6 w 7"/>
                  <a:gd name="T47" fmla="*/ 2 h 6"/>
                  <a:gd name="T48" fmla="*/ 6 w 7"/>
                  <a:gd name="T49" fmla="*/ 2 h 6"/>
                  <a:gd name="T50" fmla="*/ 7 w 7"/>
                  <a:gd name="T51" fmla="*/ 2 h 6"/>
                  <a:gd name="T52" fmla="*/ 7 w 7"/>
                  <a:gd name="T53" fmla="*/ 2 h 6"/>
                  <a:gd name="T54" fmla="*/ 7 w 7"/>
                  <a:gd name="T55" fmla="*/ 3 h 6"/>
                  <a:gd name="T56" fmla="*/ 7 w 7"/>
                  <a:gd name="T57" fmla="*/ 3 h 6"/>
                  <a:gd name="T58" fmla="*/ 7 w 7"/>
                  <a:gd name="T59" fmla="*/ 3 h 6"/>
                  <a:gd name="T60" fmla="*/ 7 w 7"/>
                  <a:gd name="T61" fmla="*/ 3 h 6"/>
                  <a:gd name="T62" fmla="*/ 7 w 7"/>
                  <a:gd name="T63" fmla="*/ 3 h 6"/>
                  <a:gd name="T64" fmla="*/ 6 w 7"/>
                  <a:gd name="T65" fmla="*/ 4 h 6"/>
                  <a:gd name="T66" fmla="*/ 5 w 7"/>
                  <a:gd name="T67" fmla="*/ 5 h 6"/>
                  <a:gd name="T68" fmla="*/ 4 w 7"/>
                  <a:gd name="T69" fmla="*/ 5 h 6"/>
                  <a:gd name="T70" fmla="*/ 3 w 7"/>
                  <a:gd name="T71" fmla="*/ 6 h 6"/>
                  <a:gd name="T72" fmla="*/ 1 w 7"/>
                  <a:gd name="T73" fmla="*/ 6 h 6"/>
                  <a:gd name="T74" fmla="*/ 1 w 7"/>
                  <a:gd name="T75" fmla="*/ 6 h 6"/>
                  <a:gd name="T76" fmla="*/ 0 w 7"/>
                  <a:gd name="T77" fmla="*/ 6 h 6"/>
                  <a:gd name="T78" fmla="*/ 0 w 7"/>
                  <a:gd name="T79" fmla="*/ 3 h 6"/>
                  <a:gd name="T80" fmla="*/ 1 w 7"/>
                  <a:gd name="T8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 h="6">
                    <a:moveTo>
                      <a:pt x="1" y="0"/>
                    </a:moveTo>
                    <a:cubicBezTo>
                      <a:pt x="1" y="1"/>
                      <a:pt x="1" y="2"/>
                      <a:pt x="1" y="3"/>
                    </a:cubicBezTo>
                    <a:cubicBezTo>
                      <a:pt x="2" y="4"/>
                      <a:pt x="2" y="4"/>
                      <a:pt x="2" y="5"/>
                    </a:cubicBezTo>
                    <a:cubicBezTo>
                      <a:pt x="1" y="4"/>
                      <a:pt x="1" y="4"/>
                      <a:pt x="1" y="4"/>
                    </a:cubicBezTo>
                    <a:cubicBezTo>
                      <a:pt x="1" y="4"/>
                      <a:pt x="2" y="4"/>
                      <a:pt x="2" y="4"/>
                    </a:cubicBezTo>
                    <a:cubicBezTo>
                      <a:pt x="3" y="4"/>
                      <a:pt x="3" y="4"/>
                      <a:pt x="3" y="4"/>
                    </a:cubicBezTo>
                    <a:cubicBezTo>
                      <a:pt x="4" y="3"/>
                      <a:pt x="4" y="3"/>
                      <a:pt x="4" y="3"/>
                    </a:cubicBezTo>
                    <a:cubicBezTo>
                      <a:pt x="4"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4" y="2"/>
                      <a:pt x="4" y="2"/>
                      <a:pt x="4" y="2"/>
                    </a:cubicBezTo>
                    <a:cubicBezTo>
                      <a:pt x="1" y="1"/>
                      <a:pt x="1" y="1"/>
                      <a:pt x="1" y="1"/>
                    </a:cubicBezTo>
                    <a:cubicBezTo>
                      <a:pt x="2" y="1"/>
                      <a:pt x="3" y="1"/>
                      <a:pt x="4" y="1"/>
                    </a:cubicBezTo>
                    <a:cubicBezTo>
                      <a:pt x="5" y="1"/>
                      <a:pt x="5" y="1"/>
                      <a:pt x="5" y="1"/>
                    </a:cubicBezTo>
                    <a:cubicBezTo>
                      <a:pt x="6" y="1"/>
                      <a:pt x="6" y="2"/>
                      <a:pt x="6" y="2"/>
                    </a:cubicBezTo>
                    <a:cubicBezTo>
                      <a:pt x="6" y="2"/>
                      <a:pt x="6" y="2"/>
                      <a:pt x="6" y="2"/>
                    </a:cubicBezTo>
                    <a:cubicBezTo>
                      <a:pt x="7" y="2"/>
                      <a:pt x="7" y="2"/>
                      <a:pt x="7" y="2"/>
                    </a:cubicBezTo>
                    <a:cubicBezTo>
                      <a:pt x="7" y="2"/>
                      <a:pt x="7" y="2"/>
                      <a:pt x="7" y="2"/>
                    </a:cubicBezTo>
                    <a:cubicBezTo>
                      <a:pt x="7" y="3"/>
                      <a:pt x="7" y="3"/>
                      <a:pt x="7" y="3"/>
                    </a:cubicBezTo>
                    <a:cubicBezTo>
                      <a:pt x="7" y="3"/>
                      <a:pt x="7" y="3"/>
                      <a:pt x="7" y="3"/>
                    </a:cubicBezTo>
                    <a:cubicBezTo>
                      <a:pt x="7" y="3"/>
                      <a:pt x="7" y="3"/>
                      <a:pt x="7" y="3"/>
                    </a:cubicBezTo>
                    <a:cubicBezTo>
                      <a:pt x="7" y="3"/>
                      <a:pt x="7" y="3"/>
                      <a:pt x="7" y="3"/>
                    </a:cubicBezTo>
                    <a:cubicBezTo>
                      <a:pt x="7" y="3"/>
                      <a:pt x="7" y="3"/>
                      <a:pt x="7" y="3"/>
                    </a:cubicBezTo>
                    <a:cubicBezTo>
                      <a:pt x="6" y="4"/>
                      <a:pt x="6" y="4"/>
                      <a:pt x="6" y="4"/>
                    </a:cubicBezTo>
                    <a:cubicBezTo>
                      <a:pt x="6" y="4"/>
                      <a:pt x="6" y="4"/>
                      <a:pt x="5" y="5"/>
                    </a:cubicBezTo>
                    <a:cubicBezTo>
                      <a:pt x="5" y="5"/>
                      <a:pt x="5" y="5"/>
                      <a:pt x="4" y="5"/>
                    </a:cubicBezTo>
                    <a:cubicBezTo>
                      <a:pt x="4" y="6"/>
                      <a:pt x="3" y="6"/>
                      <a:pt x="3" y="6"/>
                    </a:cubicBezTo>
                    <a:cubicBezTo>
                      <a:pt x="2" y="6"/>
                      <a:pt x="2" y="6"/>
                      <a:pt x="1" y="6"/>
                    </a:cubicBezTo>
                    <a:cubicBezTo>
                      <a:pt x="1" y="6"/>
                      <a:pt x="1" y="6"/>
                      <a:pt x="1" y="6"/>
                    </a:cubicBezTo>
                    <a:cubicBezTo>
                      <a:pt x="1" y="6"/>
                      <a:pt x="1" y="6"/>
                      <a:pt x="0" y="6"/>
                    </a:cubicBezTo>
                    <a:cubicBezTo>
                      <a:pt x="0" y="5"/>
                      <a:pt x="0" y="4"/>
                      <a:pt x="0" y="3"/>
                    </a:cubicBezTo>
                    <a:cubicBezTo>
                      <a:pt x="0" y="2"/>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77"/>
              <p:cNvSpPr/>
              <p:nvPr/>
            </p:nvSpPr>
            <p:spPr bwMode="auto">
              <a:xfrm>
                <a:off x="5748" y="2343"/>
                <a:ext cx="17" cy="15"/>
              </a:xfrm>
              <a:custGeom>
                <a:avLst/>
                <a:gdLst>
                  <a:gd name="T0" fmla="*/ 1 w 7"/>
                  <a:gd name="T1" fmla="*/ 0 h 6"/>
                  <a:gd name="T2" fmla="*/ 1 w 7"/>
                  <a:gd name="T3" fmla="*/ 0 h 6"/>
                  <a:gd name="T4" fmla="*/ 2 w 7"/>
                  <a:gd name="T5" fmla="*/ 0 h 6"/>
                  <a:gd name="T6" fmla="*/ 2 w 7"/>
                  <a:gd name="T7" fmla="*/ 1 h 6"/>
                  <a:gd name="T8" fmla="*/ 3 w 7"/>
                  <a:gd name="T9" fmla="*/ 2 h 6"/>
                  <a:gd name="T10" fmla="*/ 3 w 7"/>
                  <a:gd name="T11" fmla="*/ 3 h 6"/>
                  <a:gd name="T12" fmla="*/ 3 w 7"/>
                  <a:gd name="T13" fmla="*/ 3 h 6"/>
                  <a:gd name="T14" fmla="*/ 4 w 7"/>
                  <a:gd name="T15" fmla="*/ 4 h 6"/>
                  <a:gd name="T16" fmla="*/ 5 w 7"/>
                  <a:gd name="T17" fmla="*/ 4 h 6"/>
                  <a:gd name="T18" fmla="*/ 6 w 7"/>
                  <a:gd name="T19" fmla="*/ 4 h 6"/>
                  <a:gd name="T20" fmla="*/ 7 w 7"/>
                  <a:gd name="T21" fmla="*/ 5 h 6"/>
                  <a:gd name="T22" fmla="*/ 7 w 7"/>
                  <a:gd name="T23" fmla="*/ 5 h 6"/>
                  <a:gd name="T24" fmla="*/ 7 w 7"/>
                  <a:gd name="T25" fmla="*/ 5 h 6"/>
                  <a:gd name="T26" fmla="*/ 7 w 7"/>
                  <a:gd name="T27" fmla="*/ 6 h 6"/>
                  <a:gd name="T28" fmla="*/ 7 w 7"/>
                  <a:gd name="T29" fmla="*/ 6 h 6"/>
                  <a:gd name="T30" fmla="*/ 6 w 7"/>
                  <a:gd name="T31" fmla="*/ 6 h 6"/>
                  <a:gd name="T32" fmla="*/ 4 w 7"/>
                  <a:gd name="T33" fmla="*/ 6 h 6"/>
                  <a:gd name="T34" fmla="*/ 3 w 7"/>
                  <a:gd name="T35" fmla="*/ 5 h 6"/>
                  <a:gd name="T36" fmla="*/ 2 w 7"/>
                  <a:gd name="T37" fmla="*/ 5 h 6"/>
                  <a:gd name="T38" fmla="*/ 1 w 7"/>
                  <a:gd name="T39" fmla="*/ 4 h 6"/>
                  <a:gd name="T40" fmla="*/ 1 w 7"/>
                  <a:gd name="T41" fmla="*/ 3 h 6"/>
                  <a:gd name="T42" fmla="*/ 0 w 7"/>
                  <a:gd name="T43" fmla="*/ 1 h 6"/>
                  <a:gd name="T44" fmla="*/ 0 w 7"/>
                  <a:gd name="T45" fmla="*/ 1 h 6"/>
                  <a:gd name="T46" fmla="*/ 1 w 7"/>
                  <a:gd name="T47" fmla="*/ 0 h 6"/>
                  <a:gd name="T48" fmla="*/ 1 w 7"/>
                  <a:gd name="T4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 h="6">
                    <a:moveTo>
                      <a:pt x="1" y="0"/>
                    </a:moveTo>
                    <a:cubicBezTo>
                      <a:pt x="1" y="0"/>
                      <a:pt x="1" y="0"/>
                      <a:pt x="1" y="0"/>
                    </a:cubicBezTo>
                    <a:cubicBezTo>
                      <a:pt x="1" y="0"/>
                      <a:pt x="2" y="0"/>
                      <a:pt x="2" y="0"/>
                    </a:cubicBezTo>
                    <a:cubicBezTo>
                      <a:pt x="2" y="0"/>
                      <a:pt x="2" y="1"/>
                      <a:pt x="2" y="1"/>
                    </a:cubicBezTo>
                    <a:cubicBezTo>
                      <a:pt x="2" y="1"/>
                      <a:pt x="2" y="2"/>
                      <a:pt x="3" y="2"/>
                    </a:cubicBezTo>
                    <a:cubicBezTo>
                      <a:pt x="3" y="2"/>
                      <a:pt x="3" y="3"/>
                      <a:pt x="3" y="3"/>
                    </a:cubicBezTo>
                    <a:cubicBezTo>
                      <a:pt x="3" y="3"/>
                      <a:pt x="3" y="3"/>
                      <a:pt x="3" y="3"/>
                    </a:cubicBezTo>
                    <a:cubicBezTo>
                      <a:pt x="3" y="3"/>
                      <a:pt x="4" y="4"/>
                      <a:pt x="4" y="4"/>
                    </a:cubicBezTo>
                    <a:cubicBezTo>
                      <a:pt x="4" y="4"/>
                      <a:pt x="4" y="4"/>
                      <a:pt x="5" y="4"/>
                    </a:cubicBezTo>
                    <a:cubicBezTo>
                      <a:pt x="5" y="4"/>
                      <a:pt x="6" y="4"/>
                      <a:pt x="6" y="4"/>
                    </a:cubicBezTo>
                    <a:cubicBezTo>
                      <a:pt x="6" y="4"/>
                      <a:pt x="6" y="4"/>
                      <a:pt x="7" y="5"/>
                    </a:cubicBezTo>
                    <a:cubicBezTo>
                      <a:pt x="7" y="5"/>
                      <a:pt x="7" y="5"/>
                      <a:pt x="7" y="5"/>
                    </a:cubicBezTo>
                    <a:cubicBezTo>
                      <a:pt x="7" y="5"/>
                      <a:pt x="7" y="5"/>
                      <a:pt x="7" y="5"/>
                    </a:cubicBezTo>
                    <a:cubicBezTo>
                      <a:pt x="7" y="5"/>
                      <a:pt x="7" y="5"/>
                      <a:pt x="7" y="6"/>
                    </a:cubicBezTo>
                    <a:cubicBezTo>
                      <a:pt x="7" y="6"/>
                      <a:pt x="7" y="6"/>
                      <a:pt x="7" y="6"/>
                    </a:cubicBezTo>
                    <a:cubicBezTo>
                      <a:pt x="6" y="6"/>
                      <a:pt x="6" y="6"/>
                      <a:pt x="6" y="6"/>
                    </a:cubicBezTo>
                    <a:cubicBezTo>
                      <a:pt x="5" y="6"/>
                      <a:pt x="5" y="6"/>
                      <a:pt x="4" y="6"/>
                    </a:cubicBezTo>
                    <a:cubicBezTo>
                      <a:pt x="4" y="6"/>
                      <a:pt x="3" y="6"/>
                      <a:pt x="3" y="5"/>
                    </a:cubicBezTo>
                    <a:cubicBezTo>
                      <a:pt x="3" y="5"/>
                      <a:pt x="3" y="5"/>
                      <a:pt x="2" y="5"/>
                    </a:cubicBezTo>
                    <a:cubicBezTo>
                      <a:pt x="2" y="5"/>
                      <a:pt x="1" y="4"/>
                      <a:pt x="1" y="4"/>
                    </a:cubicBezTo>
                    <a:cubicBezTo>
                      <a:pt x="1" y="4"/>
                      <a:pt x="1" y="3"/>
                      <a:pt x="1" y="3"/>
                    </a:cubicBezTo>
                    <a:cubicBezTo>
                      <a:pt x="0" y="2"/>
                      <a:pt x="0" y="2"/>
                      <a:pt x="0" y="1"/>
                    </a:cubicBezTo>
                    <a:cubicBezTo>
                      <a:pt x="0" y="1"/>
                      <a:pt x="0" y="1"/>
                      <a:pt x="0" y="1"/>
                    </a:cubicBezTo>
                    <a:cubicBezTo>
                      <a:pt x="0" y="0"/>
                      <a:pt x="0"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78"/>
              <p:cNvSpPr/>
              <p:nvPr/>
            </p:nvSpPr>
            <p:spPr bwMode="auto">
              <a:xfrm>
                <a:off x="5782" y="2343"/>
                <a:ext cx="15" cy="13"/>
              </a:xfrm>
              <a:custGeom>
                <a:avLst/>
                <a:gdLst>
                  <a:gd name="T0" fmla="*/ 6 w 6"/>
                  <a:gd name="T1" fmla="*/ 0 h 5"/>
                  <a:gd name="T2" fmla="*/ 6 w 6"/>
                  <a:gd name="T3" fmla="*/ 1 h 5"/>
                  <a:gd name="T4" fmla="*/ 6 w 6"/>
                  <a:gd name="T5" fmla="*/ 3 h 5"/>
                  <a:gd name="T6" fmla="*/ 6 w 6"/>
                  <a:gd name="T7" fmla="*/ 4 h 5"/>
                  <a:gd name="T8" fmla="*/ 5 w 6"/>
                  <a:gd name="T9" fmla="*/ 5 h 5"/>
                  <a:gd name="T10" fmla="*/ 2 w 6"/>
                  <a:gd name="T11" fmla="*/ 5 h 5"/>
                  <a:gd name="T12" fmla="*/ 0 w 6"/>
                  <a:gd name="T13" fmla="*/ 5 h 5"/>
                  <a:gd name="T14" fmla="*/ 1 w 6"/>
                  <a:gd name="T15" fmla="*/ 4 h 5"/>
                  <a:gd name="T16" fmla="*/ 3 w 6"/>
                  <a:gd name="T17" fmla="*/ 3 h 5"/>
                  <a:gd name="T18" fmla="*/ 4 w 6"/>
                  <a:gd name="T19" fmla="*/ 3 h 5"/>
                  <a:gd name="T20" fmla="*/ 4 w 6"/>
                  <a:gd name="T21" fmla="*/ 3 h 5"/>
                  <a:gd name="T22" fmla="*/ 5 w 6"/>
                  <a:gd name="T23" fmla="*/ 2 h 5"/>
                  <a:gd name="T24" fmla="*/ 5 w 6"/>
                  <a:gd name="T25" fmla="*/ 1 h 5"/>
                  <a:gd name="T26" fmla="*/ 6 w 6"/>
                  <a:gd name="T2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5">
                    <a:moveTo>
                      <a:pt x="6" y="0"/>
                    </a:moveTo>
                    <a:cubicBezTo>
                      <a:pt x="6" y="0"/>
                      <a:pt x="6" y="0"/>
                      <a:pt x="6" y="1"/>
                    </a:cubicBezTo>
                    <a:cubicBezTo>
                      <a:pt x="6" y="2"/>
                      <a:pt x="6" y="2"/>
                      <a:pt x="6" y="3"/>
                    </a:cubicBezTo>
                    <a:cubicBezTo>
                      <a:pt x="6" y="3"/>
                      <a:pt x="6" y="4"/>
                      <a:pt x="6" y="4"/>
                    </a:cubicBezTo>
                    <a:cubicBezTo>
                      <a:pt x="6" y="4"/>
                      <a:pt x="5" y="5"/>
                      <a:pt x="5" y="5"/>
                    </a:cubicBezTo>
                    <a:cubicBezTo>
                      <a:pt x="4" y="5"/>
                      <a:pt x="2" y="5"/>
                      <a:pt x="2" y="5"/>
                    </a:cubicBezTo>
                    <a:cubicBezTo>
                      <a:pt x="1" y="5"/>
                      <a:pt x="0" y="5"/>
                      <a:pt x="0" y="5"/>
                    </a:cubicBezTo>
                    <a:cubicBezTo>
                      <a:pt x="0" y="5"/>
                      <a:pt x="1" y="4"/>
                      <a:pt x="1" y="4"/>
                    </a:cubicBezTo>
                    <a:cubicBezTo>
                      <a:pt x="2" y="4"/>
                      <a:pt x="2" y="3"/>
                      <a:pt x="3" y="3"/>
                    </a:cubicBezTo>
                    <a:cubicBezTo>
                      <a:pt x="3" y="3"/>
                      <a:pt x="4" y="3"/>
                      <a:pt x="4" y="3"/>
                    </a:cubicBezTo>
                    <a:cubicBezTo>
                      <a:pt x="4" y="3"/>
                      <a:pt x="4" y="3"/>
                      <a:pt x="4" y="3"/>
                    </a:cubicBezTo>
                    <a:cubicBezTo>
                      <a:pt x="5" y="3"/>
                      <a:pt x="5" y="3"/>
                      <a:pt x="5" y="2"/>
                    </a:cubicBezTo>
                    <a:cubicBezTo>
                      <a:pt x="5" y="2"/>
                      <a:pt x="5" y="2"/>
                      <a:pt x="5" y="1"/>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30" name="文本框 179"/>
          <p:cNvSpPr txBox="1"/>
          <p:nvPr/>
        </p:nvSpPr>
        <p:spPr>
          <a:xfrm>
            <a:off x="1858010" y="4449445"/>
            <a:ext cx="2146300" cy="365760"/>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生产组织力</a:t>
            </a:r>
            <a:endPar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grpSp>
        <p:nvGrpSpPr>
          <p:cNvPr id="129" name="组合 128"/>
          <p:cNvGrpSpPr/>
          <p:nvPr/>
        </p:nvGrpSpPr>
        <p:grpSpPr>
          <a:xfrm>
            <a:off x="1100504" y="4111611"/>
            <a:ext cx="799957" cy="777853"/>
            <a:chOff x="1054646" y="4005858"/>
            <a:chExt cx="799853" cy="778033"/>
          </a:xfrm>
        </p:grpSpPr>
        <p:grpSp>
          <p:nvGrpSpPr>
            <p:cNvPr id="132" name="Group 81"/>
            <p:cNvGrpSpPr>
              <a:grpSpLocks noChangeAspect="1"/>
            </p:cNvGrpSpPr>
            <p:nvPr/>
          </p:nvGrpSpPr>
          <p:grpSpPr bwMode="auto">
            <a:xfrm>
              <a:off x="1600500" y="4005858"/>
              <a:ext cx="253999" cy="273050"/>
              <a:chOff x="1652" y="1941"/>
              <a:chExt cx="160" cy="172"/>
            </a:xfrm>
            <a:solidFill>
              <a:sysClr val="window" lastClr="FFFFFF">
                <a:lumMod val="50000"/>
              </a:sysClr>
            </a:solidFill>
          </p:grpSpPr>
          <p:sp>
            <p:nvSpPr>
              <p:cNvPr id="133" name="Freeform 82"/>
              <p:cNvSpPr/>
              <p:nvPr/>
            </p:nvSpPr>
            <p:spPr bwMode="auto">
              <a:xfrm>
                <a:off x="1652" y="1941"/>
                <a:ext cx="153" cy="158"/>
              </a:xfrm>
              <a:custGeom>
                <a:avLst/>
                <a:gdLst>
                  <a:gd name="T0" fmla="*/ 16 w 21"/>
                  <a:gd name="T1" fmla="*/ 1 h 22"/>
                  <a:gd name="T2" fmla="*/ 15 w 21"/>
                  <a:gd name="T3" fmla="*/ 1 h 22"/>
                  <a:gd name="T4" fmla="*/ 12 w 21"/>
                  <a:gd name="T5" fmla="*/ 1 h 22"/>
                  <a:gd name="T6" fmla="*/ 11 w 21"/>
                  <a:gd name="T7" fmla="*/ 1 h 22"/>
                  <a:gd name="T8" fmla="*/ 9 w 21"/>
                  <a:gd name="T9" fmla="*/ 1 h 22"/>
                  <a:gd name="T10" fmla="*/ 4 w 21"/>
                  <a:gd name="T11" fmla="*/ 4 h 22"/>
                  <a:gd name="T12" fmla="*/ 4 w 21"/>
                  <a:gd name="T13" fmla="*/ 5 h 22"/>
                  <a:gd name="T14" fmla="*/ 3 w 21"/>
                  <a:gd name="T15" fmla="*/ 6 h 22"/>
                  <a:gd name="T16" fmla="*/ 2 w 21"/>
                  <a:gd name="T17" fmla="*/ 8 h 22"/>
                  <a:gd name="T18" fmla="*/ 3 w 21"/>
                  <a:gd name="T19" fmla="*/ 14 h 22"/>
                  <a:gd name="T20" fmla="*/ 8 w 21"/>
                  <a:gd name="T21" fmla="*/ 19 h 22"/>
                  <a:gd name="T22" fmla="*/ 15 w 21"/>
                  <a:gd name="T23" fmla="*/ 19 h 22"/>
                  <a:gd name="T24" fmla="*/ 18 w 21"/>
                  <a:gd name="T25" fmla="*/ 17 h 22"/>
                  <a:gd name="T26" fmla="*/ 19 w 21"/>
                  <a:gd name="T27" fmla="*/ 15 h 22"/>
                  <a:gd name="T28" fmla="*/ 17 w 21"/>
                  <a:gd name="T29" fmla="*/ 14 h 22"/>
                  <a:gd name="T30" fmla="*/ 14 w 21"/>
                  <a:gd name="T31" fmla="*/ 15 h 22"/>
                  <a:gd name="T32" fmla="*/ 10 w 21"/>
                  <a:gd name="T33" fmla="*/ 15 h 22"/>
                  <a:gd name="T34" fmla="*/ 8 w 21"/>
                  <a:gd name="T35" fmla="*/ 12 h 22"/>
                  <a:gd name="T36" fmla="*/ 9 w 21"/>
                  <a:gd name="T37" fmla="*/ 6 h 22"/>
                  <a:gd name="T38" fmla="*/ 15 w 21"/>
                  <a:gd name="T39" fmla="*/ 6 h 22"/>
                  <a:gd name="T40" fmla="*/ 16 w 21"/>
                  <a:gd name="T41" fmla="*/ 6 h 22"/>
                  <a:gd name="T42" fmla="*/ 16 w 21"/>
                  <a:gd name="T43" fmla="*/ 5 h 22"/>
                  <a:gd name="T44" fmla="*/ 16 w 21"/>
                  <a:gd name="T45" fmla="*/ 2 h 22"/>
                  <a:gd name="T46" fmla="*/ 16 w 21"/>
                  <a:gd name="T47" fmla="*/ 2 h 22"/>
                  <a:gd name="T48" fmla="*/ 16 w 21"/>
                  <a:gd name="T49" fmla="*/ 2 h 22"/>
                  <a:gd name="T50" fmla="*/ 17 w 21"/>
                  <a:gd name="T51" fmla="*/ 5 h 22"/>
                  <a:gd name="T52" fmla="*/ 17 w 21"/>
                  <a:gd name="T53" fmla="*/ 7 h 22"/>
                  <a:gd name="T54" fmla="*/ 16 w 21"/>
                  <a:gd name="T55" fmla="*/ 7 h 22"/>
                  <a:gd name="T56" fmla="*/ 16 w 21"/>
                  <a:gd name="T57" fmla="*/ 7 h 22"/>
                  <a:gd name="T58" fmla="*/ 14 w 21"/>
                  <a:gd name="T59" fmla="*/ 7 h 22"/>
                  <a:gd name="T60" fmla="*/ 10 w 21"/>
                  <a:gd name="T61" fmla="*/ 7 h 22"/>
                  <a:gd name="T62" fmla="*/ 9 w 21"/>
                  <a:gd name="T63" fmla="*/ 12 h 22"/>
                  <a:gd name="T64" fmla="*/ 11 w 21"/>
                  <a:gd name="T65" fmla="*/ 14 h 22"/>
                  <a:gd name="T66" fmla="*/ 13 w 21"/>
                  <a:gd name="T67" fmla="*/ 14 h 22"/>
                  <a:gd name="T68" fmla="*/ 16 w 21"/>
                  <a:gd name="T69" fmla="*/ 12 h 22"/>
                  <a:gd name="T70" fmla="*/ 18 w 21"/>
                  <a:gd name="T71" fmla="*/ 12 h 22"/>
                  <a:gd name="T72" fmla="*/ 19 w 21"/>
                  <a:gd name="T73" fmla="*/ 12 h 22"/>
                  <a:gd name="T74" fmla="*/ 20 w 21"/>
                  <a:gd name="T75" fmla="*/ 14 h 22"/>
                  <a:gd name="T76" fmla="*/ 21 w 21"/>
                  <a:gd name="T77" fmla="*/ 15 h 22"/>
                  <a:gd name="T78" fmla="*/ 21 w 21"/>
                  <a:gd name="T79" fmla="*/ 17 h 22"/>
                  <a:gd name="T80" fmla="*/ 19 w 21"/>
                  <a:gd name="T81" fmla="*/ 18 h 22"/>
                  <a:gd name="T82" fmla="*/ 15 w 21"/>
                  <a:gd name="T83" fmla="*/ 20 h 22"/>
                  <a:gd name="T84" fmla="*/ 7 w 21"/>
                  <a:gd name="T85" fmla="*/ 20 h 22"/>
                  <a:gd name="T86" fmla="*/ 4 w 21"/>
                  <a:gd name="T87" fmla="*/ 18 h 22"/>
                  <a:gd name="T88" fmla="*/ 2 w 21"/>
                  <a:gd name="T89" fmla="*/ 15 h 22"/>
                  <a:gd name="T90" fmla="*/ 0 w 21"/>
                  <a:gd name="T91" fmla="*/ 8 h 22"/>
                  <a:gd name="T92" fmla="*/ 2 w 21"/>
                  <a:gd name="T93" fmla="*/ 5 h 22"/>
                  <a:gd name="T94" fmla="*/ 3 w 21"/>
                  <a:gd name="T95" fmla="*/ 4 h 22"/>
                  <a:gd name="T96" fmla="*/ 4 w 21"/>
                  <a:gd name="T97" fmla="*/ 3 h 22"/>
                  <a:gd name="T98" fmla="*/ 8 w 21"/>
                  <a:gd name="T99" fmla="*/ 0 h 22"/>
                  <a:gd name="T100" fmla="*/ 11 w 21"/>
                  <a:gd name="T101" fmla="*/ 0 h 22"/>
                  <a:gd name="T102" fmla="*/ 12 w 21"/>
                  <a:gd name="T103" fmla="*/ 0 h 22"/>
                  <a:gd name="T104" fmla="*/ 15 w 21"/>
                  <a:gd name="T105" fmla="*/ 1 h 22"/>
                  <a:gd name="T106" fmla="*/ 16 w 21"/>
                  <a:gd name="T107"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22">
                    <a:moveTo>
                      <a:pt x="16" y="1"/>
                    </a:moveTo>
                    <a:cubicBezTo>
                      <a:pt x="16" y="1"/>
                      <a:pt x="15" y="1"/>
                      <a:pt x="15" y="1"/>
                    </a:cubicBezTo>
                    <a:cubicBezTo>
                      <a:pt x="14" y="1"/>
                      <a:pt x="13" y="1"/>
                      <a:pt x="12" y="1"/>
                    </a:cubicBezTo>
                    <a:cubicBezTo>
                      <a:pt x="12" y="1"/>
                      <a:pt x="11" y="1"/>
                      <a:pt x="11" y="1"/>
                    </a:cubicBezTo>
                    <a:cubicBezTo>
                      <a:pt x="10" y="1"/>
                      <a:pt x="9" y="1"/>
                      <a:pt x="9" y="1"/>
                    </a:cubicBezTo>
                    <a:cubicBezTo>
                      <a:pt x="7" y="1"/>
                      <a:pt x="6" y="2"/>
                      <a:pt x="4" y="4"/>
                    </a:cubicBezTo>
                    <a:cubicBezTo>
                      <a:pt x="4" y="4"/>
                      <a:pt x="4" y="4"/>
                      <a:pt x="4" y="5"/>
                    </a:cubicBezTo>
                    <a:cubicBezTo>
                      <a:pt x="3" y="5"/>
                      <a:pt x="3" y="5"/>
                      <a:pt x="3" y="6"/>
                    </a:cubicBezTo>
                    <a:cubicBezTo>
                      <a:pt x="2" y="7"/>
                      <a:pt x="2" y="7"/>
                      <a:pt x="2" y="8"/>
                    </a:cubicBezTo>
                    <a:cubicBezTo>
                      <a:pt x="2" y="10"/>
                      <a:pt x="2" y="12"/>
                      <a:pt x="3" y="14"/>
                    </a:cubicBezTo>
                    <a:cubicBezTo>
                      <a:pt x="4" y="16"/>
                      <a:pt x="6" y="18"/>
                      <a:pt x="8" y="19"/>
                    </a:cubicBezTo>
                    <a:cubicBezTo>
                      <a:pt x="10" y="20"/>
                      <a:pt x="13" y="19"/>
                      <a:pt x="15" y="19"/>
                    </a:cubicBezTo>
                    <a:cubicBezTo>
                      <a:pt x="16" y="18"/>
                      <a:pt x="17" y="18"/>
                      <a:pt x="18" y="17"/>
                    </a:cubicBezTo>
                    <a:cubicBezTo>
                      <a:pt x="19" y="16"/>
                      <a:pt x="19" y="16"/>
                      <a:pt x="19" y="15"/>
                    </a:cubicBezTo>
                    <a:cubicBezTo>
                      <a:pt x="18" y="14"/>
                      <a:pt x="18" y="13"/>
                      <a:pt x="17" y="14"/>
                    </a:cubicBezTo>
                    <a:cubicBezTo>
                      <a:pt x="16" y="14"/>
                      <a:pt x="15" y="15"/>
                      <a:pt x="14" y="15"/>
                    </a:cubicBezTo>
                    <a:cubicBezTo>
                      <a:pt x="13" y="16"/>
                      <a:pt x="11" y="16"/>
                      <a:pt x="10" y="15"/>
                    </a:cubicBezTo>
                    <a:cubicBezTo>
                      <a:pt x="9" y="15"/>
                      <a:pt x="8" y="14"/>
                      <a:pt x="8" y="12"/>
                    </a:cubicBezTo>
                    <a:cubicBezTo>
                      <a:pt x="7" y="10"/>
                      <a:pt x="7" y="7"/>
                      <a:pt x="9" y="6"/>
                    </a:cubicBezTo>
                    <a:cubicBezTo>
                      <a:pt x="11" y="5"/>
                      <a:pt x="13" y="6"/>
                      <a:pt x="15" y="6"/>
                    </a:cubicBezTo>
                    <a:cubicBezTo>
                      <a:pt x="15" y="7"/>
                      <a:pt x="16" y="7"/>
                      <a:pt x="16" y="6"/>
                    </a:cubicBezTo>
                    <a:cubicBezTo>
                      <a:pt x="16" y="6"/>
                      <a:pt x="16" y="5"/>
                      <a:pt x="16" y="5"/>
                    </a:cubicBezTo>
                    <a:cubicBezTo>
                      <a:pt x="17" y="4"/>
                      <a:pt x="16" y="3"/>
                      <a:pt x="16" y="2"/>
                    </a:cubicBezTo>
                    <a:cubicBezTo>
                      <a:pt x="16" y="2"/>
                      <a:pt x="16" y="2"/>
                      <a:pt x="16" y="2"/>
                    </a:cubicBezTo>
                    <a:cubicBezTo>
                      <a:pt x="16" y="2"/>
                      <a:pt x="16" y="2"/>
                      <a:pt x="16" y="2"/>
                    </a:cubicBezTo>
                    <a:cubicBezTo>
                      <a:pt x="16" y="3"/>
                      <a:pt x="17" y="4"/>
                      <a:pt x="17" y="5"/>
                    </a:cubicBezTo>
                    <a:cubicBezTo>
                      <a:pt x="17" y="5"/>
                      <a:pt x="17" y="6"/>
                      <a:pt x="17" y="7"/>
                    </a:cubicBezTo>
                    <a:cubicBezTo>
                      <a:pt x="16" y="7"/>
                      <a:pt x="16" y="7"/>
                      <a:pt x="16" y="7"/>
                    </a:cubicBezTo>
                    <a:cubicBezTo>
                      <a:pt x="16" y="7"/>
                      <a:pt x="16" y="7"/>
                      <a:pt x="16" y="7"/>
                    </a:cubicBezTo>
                    <a:cubicBezTo>
                      <a:pt x="15" y="8"/>
                      <a:pt x="15" y="7"/>
                      <a:pt x="14" y="7"/>
                    </a:cubicBezTo>
                    <a:cubicBezTo>
                      <a:pt x="13" y="7"/>
                      <a:pt x="11" y="6"/>
                      <a:pt x="10" y="7"/>
                    </a:cubicBezTo>
                    <a:cubicBezTo>
                      <a:pt x="8" y="8"/>
                      <a:pt x="8" y="10"/>
                      <a:pt x="9" y="12"/>
                    </a:cubicBezTo>
                    <a:cubicBezTo>
                      <a:pt x="9" y="13"/>
                      <a:pt x="10" y="13"/>
                      <a:pt x="11" y="14"/>
                    </a:cubicBezTo>
                    <a:cubicBezTo>
                      <a:pt x="11" y="14"/>
                      <a:pt x="12" y="14"/>
                      <a:pt x="13" y="14"/>
                    </a:cubicBezTo>
                    <a:cubicBezTo>
                      <a:pt x="14" y="13"/>
                      <a:pt x="15" y="13"/>
                      <a:pt x="16" y="12"/>
                    </a:cubicBezTo>
                    <a:cubicBezTo>
                      <a:pt x="17" y="12"/>
                      <a:pt x="17" y="12"/>
                      <a:pt x="18" y="12"/>
                    </a:cubicBezTo>
                    <a:cubicBezTo>
                      <a:pt x="19" y="12"/>
                      <a:pt x="19" y="12"/>
                      <a:pt x="19" y="12"/>
                    </a:cubicBezTo>
                    <a:cubicBezTo>
                      <a:pt x="20" y="13"/>
                      <a:pt x="20" y="13"/>
                      <a:pt x="20" y="14"/>
                    </a:cubicBezTo>
                    <a:cubicBezTo>
                      <a:pt x="21" y="15"/>
                      <a:pt x="21" y="15"/>
                      <a:pt x="21" y="15"/>
                    </a:cubicBezTo>
                    <a:cubicBezTo>
                      <a:pt x="21" y="16"/>
                      <a:pt x="21" y="16"/>
                      <a:pt x="21" y="17"/>
                    </a:cubicBezTo>
                    <a:cubicBezTo>
                      <a:pt x="20" y="17"/>
                      <a:pt x="20" y="18"/>
                      <a:pt x="19" y="18"/>
                    </a:cubicBezTo>
                    <a:cubicBezTo>
                      <a:pt x="18" y="19"/>
                      <a:pt x="17" y="20"/>
                      <a:pt x="15" y="20"/>
                    </a:cubicBezTo>
                    <a:cubicBezTo>
                      <a:pt x="13" y="21"/>
                      <a:pt x="10" y="22"/>
                      <a:pt x="7" y="20"/>
                    </a:cubicBezTo>
                    <a:cubicBezTo>
                      <a:pt x="6" y="20"/>
                      <a:pt x="5" y="19"/>
                      <a:pt x="4" y="18"/>
                    </a:cubicBezTo>
                    <a:cubicBezTo>
                      <a:pt x="3" y="17"/>
                      <a:pt x="3" y="16"/>
                      <a:pt x="2" y="15"/>
                    </a:cubicBezTo>
                    <a:cubicBezTo>
                      <a:pt x="1" y="13"/>
                      <a:pt x="0" y="11"/>
                      <a:pt x="0" y="8"/>
                    </a:cubicBezTo>
                    <a:cubicBezTo>
                      <a:pt x="1" y="7"/>
                      <a:pt x="1" y="6"/>
                      <a:pt x="2" y="5"/>
                    </a:cubicBezTo>
                    <a:cubicBezTo>
                      <a:pt x="2" y="5"/>
                      <a:pt x="2" y="4"/>
                      <a:pt x="3" y="4"/>
                    </a:cubicBezTo>
                    <a:cubicBezTo>
                      <a:pt x="3" y="3"/>
                      <a:pt x="3" y="3"/>
                      <a:pt x="4" y="3"/>
                    </a:cubicBezTo>
                    <a:cubicBezTo>
                      <a:pt x="5" y="1"/>
                      <a:pt x="7" y="1"/>
                      <a:pt x="8" y="0"/>
                    </a:cubicBezTo>
                    <a:cubicBezTo>
                      <a:pt x="9" y="0"/>
                      <a:pt x="10" y="0"/>
                      <a:pt x="11" y="0"/>
                    </a:cubicBezTo>
                    <a:cubicBezTo>
                      <a:pt x="11" y="0"/>
                      <a:pt x="12" y="0"/>
                      <a:pt x="12" y="0"/>
                    </a:cubicBezTo>
                    <a:cubicBezTo>
                      <a:pt x="14" y="0"/>
                      <a:pt x="14" y="1"/>
                      <a:pt x="15" y="1"/>
                    </a:cubicBezTo>
                    <a:cubicBezTo>
                      <a:pt x="15" y="1"/>
                      <a:pt x="16" y="1"/>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83"/>
              <p:cNvSpPr/>
              <p:nvPr/>
            </p:nvSpPr>
            <p:spPr bwMode="auto">
              <a:xfrm>
                <a:off x="1652" y="1991"/>
                <a:ext cx="160" cy="122"/>
              </a:xfrm>
              <a:custGeom>
                <a:avLst/>
                <a:gdLst>
                  <a:gd name="T0" fmla="*/ 1 w 22"/>
                  <a:gd name="T1" fmla="*/ 0 h 17"/>
                  <a:gd name="T2" fmla="*/ 2 w 22"/>
                  <a:gd name="T3" fmla="*/ 9 h 17"/>
                  <a:gd name="T4" fmla="*/ 4 w 22"/>
                  <a:gd name="T5" fmla="*/ 13 h 17"/>
                  <a:gd name="T6" fmla="*/ 6 w 22"/>
                  <a:gd name="T7" fmla="*/ 14 h 17"/>
                  <a:gd name="T8" fmla="*/ 8 w 22"/>
                  <a:gd name="T9" fmla="*/ 15 h 17"/>
                  <a:gd name="T10" fmla="*/ 16 w 22"/>
                  <a:gd name="T11" fmla="*/ 14 h 17"/>
                  <a:gd name="T12" fmla="*/ 18 w 22"/>
                  <a:gd name="T13" fmla="*/ 13 h 17"/>
                  <a:gd name="T14" fmla="*/ 19 w 22"/>
                  <a:gd name="T15" fmla="*/ 13 h 17"/>
                  <a:gd name="T16" fmla="*/ 20 w 22"/>
                  <a:gd name="T17" fmla="*/ 12 h 17"/>
                  <a:gd name="T18" fmla="*/ 20 w 22"/>
                  <a:gd name="T19" fmla="*/ 8 h 17"/>
                  <a:gd name="T20" fmla="*/ 20 w 22"/>
                  <a:gd name="T21" fmla="*/ 8 h 17"/>
                  <a:gd name="T22" fmla="*/ 20 w 22"/>
                  <a:gd name="T23" fmla="*/ 7 h 17"/>
                  <a:gd name="T24" fmla="*/ 21 w 22"/>
                  <a:gd name="T25" fmla="*/ 8 h 17"/>
                  <a:gd name="T26" fmla="*/ 21 w 22"/>
                  <a:gd name="T27" fmla="*/ 8 h 17"/>
                  <a:gd name="T28" fmla="*/ 21 w 22"/>
                  <a:gd name="T29" fmla="*/ 8 h 17"/>
                  <a:gd name="T30" fmla="*/ 21 w 22"/>
                  <a:gd name="T31" fmla="*/ 13 h 17"/>
                  <a:gd name="T32" fmla="*/ 20 w 22"/>
                  <a:gd name="T33" fmla="*/ 14 h 17"/>
                  <a:gd name="T34" fmla="*/ 19 w 22"/>
                  <a:gd name="T35" fmla="*/ 15 h 17"/>
                  <a:gd name="T36" fmla="*/ 17 w 22"/>
                  <a:gd name="T37" fmla="*/ 16 h 17"/>
                  <a:gd name="T38" fmla="*/ 7 w 22"/>
                  <a:gd name="T39" fmla="*/ 16 h 17"/>
                  <a:gd name="T40" fmla="*/ 5 w 22"/>
                  <a:gd name="T41" fmla="*/ 15 h 17"/>
                  <a:gd name="T42" fmla="*/ 3 w 22"/>
                  <a:gd name="T43" fmla="*/ 14 h 17"/>
                  <a:gd name="T44" fmla="*/ 1 w 22"/>
                  <a:gd name="T45" fmla="*/ 9 h 17"/>
                  <a:gd name="T46" fmla="*/ 1 w 22"/>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17">
                    <a:moveTo>
                      <a:pt x="1" y="0"/>
                    </a:moveTo>
                    <a:cubicBezTo>
                      <a:pt x="1" y="3"/>
                      <a:pt x="1" y="6"/>
                      <a:pt x="2" y="9"/>
                    </a:cubicBezTo>
                    <a:cubicBezTo>
                      <a:pt x="2" y="10"/>
                      <a:pt x="3" y="12"/>
                      <a:pt x="4" y="13"/>
                    </a:cubicBezTo>
                    <a:cubicBezTo>
                      <a:pt x="5" y="13"/>
                      <a:pt x="5" y="13"/>
                      <a:pt x="6" y="14"/>
                    </a:cubicBezTo>
                    <a:cubicBezTo>
                      <a:pt x="6" y="14"/>
                      <a:pt x="7" y="14"/>
                      <a:pt x="8" y="15"/>
                    </a:cubicBezTo>
                    <a:cubicBezTo>
                      <a:pt x="10" y="15"/>
                      <a:pt x="14" y="15"/>
                      <a:pt x="16" y="14"/>
                    </a:cubicBezTo>
                    <a:cubicBezTo>
                      <a:pt x="17" y="14"/>
                      <a:pt x="18" y="14"/>
                      <a:pt x="18" y="13"/>
                    </a:cubicBezTo>
                    <a:cubicBezTo>
                      <a:pt x="19" y="13"/>
                      <a:pt x="19" y="13"/>
                      <a:pt x="19" y="13"/>
                    </a:cubicBezTo>
                    <a:cubicBezTo>
                      <a:pt x="20" y="12"/>
                      <a:pt x="20" y="12"/>
                      <a:pt x="20" y="12"/>
                    </a:cubicBezTo>
                    <a:cubicBezTo>
                      <a:pt x="21" y="11"/>
                      <a:pt x="21" y="9"/>
                      <a:pt x="20" y="8"/>
                    </a:cubicBezTo>
                    <a:cubicBezTo>
                      <a:pt x="20" y="8"/>
                      <a:pt x="20" y="8"/>
                      <a:pt x="20" y="8"/>
                    </a:cubicBezTo>
                    <a:cubicBezTo>
                      <a:pt x="20" y="8"/>
                      <a:pt x="20" y="7"/>
                      <a:pt x="20" y="7"/>
                    </a:cubicBezTo>
                    <a:cubicBezTo>
                      <a:pt x="20" y="7"/>
                      <a:pt x="20" y="8"/>
                      <a:pt x="21" y="8"/>
                    </a:cubicBezTo>
                    <a:cubicBezTo>
                      <a:pt x="21" y="8"/>
                      <a:pt x="21" y="8"/>
                      <a:pt x="21" y="8"/>
                    </a:cubicBezTo>
                    <a:cubicBezTo>
                      <a:pt x="21" y="8"/>
                      <a:pt x="21" y="8"/>
                      <a:pt x="21" y="8"/>
                    </a:cubicBezTo>
                    <a:cubicBezTo>
                      <a:pt x="21" y="9"/>
                      <a:pt x="22" y="11"/>
                      <a:pt x="21" y="13"/>
                    </a:cubicBezTo>
                    <a:cubicBezTo>
                      <a:pt x="21" y="13"/>
                      <a:pt x="20" y="14"/>
                      <a:pt x="20" y="14"/>
                    </a:cubicBezTo>
                    <a:cubicBezTo>
                      <a:pt x="20" y="14"/>
                      <a:pt x="19" y="14"/>
                      <a:pt x="19" y="15"/>
                    </a:cubicBezTo>
                    <a:cubicBezTo>
                      <a:pt x="18" y="15"/>
                      <a:pt x="18" y="15"/>
                      <a:pt x="17" y="16"/>
                    </a:cubicBezTo>
                    <a:cubicBezTo>
                      <a:pt x="14" y="17"/>
                      <a:pt x="10" y="17"/>
                      <a:pt x="7" y="16"/>
                    </a:cubicBezTo>
                    <a:cubicBezTo>
                      <a:pt x="6" y="16"/>
                      <a:pt x="6" y="16"/>
                      <a:pt x="5" y="15"/>
                    </a:cubicBezTo>
                    <a:cubicBezTo>
                      <a:pt x="4" y="15"/>
                      <a:pt x="4" y="14"/>
                      <a:pt x="3" y="14"/>
                    </a:cubicBezTo>
                    <a:cubicBezTo>
                      <a:pt x="2" y="13"/>
                      <a:pt x="1" y="11"/>
                      <a:pt x="1" y="9"/>
                    </a:cubicBezTo>
                    <a:cubicBezTo>
                      <a:pt x="0" y="6"/>
                      <a:pt x="0" y="3"/>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84"/>
              <p:cNvSpPr/>
              <p:nvPr/>
            </p:nvSpPr>
            <p:spPr bwMode="auto">
              <a:xfrm>
                <a:off x="1710" y="1948"/>
                <a:ext cx="80" cy="93"/>
              </a:xfrm>
              <a:custGeom>
                <a:avLst/>
                <a:gdLst>
                  <a:gd name="T0" fmla="*/ 7 w 11"/>
                  <a:gd name="T1" fmla="*/ 0 h 13"/>
                  <a:gd name="T2" fmla="*/ 10 w 11"/>
                  <a:gd name="T3" fmla="*/ 2 h 13"/>
                  <a:gd name="T4" fmla="*/ 11 w 11"/>
                  <a:gd name="T5" fmla="*/ 4 h 13"/>
                  <a:gd name="T6" fmla="*/ 11 w 11"/>
                  <a:gd name="T7" fmla="*/ 5 h 13"/>
                  <a:gd name="T8" fmla="*/ 11 w 11"/>
                  <a:gd name="T9" fmla="*/ 6 h 13"/>
                  <a:gd name="T10" fmla="*/ 10 w 11"/>
                  <a:gd name="T11" fmla="*/ 8 h 13"/>
                  <a:gd name="T12" fmla="*/ 8 w 11"/>
                  <a:gd name="T13" fmla="*/ 10 h 13"/>
                  <a:gd name="T14" fmla="*/ 5 w 11"/>
                  <a:gd name="T15" fmla="*/ 9 h 13"/>
                  <a:gd name="T16" fmla="*/ 4 w 11"/>
                  <a:gd name="T17" fmla="*/ 8 h 13"/>
                  <a:gd name="T18" fmla="*/ 3 w 11"/>
                  <a:gd name="T19" fmla="*/ 8 h 13"/>
                  <a:gd name="T20" fmla="*/ 3 w 11"/>
                  <a:gd name="T21" fmla="*/ 9 h 13"/>
                  <a:gd name="T22" fmla="*/ 2 w 11"/>
                  <a:gd name="T23" fmla="*/ 10 h 13"/>
                  <a:gd name="T24" fmla="*/ 1 w 11"/>
                  <a:gd name="T25" fmla="*/ 13 h 13"/>
                  <a:gd name="T26" fmla="*/ 1 w 11"/>
                  <a:gd name="T27" fmla="*/ 12 h 13"/>
                  <a:gd name="T28" fmla="*/ 1 w 11"/>
                  <a:gd name="T29" fmla="*/ 9 h 13"/>
                  <a:gd name="T30" fmla="*/ 2 w 11"/>
                  <a:gd name="T31" fmla="*/ 7 h 13"/>
                  <a:gd name="T32" fmla="*/ 3 w 11"/>
                  <a:gd name="T33" fmla="*/ 7 h 13"/>
                  <a:gd name="T34" fmla="*/ 4 w 11"/>
                  <a:gd name="T35" fmla="*/ 6 h 13"/>
                  <a:gd name="T36" fmla="*/ 6 w 11"/>
                  <a:gd name="T37" fmla="*/ 7 h 13"/>
                  <a:gd name="T38" fmla="*/ 8 w 11"/>
                  <a:gd name="T39" fmla="*/ 8 h 13"/>
                  <a:gd name="T40" fmla="*/ 9 w 11"/>
                  <a:gd name="T41" fmla="*/ 7 h 13"/>
                  <a:gd name="T42" fmla="*/ 10 w 11"/>
                  <a:gd name="T43" fmla="*/ 5 h 13"/>
                  <a:gd name="T44" fmla="*/ 10 w 11"/>
                  <a:gd name="T45" fmla="*/ 5 h 13"/>
                  <a:gd name="T46" fmla="*/ 10 w 11"/>
                  <a:gd name="T47" fmla="*/ 4 h 13"/>
                  <a:gd name="T48" fmla="*/ 9 w 11"/>
                  <a:gd name="T49" fmla="*/ 2 h 13"/>
                  <a:gd name="T50" fmla="*/ 7 w 11"/>
                  <a:gd name="T5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 h="13">
                    <a:moveTo>
                      <a:pt x="7" y="0"/>
                    </a:moveTo>
                    <a:cubicBezTo>
                      <a:pt x="7" y="0"/>
                      <a:pt x="9" y="0"/>
                      <a:pt x="10" y="2"/>
                    </a:cubicBezTo>
                    <a:cubicBezTo>
                      <a:pt x="11" y="2"/>
                      <a:pt x="11" y="3"/>
                      <a:pt x="11" y="4"/>
                    </a:cubicBezTo>
                    <a:cubicBezTo>
                      <a:pt x="11" y="4"/>
                      <a:pt x="11" y="4"/>
                      <a:pt x="11" y="5"/>
                    </a:cubicBezTo>
                    <a:cubicBezTo>
                      <a:pt x="11" y="5"/>
                      <a:pt x="11" y="5"/>
                      <a:pt x="11" y="6"/>
                    </a:cubicBezTo>
                    <a:cubicBezTo>
                      <a:pt x="11" y="7"/>
                      <a:pt x="11" y="7"/>
                      <a:pt x="10" y="8"/>
                    </a:cubicBezTo>
                    <a:cubicBezTo>
                      <a:pt x="10" y="9"/>
                      <a:pt x="9" y="9"/>
                      <a:pt x="8" y="10"/>
                    </a:cubicBezTo>
                    <a:cubicBezTo>
                      <a:pt x="6" y="9"/>
                      <a:pt x="6" y="9"/>
                      <a:pt x="5" y="9"/>
                    </a:cubicBezTo>
                    <a:cubicBezTo>
                      <a:pt x="5" y="8"/>
                      <a:pt x="5" y="8"/>
                      <a:pt x="4" y="8"/>
                    </a:cubicBezTo>
                    <a:cubicBezTo>
                      <a:pt x="4" y="8"/>
                      <a:pt x="3" y="8"/>
                      <a:pt x="3" y="8"/>
                    </a:cubicBezTo>
                    <a:cubicBezTo>
                      <a:pt x="3" y="8"/>
                      <a:pt x="3" y="8"/>
                      <a:pt x="3" y="9"/>
                    </a:cubicBezTo>
                    <a:cubicBezTo>
                      <a:pt x="2" y="9"/>
                      <a:pt x="2" y="9"/>
                      <a:pt x="2" y="10"/>
                    </a:cubicBezTo>
                    <a:cubicBezTo>
                      <a:pt x="1" y="11"/>
                      <a:pt x="1" y="13"/>
                      <a:pt x="1" y="13"/>
                    </a:cubicBezTo>
                    <a:cubicBezTo>
                      <a:pt x="1" y="13"/>
                      <a:pt x="1" y="12"/>
                      <a:pt x="1" y="12"/>
                    </a:cubicBezTo>
                    <a:cubicBezTo>
                      <a:pt x="0" y="11"/>
                      <a:pt x="0" y="10"/>
                      <a:pt x="1" y="9"/>
                    </a:cubicBezTo>
                    <a:cubicBezTo>
                      <a:pt x="1" y="8"/>
                      <a:pt x="1" y="8"/>
                      <a:pt x="2" y="7"/>
                    </a:cubicBezTo>
                    <a:cubicBezTo>
                      <a:pt x="2" y="7"/>
                      <a:pt x="2" y="7"/>
                      <a:pt x="3" y="7"/>
                    </a:cubicBezTo>
                    <a:cubicBezTo>
                      <a:pt x="3" y="7"/>
                      <a:pt x="3" y="7"/>
                      <a:pt x="4" y="6"/>
                    </a:cubicBezTo>
                    <a:cubicBezTo>
                      <a:pt x="5" y="6"/>
                      <a:pt x="6" y="6"/>
                      <a:pt x="6" y="7"/>
                    </a:cubicBezTo>
                    <a:cubicBezTo>
                      <a:pt x="7" y="7"/>
                      <a:pt x="8" y="8"/>
                      <a:pt x="8" y="8"/>
                    </a:cubicBezTo>
                    <a:cubicBezTo>
                      <a:pt x="8" y="8"/>
                      <a:pt x="8" y="7"/>
                      <a:pt x="9" y="7"/>
                    </a:cubicBezTo>
                    <a:cubicBezTo>
                      <a:pt x="9" y="6"/>
                      <a:pt x="9" y="6"/>
                      <a:pt x="10" y="5"/>
                    </a:cubicBezTo>
                    <a:cubicBezTo>
                      <a:pt x="10" y="5"/>
                      <a:pt x="10" y="5"/>
                      <a:pt x="10" y="5"/>
                    </a:cubicBezTo>
                    <a:cubicBezTo>
                      <a:pt x="10" y="4"/>
                      <a:pt x="10" y="4"/>
                      <a:pt x="10" y="4"/>
                    </a:cubicBezTo>
                    <a:cubicBezTo>
                      <a:pt x="10" y="3"/>
                      <a:pt x="10" y="3"/>
                      <a:pt x="9" y="2"/>
                    </a:cubicBezTo>
                    <a:cubicBezTo>
                      <a:pt x="9" y="1"/>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85"/>
              <p:cNvSpPr/>
              <p:nvPr/>
            </p:nvSpPr>
            <p:spPr bwMode="auto">
              <a:xfrm>
                <a:off x="1659" y="2049"/>
                <a:ext cx="138" cy="57"/>
              </a:xfrm>
              <a:custGeom>
                <a:avLst/>
                <a:gdLst>
                  <a:gd name="T0" fmla="*/ 2 w 19"/>
                  <a:gd name="T1" fmla="*/ 4 h 8"/>
                  <a:gd name="T2" fmla="*/ 2 w 19"/>
                  <a:gd name="T3" fmla="*/ 1 h 8"/>
                  <a:gd name="T4" fmla="*/ 2 w 19"/>
                  <a:gd name="T5" fmla="*/ 2 h 8"/>
                  <a:gd name="T6" fmla="*/ 3 w 19"/>
                  <a:gd name="T7" fmla="*/ 2 h 8"/>
                  <a:gd name="T8" fmla="*/ 4 w 19"/>
                  <a:gd name="T9" fmla="*/ 4 h 8"/>
                  <a:gd name="T10" fmla="*/ 5 w 19"/>
                  <a:gd name="T11" fmla="*/ 5 h 8"/>
                  <a:gd name="T12" fmla="*/ 5 w 19"/>
                  <a:gd name="T13" fmla="*/ 4 h 8"/>
                  <a:gd name="T14" fmla="*/ 6 w 19"/>
                  <a:gd name="T15" fmla="*/ 8 h 8"/>
                  <a:gd name="T16" fmla="*/ 7 w 19"/>
                  <a:gd name="T17" fmla="*/ 6 h 8"/>
                  <a:gd name="T18" fmla="*/ 7 w 19"/>
                  <a:gd name="T19" fmla="*/ 5 h 8"/>
                  <a:gd name="T20" fmla="*/ 8 w 19"/>
                  <a:gd name="T21" fmla="*/ 5 h 8"/>
                  <a:gd name="T22" fmla="*/ 9 w 19"/>
                  <a:gd name="T23" fmla="*/ 5 h 8"/>
                  <a:gd name="T24" fmla="*/ 9 w 19"/>
                  <a:gd name="T25" fmla="*/ 7 h 8"/>
                  <a:gd name="T26" fmla="*/ 11 w 19"/>
                  <a:gd name="T27" fmla="*/ 8 h 8"/>
                  <a:gd name="T28" fmla="*/ 12 w 19"/>
                  <a:gd name="T29" fmla="*/ 8 h 8"/>
                  <a:gd name="T30" fmla="*/ 13 w 19"/>
                  <a:gd name="T31" fmla="*/ 6 h 8"/>
                  <a:gd name="T32" fmla="*/ 12 w 19"/>
                  <a:gd name="T33" fmla="*/ 5 h 8"/>
                  <a:gd name="T34" fmla="*/ 14 w 19"/>
                  <a:gd name="T35" fmla="*/ 8 h 8"/>
                  <a:gd name="T36" fmla="*/ 14 w 19"/>
                  <a:gd name="T37" fmla="*/ 5 h 8"/>
                  <a:gd name="T38" fmla="*/ 15 w 19"/>
                  <a:gd name="T39" fmla="*/ 6 h 8"/>
                  <a:gd name="T40" fmla="*/ 17 w 19"/>
                  <a:gd name="T41" fmla="*/ 7 h 8"/>
                  <a:gd name="T42" fmla="*/ 16 w 19"/>
                  <a:gd name="T43" fmla="*/ 4 h 8"/>
                  <a:gd name="T44" fmla="*/ 17 w 19"/>
                  <a:gd name="T45" fmla="*/ 4 h 8"/>
                  <a:gd name="T46" fmla="*/ 17 w 19"/>
                  <a:gd name="T47" fmla="*/ 4 h 8"/>
                  <a:gd name="T48" fmla="*/ 18 w 19"/>
                  <a:gd name="T49" fmla="*/ 3 h 8"/>
                  <a:gd name="T50" fmla="*/ 19 w 19"/>
                  <a:gd name="T51" fmla="*/ 4 h 8"/>
                  <a:gd name="T52" fmla="*/ 19 w 19"/>
                  <a:gd name="T53" fmla="*/ 3 h 8"/>
                  <a:gd name="T54" fmla="*/ 19 w 19"/>
                  <a:gd name="T55" fmla="*/ 3 h 8"/>
                  <a:gd name="T56" fmla="*/ 18 w 19"/>
                  <a:gd name="T57" fmla="*/ 3 h 8"/>
                  <a:gd name="T58" fmla="*/ 18 w 19"/>
                  <a:gd name="T59" fmla="*/ 4 h 8"/>
                  <a:gd name="T60" fmla="*/ 17 w 19"/>
                  <a:gd name="T61" fmla="*/ 4 h 8"/>
                  <a:gd name="T62" fmla="*/ 16 w 19"/>
                  <a:gd name="T63" fmla="*/ 5 h 8"/>
                  <a:gd name="T64" fmla="*/ 16 w 19"/>
                  <a:gd name="T65" fmla="*/ 7 h 8"/>
                  <a:gd name="T66" fmla="*/ 16 w 19"/>
                  <a:gd name="T67" fmla="*/ 7 h 8"/>
                  <a:gd name="T68" fmla="*/ 14 w 19"/>
                  <a:gd name="T69" fmla="*/ 5 h 8"/>
                  <a:gd name="T70" fmla="*/ 14 w 19"/>
                  <a:gd name="T71" fmla="*/ 8 h 8"/>
                  <a:gd name="T72" fmla="*/ 13 w 19"/>
                  <a:gd name="T73" fmla="*/ 8 h 8"/>
                  <a:gd name="T74" fmla="*/ 11 w 19"/>
                  <a:gd name="T75" fmla="*/ 6 h 8"/>
                  <a:gd name="T76" fmla="*/ 12 w 19"/>
                  <a:gd name="T77" fmla="*/ 8 h 8"/>
                  <a:gd name="T78" fmla="*/ 11 w 19"/>
                  <a:gd name="T79" fmla="*/ 8 h 8"/>
                  <a:gd name="T80" fmla="*/ 10 w 19"/>
                  <a:gd name="T81" fmla="*/ 7 h 8"/>
                  <a:gd name="T82" fmla="*/ 9 w 19"/>
                  <a:gd name="T83" fmla="*/ 6 h 8"/>
                  <a:gd name="T84" fmla="*/ 8 w 19"/>
                  <a:gd name="T85" fmla="*/ 6 h 8"/>
                  <a:gd name="T86" fmla="*/ 8 w 19"/>
                  <a:gd name="T87" fmla="*/ 8 h 8"/>
                  <a:gd name="T88" fmla="*/ 7 w 19"/>
                  <a:gd name="T89" fmla="*/ 8 h 8"/>
                  <a:gd name="T90" fmla="*/ 7 w 19"/>
                  <a:gd name="T91" fmla="*/ 6 h 8"/>
                  <a:gd name="T92" fmla="*/ 6 w 19"/>
                  <a:gd name="T93" fmla="*/ 6 h 8"/>
                  <a:gd name="T94" fmla="*/ 5 w 19"/>
                  <a:gd name="T95" fmla="*/ 7 h 8"/>
                  <a:gd name="T96" fmla="*/ 4 w 19"/>
                  <a:gd name="T97" fmla="*/ 4 h 8"/>
                  <a:gd name="T98" fmla="*/ 4 w 19"/>
                  <a:gd name="T99" fmla="*/ 5 h 8"/>
                  <a:gd name="T100" fmla="*/ 4 w 19"/>
                  <a:gd name="T101" fmla="*/ 6 h 8"/>
                  <a:gd name="T102" fmla="*/ 3 w 19"/>
                  <a:gd name="T103" fmla="*/ 5 h 8"/>
                  <a:gd name="T104" fmla="*/ 2 w 19"/>
                  <a:gd name="T105" fmla="*/ 3 h 8"/>
                  <a:gd name="T106" fmla="*/ 1 w 19"/>
                  <a:gd name="T10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 h="8">
                    <a:moveTo>
                      <a:pt x="0" y="0"/>
                    </a:moveTo>
                    <a:cubicBezTo>
                      <a:pt x="1" y="0"/>
                      <a:pt x="1" y="1"/>
                      <a:pt x="1" y="1"/>
                    </a:cubicBezTo>
                    <a:cubicBezTo>
                      <a:pt x="1" y="2"/>
                      <a:pt x="1" y="2"/>
                      <a:pt x="1" y="2"/>
                    </a:cubicBezTo>
                    <a:cubicBezTo>
                      <a:pt x="1" y="3"/>
                      <a:pt x="2" y="4"/>
                      <a:pt x="2" y="4"/>
                    </a:cubicBezTo>
                    <a:cubicBezTo>
                      <a:pt x="2" y="4"/>
                      <a:pt x="2" y="4"/>
                      <a:pt x="2" y="4"/>
                    </a:cubicBezTo>
                    <a:cubicBezTo>
                      <a:pt x="1" y="3"/>
                      <a:pt x="1" y="3"/>
                      <a:pt x="1" y="3"/>
                    </a:cubicBezTo>
                    <a:cubicBezTo>
                      <a:pt x="1" y="2"/>
                      <a:pt x="1" y="1"/>
                      <a:pt x="2" y="1"/>
                    </a:cubicBezTo>
                    <a:cubicBezTo>
                      <a:pt x="2" y="1"/>
                      <a:pt x="2" y="1"/>
                      <a:pt x="2" y="1"/>
                    </a:cubicBezTo>
                    <a:cubicBezTo>
                      <a:pt x="2" y="1"/>
                      <a:pt x="2" y="1"/>
                      <a:pt x="2" y="1"/>
                    </a:cubicBezTo>
                    <a:cubicBezTo>
                      <a:pt x="2" y="1"/>
                      <a:pt x="2" y="1"/>
                      <a:pt x="2" y="1"/>
                    </a:cubicBezTo>
                    <a:cubicBezTo>
                      <a:pt x="3" y="5"/>
                      <a:pt x="3" y="5"/>
                      <a:pt x="3" y="5"/>
                    </a:cubicBezTo>
                    <a:cubicBezTo>
                      <a:pt x="3" y="5"/>
                      <a:pt x="3" y="5"/>
                      <a:pt x="3" y="5"/>
                    </a:cubicBezTo>
                    <a:cubicBezTo>
                      <a:pt x="2" y="2"/>
                      <a:pt x="2" y="2"/>
                      <a:pt x="2" y="2"/>
                    </a:cubicBezTo>
                    <a:cubicBezTo>
                      <a:pt x="2" y="2"/>
                      <a:pt x="2" y="2"/>
                      <a:pt x="2" y="2"/>
                    </a:cubicBezTo>
                    <a:cubicBezTo>
                      <a:pt x="2" y="2"/>
                      <a:pt x="2" y="2"/>
                      <a:pt x="2" y="2"/>
                    </a:cubicBezTo>
                    <a:cubicBezTo>
                      <a:pt x="3" y="3"/>
                      <a:pt x="3" y="4"/>
                      <a:pt x="4" y="5"/>
                    </a:cubicBezTo>
                    <a:cubicBezTo>
                      <a:pt x="3" y="5"/>
                      <a:pt x="3" y="5"/>
                      <a:pt x="3" y="5"/>
                    </a:cubicBezTo>
                    <a:cubicBezTo>
                      <a:pt x="3" y="5"/>
                      <a:pt x="3" y="4"/>
                      <a:pt x="3" y="4"/>
                    </a:cubicBezTo>
                    <a:cubicBezTo>
                      <a:pt x="3" y="3"/>
                      <a:pt x="3" y="3"/>
                      <a:pt x="3" y="2"/>
                    </a:cubicBezTo>
                    <a:cubicBezTo>
                      <a:pt x="3" y="2"/>
                      <a:pt x="3" y="2"/>
                      <a:pt x="3" y="2"/>
                    </a:cubicBezTo>
                    <a:cubicBezTo>
                      <a:pt x="4" y="2"/>
                      <a:pt x="4" y="2"/>
                      <a:pt x="4" y="2"/>
                    </a:cubicBezTo>
                    <a:cubicBezTo>
                      <a:pt x="4" y="4"/>
                      <a:pt x="4" y="4"/>
                      <a:pt x="4" y="4"/>
                    </a:cubicBezTo>
                    <a:cubicBezTo>
                      <a:pt x="5" y="7"/>
                      <a:pt x="5" y="7"/>
                      <a:pt x="5" y="7"/>
                    </a:cubicBezTo>
                    <a:cubicBezTo>
                      <a:pt x="4" y="7"/>
                      <a:pt x="4" y="7"/>
                      <a:pt x="4" y="7"/>
                    </a:cubicBezTo>
                    <a:cubicBezTo>
                      <a:pt x="4" y="6"/>
                      <a:pt x="4" y="5"/>
                      <a:pt x="4" y="4"/>
                    </a:cubicBezTo>
                    <a:cubicBezTo>
                      <a:pt x="4" y="4"/>
                      <a:pt x="4" y="4"/>
                      <a:pt x="4" y="4"/>
                    </a:cubicBezTo>
                    <a:cubicBezTo>
                      <a:pt x="4" y="4"/>
                      <a:pt x="4" y="3"/>
                      <a:pt x="4" y="3"/>
                    </a:cubicBezTo>
                    <a:cubicBezTo>
                      <a:pt x="4" y="3"/>
                      <a:pt x="4" y="3"/>
                      <a:pt x="4" y="4"/>
                    </a:cubicBezTo>
                    <a:cubicBezTo>
                      <a:pt x="5" y="4"/>
                      <a:pt x="5" y="4"/>
                      <a:pt x="5" y="4"/>
                    </a:cubicBezTo>
                    <a:cubicBezTo>
                      <a:pt x="5" y="5"/>
                      <a:pt x="5" y="5"/>
                      <a:pt x="5" y="5"/>
                    </a:cubicBezTo>
                    <a:cubicBezTo>
                      <a:pt x="5" y="6"/>
                      <a:pt x="6" y="6"/>
                      <a:pt x="6" y="7"/>
                    </a:cubicBezTo>
                    <a:cubicBezTo>
                      <a:pt x="5" y="7"/>
                      <a:pt x="5" y="7"/>
                      <a:pt x="5" y="7"/>
                    </a:cubicBezTo>
                    <a:cubicBezTo>
                      <a:pt x="5" y="4"/>
                      <a:pt x="5" y="4"/>
                      <a:pt x="5" y="4"/>
                    </a:cubicBezTo>
                    <a:cubicBezTo>
                      <a:pt x="5" y="4"/>
                      <a:pt x="5" y="4"/>
                      <a:pt x="5" y="4"/>
                    </a:cubicBezTo>
                    <a:cubicBezTo>
                      <a:pt x="5" y="4"/>
                      <a:pt x="5" y="4"/>
                      <a:pt x="5" y="4"/>
                    </a:cubicBezTo>
                    <a:cubicBezTo>
                      <a:pt x="5" y="4"/>
                      <a:pt x="6" y="4"/>
                      <a:pt x="6" y="4"/>
                    </a:cubicBezTo>
                    <a:cubicBezTo>
                      <a:pt x="6" y="4"/>
                      <a:pt x="6" y="5"/>
                      <a:pt x="6" y="5"/>
                    </a:cubicBezTo>
                    <a:cubicBezTo>
                      <a:pt x="6" y="6"/>
                      <a:pt x="6" y="6"/>
                      <a:pt x="6" y="6"/>
                    </a:cubicBezTo>
                    <a:cubicBezTo>
                      <a:pt x="7" y="6"/>
                      <a:pt x="7" y="7"/>
                      <a:pt x="7" y="7"/>
                    </a:cubicBezTo>
                    <a:cubicBezTo>
                      <a:pt x="6" y="8"/>
                      <a:pt x="6" y="8"/>
                      <a:pt x="6" y="8"/>
                    </a:cubicBezTo>
                    <a:cubicBezTo>
                      <a:pt x="6" y="6"/>
                      <a:pt x="6" y="6"/>
                      <a:pt x="6" y="6"/>
                    </a:cubicBezTo>
                    <a:cubicBezTo>
                      <a:pt x="6" y="5"/>
                      <a:pt x="6" y="5"/>
                      <a:pt x="6" y="5"/>
                    </a:cubicBezTo>
                    <a:cubicBezTo>
                      <a:pt x="6" y="4"/>
                      <a:pt x="6" y="4"/>
                      <a:pt x="6" y="4"/>
                    </a:cubicBezTo>
                    <a:cubicBezTo>
                      <a:pt x="6" y="4"/>
                      <a:pt x="6" y="4"/>
                      <a:pt x="7" y="4"/>
                    </a:cubicBezTo>
                    <a:cubicBezTo>
                      <a:pt x="7" y="5"/>
                      <a:pt x="7" y="5"/>
                      <a:pt x="7" y="6"/>
                    </a:cubicBezTo>
                    <a:cubicBezTo>
                      <a:pt x="8" y="7"/>
                      <a:pt x="8" y="7"/>
                      <a:pt x="8" y="8"/>
                    </a:cubicBezTo>
                    <a:cubicBezTo>
                      <a:pt x="7" y="8"/>
                      <a:pt x="7" y="8"/>
                      <a:pt x="7" y="8"/>
                    </a:cubicBezTo>
                    <a:cubicBezTo>
                      <a:pt x="7" y="7"/>
                      <a:pt x="7" y="6"/>
                      <a:pt x="7" y="5"/>
                    </a:cubicBezTo>
                    <a:cubicBezTo>
                      <a:pt x="7" y="5"/>
                      <a:pt x="7" y="4"/>
                      <a:pt x="7" y="4"/>
                    </a:cubicBezTo>
                    <a:cubicBezTo>
                      <a:pt x="7" y="4"/>
                      <a:pt x="7" y="4"/>
                      <a:pt x="7" y="5"/>
                    </a:cubicBezTo>
                    <a:cubicBezTo>
                      <a:pt x="9" y="8"/>
                      <a:pt x="9" y="8"/>
                      <a:pt x="9" y="8"/>
                    </a:cubicBezTo>
                    <a:cubicBezTo>
                      <a:pt x="8" y="8"/>
                      <a:pt x="8" y="8"/>
                      <a:pt x="8" y="8"/>
                    </a:cubicBezTo>
                    <a:cubicBezTo>
                      <a:pt x="8" y="5"/>
                      <a:pt x="8" y="5"/>
                      <a:pt x="8" y="5"/>
                    </a:cubicBezTo>
                    <a:cubicBezTo>
                      <a:pt x="8" y="5"/>
                      <a:pt x="8" y="5"/>
                      <a:pt x="8" y="5"/>
                    </a:cubicBezTo>
                    <a:cubicBezTo>
                      <a:pt x="8" y="5"/>
                      <a:pt x="8" y="5"/>
                      <a:pt x="8" y="5"/>
                    </a:cubicBezTo>
                    <a:cubicBezTo>
                      <a:pt x="9" y="6"/>
                      <a:pt x="9" y="7"/>
                      <a:pt x="9" y="8"/>
                    </a:cubicBezTo>
                    <a:cubicBezTo>
                      <a:pt x="9" y="8"/>
                      <a:pt x="9" y="8"/>
                      <a:pt x="9" y="8"/>
                    </a:cubicBezTo>
                    <a:cubicBezTo>
                      <a:pt x="9" y="7"/>
                      <a:pt x="9" y="7"/>
                      <a:pt x="8" y="7"/>
                    </a:cubicBezTo>
                    <a:cubicBezTo>
                      <a:pt x="8" y="6"/>
                      <a:pt x="8" y="6"/>
                      <a:pt x="9" y="5"/>
                    </a:cubicBezTo>
                    <a:cubicBezTo>
                      <a:pt x="9" y="5"/>
                      <a:pt x="9" y="5"/>
                      <a:pt x="9" y="5"/>
                    </a:cubicBezTo>
                    <a:cubicBezTo>
                      <a:pt x="9" y="5"/>
                      <a:pt x="9" y="5"/>
                      <a:pt x="9" y="5"/>
                    </a:cubicBezTo>
                    <a:cubicBezTo>
                      <a:pt x="9" y="5"/>
                      <a:pt x="9" y="5"/>
                      <a:pt x="9" y="5"/>
                    </a:cubicBezTo>
                    <a:cubicBezTo>
                      <a:pt x="10" y="8"/>
                      <a:pt x="10" y="8"/>
                      <a:pt x="10" y="8"/>
                    </a:cubicBezTo>
                    <a:cubicBezTo>
                      <a:pt x="10" y="8"/>
                      <a:pt x="10" y="8"/>
                      <a:pt x="10" y="8"/>
                    </a:cubicBezTo>
                    <a:cubicBezTo>
                      <a:pt x="9" y="7"/>
                      <a:pt x="9" y="7"/>
                      <a:pt x="9" y="7"/>
                    </a:cubicBezTo>
                    <a:cubicBezTo>
                      <a:pt x="9" y="6"/>
                      <a:pt x="9" y="6"/>
                      <a:pt x="10" y="5"/>
                    </a:cubicBezTo>
                    <a:cubicBezTo>
                      <a:pt x="10" y="5"/>
                      <a:pt x="10" y="5"/>
                      <a:pt x="10" y="5"/>
                    </a:cubicBezTo>
                    <a:cubicBezTo>
                      <a:pt x="10" y="5"/>
                      <a:pt x="10" y="5"/>
                      <a:pt x="10" y="5"/>
                    </a:cubicBezTo>
                    <a:cubicBezTo>
                      <a:pt x="11" y="6"/>
                      <a:pt x="11" y="7"/>
                      <a:pt x="12" y="8"/>
                    </a:cubicBezTo>
                    <a:cubicBezTo>
                      <a:pt x="11" y="8"/>
                      <a:pt x="11" y="8"/>
                      <a:pt x="11" y="8"/>
                    </a:cubicBezTo>
                    <a:cubicBezTo>
                      <a:pt x="11" y="7"/>
                      <a:pt x="11" y="7"/>
                      <a:pt x="11" y="6"/>
                    </a:cubicBezTo>
                    <a:cubicBezTo>
                      <a:pt x="11" y="6"/>
                      <a:pt x="11" y="5"/>
                      <a:pt x="11" y="5"/>
                    </a:cubicBezTo>
                    <a:cubicBezTo>
                      <a:pt x="11" y="5"/>
                      <a:pt x="11" y="5"/>
                      <a:pt x="11" y="6"/>
                    </a:cubicBezTo>
                    <a:cubicBezTo>
                      <a:pt x="12" y="8"/>
                      <a:pt x="12" y="8"/>
                      <a:pt x="12" y="8"/>
                    </a:cubicBezTo>
                    <a:cubicBezTo>
                      <a:pt x="12" y="8"/>
                      <a:pt x="12" y="8"/>
                      <a:pt x="12" y="8"/>
                    </a:cubicBezTo>
                    <a:cubicBezTo>
                      <a:pt x="11" y="7"/>
                      <a:pt x="11" y="7"/>
                      <a:pt x="11" y="7"/>
                    </a:cubicBezTo>
                    <a:cubicBezTo>
                      <a:pt x="11" y="6"/>
                      <a:pt x="11" y="6"/>
                      <a:pt x="11" y="6"/>
                    </a:cubicBezTo>
                    <a:cubicBezTo>
                      <a:pt x="11" y="6"/>
                      <a:pt x="11" y="5"/>
                      <a:pt x="12" y="5"/>
                    </a:cubicBezTo>
                    <a:cubicBezTo>
                      <a:pt x="12" y="5"/>
                      <a:pt x="12" y="5"/>
                      <a:pt x="12" y="6"/>
                    </a:cubicBezTo>
                    <a:cubicBezTo>
                      <a:pt x="13" y="6"/>
                      <a:pt x="13" y="6"/>
                      <a:pt x="13" y="6"/>
                    </a:cubicBezTo>
                    <a:cubicBezTo>
                      <a:pt x="13" y="7"/>
                      <a:pt x="13" y="7"/>
                      <a:pt x="13" y="7"/>
                    </a:cubicBezTo>
                    <a:cubicBezTo>
                      <a:pt x="12" y="8"/>
                      <a:pt x="12" y="8"/>
                      <a:pt x="12" y="8"/>
                    </a:cubicBezTo>
                    <a:cubicBezTo>
                      <a:pt x="12" y="7"/>
                      <a:pt x="12" y="6"/>
                      <a:pt x="12" y="6"/>
                    </a:cubicBezTo>
                    <a:cubicBezTo>
                      <a:pt x="12" y="6"/>
                      <a:pt x="12" y="6"/>
                      <a:pt x="12" y="6"/>
                    </a:cubicBezTo>
                    <a:cubicBezTo>
                      <a:pt x="12" y="5"/>
                      <a:pt x="12" y="5"/>
                      <a:pt x="12" y="5"/>
                    </a:cubicBezTo>
                    <a:cubicBezTo>
                      <a:pt x="13" y="5"/>
                      <a:pt x="13" y="5"/>
                      <a:pt x="13" y="5"/>
                    </a:cubicBezTo>
                    <a:cubicBezTo>
                      <a:pt x="13" y="5"/>
                      <a:pt x="13" y="6"/>
                      <a:pt x="13" y="6"/>
                    </a:cubicBezTo>
                    <a:cubicBezTo>
                      <a:pt x="13" y="6"/>
                      <a:pt x="14" y="6"/>
                      <a:pt x="14" y="6"/>
                    </a:cubicBezTo>
                    <a:cubicBezTo>
                      <a:pt x="14" y="7"/>
                      <a:pt x="14" y="7"/>
                      <a:pt x="14" y="7"/>
                    </a:cubicBezTo>
                    <a:cubicBezTo>
                      <a:pt x="14" y="8"/>
                      <a:pt x="14" y="8"/>
                      <a:pt x="14" y="8"/>
                    </a:cubicBezTo>
                    <a:cubicBezTo>
                      <a:pt x="14" y="8"/>
                      <a:pt x="14" y="8"/>
                      <a:pt x="14" y="8"/>
                    </a:cubicBezTo>
                    <a:cubicBezTo>
                      <a:pt x="14" y="8"/>
                      <a:pt x="14" y="8"/>
                      <a:pt x="14" y="8"/>
                    </a:cubicBezTo>
                    <a:cubicBezTo>
                      <a:pt x="14" y="7"/>
                      <a:pt x="13" y="7"/>
                      <a:pt x="13" y="6"/>
                    </a:cubicBezTo>
                    <a:cubicBezTo>
                      <a:pt x="13" y="6"/>
                      <a:pt x="13" y="6"/>
                      <a:pt x="14" y="5"/>
                    </a:cubicBezTo>
                    <a:cubicBezTo>
                      <a:pt x="14" y="5"/>
                      <a:pt x="14" y="5"/>
                      <a:pt x="14" y="5"/>
                    </a:cubicBezTo>
                    <a:cubicBezTo>
                      <a:pt x="14" y="5"/>
                      <a:pt x="14" y="5"/>
                      <a:pt x="15" y="5"/>
                    </a:cubicBezTo>
                    <a:cubicBezTo>
                      <a:pt x="15" y="5"/>
                      <a:pt x="15" y="5"/>
                      <a:pt x="15" y="5"/>
                    </a:cubicBezTo>
                    <a:cubicBezTo>
                      <a:pt x="15" y="6"/>
                      <a:pt x="16" y="6"/>
                      <a:pt x="16" y="7"/>
                    </a:cubicBezTo>
                    <a:cubicBezTo>
                      <a:pt x="15" y="7"/>
                      <a:pt x="15" y="7"/>
                      <a:pt x="15" y="7"/>
                    </a:cubicBezTo>
                    <a:cubicBezTo>
                      <a:pt x="15" y="6"/>
                      <a:pt x="15" y="6"/>
                      <a:pt x="15" y="6"/>
                    </a:cubicBezTo>
                    <a:cubicBezTo>
                      <a:pt x="15" y="5"/>
                      <a:pt x="15" y="5"/>
                      <a:pt x="15" y="5"/>
                    </a:cubicBezTo>
                    <a:cubicBezTo>
                      <a:pt x="15" y="5"/>
                      <a:pt x="15" y="5"/>
                      <a:pt x="15" y="5"/>
                    </a:cubicBezTo>
                    <a:cubicBezTo>
                      <a:pt x="15" y="5"/>
                      <a:pt x="15" y="5"/>
                      <a:pt x="15" y="5"/>
                    </a:cubicBezTo>
                    <a:cubicBezTo>
                      <a:pt x="16" y="5"/>
                      <a:pt x="16" y="6"/>
                      <a:pt x="17" y="7"/>
                    </a:cubicBezTo>
                    <a:cubicBezTo>
                      <a:pt x="17" y="7"/>
                      <a:pt x="17" y="7"/>
                      <a:pt x="17" y="7"/>
                    </a:cubicBezTo>
                    <a:cubicBezTo>
                      <a:pt x="17" y="7"/>
                      <a:pt x="17" y="7"/>
                      <a:pt x="16" y="7"/>
                    </a:cubicBezTo>
                    <a:cubicBezTo>
                      <a:pt x="16" y="7"/>
                      <a:pt x="16" y="7"/>
                      <a:pt x="16" y="7"/>
                    </a:cubicBezTo>
                    <a:cubicBezTo>
                      <a:pt x="16" y="7"/>
                      <a:pt x="16" y="6"/>
                      <a:pt x="16" y="6"/>
                    </a:cubicBezTo>
                    <a:cubicBezTo>
                      <a:pt x="16" y="5"/>
                      <a:pt x="16" y="5"/>
                      <a:pt x="16" y="4"/>
                    </a:cubicBezTo>
                    <a:cubicBezTo>
                      <a:pt x="16" y="4"/>
                      <a:pt x="16" y="4"/>
                      <a:pt x="16" y="4"/>
                    </a:cubicBezTo>
                    <a:cubicBezTo>
                      <a:pt x="16" y="4"/>
                      <a:pt x="16" y="4"/>
                      <a:pt x="16" y="4"/>
                    </a:cubicBezTo>
                    <a:cubicBezTo>
                      <a:pt x="17" y="5"/>
                      <a:pt x="17" y="5"/>
                      <a:pt x="17" y="6"/>
                    </a:cubicBezTo>
                    <a:cubicBezTo>
                      <a:pt x="17" y="6"/>
                      <a:pt x="17" y="6"/>
                      <a:pt x="17" y="6"/>
                    </a:cubicBezTo>
                    <a:cubicBezTo>
                      <a:pt x="17" y="6"/>
                      <a:pt x="17" y="5"/>
                      <a:pt x="17" y="4"/>
                    </a:cubicBezTo>
                    <a:cubicBezTo>
                      <a:pt x="17" y="4"/>
                      <a:pt x="17" y="4"/>
                      <a:pt x="17" y="4"/>
                    </a:cubicBezTo>
                    <a:cubicBezTo>
                      <a:pt x="17" y="4"/>
                      <a:pt x="17" y="4"/>
                      <a:pt x="17" y="4"/>
                    </a:cubicBezTo>
                    <a:cubicBezTo>
                      <a:pt x="17" y="4"/>
                      <a:pt x="17" y="4"/>
                      <a:pt x="17" y="4"/>
                    </a:cubicBezTo>
                    <a:cubicBezTo>
                      <a:pt x="17" y="5"/>
                      <a:pt x="18" y="5"/>
                      <a:pt x="18" y="6"/>
                    </a:cubicBezTo>
                    <a:cubicBezTo>
                      <a:pt x="18" y="6"/>
                      <a:pt x="18" y="6"/>
                      <a:pt x="18" y="6"/>
                    </a:cubicBezTo>
                    <a:cubicBezTo>
                      <a:pt x="17" y="4"/>
                      <a:pt x="17" y="4"/>
                      <a:pt x="17" y="4"/>
                    </a:cubicBezTo>
                    <a:cubicBezTo>
                      <a:pt x="17" y="4"/>
                      <a:pt x="17" y="4"/>
                      <a:pt x="18" y="4"/>
                    </a:cubicBezTo>
                    <a:cubicBezTo>
                      <a:pt x="18" y="4"/>
                      <a:pt x="18" y="4"/>
                      <a:pt x="18" y="4"/>
                    </a:cubicBezTo>
                    <a:cubicBezTo>
                      <a:pt x="18" y="4"/>
                      <a:pt x="18" y="5"/>
                      <a:pt x="19" y="5"/>
                    </a:cubicBezTo>
                    <a:cubicBezTo>
                      <a:pt x="18" y="5"/>
                      <a:pt x="18" y="5"/>
                      <a:pt x="18" y="5"/>
                    </a:cubicBezTo>
                    <a:cubicBezTo>
                      <a:pt x="18" y="4"/>
                      <a:pt x="18" y="4"/>
                      <a:pt x="18" y="3"/>
                    </a:cubicBezTo>
                    <a:cubicBezTo>
                      <a:pt x="18" y="3"/>
                      <a:pt x="18" y="3"/>
                      <a:pt x="18" y="3"/>
                    </a:cubicBezTo>
                    <a:cubicBezTo>
                      <a:pt x="18" y="3"/>
                      <a:pt x="18" y="3"/>
                      <a:pt x="18" y="3"/>
                    </a:cubicBezTo>
                    <a:cubicBezTo>
                      <a:pt x="19" y="4"/>
                      <a:pt x="19" y="4"/>
                      <a:pt x="19" y="4"/>
                    </a:cubicBezTo>
                    <a:cubicBezTo>
                      <a:pt x="19" y="4"/>
                      <a:pt x="19" y="4"/>
                      <a:pt x="19" y="4"/>
                    </a:cubicBezTo>
                    <a:cubicBezTo>
                      <a:pt x="19" y="4"/>
                      <a:pt x="19" y="4"/>
                      <a:pt x="19" y="4"/>
                    </a:cubicBezTo>
                    <a:cubicBezTo>
                      <a:pt x="19" y="4"/>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2"/>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3"/>
                      <a:pt x="19" y="4"/>
                      <a:pt x="19" y="4"/>
                    </a:cubicBezTo>
                    <a:cubicBezTo>
                      <a:pt x="19" y="4"/>
                      <a:pt x="19" y="4"/>
                      <a:pt x="19" y="4"/>
                    </a:cubicBezTo>
                    <a:cubicBezTo>
                      <a:pt x="19" y="4"/>
                      <a:pt x="18" y="4"/>
                      <a:pt x="18" y="3"/>
                    </a:cubicBezTo>
                    <a:cubicBezTo>
                      <a:pt x="18" y="3"/>
                      <a:pt x="18" y="3"/>
                      <a:pt x="18" y="3"/>
                    </a:cubicBezTo>
                    <a:cubicBezTo>
                      <a:pt x="18" y="4"/>
                      <a:pt x="18" y="4"/>
                      <a:pt x="19" y="5"/>
                    </a:cubicBezTo>
                    <a:cubicBezTo>
                      <a:pt x="19" y="5"/>
                      <a:pt x="19" y="5"/>
                      <a:pt x="19" y="5"/>
                    </a:cubicBezTo>
                    <a:cubicBezTo>
                      <a:pt x="19" y="5"/>
                      <a:pt x="19" y="5"/>
                      <a:pt x="18" y="5"/>
                    </a:cubicBezTo>
                    <a:cubicBezTo>
                      <a:pt x="18" y="5"/>
                      <a:pt x="18" y="4"/>
                      <a:pt x="17" y="4"/>
                    </a:cubicBezTo>
                    <a:cubicBezTo>
                      <a:pt x="18" y="4"/>
                      <a:pt x="18" y="4"/>
                      <a:pt x="18" y="4"/>
                    </a:cubicBezTo>
                    <a:cubicBezTo>
                      <a:pt x="18" y="6"/>
                      <a:pt x="18" y="6"/>
                      <a:pt x="18" y="6"/>
                    </a:cubicBezTo>
                    <a:cubicBezTo>
                      <a:pt x="18" y="6"/>
                      <a:pt x="18" y="6"/>
                      <a:pt x="18" y="6"/>
                    </a:cubicBezTo>
                    <a:cubicBezTo>
                      <a:pt x="18" y="6"/>
                      <a:pt x="18" y="6"/>
                      <a:pt x="18" y="6"/>
                    </a:cubicBezTo>
                    <a:cubicBezTo>
                      <a:pt x="17" y="5"/>
                      <a:pt x="17" y="5"/>
                      <a:pt x="17" y="5"/>
                    </a:cubicBezTo>
                    <a:cubicBezTo>
                      <a:pt x="17" y="4"/>
                      <a:pt x="17" y="4"/>
                      <a:pt x="17" y="4"/>
                    </a:cubicBezTo>
                    <a:cubicBezTo>
                      <a:pt x="17" y="5"/>
                      <a:pt x="17" y="6"/>
                      <a:pt x="17" y="6"/>
                    </a:cubicBezTo>
                    <a:cubicBezTo>
                      <a:pt x="17" y="6"/>
                      <a:pt x="17" y="6"/>
                      <a:pt x="17" y="6"/>
                    </a:cubicBezTo>
                    <a:cubicBezTo>
                      <a:pt x="17" y="6"/>
                      <a:pt x="17" y="6"/>
                      <a:pt x="17" y="6"/>
                    </a:cubicBezTo>
                    <a:cubicBezTo>
                      <a:pt x="17" y="6"/>
                      <a:pt x="17" y="6"/>
                      <a:pt x="17" y="6"/>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7" y="7"/>
                    </a:cubicBezTo>
                    <a:cubicBezTo>
                      <a:pt x="16" y="7"/>
                      <a:pt x="16" y="7"/>
                      <a:pt x="16" y="7"/>
                    </a:cubicBezTo>
                    <a:cubicBezTo>
                      <a:pt x="16" y="6"/>
                      <a:pt x="16" y="6"/>
                      <a:pt x="16" y="6"/>
                    </a:cubicBezTo>
                    <a:cubicBezTo>
                      <a:pt x="15" y="5"/>
                      <a:pt x="15" y="5"/>
                      <a:pt x="15" y="5"/>
                    </a:cubicBezTo>
                    <a:cubicBezTo>
                      <a:pt x="16" y="5"/>
                      <a:pt x="16" y="5"/>
                      <a:pt x="16" y="5"/>
                    </a:cubicBezTo>
                    <a:cubicBezTo>
                      <a:pt x="16" y="6"/>
                      <a:pt x="16" y="6"/>
                      <a:pt x="16" y="6"/>
                    </a:cubicBezTo>
                    <a:cubicBezTo>
                      <a:pt x="16" y="7"/>
                      <a:pt x="16" y="7"/>
                      <a:pt x="16" y="7"/>
                    </a:cubicBezTo>
                    <a:cubicBezTo>
                      <a:pt x="16" y="7"/>
                      <a:pt x="16" y="7"/>
                      <a:pt x="16" y="7"/>
                    </a:cubicBezTo>
                    <a:cubicBezTo>
                      <a:pt x="16" y="7"/>
                      <a:pt x="16" y="7"/>
                      <a:pt x="16" y="7"/>
                    </a:cubicBezTo>
                    <a:cubicBezTo>
                      <a:pt x="15" y="7"/>
                      <a:pt x="15" y="7"/>
                      <a:pt x="15" y="7"/>
                    </a:cubicBezTo>
                    <a:cubicBezTo>
                      <a:pt x="15" y="6"/>
                      <a:pt x="15" y="6"/>
                      <a:pt x="15" y="6"/>
                    </a:cubicBezTo>
                    <a:cubicBezTo>
                      <a:pt x="15" y="6"/>
                      <a:pt x="14" y="5"/>
                      <a:pt x="14" y="5"/>
                    </a:cubicBezTo>
                    <a:cubicBezTo>
                      <a:pt x="14" y="5"/>
                      <a:pt x="14" y="5"/>
                      <a:pt x="14" y="5"/>
                    </a:cubicBezTo>
                    <a:cubicBezTo>
                      <a:pt x="14" y="5"/>
                      <a:pt x="14" y="5"/>
                      <a:pt x="14" y="5"/>
                    </a:cubicBezTo>
                    <a:cubicBezTo>
                      <a:pt x="14" y="5"/>
                      <a:pt x="14" y="6"/>
                      <a:pt x="14" y="6"/>
                    </a:cubicBezTo>
                    <a:cubicBezTo>
                      <a:pt x="14" y="7"/>
                      <a:pt x="14" y="7"/>
                      <a:pt x="14" y="7"/>
                    </a:cubicBezTo>
                    <a:cubicBezTo>
                      <a:pt x="14" y="8"/>
                      <a:pt x="14" y="8"/>
                      <a:pt x="14" y="8"/>
                    </a:cubicBezTo>
                    <a:cubicBezTo>
                      <a:pt x="14" y="7"/>
                      <a:pt x="13" y="7"/>
                      <a:pt x="13" y="7"/>
                    </a:cubicBezTo>
                    <a:cubicBezTo>
                      <a:pt x="13" y="6"/>
                      <a:pt x="13" y="6"/>
                      <a:pt x="13" y="6"/>
                    </a:cubicBezTo>
                    <a:cubicBezTo>
                      <a:pt x="13" y="6"/>
                      <a:pt x="13" y="6"/>
                      <a:pt x="12" y="6"/>
                    </a:cubicBezTo>
                    <a:cubicBezTo>
                      <a:pt x="13" y="6"/>
                      <a:pt x="13" y="6"/>
                      <a:pt x="13" y="6"/>
                    </a:cubicBezTo>
                    <a:cubicBezTo>
                      <a:pt x="13" y="6"/>
                      <a:pt x="13" y="7"/>
                      <a:pt x="13" y="8"/>
                    </a:cubicBezTo>
                    <a:cubicBezTo>
                      <a:pt x="13" y="8"/>
                      <a:pt x="13" y="8"/>
                      <a:pt x="13" y="8"/>
                    </a:cubicBezTo>
                    <a:cubicBezTo>
                      <a:pt x="13" y="8"/>
                      <a:pt x="12" y="8"/>
                      <a:pt x="12" y="8"/>
                    </a:cubicBezTo>
                    <a:cubicBezTo>
                      <a:pt x="12" y="8"/>
                      <a:pt x="12" y="8"/>
                      <a:pt x="12" y="8"/>
                    </a:cubicBezTo>
                    <a:cubicBezTo>
                      <a:pt x="12" y="7"/>
                      <a:pt x="12" y="7"/>
                      <a:pt x="12" y="7"/>
                    </a:cubicBezTo>
                    <a:cubicBezTo>
                      <a:pt x="11" y="6"/>
                      <a:pt x="11" y="6"/>
                      <a:pt x="11" y="6"/>
                    </a:cubicBezTo>
                    <a:cubicBezTo>
                      <a:pt x="12" y="6"/>
                      <a:pt x="12" y="6"/>
                      <a:pt x="12" y="6"/>
                    </a:cubicBezTo>
                    <a:cubicBezTo>
                      <a:pt x="12" y="6"/>
                      <a:pt x="12" y="6"/>
                      <a:pt x="12" y="7"/>
                    </a:cubicBezTo>
                    <a:cubicBezTo>
                      <a:pt x="12" y="8"/>
                      <a:pt x="12" y="8"/>
                      <a:pt x="12" y="8"/>
                    </a:cubicBezTo>
                    <a:cubicBezTo>
                      <a:pt x="12" y="8"/>
                      <a:pt x="12" y="8"/>
                      <a:pt x="12" y="8"/>
                    </a:cubicBezTo>
                    <a:cubicBezTo>
                      <a:pt x="12" y="8"/>
                      <a:pt x="12" y="8"/>
                      <a:pt x="12" y="8"/>
                    </a:cubicBezTo>
                    <a:cubicBezTo>
                      <a:pt x="12" y="8"/>
                      <a:pt x="12" y="8"/>
                      <a:pt x="12" y="8"/>
                    </a:cubicBezTo>
                    <a:cubicBezTo>
                      <a:pt x="11" y="6"/>
                      <a:pt x="11" y="6"/>
                      <a:pt x="11" y="6"/>
                    </a:cubicBezTo>
                    <a:cubicBezTo>
                      <a:pt x="11" y="6"/>
                      <a:pt x="11" y="6"/>
                      <a:pt x="11" y="6"/>
                    </a:cubicBezTo>
                    <a:cubicBezTo>
                      <a:pt x="12" y="6"/>
                      <a:pt x="12" y="7"/>
                      <a:pt x="12" y="8"/>
                    </a:cubicBezTo>
                    <a:cubicBezTo>
                      <a:pt x="12" y="8"/>
                      <a:pt x="12" y="8"/>
                      <a:pt x="11" y="8"/>
                    </a:cubicBezTo>
                    <a:cubicBezTo>
                      <a:pt x="11" y="8"/>
                      <a:pt x="11" y="8"/>
                      <a:pt x="11" y="8"/>
                    </a:cubicBezTo>
                    <a:cubicBezTo>
                      <a:pt x="11" y="8"/>
                      <a:pt x="11" y="8"/>
                      <a:pt x="11" y="8"/>
                    </a:cubicBezTo>
                    <a:cubicBezTo>
                      <a:pt x="11" y="7"/>
                      <a:pt x="10" y="7"/>
                      <a:pt x="10" y="6"/>
                    </a:cubicBezTo>
                    <a:cubicBezTo>
                      <a:pt x="10" y="6"/>
                      <a:pt x="10" y="6"/>
                      <a:pt x="10" y="6"/>
                    </a:cubicBezTo>
                    <a:cubicBezTo>
                      <a:pt x="10" y="6"/>
                      <a:pt x="10" y="6"/>
                      <a:pt x="10" y="7"/>
                    </a:cubicBezTo>
                    <a:cubicBezTo>
                      <a:pt x="11" y="8"/>
                      <a:pt x="11" y="8"/>
                      <a:pt x="11" y="8"/>
                    </a:cubicBezTo>
                    <a:cubicBezTo>
                      <a:pt x="11" y="8"/>
                      <a:pt x="10" y="8"/>
                      <a:pt x="10" y="8"/>
                    </a:cubicBezTo>
                    <a:cubicBezTo>
                      <a:pt x="10" y="8"/>
                      <a:pt x="10" y="8"/>
                      <a:pt x="10" y="8"/>
                    </a:cubicBezTo>
                    <a:cubicBezTo>
                      <a:pt x="9" y="6"/>
                      <a:pt x="9" y="6"/>
                      <a:pt x="9" y="6"/>
                    </a:cubicBezTo>
                    <a:cubicBezTo>
                      <a:pt x="9" y="6"/>
                      <a:pt x="9" y="6"/>
                      <a:pt x="9" y="6"/>
                    </a:cubicBezTo>
                    <a:cubicBezTo>
                      <a:pt x="9" y="6"/>
                      <a:pt x="9" y="6"/>
                      <a:pt x="9" y="7"/>
                    </a:cubicBezTo>
                    <a:cubicBezTo>
                      <a:pt x="9" y="7"/>
                      <a:pt x="10" y="7"/>
                      <a:pt x="10" y="8"/>
                    </a:cubicBezTo>
                    <a:cubicBezTo>
                      <a:pt x="10" y="8"/>
                      <a:pt x="9" y="8"/>
                      <a:pt x="9" y="8"/>
                    </a:cubicBezTo>
                    <a:cubicBezTo>
                      <a:pt x="9" y="8"/>
                      <a:pt x="9" y="8"/>
                      <a:pt x="9" y="8"/>
                    </a:cubicBezTo>
                    <a:cubicBezTo>
                      <a:pt x="8" y="7"/>
                      <a:pt x="8" y="6"/>
                      <a:pt x="8" y="6"/>
                    </a:cubicBezTo>
                    <a:cubicBezTo>
                      <a:pt x="9" y="5"/>
                      <a:pt x="9" y="5"/>
                      <a:pt x="9" y="5"/>
                    </a:cubicBezTo>
                    <a:cubicBezTo>
                      <a:pt x="9" y="8"/>
                      <a:pt x="9" y="8"/>
                      <a:pt x="9" y="8"/>
                    </a:cubicBezTo>
                    <a:cubicBezTo>
                      <a:pt x="9" y="8"/>
                      <a:pt x="9" y="8"/>
                      <a:pt x="9" y="8"/>
                    </a:cubicBezTo>
                    <a:cubicBezTo>
                      <a:pt x="9" y="8"/>
                      <a:pt x="9" y="8"/>
                      <a:pt x="9" y="8"/>
                    </a:cubicBezTo>
                    <a:cubicBezTo>
                      <a:pt x="8" y="8"/>
                      <a:pt x="8" y="8"/>
                      <a:pt x="8" y="8"/>
                    </a:cubicBezTo>
                    <a:cubicBezTo>
                      <a:pt x="7" y="5"/>
                      <a:pt x="7" y="5"/>
                      <a:pt x="7" y="5"/>
                    </a:cubicBezTo>
                    <a:cubicBezTo>
                      <a:pt x="8" y="5"/>
                      <a:pt x="8" y="5"/>
                      <a:pt x="8" y="5"/>
                    </a:cubicBezTo>
                    <a:cubicBezTo>
                      <a:pt x="8" y="6"/>
                      <a:pt x="8" y="7"/>
                      <a:pt x="8" y="8"/>
                    </a:cubicBezTo>
                    <a:cubicBezTo>
                      <a:pt x="8" y="8"/>
                      <a:pt x="8" y="8"/>
                      <a:pt x="8" y="8"/>
                    </a:cubicBezTo>
                    <a:cubicBezTo>
                      <a:pt x="7" y="8"/>
                      <a:pt x="7" y="8"/>
                      <a:pt x="7" y="8"/>
                    </a:cubicBezTo>
                    <a:cubicBezTo>
                      <a:pt x="7" y="8"/>
                      <a:pt x="7" y="8"/>
                      <a:pt x="7" y="8"/>
                    </a:cubicBezTo>
                    <a:cubicBezTo>
                      <a:pt x="7" y="7"/>
                      <a:pt x="7" y="7"/>
                      <a:pt x="7" y="6"/>
                    </a:cubicBezTo>
                    <a:cubicBezTo>
                      <a:pt x="6" y="6"/>
                      <a:pt x="6" y="5"/>
                      <a:pt x="6" y="5"/>
                    </a:cubicBezTo>
                    <a:cubicBezTo>
                      <a:pt x="7" y="5"/>
                      <a:pt x="7" y="5"/>
                      <a:pt x="7" y="5"/>
                    </a:cubicBezTo>
                    <a:cubicBezTo>
                      <a:pt x="7" y="6"/>
                      <a:pt x="7" y="6"/>
                      <a:pt x="7" y="6"/>
                    </a:cubicBezTo>
                    <a:cubicBezTo>
                      <a:pt x="7" y="7"/>
                      <a:pt x="7" y="7"/>
                      <a:pt x="7" y="7"/>
                    </a:cubicBezTo>
                    <a:cubicBezTo>
                      <a:pt x="7" y="7"/>
                      <a:pt x="7" y="7"/>
                      <a:pt x="7" y="7"/>
                    </a:cubicBezTo>
                    <a:cubicBezTo>
                      <a:pt x="7" y="8"/>
                      <a:pt x="7" y="8"/>
                      <a:pt x="7" y="8"/>
                    </a:cubicBezTo>
                    <a:cubicBezTo>
                      <a:pt x="6" y="8"/>
                      <a:pt x="6" y="8"/>
                      <a:pt x="6" y="8"/>
                    </a:cubicBezTo>
                    <a:cubicBezTo>
                      <a:pt x="6" y="7"/>
                      <a:pt x="6" y="7"/>
                      <a:pt x="6" y="6"/>
                    </a:cubicBezTo>
                    <a:cubicBezTo>
                      <a:pt x="5" y="5"/>
                      <a:pt x="5" y="5"/>
                      <a:pt x="5" y="5"/>
                    </a:cubicBezTo>
                    <a:cubicBezTo>
                      <a:pt x="5" y="5"/>
                      <a:pt x="5" y="5"/>
                      <a:pt x="5" y="5"/>
                    </a:cubicBezTo>
                    <a:cubicBezTo>
                      <a:pt x="6" y="4"/>
                      <a:pt x="6" y="4"/>
                      <a:pt x="6" y="4"/>
                    </a:cubicBezTo>
                    <a:cubicBezTo>
                      <a:pt x="6" y="7"/>
                      <a:pt x="6" y="7"/>
                      <a:pt x="6" y="7"/>
                    </a:cubicBezTo>
                    <a:cubicBezTo>
                      <a:pt x="6" y="7"/>
                      <a:pt x="6" y="7"/>
                      <a:pt x="5" y="7"/>
                    </a:cubicBezTo>
                    <a:cubicBezTo>
                      <a:pt x="5" y="7"/>
                      <a:pt x="5" y="7"/>
                      <a:pt x="5" y="7"/>
                    </a:cubicBezTo>
                    <a:cubicBezTo>
                      <a:pt x="5" y="6"/>
                      <a:pt x="5" y="6"/>
                      <a:pt x="5" y="5"/>
                    </a:cubicBezTo>
                    <a:cubicBezTo>
                      <a:pt x="5" y="5"/>
                      <a:pt x="4" y="5"/>
                      <a:pt x="4" y="5"/>
                    </a:cubicBezTo>
                    <a:cubicBezTo>
                      <a:pt x="4" y="4"/>
                      <a:pt x="4" y="4"/>
                      <a:pt x="4" y="4"/>
                    </a:cubicBezTo>
                    <a:cubicBezTo>
                      <a:pt x="4" y="4"/>
                      <a:pt x="4" y="4"/>
                      <a:pt x="4" y="4"/>
                    </a:cubicBezTo>
                    <a:cubicBezTo>
                      <a:pt x="5" y="7"/>
                      <a:pt x="5" y="7"/>
                      <a:pt x="5" y="7"/>
                    </a:cubicBezTo>
                    <a:cubicBezTo>
                      <a:pt x="5" y="7"/>
                      <a:pt x="5" y="7"/>
                      <a:pt x="4" y="7"/>
                    </a:cubicBezTo>
                    <a:cubicBezTo>
                      <a:pt x="4" y="7"/>
                      <a:pt x="4" y="7"/>
                      <a:pt x="4" y="7"/>
                    </a:cubicBezTo>
                    <a:cubicBezTo>
                      <a:pt x="4" y="7"/>
                      <a:pt x="4" y="7"/>
                      <a:pt x="4" y="7"/>
                    </a:cubicBezTo>
                    <a:cubicBezTo>
                      <a:pt x="4" y="5"/>
                      <a:pt x="4" y="5"/>
                      <a:pt x="4" y="5"/>
                    </a:cubicBezTo>
                    <a:cubicBezTo>
                      <a:pt x="3" y="3"/>
                      <a:pt x="3" y="3"/>
                      <a:pt x="3" y="3"/>
                    </a:cubicBezTo>
                    <a:cubicBezTo>
                      <a:pt x="4" y="3"/>
                      <a:pt x="4" y="3"/>
                      <a:pt x="4" y="3"/>
                    </a:cubicBezTo>
                    <a:cubicBezTo>
                      <a:pt x="4" y="3"/>
                      <a:pt x="4" y="3"/>
                      <a:pt x="4" y="4"/>
                    </a:cubicBezTo>
                    <a:cubicBezTo>
                      <a:pt x="4" y="4"/>
                      <a:pt x="4" y="5"/>
                      <a:pt x="4" y="5"/>
                    </a:cubicBezTo>
                    <a:cubicBezTo>
                      <a:pt x="4" y="6"/>
                      <a:pt x="4" y="6"/>
                      <a:pt x="4" y="6"/>
                    </a:cubicBezTo>
                    <a:cubicBezTo>
                      <a:pt x="3" y="6"/>
                      <a:pt x="3" y="6"/>
                      <a:pt x="3" y="6"/>
                    </a:cubicBezTo>
                    <a:cubicBezTo>
                      <a:pt x="3" y="4"/>
                      <a:pt x="2" y="3"/>
                      <a:pt x="2" y="2"/>
                    </a:cubicBezTo>
                    <a:cubicBezTo>
                      <a:pt x="2" y="2"/>
                      <a:pt x="2" y="2"/>
                      <a:pt x="2" y="2"/>
                    </a:cubicBezTo>
                    <a:cubicBezTo>
                      <a:pt x="3" y="5"/>
                      <a:pt x="3" y="5"/>
                      <a:pt x="3" y="5"/>
                    </a:cubicBezTo>
                    <a:cubicBezTo>
                      <a:pt x="3" y="5"/>
                      <a:pt x="3" y="5"/>
                      <a:pt x="3" y="5"/>
                    </a:cubicBezTo>
                    <a:cubicBezTo>
                      <a:pt x="3" y="5"/>
                      <a:pt x="3" y="5"/>
                      <a:pt x="3" y="5"/>
                    </a:cubicBezTo>
                    <a:cubicBezTo>
                      <a:pt x="3" y="5"/>
                      <a:pt x="3" y="5"/>
                      <a:pt x="3" y="5"/>
                    </a:cubicBezTo>
                    <a:cubicBezTo>
                      <a:pt x="2" y="1"/>
                      <a:pt x="2" y="1"/>
                      <a:pt x="2" y="1"/>
                    </a:cubicBezTo>
                    <a:cubicBezTo>
                      <a:pt x="2" y="1"/>
                      <a:pt x="2" y="1"/>
                      <a:pt x="2" y="1"/>
                    </a:cubicBezTo>
                    <a:cubicBezTo>
                      <a:pt x="2" y="2"/>
                      <a:pt x="2" y="2"/>
                      <a:pt x="2" y="3"/>
                    </a:cubicBezTo>
                    <a:cubicBezTo>
                      <a:pt x="2" y="4"/>
                      <a:pt x="2" y="4"/>
                      <a:pt x="2" y="4"/>
                    </a:cubicBezTo>
                    <a:cubicBezTo>
                      <a:pt x="2" y="4"/>
                      <a:pt x="2" y="4"/>
                      <a:pt x="2" y="4"/>
                    </a:cubicBezTo>
                    <a:cubicBezTo>
                      <a:pt x="2" y="4"/>
                      <a:pt x="2" y="4"/>
                      <a:pt x="2" y="4"/>
                    </a:cubicBezTo>
                    <a:cubicBezTo>
                      <a:pt x="1" y="4"/>
                      <a:pt x="1" y="3"/>
                      <a:pt x="1" y="2"/>
                    </a:cubicBezTo>
                    <a:cubicBezTo>
                      <a:pt x="1" y="1"/>
                      <a:pt x="1" y="1"/>
                      <a:pt x="1" y="1"/>
                    </a:cubicBezTo>
                    <a:cubicBezTo>
                      <a:pt x="1" y="1"/>
                      <a:pt x="1"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86"/>
              <p:cNvSpPr/>
              <p:nvPr/>
            </p:nvSpPr>
            <p:spPr bwMode="auto">
              <a:xfrm>
                <a:off x="1710" y="1963"/>
                <a:ext cx="73" cy="50"/>
              </a:xfrm>
              <a:custGeom>
                <a:avLst/>
                <a:gdLst>
                  <a:gd name="T0" fmla="*/ 1 w 10"/>
                  <a:gd name="T1" fmla="*/ 7 h 7"/>
                  <a:gd name="T2" fmla="*/ 0 w 10"/>
                  <a:gd name="T3" fmla="*/ 6 h 7"/>
                  <a:gd name="T4" fmla="*/ 1 w 10"/>
                  <a:gd name="T5" fmla="*/ 7 h 7"/>
                  <a:gd name="T6" fmla="*/ 1 w 10"/>
                  <a:gd name="T7" fmla="*/ 5 h 7"/>
                  <a:gd name="T8" fmla="*/ 2 w 10"/>
                  <a:gd name="T9" fmla="*/ 6 h 7"/>
                  <a:gd name="T10" fmla="*/ 2 w 10"/>
                  <a:gd name="T11" fmla="*/ 5 h 7"/>
                  <a:gd name="T12" fmla="*/ 1 w 10"/>
                  <a:gd name="T13" fmla="*/ 4 h 7"/>
                  <a:gd name="T14" fmla="*/ 3 w 10"/>
                  <a:gd name="T15" fmla="*/ 5 h 7"/>
                  <a:gd name="T16" fmla="*/ 2 w 10"/>
                  <a:gd name="T17" fmla="*/ 3 h 7"/>
                  <a:gd name="T18" fmla="*/ 3 w 10"/>
                  <a:gd name="T19" fmla="*/ 4 h 7"/>
                  <a:gd name="T20" fmla="*/ 3 w 10"/>
                  <a:gd name="T21" fmla="*/ 3 h 7"/>
                  <a:gd name="T22" fmla="*/ 3 w 10"/>
                  <a:gd name="T23" fmla="*/ 3 h 7"/>
                  <a:gd name="T24" fmla="*/ 4 w 10"/>
                  <a:gd name="T25" fmla="*/ 5 h 7"/>
                  <a:gd name="T26" fmla="*/ 5 w 10"/>
                  <a:gd name="T27" fmla="*/ 3 h 7"/>
                  <a:gd name="T28" fmla="*/ 6 w 10"/>
                  <a:gd name="T29" fmla="*/ 5 h 7"/>
                  <a:gd name="T30" fmla="*/ 6 w 10"/>
                  <a:gd name="T31" fmla="*/ 3 h 7"/>
                  <a:gd name="T32" fmla="*/ 7 w 10"/>
                  <a:gd name="T33" fmla="*/ 4 h 7"/>
                  <a:gd name="T34" fmla="*/ 7 w 10"/>
                  <a:gd name="T35" fmla="*/ 4 h 7"/>
                  <a:gd name="T36" fmla="*/ 7 w 10"/>
                  <a:gd name="T37" fmla="*/ 3 h 7"/>
                  <a:gd name="T38" fmla="*/ 8 w 10"/>
                  <a:gd name="T39" fmla="*/ 6 h 7"/>
                  <a:gd name="T40" fmla="*/ 8 w 10"/>
                  <a:gd name="T41" fmla="*/ 3 h 7"/>
                  <a:gd name="T42" fmla="*/ 9 w 10"/>
                  <a:gd name="T43" fmla="*/ 5 h 7"/>
                  <a:gd name="T44" fmla="*/ 9 w 10"/>
                  <a:gd name="T45" fmla="*/ 5 h 7"/>
                  <a:gd name="T46" fmla="*/ 8 w 10"/>
                  <a:gd name="T47" fmla="*/ 2 h 7"/>
                  <a:gd name="T48" fmla="*/ 10 w 10"/>
                  <a:gd name="T49" fmla="*/ 3 h 7"/>
                  <a:gd name="T50" fmla="*/ 9 w 10"/>
                  <a:gd name="T51" fmla="*/ 1 h 7"/>
                  <a:gd name="T52" fmla="*/ 10 w 10"/>
                  <a:gd name="T53" fmla="*/ 2 h 7"/>
                  <a:gd name="T54" fmla="*/ 9 w 10"/>
                  <a:gd name="T55" fmla="*/ 1 h 7"/>
                  <a:gd name="T56" fmla="*/ 10 w 10"/>
                  <a:gd name="T57" fmla="*/ 2 h 7"/>
                  <a:gd name="T58" fmla="*/ 10 w 10"/>
                  <a:gd name="T59" fmla="*/ 3 h 7"/>
                  <a:gd name="T60" fmla="*/ 9 w 10"/>
                  <a:gd name="T61" fmla="*/ 4 h 7"/>
                  <a:gd name="T62" fmla="*/ 9 w 10"/>
                  <a:gd name="T63" fmla="*/ 3 h 7"/>
                  <a:gd name="T64" fmla="*/ 9 w 10"/>
                  <a:gd name="T65" fmla="*/ 5 h 7"/>
                  <a:gd name="T66" fmla="*/ 8 w 10"/>
                  <a:gd name="T67" fmla="*/ 4 h 7"/>
                  <a:gd name="T68" fmla="*/ 8 w 10"/>
                  <a:gd name="T69" fmla="*/ 6 h 7"/>
                  <a:gd name="T70" fmla="*/ 7 w 10"/>
                  <a:gd name="T71" fmla="*/ 4 h 7"/>
                  <a:gd name="T72" fmla="*/ 7 w 10"/>
                  <a:gd name="T73" fmla="*/ 6 h 7"/>
                  <a:gd name="T74" fmla="*/ 5 w 10"/>
                  <a:gd name="T75" fmla="*/ 4 h 7"/>
                  <a:gd name="T76" fmla="*/ 6 w 10"/>
                  <a:gd name="T77" fmla="*/ 6 h 7"/>
                  <a:gd name="T78" fmla="*/ 5 w 10"/>
                  <a:gd name="T79" fmla="*/ 5 h 7"/>
                  <a:gd name="T80" fmla="*/ 5 w 10"/>
                  <a:gd name="T81" fmla="*/ 3 h 7"/>
                  <a:gd name="T82" fmla="*/ 5 w 10"/>
                  <a:gd name="T83" fmla="*/ 6 h 7"/>
                  <a:gd name="T84" fmla="*/ 3 w 10"/>
                  <a:gd name="T85" fmla="*/ 4 h 7"/>
                  <a:gd name="T86" fmla="*/ 4 w 10"/>
                  <a:gd name="T87" fmla="*/ 6 h 7"/>
                  <a:gd name="T88" fmla="*/ 2 w 10"/>
                  <a:gd name="T89" fmla="*/ 4 h 7"/>
                  <a:gd name="T90" fmla="*/ 3 w 10"/>
                  <a:gd name="T91" fmla="*/ 5 h 7"/>
                  <a:gd name="T92" fmla="*/ 1 w 10"/>
                  <a:gd name="T93" fmla="*/ 4 h 7"/>
                  <a:gd name="T94" fmla="*/ 2 w 10"/>
                  <a:gd name="T95" fmla="*/ 6 h 7"/>
                  <a:gd name="T96" fmla="*/ 2 w 10"/>
                  <a:gd name="T97" fmla="*/ 5 h 7"/>
                  <a:gd name="T98" fmla="*/ 2 w 10"/>
                  <a:gd name="T99" fmla="*/ 6 h 7"/>
                  <a:gd name="T100" fmla="*/ 1 w 10"/>
                  <a:gd name="T101" fmla="*/ 5 h 7"/>
                  <a:gd name="T102" fmla="*/ 1 w 10"/>
                  <a:gd name="T103" fmla="*/ 7 h 7"/>
                  <a:gd name="T104" fmla="*/ 1 w 10"/>
                  <a:gd name="T105" fmla="*/ 7 h 7"/>
                  <a:gd name="T106" fmla="*/ 0 w 10"/>
                  <a:gd name="T10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 h="7">
                    <a:moveTo>
                      <a:pt x="0" y="6"/>
                    </a:moveTo>
                    <a:cubicBezTo>
                      <a:pt x="0" y="7"/>
                      <a:pt x="0" y="7"/>
                      <a:pt x="0" y="7"/>
                    </a:cubicBezTo>
                    <a:cubicBezTo>
                      <a:pt x="1" y="7"/>
                      <a:pt x="1" y="7"/>
                      <a:pt x="1" y="7"/>
                    </a:cubicBezTo>
                    <a:cubicBezTo>
                      <a:pt x="1" y="7"/>
                      <a:pt x="1" y="7"/>
                      <a:pt x="1" y="7"/>
                    </a:cubicBezTo>
                    <a:cubicBezTo>
                      <a:pt x="0" y="6"/>
                      <a:pt x="0" y="6"/>
                      <a:pt x="0" y="6"/>
                    </a:cubicBezTo>
                    <a:cubicBezTo>
                      <a:pt x="0" y="6"/>
                      <a:pt x="0" y="6"/>
                      <a:pt x="0" y="6"/>
                    </a:cubicBezTo>
                    <a:cubicBezTo>
                      <a:pt x="0" y="6"/>
                      <a:pt x="0" y="6"/>
                      <a:pt x="0" y="6"/>
                    </a:cubicBezTo>
                    <a:cubicBezTo>
                      <a:pt x="1" y="7"/>
                      <a:pt x="1" y="7"/>
                      <a:pt x="1" y="7"/>
                    </a:cubicBezTo>
                    <a:cubicBezTo>
                      <a:pt x="1" y="7"/>
                      <a:pt x="1" y="7"/>
                      <a:pt x="1" y="7"/>
                    </a:cubicBezTo>
                    <a:cubicBezTo>
                      <a:pt x="1" y="6"/>
                      <a:pt x="1" y="6"/>
                      <a:pt x="1" y="5"/>
                    </a:cubicBezTo>
                    <a:cubicBezTo>
                      <a:pt x="1" y="5"/>
                      <a:pt x="1" y="5"/>
                      <a:pt x="1" y="5"/>
                    </a:cubicBezTo>
                    <a:cubicBezTo>
                      <a:pt x="1" y="5"/>
                      <a:pt x="1" y="5"/>
                      <a:pt x="1" y="5"/>
                    </a:cubicBezTo>
                    <a:cubicBezTo>
                      <a:pt x="1" y="5"/>
                      <a:pt x="1" y="5"/>
                      <a:pt x="1" y="5"/>
                    </a:cubicBezTo>
                    <a:cubicBezTo>
                      <a:pt x="2" y="6"/>
                      <a:pt x="2" y="6"/>
                      <a:pt x="2" y="6"/>
                    </a:cubicBezTo>
                    <a:cubicBezTo>
                      <a:pt x="2" y="6"/>
                      <a:pt x="2" y="6"/>
                      <a:pt x="2" y="6"/>
                    </a:cubicBezTo>
                    <a:cubicBezTo>
                      <a:pt x="1" y="5"/>
                      <a:pt x="1" y="5"/>
                      <a:pt x="1" y="5"/>
                    </a:cubicBezTo>
                    <a:cubicBezTo>
                      <a:pt x="1" y="5"/>
                      <a:pt x="1" y="5"/>
                      <a:pt x="1" y="5"/>
                    </a:cubicBezTo>
                    <a:cubicBezTo>
                      <a:pt x="1" y="5"/>
                      <a:pt x="2" y="5"/>
                      <a:pt x="2" y="5"/>
                    </a:cubicBezTo>
                    <a:cubicBezTo>
                      <a:pt x="2" y="5"/>
                      <a:pt x="2" y="5"/>
                      <a:pt x="2" y="5"/>
                    </a:cubicBezTo>
                    <a:cubicBezTo>
                      <a:pt x="2" y="6"/>
                      <a:pt x="2" y="6"/>
                      <a:pt x="2" y="6"/>
                    </a:cubicBezTo>
                    <a:cubicBezTo>
                      <a:pt x="1" y="5"/>
                      <a:pt x="1" y="5"/>
                      <a:pt x="1" y="4"/>
                    </a:cubicBezTo>
                    <a:cubicBezTo>
                      <a:pt x="1" y="4"/>
                      <a:pt x="1" y="4"/>
                      <a:pt x="2" y="4"/>
                    </a:cubicBezTo>
                    <a:cubicBezTo>
                      <a:pt x="2" y="4"/>
                      <a:pt x="2" y="4"/>
                      <a:pt x="2" y="4"/>
                    </a:cubicBezTo>
                    <a:cubicBezTo>
                      <a:pt x="2" y="4"/>
                      <a:pt x="3" y="5"/>
                      <a:pt x="3" y="5"/>
                    </a:cubicBezTo>
                    <a:cubicBezTo>
                      <a:pt x="2" y="6"/>
                      <a:pt x="2" y="6"/>
                      <a:pt x="2" y="6"/>
                    </a:cubicBezTo>
                    <a:cubicBezTo>
                      <a:pt x="2" y="4"/>
                      <a:pt x="2" y="4"/>
                      <a:pt x="2" y="4"/>
                    </a:cubicBezTo>
                    <a:cubicBezTo>
                      <a:pt x="2" y="3"/>
                      <a:pt x="2" y="3"/>
                      <a:pt x="2" y="3"/>
                    </a:cubicBezTo>
                    <a:cubicBezTo>
                      <a:pt x="2" y="3"/>
                      <a:pt x="2" y="3"/>
                      <a:pt x="2" y="3"/>
                    </a:cubicBezTo>
                    <a:cubicBezTo>
                      <a:pt x="2" y="3"/>
                      <a:pt x="2" y="3"/>
                      <a:pt x="2" y="3"/>
                    </a:cubicBezTo>
                    <a:cubicBezTo>
                      <a:pt x="3" y="3"/>
                      <a:pt x="3" y="4"/>
                      <a:pt x="3" y="4"/>
                    </a:cubicBezTo>
                    <a:cubicBezTo>
                      <a:pt x="4" y="5"/>
                      <a:pt x="4" y="5"/>
                      <a:pt x="4" y="5"/>
                    </a:cubicBezTo>
                    <a:cubicBezTo>
                      <a:pt x="3" y="5"/>
                      <a:pt x="3" y="5"/>
                      <a:pt x="3" y="5"/>
                    </a:cubicBezTo>
                    <a:cubicBezTo>
                      <a:pt x="3" y="5"/>
                      <a:pt x="3" y="4"/>
                      <a:pt x="3" y="3"/>
                    </a:cubicBezTo>
                    <a:cubicBezTo>
                      <a:pt x="3" y="3"/>
                      <a:pt x="3" y="3"/>
                      <a:pt x="3" y="3"/>
                    </a:cubicBezTo>
                    <a:cubicBezTo>
                      <a:pt x="3" y="3"/>
                      <a:pt x="3" y="3"/>
                      <a:pt x="3" y="3"/>
                    </a:cubicBezTo>
                    <a:cubicBezTo>
                      <a:pt x="3" y="3"/>
                      <a:pt x="3" y="3"/>
                      <a:pt x="3" y="3"/>
                    </a:cubicBezTo>
                    <a:cubicBezTo>
                      <a:pt x="4" y="4"/>
                      <a:pt x="5" y="4"/>
                      <a:pt x="5" y="5"/>
                    </a:cubicBezTo>
                    <a:cubicBezTo>
                      <a:pt x="4" y="6"/>
                      <a:pt x="4" y="6"/>
                      <a:pt x="4" y="6"/>
                    </a:cubicBezTo>
                    <a:cubicBezTo>
                      <a:pt x="4" y="5"/>
                      <a:pt x="4" y="5"/>
                      <a:pt x="4" y="5"/>
                    </a:cubicBezTo>
                    <a:cubicBezTo>
                      <a:pt x="4" y="3"/>
                      <a:pt x="4" y="3"/>
                      <a:pt x="4" y="3"/>
                    </a:cubicBezTo>
                    <a:cubicBezTo>
                      <a:pt x="4" y="3"/>
                      <a:pt x="4" y="3"/>
                      <a:pt x="4" y="3"/>
                    </a:cubicBezTo>
                    <a:cubicBezTo>
                      <a:pt x="4" y="3"/>
                      <a:pt x="4" y="3"/>
                      <a:pt x="5" y="3"/>
                    </a:cubicBezTo>
                    <a:cubicBezTo>
                      <a:pt x="5" y="3"/>
                      <a:pt x="5" y="3"/>
                      <a:pt x="5" y="4"/>
                    </a:cubicBezTo>
                    <a:cubicBezTo>
                      <a:pt x="6" y="4"/>
                      <a:pt x="6" y="4"/>
                      <a:pt x="6" y="4"/>
                    </a:cubicBezTo>
                    <a:cubicBezTo>
                      <a:pt x="6" y="5"/>
                      <a:pt x="6" y="5"/>
                      <a:pt x="6" y="5"/>
                    </a:cubicBezTo>
                    <a:cubicBezTo>
                      <a:pt x="5" y="6"/>
                      <a:pt x="5" y="6"/>
                      <a:pt x="5" y="6"/>
                    </a:cubicBezTo>
                    <a:cubicBezTo>
                      <a:pt x="5" y="5"/>
                      <a:pt x="5" y="5"/>
                      <a:pt x="5" y="4"/>
                    </a:cubicBezTo>
                    <a:cubicBezTo>
                      <a:pt x="5" y="4"/>
                      <a:pt x="5" y="3"/>
                      <a:pt x="6" y="3"/>
                    </a:cubicBezTo>
                    <a:cubicBezTo>
                      <a:pt x="6" y="3"/>
                      <a:pt x="6" y="3"/>
                      <a:pt x="6" y="3"/>
                    </a:cubicBezTo>
                    <a:cubicBezTo>
                      <a:pt x="6" y="3"/>
                      <a:pt x="6" y="3"/>
                      <a:pt x="6" y="3"/>
                    </a:cubicBezTo>
                    <a:cubicBezTo>
                      <a:pt x="6" y="4"/>
                      <a:pt x="7" y="4"/>
                      <a:pt x="7" y="4"/>
                    </a:cubicBezTo>
                    <a:cubicBezTo>
                      <a:pt x="8" y="5"/>
                      <a:pt x="8" y="5"/>
                      <a:pt x="8" y="5"/>
                    </a:cubicBezTo>
                    <a:cubicBezTo>
                      <a:pt x="7" y="6"/>
                      <a:pt x="7" y="6"/>
                      <a:pt x="7" y="6"/>
                    </a:cubicBezTo>
                    <a:cubicBezTo>
                      <a:pt x="7" y="4"/>
                      <a:pt x="7" y="4"/>
                      <a:pt x="7" y="4"/>
                    </a:cubicBezTo>
                    <a:cubicBezTo>
                      <a:pt x="7" y="3"/>
                      <a:pt x="7" y="3"/>
                      <a:pt x="7" y="3"/>
                    </a:cubicBezTo>
                    <a:cubicBezTo>
                      <a:pt x="7" y="3"/>
                      <a:pt x="7" y="3"/>
                      <a:pt x="7" y="3"/>
                    </a:cubicBezTo>
                    <a:cubicBezTo>
                      <a:pt x="7" y="3"/>
                      <a:pt x="7" y="3"/>
                      <a:pt x="7" y="3"/>
                    </a:cubicBezTo>
                    <a:cubicBezTo>
                      <a:pt x="8" y="4"/>
                      <a:pt x="8" y="4"/>
                      <a:pt x="8" y="5"/>
                    </a:cubicBezTo>
                    <a:cubicBezTo>
                      <a:pt x="8" y="5"/>
                      <a:pt x="9" y="6"/>
                      <a:pt x="9" y="6"/>
                    </a:cubicBezTo>
                    <a:cubicBezTo>
                      <a:pt x="8" y="6"/>
                      <a:pt x="8" y="6"/>
                      <a:pt x="8" y="6"/>
                    </a:cubicBezTo>
                    <a:cubicBezTo>
                      <a:pt x="8" y="6"/>
                      <a:pt x="8" y="5"/>
                      <a:pt x="7" y="4"/>
                    </a:cubicBezTo>
                    <a:cubicBezTo>
                      <a:pt x="7" y="4"/>
                      <a:pt x="7" y="4"/>
                      <a:pt x="7" y="4"/>
                    </a:cubicBezTo>
                    <a:cubicBezTo>
                      <a:pt x="7" y="4"/>
                      <a:pt x="8" y="3"/>
                      <a:pt x="8" y="3"/>
                    </a:cubicBezTo>
                    <a:cubicBezTo>
                      <a:pt x="8" y="3"/>
                      <a:pt x="8" y="3"/>
                      <a:pt x="8" y="3"/>
                    </a:cubicBezTo>
                    <a:cubicBezTo>
                      <a:pt x="9" y="4"/>
                      <a:pt x="9" y="4"/>
                      <a:pt x="9" y="4"/>
                    </a:cubicBezTo>
                    <a:cubicBezTo>
                      <a:pt x="9" y="5"/>
                      <a:pt x="9" y="5"/>
                      <a:pt x="9" y="5"/>
                    </a:cubicBezTo>
                    <a:cubicBezTo>
                      <a:pt x="10" y="5"/>
                      <a:pt x="10" y="5"/>
                      <a:pt x="9" y="6"/>
                    </a:cubicBezTo>
                    <a:cubicBezTo>
                      <a:pt x="9" y="6"/>
                      <a:pt x="9" y="6"/>
                      <a:pt x="9" y="6"/>
                    </a:cubicBezTo>
                    <a:cubicBezTo>
                      <a:pt x="9" y="5"/>
                      <a:pt x="9" y="5"/>
                      <a:pt x="9" y="5"/>
                    </a:cubicBezTo>
                    <a:cubicBezTo>
                      <a:pt x="8" y="4"/>
                      <a:pt x="8" y="4"/>
                      <a:pt x="8" y="4"/>
                    </a:cubicBezTo>
                    <a:cubicBezTo>
                      <a:pt x="8" y="3"/>
                      <a:pt x="8" y="3"/>
                      <a:pt x="8" y="3"/>
                    </a:cubicBezTo>
                    <a:cubicBezTo>
                      <a:pt x="8" y="3"/>
                      <a:pt x="8" y="2"/>
                      <a:pt x="8" y="2"/>
                    </a:cubicBezTo>
                    <a:cubicBezTo>
                      <a:pt x="8" y="2"/>
                      <a:pt x="8" y="2"/>
                      <a:pt x="9" y="2"/>
                    </a:cubicBezTo>
                    <a:cubicBezTo>
                      <a:pt x="9" y="3"/>
                      <a:pt x="9" y="3"/>
                      <a:pt x="9" y="3"/>
                    </a:cubicBezTo>
                    <a:cubicBezTo>
                      <a:pt x="10" y="3"/>
                      <a:pt x="10" y="3"/>
                      <a:pt x="10" y="3"/>
                    </a:cubicBezTo>
                    <a:cubicBezTo>
                      <a:pt x="9" y="4"/>
                      <a:pt x="9" y="4"/>
                      <a:pt x="9" y="4"/>
                    </a:cubicBezTo>
                    <a:cubicBezTo>
                      <a:pt x="9" y="1"/>
                      <a:pt x="9" y="1"/>
                      <a:pt x="9" y="1"/>
                    </a:cubicBezTo>
                    <a:cubicBezTo>
                      <a:pt x="9" y="1"/>
                      <a:pt x="9" y="1"/>
                      <a:pt x="9" y="1"/>
                    </a:cubicBezTo>
                    <a:cubicBezTo>
                      <a:pt x="9" y="1"/>
                      <a:pt x="9" y="1"/>
                      <a:pt x="9" y="1"/>
                    </a:cubicBezTo>
                    <a:cubicBezTo>
                      <a:pt x="10" y="2"/>
                      <a:pt x="10" y="2"/>
                      <a:pt x="10" y="2"/>
                    </a:cubicBezTo>
                    <a:cubicBezTo>
                      <a:pt x="10" y="2"/>
                      <a:pt x="10" y="2"/>
                      <a:pt x="10" y="2"/>
                    </a:cubicBezTo>
                    <a:cubicBezTo>
                      <a:pt x="9" y="1"/>
                      <a:pt x="9" y="1"/>
                      <a:pt x="9" y="1"/>
                    </a:cubicBezTo>
                    <a:cubicBezTo>
                      <a:pt x="9" y="0"/>
                      <a:pt x="9" y="0"/>
                      <a:pt x="9" y="0"/>
                    </a:cubicBezTo>
                    <a:cubicBezTo>
                      <a:pt x="9" y="1"/>
                      <a:pt x="9" y="1"/>
                      <a:pt x="9" y="1"/>
                    </a:cubicBezTo>
                    <a:cubicBezTo>
                      <a:pt x="10" y="2"/>
                      <a:pt x="10" y="2"/>
                      <a:pt x="10" y="2"/>
                    </a:cubicBezTo>
                    <a:cubicBezTo>
                      <a:pt x="10" y="2"/>
                      <a:pt x="10" y="2"/>
                      <a:pt x="10" y="2"/>
                    </a:cubicBezTo>
                    <a:cubicBezTo>
                      <a:pt x="10" y="2"/>
                      <a:pt x="10" y="2"/>
                      <a:pt x="10" y="2"/>
                    </a:cubicBezTo>
                    <a:cubicBezTo>
                      <a:pt x="9" y="1"/>
                      <a:pt x="9" y="1"/>
                      <a:pt x="9" y="1"/>
                    </a:cubicBezTo>
                    <a:cubicBezTo>
                      <a:pt x="9" y="1"/>
                      <a:pt x="9" y="1"/>
                      <a:pt x="9" y="1"/>
                    </a:cubicBezTo>
                    <a:cubicBezTo>
                      <a:pt x="10" y="3"/>
                      <a:pt x="10" y="3"/>
                      <a:pt x="10" y="3"/>
                    </a:cubicBezTo>
                    <a:cubicBezTo>
                      <a:pt x="10" y="4"/>
                      <a:pt x="10" y="4"/>
                      <a:pt x="10" y="4"/>
                    </a:cubicBezTo>
                    <a:cubicBezTo>
                      <a:pt x="10" y="4"/>
                      <a:pt x="9" y="4"/>
                      <a:pt x="9" y="4"/>
                    </a:cubicBezTo>
                    <a:cubicBezTo>
                      <a:pt x="9" y="4"/>
                      <a:pt x="9" y="4"/>
                      <a:pt x="9" y="4"/>
                    </a:cubicBezTo>
                    <a:cubicBezTo>
                      <a:pt x="9" y="3"/>
                      <a:pt x="9" y="3"/>
                      <a:pt x="9" y="3"/>
                    </a:cubicBezTo>
                    <a:cubicBezTo>
                      <a:pt x="9" y="3"/>
                      <a:pt x="9" y="3"/>
                      <a:pt x="8" y="3"/>
                    </a:cubicBezTo>
                    <a:cubicBezTo>
                      <a:pt x="9" y="3"/>
                      <a:pt x="9" y="3"/>
                      <a:pt x="9" y="3"/>
                    </a:cubicBezTo>
                    <a:cubicBezTo>
                      <a:pt x="9" y="4"/>
                      <a:pt x="9" y="4"/>
                      <a:pt x="9" y="4"/>
                    </a:cubicBezTo>
                    <a:cubicBezTo>
                      <a:pt x="9" y="5"/>
                      <a:pt x="9" y="5"/>
                      <a:pt x="9" y="5"/>
                    </a:cubicBezTo>
                    <a:cubicBezTo>
                      <a:pt x="9" y="5"/>
                      <a:pt x="9" y="5"/>
                      <a:pt x="9" y="5"/>
                    </a:cubicBezTo>
                    <a:cubicBezTo>
                      <a:pt x="8" y="5"/>
                      <a:pt x="8" y="5"/>
                      <a:pt x="8" y="5"/>
                    </a:cubicBezTo>
                    <a:cubicBezTo>
                      <a:pt x="8" y="4"/>
                      <a:pt x="8" y="4"/>
                      <a:pt x="8" y="4"/>
                    </a:cubicBezTo>
                    <a:cubicBezTo>
                      <a:pt x="8" y="4"/>
                      <a:pt x="8" y="4"/>
                      <a:pt x="8" y="4"/>
                    </a:cubicBezTo>
                    <a:cubicBezTo>
                      <a:pt x="8" y="4"/>
                      <a:pt x="9" y="5"/>
                      <a:pt x="9" y="6"/>
                    </a:cubicBezTo>
                    <a:cubicBezTo>
                      <a:pt x="9" y="6"/>
                      <a:pt x="9" y="6"/>
                      <a:pt x="9" y="7"/>
                    </a:cubicBezTo>
                    <a:cubicBezTo>
                      <a:pt x="9" y="7"/>
                      <a:pt x="8" y="7"/>
                      <a:pt x="8" y="6"/>
                    </a:cubicBezTo>
                    <a:cubicBezTo>
                      <a:pt x="8" y="6"/>
                      <a:pt x="8" y="6"/>
                      <a:pt x="7" y="5"/>
                    </a:cubicBezTo>
                    <a:cubicBezTo>
                      <a:pt x="7" y="5"/>
                      <a:pt x="7" y="4"/>
                      <a:pt x="7" y="4"/>
                    </a:cubicBezTo>
                    <a:cubicBezTo>
                      <a:pt x="7" y="4"/>
                      <a:pt x="7" y="4"/>
                      <a:pt x="7" y="4"/>
                    </a:cubicBezTo>
                    <a:cubicBezTo>
                      <a:pt x="8" y="6"/>
                      <a:pt x="8" y="6"/>
                      <a:pt x="8" y="6"/>
                    </a:cubicBezTo>
                    <a:cubicBezTo>
                      <a:pt x="8" y="6"/>
                      <a:pt x="8" y="6"/>
                      <a:pt x="8" y="6"/>
                    </a:cubicBezTo>
                    <a:cubicBezTo>
                      <a:pt x="8" y="6"/>
                      <a:pt x="7" y="6"/>
                      <a:pt x="7" y="6"/>
                    </a:cubicBezTo>
                    <a:cubicBezTo>
                      <a:pt x="7" y="6"/>
                      <a:pt x="7" y="6"/>
                      <a:pt x="7" y="6"/>
                    </a:cubicBezTo>
                    <a:cubicBezTo>
                      <a:pt x="6" y="5"/>
                      <a:pt x="6" y="5"/>
                      <a:pt x="6" y="5"/>
                    </a:cubicBezTo>
                    <a:cubicBezTo>
                      <a:pt x="6" y="5"/>
                      <a:pt x="6" y="5"/>
                      <a:pt x="5" y="4"/>
                    </a:cubicBezTo>
                    <a:cubicBezTo>
                      <a:pt x="6" y="4"/>
                      <a:pt x="6" y="4"/>
                      <a:pt x="6" y="4"/>
                    </a:cubicBezTo>
                    <a:cubicBezTo>
                      <a:pt x="6" y="5"/>
                      <a:pt x="6" y="5"/>
                      <a:pt x="6" y="5"/>
                    </a:cubicBezTo>
                    <a:cubicBezTo>
                      <a:pt x="6" y="6"/>
                      <a:pt x="6" y="6"/>
                      <a:pt x="6" y="6"/>
                    </a:cubicBezTo>
                    <a:cubicBezTo>
                      <a:pt x="6" y="6"/>
                      <a:pt x="6" y="6"/>
                      <a:pt x="6" y="6"/>
                    </a:cubicBezTo>
                    <a:cubicBezTo>
                      <a:pt x="6" y="6"/>
                      <a:pt x="5" y="6"/>
                      <a:pt x="5" y="6"/>
                    </a:cubicBezTo>
                    <a:cubicBezTo>
                      <a:pt x="5" y="6"/>
                      <a:pt x="5" y="5"/>
                      <a:pt x="5" y="5"/>
                    </a:cubicBezTo>
                    <a:cubicBezTo>
                      <a:pt x="4" y="4"/>
                      <a:pt x="4" y="4"/>
                      <a:pt x="4" y="4"/>
                    </a:cubicBezTo>
                    <a:cubicBezTo>
                      <a:pt x="4" y="4"/>
                      <a:pt x="4" y="4"/>
                      <a:pt x="4" y="4"/>
                    </a:cubicBezTo>
                    <a:cubicBezTo>
                      <a:pt x="5" y="3"/>
                      <a:pt x="5" y="3"/>
                      <a:pt x="5" y="3"/>
                    </a:cubicBezTo>
                    <a:cubicBezTo>
                      <a:pt x="5" y="4"/>
                      <a:pt x="5" y="4"/>
                      <a:pt x="5" y="4"/>
                    </a:cubicBezTo>
                    <a:cubicBezTo>
                      <a:pt x="5" y="5"/>
                      <a:pt x="5" y="5"/>
                      <a:pt x="5" y="5"/>
                    </a:cubicBezTo>
                    <a:cubicBezTo>
                      <a:pt x="5" y="5"/>
                      <a:pt x="5" y="6"/>
                      <a:pt x="5" y="6"/>
                    </a:cubicBezTo>
                    <a:cubicBezTo>
                      <a:pt x="5" y="6"/>
                      <a:pt x="4" y="6"/>
                      <a:pt x="4" y="6"/>
                    </a:cubicBezTo>
                    <a:cubicBezTo>
                      <a:pt x="4" y="5"/>
                      <a:pt x="4" y="5"/>
                      <a:pt x="4" y="5"/>
                    </a:cubicBezTo>
                    <a:cubicBezTo>
                      <a:pt x="4" y="4"/>
                      <a:pt x="3" y="4"/>
                      <a:pt x="3" y="4"/>
                    </a:cubicBezTo>
                    <a:cubicBezTo>
                      <a:pt x="4" y="3"/>
                      <a:pt x="4" y="3"/>
                      <a:pt x="4" y="3"/>
                    </a:cubicBezTo>
                    <a:cubicBezTo>
                      <a:pt x="4" y="4"/>
                      <a:pt x="4" y="5"/>
                      <a:pt x="4" y="5"/>
                    </a:cubicBezTo>
                    <a:cubicBezTo>
                      <a:pt x="4" y="6"/>
                      <a:pt x="4" y="6"/>
                      <a:pt x="4" y="6"/>
                    </a:cubicBezTo>
                    <a:cubicBezTo>
                      <a:pt x="3" y="6"/>
                      <a:pt x="3" y="6"/>
                      <a:pt x="3" y="6"/>
                    </a:cubicBezTo>
                    <a:cubicBezTo>
                      <a:pt x="3" y="5"/>
                      <a:pt x="3" y="5"/>
                      <a:pt x="3" y="5"/>
                    </a:cubicBezTo>
                    <a:cubicBezTo>
                      <a:pt x="2" y="4"/>
                      <a:pt x="2" y="4"/>
                      <a:pt x="2" y="4"/>
                    </a:cubicBezTo>
                    <a:cubicBezTo>
                      <a:pt x="3" y="4"/>
                      <a:pt x="3" y="4"/>
                      <a:pt x="3" y="4"/>
                    </a:cubicBezTo>
                    <a:cubicBezTo>
                      <a:pt x="3" y="5"/>
                      <a:pt x="3" y="5"/>
                      <a:pt x="3" y="5"/>
                    </a:cubicBezTo>
                    <a:cubicBezTo>
                      <a:pt x="3" y="5"/>
                      <a:pt x="3" y="5"/>
                      <a:pt x="3" y="5"/>
                    </a:cubicBezTo>
                    <a:cubicBezTo>
                      <a:pt x="3" y="6"/>
                      <a:pt x="3" y="6"/>
                      <a:pt x="3" y="6"/>
                    </a:cubicBezTo>
                    <a:cubicBezTo>
                      <a:pt x="3" y="6"/>
                      <a:pt x="2" y="6"/>
                      <a:pt x="2" y="6"/>
                    </a:cubicBezTo>
                    <a:cubicBezTo>
                      <a:pt x="2" y="5"/>
                      <a:pt x="2" y="5"/>
                      <a:pt x="1" y="4"/>
                    </a:cubicBezTo>
                    <a:cubicBezTo>
                      <a:pt x="2" y="4"/>
                      <a:pt x="2" y="4"/>
                      <a:pt x="2" y="4"/>
                    </a:cubicBezTo>
                    <a:cubicBezTo>
                      <a:pt x="2" y="4"/>
                      <a:pt x="2" y="5"/>
                      <a:pt x="2" y="5"/>
                    </a:cubicBezTo>
                    <a:cubicBezTo>
                      <a:pt x="2" y="5"/>
                      <a:pt x="2" y="6"/>
                      <a:pt x="2" y="6"/>
                    </a:cubicBezTo>
                    <a:cubicBezTo>
                      <a:pt x="2" y="6"/>
                      <a:pt x="2" y="6"/>
                      <a:pt x="2" y="6"/>
                    </a:cubicBezTo>
                    <a:cubicBezTo>
                      <a:pt x="1" y="5"/>
                      <a:pt x="1" y="5"/>
                      <a:pt x="1" y="5"/>
                    </a:cubicBezTo>
                    <a:cubicBezTo>
                      <a:pt x="2" y="5"/>
                      <a:pt x="2" y="5"/>
                      <a:pt x="2" y="5"/>
                    </a:cubicBezTo>
                    <a:cubicBezTo>
                      <a:pt x="2" y="6"/>
                      <a:pt x="2" y="6"/>
                      <a:pt x="2" y="6"/>
                    </a:cubicBezTo>
                    <a:cubicBezTo>
                      <a:pt x="2" y="6"/>
                      <a:pt x="2" y="6"/>
                      <a:pt x="2" y="6"/>
                    </a:cubicBezTo>
                    <a:cubicBezTo>
                      <a:pt x="2" y="6"/>
                      <a:pt x="2" y="6"/>
                      <a:pt x="2" y="6"/>
                    </a:cubicBezTo>
                    <a:cubicBezTo>
                      <a:pt x="2" y="6"/>
                      <a:pt x="2" y="6"/>
                      <a:pt x="2" y="6"/>
                    </a:cubicBezTo>
                    <a:cubicBezTo>
                      <a:pt x="1" y="5"/>
                      <a:pt x="1" y="5"/>
                      <a:pt x="1" y="5"/>
                    </a:cubicBezTo>
                    <a:cubicBezTo>
                      <a:pt x="1" y="5"/>
                      <a:pt x="1" y="5"/>
                      <a:pt x="1" y="5"/>
                    </a:cubicBezTo>
                    <a:cubicBezTo>
                      <a:pt x="1" y="6"/>
                      <a:pt x="1" y="6"/>
                      <a:pt x="1" y="7"/>
                    </a:cubicBezTo>
                    <a:cubicBezTo>
                      <a:pt x="1" y="7"/>
                      <a:pt x="1" y="7"/>
                      <a:pt x="1" y="7"/>
                    </a:cubicBezTo>
                    <a:cubicBezTo>
                      <a:pt x="1" y="7"/>
                      <a:pt x="1" y="7"/>
                      <a:pt x="1" y="7"/>
                    </a:cubicBezTo>
                    <a:cubicBezTo>
                      <a:pt x="0" y="6"/>
                      <a:pt x="0" y="6"/>
                      <a:pt x="0" y="6"/>
                    </a:cubicBezTo>
                    <a:cubicBezTo>
                      <a:pt x="0" y="6"/>
                      <a:pt x="0" y="6"/>
                      <a:pt x="0" y="6"/>
                    </a:cubicBezTo>
                    <a:cubicBezTo>
                      <a:pt x="1" y="7"/>
                      <a:pt x="1" y="7"/>
                      <a:pt x="1" y="7"/>
                    </a:cubicBezTo>
                    <a:cubicBezTo>
                      <a:pt x="1" y="7"/>
                      <a:pt x="1" y="7"/>
                      <a:pt x="1" y="7"/>
                    </a:cubicBezTo>
                    <a:cubicBezTo>
                      <a:pt x="1" y="7"/>
                      <a:pt x="1" y="7"/>
                      <a:pt x="1" y="7"/>
                    </a:cubicBezTo>
                    <a:cubicBezTo>
                      <a:pt x="0" y="7"/>
                      <a:pt x="0" y="7"/>
                      <a:pt x="0" y="7"/>
                    </a:cubicBez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8" name="Group 89"/>
            <p:cNvGrpSpPr>
              <a:grpSpLocks noChangeAspect="1"/>
            </p:cNvGrpSpPr>
            <p:nvPr/>
          </p:nvGrpSpPr>
          <p:grpSpPr bwMode="auto">
            <a:xfrm>
              <a:off x="1054646" y="4116823"/>
              <a:ext cx="518637" cy="667068"/>
              <a:chOff x="1309" y="2054"/>
              <a:chExt cx="297" cy="382"/>
            </a:xfrm>
            <a:solidFill>
              <a:sysClr val="window" lastClr="FFFFFF">
                <a:lumMod val="50000"/>
              </a:sysClr>
            </a:solidFill>
          </p:grpSpPr>
          <p:sp>
            <p:nvSpPr>
              <p:cNvPr id="139" name="Freeform 90"/>
              <p:cNvSpPr/>
              <p:nvPr/>
            </p:nvSpPr>
            <p:spPr bwMode="auto">
              <a:xfrm>
                <a:off x="1362" y="2127"/>
                <a:ext cx="191" cy="204"/>
              </a:xfrm>
              <a:custGeom>
                <a:avLst/>
                <a:gdLst>
                  <a:gd name="T0" fmla="*/ 10 w 36"/>
                  <a:gd name="T1" fmla="*/ 39 h 39"/>
                  <a:gd name="T2" fmla="*/ 9 w 36"/>
                  <a:gd name="T3" fmla="*/ 35 h 39"/>
                  <a:gd name="T4" fmla="*/ 7 w 36"/>
                  <a:gd name="T5" fmla="*/ 31 h 39"/>
                  <a:gd name="T6" fmla="*/ 3 w 36"/>
                  <a:gd name="T7" fmla="*/ 26 h 39"/>
                  <a:gd name="T8" fmla="*/ 1 w 36"/>
                  <a:gd name="T9" fmla="*/ 18 h 39"/>
                  <a:gd name="T10" fmla="*/ 2 w 36"/>
                  <a:gd name="T11" fmla="*/ 9 h 39"/>
                  <a:gd name="T12" fmla="*/ 3 w 36"/>
                  <a:gd name="T13" fmla="*/ 7 h 39"/>
                  <a:gd name="T14" fmla="*/ 5 w 36"/>
                  <a:gd name="T15" fmla="*/ 6 h 39"/>
                  <a:gd name="T16" fmla="*/ 9 w 36"/>
                  <a:gd name="T17" fmla="*/ 3 h 39"/>
                  <a:gd name="T18" fmla="*/ 13 w 36"/>
                  <a:gd name="T19" fmla="*/ 1 h 39"/>
                  <a:gd name="T20" fmla="*/ 16 w 36"/>
                  <a:gd name="T21" fmla="*/ 0 h 39"/>
                  <a:gd name="T22" fmla="*/ 18 w 36"/>
                  <a:gd name="T23" fmla="*/ 0 h 39"/>
                  <a:gd name="T24" fmla="*/ 23 w 36"/>
                  <a:gd name="T25" fmla="*/ 1 h 39"/>
                  <a:gd name="T26" fmla="*/ 27 w 36"/>
                  <a:gd name="T27" fmla="*/ 3 h 39"/>
                  <a:gd name="T28" fmla="*/ 31 w 36"/>
                  <a:gd name="T29" fmla="*/ 6 h 39"/>
                  <a:gd name="T30" fmla="*/ 33 w 36"/>
                  <a:gd name="T31" fmla="*/ 8 h 39"/>
                  <a:gd name="T32" fmla="*/ 34 w 36"/>
                  <a:gd name="T33" fmla="*/ 10 h 39"/>
                  <a:gd name="T34" fmla="*/ 35 w 36"/>
                  <a:gd name="T35" fmla="*/ 18 h 39"/>
                  <a:gd name="T36" fmla="*/ 33 w 36"/>
                  <a:gd name="T37" fmla="*/ 26 h 39"/>
                  <a:gd name="T38" fmla="*/ 29 w 36"/>
                  <a:gd name="T39" fmla="*/ 31 h 39"/>
                  <a:gd name="T40" fmla="*/ 26 w 36"/>
                  <a:gd name="T41" fmla="*/ 35 h 39"/>
                  <a:gd name="T42" fmla="*/ 25 w 36"/>
                  <a:gd name="T43" fmla="*/ 38 h 39"/>
                  <a:gd name="T44" fmla="*/ 25 w 36"/>
                  <a:gd name="T45" fmla="*/ 39 h 39"/>
                  <a:gd name="T46" fmla="*/ 25 w 36"/>
                  <a:gd name="T47" fmla="*/ 38 h 39"/>
                  <a:gd name="T48" fmla="*/ 26 w 36"/>
                  <a:gd name="T49" fmla="*/ 35 h 39"/>
                  <a:gd name="T50" fmla="*/ 29 w 36"/>
                  <a:gd name="T51" fmla="*/ 31 h 39"/>
                  <a:gd name="T52" fmla="*/ 32 w 36"/>
                  <a:gd name="T53" fmla="*/ 25 h 39"/>
                  <a:gd name="T54" fmla="*/ 34 w 36"/>
                  <a:gd name="T55" fmla="*/ 18 h 39"/>
                  <a:gd name="T56" fmla="*/ 33 w 36"/>
                  <a:gd name="T57" fmla="*/ 10 h 39"/>
                  <a:gd name="T58" fmla="*/ 31 w 36"/>
                  <a:gd name="T59" fmla="*/ 9 h 39"/>
                  <a:gd name="T60" fmla="*/ 30 w 36"/>
                  <a:gd name="T61" fmla="*/ 7 h 39"/>
                  <a:gd name="T62" fmla="*/ 27 w 36"/>
                  <a:gd name="T63" fmla="*/ 4 h 39"/>
                  <a:gd name="T64" fmla="*/ 23 w 36"/>
                  <a:gd name="T65" fmla="*/ 3 h 39"/>
                  <a:gd name="T66" fmla="*/ 18 w 36"/>
                  <a:gd name="T67" fmla="*/ 2 h 39"/>
                  <a:gd name="T68" fmla="*/ 16 w 36"/>
                  <a:gd name="T69" fmla="*/ 2 h 39"/>
                  <a:gd name="T70" fmla="*/ 14 w 36"/>
                  <a:gd name="T71" fmla="*/ 3 h 39"/>
                  <a:gd name="T72" fmla="*/ 10 w 36"/>
                  <a:gd name="T73" fmla="*/ 4 h 39"/>
                  <a:gd name="T74" fmla="*/ 6 w 36"/>
                  <a:gd name="T75" fmla="*/ 7 h 39"/>
                  <a:gd name="T76" fmla="*/ 5 w 36"/>
                  <a:gd name="T77" fmla="*/ 9 h 39"/>
                  <a:gd name="T78" fmla="*/ 4 w 36"/>
                  <a:gd name="T79" fmla="*/ 10 h 39"/>
                  <a:gd name="T80" fmla="*/ 2 w 36"/>
                  <a:gd name="T81" fmla="*/ 18 h 39"/>
                  <a:gd name="T82" fmla="*/ 4 w 36"/>
                  <a:gd name="T83" fmla="*/ 25 h 39"/>
                  <a:gd name="T84" fmla="*/ 7 w 36"/>
                  <a:gd name="T85" fmla="*/ 31 h 39"/>
                  <a:gd name="T86" fmla="*/ 9 w 36"/>
                  <a:gd name="T87" fmla="*/ 35 h 39"/>
                  <a:gd name="T88" fmla="*/ 10 w 36"/>
                  <a:gd name="T8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39">
                    <a:moveTo>
                      <a:pt x="10" y="39"/>
                    </a:moveTo>
                    <a:cubicBezTo>
                      <a:pt x="10" y="39"/>
                      <a:pt x="10" y="38"/>
                      <a:pt x="9" y="35"/>
                    </a:cubicBezTo>
                    <a:cubicBezTo>
                      <a:pt x="8" y="34"/>
                      <a:pt x="8" y="33"/>
                      <a:pt x="7" y="31"/>
                    </a:cubicBezTo>
                    <a:cubicBezTo>
                      <a:pt x="6" y="29"/>
                      <a:pt x="4" y="28"/>
                      <a:pt x="3" y="26"/>
                    </a:cubicBezTo>
                    <a:cubicBezTo>
                      <a:pt x="2" y="24"/>
                      <a:pt x="1" y="21"/>
                      <a:pt x="1" y="18"/>
                    </a:cubicBezTo>
                    <a:cubicBezTo>
                      <a:pt x="0" y="15"/>
                      <a:pt x="1" y="12"/>
                      <a:pt x="2" y="9"/>
                    </a:cubicBezTo>
                    <a:cubicBezTo>
                      <a:pt x="2" y="9"/>
                      <a:pt x="3" y="8"/>
                      <a:pt x="3" y="7"/>
                    </a:cubicBezTo>
                    <a:cubicBezTo>
                      <a:pt x="4" y="7"/>
                      <a:pt x="4" y="6"/>
                      <a:pt x="5" y="6"/>
                    </a:cubicBezTo>
                    <a:cubicBezTo>
                      <a:pt x="6" y="5"/>
                      <a:pt x="7" y="4"/>
                      <a:pt x="9" y="3"/>
                    </a:cubicBezTo>
                    <a:cubicBezTo>
                      <a:pt x="10" y="2"/>
                      <a:pt x="12" y="1"/>
                      <a:pt x="13" y="1"/>
                    </a:cubicBezTo>
                    <a:cubicBezTo>
                      <a:pt x="14" y="1"/>
                      <a:pt x="15" y="1"/>
                      <a:pt x="16" y="0"/>
                    </a:cubicBezTo>
                    <a:cubicBezTo>
                      <a:pt x="18" y="0"/>
                      <a:pt x="18" y="0"/>
                      <a:pt x="18" y="0"/>
                    </a:cubicBezTo>
                    <a:cubicBezTo>
                      <a:pt x="20" y="0"/>
                      <a:pt x="21" y="1"/>
                      <a:pt x="23" y="1"/>
                    </a:cubicBezTo>
                    <a:cubicBezTo>
                      <a:pt x="25" y="2"/>
                      <a:pt x="26" y="2"/>
                      <a:pt x="27" y="3"/>
                    </a:cubicBezTo>
                    <a:cubicBezTo>
                      <a:pt x="29" y="4"/>
                      <a:pt x="30" y="5"/>
                      <a:pt x="31" y="6"/>
                    </a:cubicBezTo>
                    <a:cubicBezTo>
                      <a:pt x="32" y="6"/>
                      <a:pt x="32" y="7"/>
                      <a:pt x="33" y="8"/>
                    </a:cubicBezTo>
                    <a:cubicBezTo>
                      <a:pt x="34" y="10"/>
                      <a:pt x="34" y="10"/>
                      <a:pt x="34" y="10"/>
                    </a:cubicBezTo>
                    <a:cubicBezTo>
                      <a:pt x="36" y="12"/>
                      <a:pt x="36" y="16"/>
                      <a:pt x="35" y="18"/>
                    </a:cubicBezTo>
                    <a:cubicBezTo>
                      <a:pt x="35" y="21"/>
                      <a:pt x="34" y="23"/>
                      <a:pt x="33" y="26"/>
                    </a:cubicBezTo>
                    <a:cubicBezTo>
                      <a:pt x="32" y="28"/>
                      <a:pt x="30" y="29"/>
                      <a:pt x="29" y="31"/>
                    </a:cubicBezTo>
                    <a:cubicBezTo>
                      <a:pt x="28" y="32"/>
                      <a:pt x="27" y="34"/>
                      <a:pt x="26" y="35"/>
                    </a:cubicBezTo>
                    <a:cubicBezTo>
                      <a:pt x="26" y="36"/>
                      <a:pt x="25" y="37"/>
                      <a:pt x="25" y="38"/>
                    </a:cubicBezTo>
                    <a:cubicBezTo>
                      <a:pt x="25" y="39"/>
                      <a:pt x="25" y="39"/>
                      <a:pt x="25" y="39"/>
                    </a:cubicBezTo>
                    <a:cubicBezTo>
                      <a:pt x="25" y="39"/>
                      <a:pt x="25" y="39"/>
                      <a:pt x="25" y="38"/>
                    </a:cubicBezTo>
                    <a:cubicBezTo>
                      <a:pt x="25" y="37"/>
                      <a:pt x="25" y="36"/>
                      <a:pt x="26" y="35"/>
                    </a:cubicBezTo>
                    <a:cubicBezTo>
                      <a:pt x="27" y="34"/>
                      <a:pt x="27" y="32"/>
                      <a:pt x="29" y="31"/>
                    </a:cubicBezTo>
                    <a:cubicBezTo>
                      <a:pt x="30" y="29"/>
                      <a:pt x="31" y="27"/>
                      <a:pt x="32" y="25"/>
                    </a:cubicBezTo>
                    <a:cubicBezTo>
                      <a:pt x="33" y="23"/>
                      <a:pt x="34" y="21"/>
                      <a:pt x="34" y="18"/>
                    </a:cubicBezTo>
                    <a:cubicBezTo>
                      <a:pt x="34" y="16"/>
                      <a:pt x="34" y="13"/>
                      <a:pt x="33" y="10"/>
                    </a:cubicBezTo>
                    <a:cubicBezTo>
                      <a:pt x="31" y="9"/>
                      <a:pt x="31" y="9"/>
                      <a:pt x="31" y="9"/>
                    </a:cubicBezTo>
                    <a:cubicBezTo>
                      <a:pt x="31" y="8"/>
                      <a:pt x="30" y="8"/>
                      <a:pt x="30" y="7"/>
                    </a:cubicBezTo>
                    <a:cubicBezTo>
                      <a:pt x="29" y="6"/>
                      <a:pt x="28" y="5"/>
                      <a:pt x="27" y="4"/>
                    </a:cubicBezTo>
                    <a:cubicBezTo>
                      <a:pt x="25" y="4"/>
                      <a:pt x="24" y="3"/>
                      <a:pt x="23" y="3"/>
                    </a:cubicBezTo>
                    <a:cubicBezTo>
                      <a:pt x="21" y="3"/>
                      <a:pt x="20" y="2"/>
                      <a:pt x="18" y="2"/>
                    </a:cubicBezTo>
                    <a:cubicBezTo>
                      <a:pt x="16" y="2"/>
                      <a:pt x="16" y="2"/>
                      <a:pt x="16" y="2"/>
                    </a:cubicBezTo>
                    <a:cubicBezTo>
                      <a:pt x="15" y="2"/>
                      <a:pt x="14" y="3"/>
                      <a:pt x="14" y="3"/>
                    </a:cubicBezTo>
                    <a:cubicBezTo>
                      <a:pt x="12" y="3"/>
                      <a:pt x="11" y="4"/>
                      <a:pt x="10" y="4"/>
                    </a:cubicBezTo>
                    <a:cubicBezTo>
                      <a:pt x="8" y="5"/>
                      <a:pt x="7" y="6"/>
                      <a:pt x="6" y="7"/>
                    </a:cubicBezTo>
                    <a:cubicBezTo>
                      <a:pt x="6" y="7"/>
                      <a:pt x="5" y="8"/>
                      <a:pt x="5" y="9"/>
                    </a:cubicBezTo>
                    <a:cubicBezTo>
                      <a:pt x="4" y="9"/>
                      <a:pt x="4" y="10"/>
                      <a:pt x="4" y="10"/>
                    </a:cubicBezTo>
                    <a:cubicBezTo>
                      <a:pt x="2" y="13"/>
                      <a:pt x="2" y="15"/>
                      <a:pt x="2" y="18"/>
                    </a:cubicBezTo>
                    <a:cubicBezTo>
                      <a:pt x="2" y="21"/>
                      <a:pt x="3" y="23"/>
                      <a:pt x="4" y="25"/>
                    </a:cubicBezTo>
                    <a:cubicBezTo>
                      <a:pt x="5" y="27"/>
                      <a:pt x="6" y="29"/>
                      <a:pt x="7" y="31"/>
                    </a:cubicBezTo>
                    <a:cubicBezTo>
                      <a:pt x="8" y="32"/>
                      <a:pt x="9" y="34"/>
                      <a:pt x="9" y="35"/>
                    </a:cubicBezTo>
                    <a:cubicBezTo>
                      <a:pt x="10" y="38"/>
                      <a:pt x="10" y="39"/>
                      <a:pt x="10"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91"/>
              <p:cNvSpPr/>
              <p:nvPr/>
            </p:nvSpPr>
            <p:spPr bwMode="auto">
              <a:xfrm>
                <a:off x="1410" y="2326"/>
                <a:ext cx="90" cy="26"/>
              </a:xfrm>
              <a:custGeom>
                <a:avLst/>
                <a:gdLst>
                  <a:gd name="T0" fmla="*/ 1 w 17"/>
                  <a:gd name="T1" fmla="*/ 5 h 5"/>
                  <a:gd name="T2" fmla="*/ 0 w 17"/>
                  <a:gd name="T3" fmla="*/ 4 h 5"/>
                  <a:gd name="T4" fmla="*/ 0 w 17"/>
                  <a:gd name="T5" fmla="*/ 3 h 5"/>
                  <a:gd name="T6" fmla="*/ 1 w 17"/>
                  <a:gd name="T7" fmla="*/ 2 h 5"/>
                  <a:gd name="T8" fmla="*/ 2 w 17"/>
                  <a:gd name="T9" fmla="*/ 1 h 5"/>
                  <a:gd name="T10" fmla="*/ 5 w 17"/>
                  <a:gd name="T11" fmla="*/ 1 h 5"/>
                  <a:gd name="T12" fmla="*/ 6 w 17"/>
                  <a:gd name="T13" fmla="*/ 0 h 5"/>
                  <a:gd name="T14" fmla="*/ 7 w 17"/>
                  <a:gd name="T15" fmla="*/ 0 h 5"/>
                  <a:gd name="T16" fmla="*/ 7 w 17"/>
                  <a:gd name="T17" fmla="*/ 0 h 5"/>
                  <a:gd name="T18" fmla="*/ 12 w 17"/>
                  <a:gd name="T19" fmla="*/ 0 h 5"/>
                  <a:gd name="T20" fmla="*/ 14 w 17"/>
                  <a:gd name="T21" fmla="*/ 0 h 5"/>
                  <a:gd name="T22" fmla="*/ 17 w 17"/>
                  <a:gd name="T23" fmla="*/ 1 h 5"/>
                  <a:gd name="T24" fmla="*/ 17 w 17"/>
                  <a:gd name="T25" fmla="*/ 1 h 5"/>
                  <a:gd name="T26" fmla="*/ 17 w 17"/>
                  <a:gd name="T27" fmla="*/ 2 h 5"/>
                  <a:gd name="T28" fmla="*/ 16 w 17"/>
                  <a:gd name="T29" fmla="*/ 4 h 5"/>
                  <a:gd name="T30" fmla="*/ 16 w 17"/>
                  <a:gd name="T31" fmla="*/ 2 h 5"/>
                  <a:gd name="T32" fmla="*/ 16 w 17"/>
                  <a:gd name="T33" fmla="*/ 3 h 5"/>
                  <a:gd name="T34" fmla="*/ 14 w 17"/>
                  <a:gd name="T35" fmla="*/ 3 h 5"/>
                  <a:gd name="T36" fmla="*/ 12 w 17"/>
                  <a:gd name="T37" fmla="*/ 3 h 5"/>
                  <a:gd name="T38" fmla="*/ 7 w 17"/>
                  <a:gd name="T39" fmla="*/ 3 h 5"/>
                  <a:gd name="T40" fmla="*/ 7 w 17"/>
                  <a:gd name="T41" fmla="*/ 3 h 5"/>
                  <a:gd name="T42" fmla="*/ 6 w 17"/>
                  <a:gd name="T43" fmla="*/ 3 h 5"/>
                  <a:gd name="T44" fmla="*/ 5 w 17"/>
                  <a:gd name="T45" fmla="*/ 3 h 5"/>
                  <a:gd name="T46" fmla="*/ 3 w 17"/>
                  <a:gd name="T47" fmla="*/ 3 h 5"/>
                  <a:gd name="T48" fmla="*/ 1 w 17"/>
                  <a:gd name="T49" fmla="*/ 3 h 5"/>
                  <a:gd name="T50" fmla="*/ 1 w 17"/>
                  <a:gd name="T5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5">
                    <a:moveTo>
                      <a:pt x="1" y="5"/>
                    </a:moveTo>
                    <a:cubicBezTo>
                      <a:pt x="1" y="5"/>
                      <a:pt x="1" y="5"/>
                      <a:pt x="0" y="4"/>
                    </a:cubicBezTo>
                    <a:cubicBezTo>
                      <a:pt x="0" y="4"/>
                      <a:pt x="0" y="4"/>
                      <a:pt x="0" y="3"/>
                    </a:cubicBezTo>
                    <a:cubicBezTo>
                      <a:pt x="0" y="2"/>
                      <a:pt x="1" y="2"/>
                      <a:pt x="1" y="2"/>
                    </a:cubicBezTo>
                    <a:cubicBezTo>
                      <a:pt x="1" y="1"/>
                      <a:pt x="2" y="1"/>
                      <a:pt x="2" y="1"/>
                    </a:cubicBezTo>
                    <a:cubicBezTo>
                      <a:pt x="3" y="1"/>
                      <a:pt x="4" y="1"/>
                      <a:pt x="5" y="1"/>
                    </a:cubicBezTo>
                    <a:cubicBezTo>
                      <a:pt x="6" y="0"/>
                      <a:pt x="6" y="0"/>
                      <a:pt x="6" y="0"/>
                    </a:cubicBezTo>
                    <a:cubicBezTo>
                      <a:pt x="7" y="0"/>
                      <a:pt x="7" y="0"/>
                      <a:pt x="7" y="0"/>
                    </a:cubicBezTo>
                    <a:cubicBezTo>
                      <a:pt x="7" y="0"/>
                      <a:pt x="7" y="0"/>
                      <a:pt x="7" y="0"/>
                    </a:cubicBezTo>
                    <a:cubicBezTo>
                      <a:pt x="9" y="0"/>
                      <a:pt x="10" y="0"/>
                      <a:pt x="12" y="0"/>
                    </a:cubicBezTo>
                    <a:cubicBezTo>
                      <a:pt x="12" y="0"/>
                      <a:pt x="13" y="0"/>
                      <a:pt x="14" y="0"/>
                    </a:cubicBezTo>
                    <a:cubicBezTo>
                      <a:pt x="15" y="1"/>
                      <a:pt x="16" y="1"/>
                      <a:pt x="17" y="1"/>
                    </a:cubicBezTo>
                    <a:cubicBezTo>
                      <a:pt x="17" y="1"/>
                      <a:pt x="17" y="1"/>
                      <a:pt x="17" y="1"/>
                    </a:cubicBezTo>
                    <a:cubicBezTo>
                      <a:pt x="17" y="1"/>
                      <a:pt x="17" y="2"/>
                      <a:pt x="17" y="2"/>
                    </a:cubicBezTo>
                    <a:cubicBezTo>
                      <a:pt x="17" y="3"/>
                      <a:pt x="17" y="4"/>
                      <a:pt x="16" y="4"/>
                    </a:cubicBezTo>
                    <a:cubicBezTo>
                      <a:pt x="16" y="4"/>
                      <a:pt x="16" y="3"/>
                      <a:pt x="16" y="2"/>
                    </a:cubicBezTo>
                    <a:cubicBezTo>
                      <a:pt x="16" y="3"/>
                      <a:pt x="16" y="3"/>
                      <a:pt x="16" y="3"/>
                    </a:cubicBezTo>
                    <a:cubicBezTo>
                      <a:pt x="15" y="3"/>
                      <a:pt x="15" y="3"/>
                      <a:pt x="14" y="3"/>
                    </a:cubicBezTo>
                    <a:cubicBezTo>
                      <a:pt x="13" y="3"/>
                      <a:pt x="13" y="3"/>
                      <a:pt x="12" y="3"/>
                    </a:cubicBezTo>
                    <a:cubicBezTo>
                      <a:pt x="10" y="3"/>
                      <a:pt x="9" y="3"/>
                      <a:pt x="7" y="3"/>
                    </a:cubicBezTo>
                    <a:cubicBezTo>
                      <a:pt x="7" y="3"/>
                      <a:pt x="7" y="3"/>
                      <a:pt x="7" y="3"/>
                    </a:cubicBezTo>
                    <a:cubicBezTo>
                      <a:pt x="6" y="3"/>
                      <a:pt x="6" y="3"/>
                      <a:pt x="6" y="3"/>
                    </a:cubicBezTo>
                    <a:cubicBezTo>
                      <a:pt x="5" y="3"/>
                      <a:pt x="5" y="3"/>
                      <a:pt x="5" y="3"/>
                    </a:cubicBezTo>
                    <a:cubicBezTo>
                      <a:pt x="4" y="3"/>
                      <a:pt x="3" y="3"/>
                      <a:pt x="3" y="3"/>
                    </a:cubicBezTo>
                    <a:cubicBezTo>
                      <a:pt x="2" y="3"/>
                      <a:pt x="2" y="3"/>
                      <a:pt x="1" y="3"/>
                    </a:cubicBezTo>
                    <a:cubicBezTo>
                      <a:pt x="1" y="4"/>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2"/>
              <p:cNvSpPr/>
              <p:nvPr/>
            </p:nvSpPr>
            <p:spPr bwMode="auto">
              <a:xfrm>
                <a:off x="1410" y="2352"/>
                <a:ext cx="95" cy="21"/>
              </a:xfrm>
              <a:custGeom>
                <a:avLst/>
                <a:gdLst>
                  <a:gd name="T0" fmla="*/ 1 w 18"/>
                  <a:gd name="T1" fmla="*/ 1 h 4"/>
                  <a:gd name="T2" fmla="*/ 17 w 18"/>
                  <a:gd name="T3" fmla="*/ 0 h 4"/>
                  <a:gd name="T4" fmla="*/ 18 w 18"/>
                  <a:gd name="T5" fmla="*/ 0 h 4"/>
                  <a:gd name="T6" fmla="*/ 18 w 18"/>
                  <a:gd name="T7" fmla="*/ 2 h 4"/>
                  <a:gd name="T8" fmla="*/ 17 w 18"/>
                  <a:gd name="T9" fmla="*/ 3 h 4"/>
                  <a:gd name="T10" fmla="*/ 15 w 18"/>
                  <a:gd name="T11" fmla="*/ 3 h 4"/>
                  <a:gd name="T12" fmla="*/ 12 w 18"/>
                  <a:gd name="T13" fmla="*/ 4 h 4"/>
                  <a:gd name="T14" fmla="*/ 8 w 18"/>
                  <a:gd name="T15" fmla="*/ 3 h 4"/>
                  <a:gd name="T16" fmla="*/ 3 w 18"/>
                  <a:gd name="T17" fmla="*/ 3 h 4"/>
                  <a:gd name="T18" fmla="*/ 1 w 18"/>
                  <a:gd name="T19" fmla="*/ 2 h 4"/>
                  <a:gd name="T20" fmla="*/ 0 w 18"/>
                  <a:gd name="T21" fmla="*/ 2 h 4"/>
                  <a:gd name="T22" fmla="*/ 0 w 18"/>
                  <a:gd name="T23" fmla="*/ 1 h 4"/>
                  <a:gd name="T24" fmla="*/ 2 w 18"/>
                  <a:gd name="T25" fmla="*/ 1 h 4"/>
                  <a:gd name="T26" fmla="*/ 1 w 18"/>
                  <a:gd name="T27" fmla="*/ 1 h 4"/>
                  <a:gd name="T28" fmla="*/ 1 w 18"/>
                  <a:gd name="T29" fmla="*/ 2 h 4"/>
                  <a:gd name="T30" fmla="*/ 3 w 18"/>
                  <a:gd name="T31" fmla="*/ 2 h 4"/>
                  <a:gd name="T32" fmla="*/ 8 w 18"/>
                  <a:gd name="T33" fmla="*/ 2 h 4"/>
                  <a:gd name="T34" fmla="*/ 12 w 18"/>
                  <a:gd name="T35" fmla="*/ 2 h 4"/>
                  <a:gd name="T36" fmla="*/ 15 w 18"/>
                  <a:gd name="T37" fmla="*/ 1 h 4"/>
                  <a:gd name="T38" fmla="*/ 17 w 18"/>
                  <a:gd name="T39" fmla="*/ 1 h 4"/>
                  <a:gd name="T40" fmla="*/ 16 w 18"/>
                  <a:gd name="T41" fmla="*/ 2 h 4"/>
                  <a:gd name="T42" fmla="*/ 16 w 18"/>
                  <a:gd name="T43" fmla="*/ 1 h 4"/>
                  <a:gd name="T44" fmla="*/ 17 w 18"/>
                  <a:gd name="T45" fmla="*/ 2 h 4"/>
                  <a:gd name="T46" fmla="*/ 9 w 18"/>
                  <a:gd name="T47" fmla="*/ 1 h 4"/>
                  <a:gd name="T48" fmla="*/ 1 w 18"/>
                  <a:gd name="T4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4">
                    <a:moveTo>
                      <a:pt x="1" y="1"/>
                    </a:moveTo>
                    <a:cubicBezTo>
                      <a:pt x="6" y="0"/>
                      <a:pt x="11" y="0"/>
                      <a:pt x="17" y="0"/>
                    </a:cubicBezTo>
                    <a:cubicBezTo>
                      <a:pt x="17" y="0"/>
                      <a:pt x="18" y="0"/>
                      <a:pt x="18" y="0"/>
                    </a:cubicBezTo>
                    <a:cubicBezTo>
                      <a:pt x="18" y="1"/>
                      <a:pt x="18" y="2"/>
                      <a:pt x="18" y="2"/>
                    </a:cubicBezTo>
                    <a:cubicBezTo>
                      <a:pt x="18" y="3"/>
                      <a:pt x="18" y="3"/>
                      <a:pt x="17" y="3"/>
                    </a:cubicBezTo>
                    <a:cubicBezTo>
                      <a:pt x="15" y="3"/>
                      <a:pt x="15" y="3"/>
                      <a:pt x="15" y="3"/>
                    </a:cubicBezTo>
                    <a:cubicBezTo>
                      <a:pt x="12" y="4"/>
                      <a:pt x="12" y="4"/>
                      <a:pt x="12" y="4"/>
                    </a:cubicBezTo>
                    <a:cubicBezTo>
                      <a:pt x="11" y="3"/>
                      <a:pt x="9" y="3"/>
                      <a:pt x="8" y="3"/>
                    </a:cubicBezTo>
                    <a:cubicBezTo>
                      <a:pt x="6" y="3"/>
                      <a:pt x="5" y="3"/>
                      <a:pt x="3" y="3"/>
                    </a:cubicBezTo>
                    <a:cubicBezTo>
                      <a:pt x="2" y="3"/>
                      <a:pt x="1" y="3"/>
                      <a:pt x="1" y="2"/>
                    </a:cubicBezTo>
                    <a:cubicBezTo>
                      <a:pt x="1" y="2"/>
                      <a:pt x="0" y="2"/>
                      <a:pt x="0" y="2"/>
                    </a:cubicBezTo>
                    <a:cubicBezTo>
                      <a:pt x="0" y="1"/>
                      <a:pt x="0" y="1"/>
                      <a:pt x="0" y="1"/>
                    </a:cubicBezTo>
                    <a:cubicBezTo>
                      <a:pt x="1" y="1"/>
                      <a:pt x="1" y="1"/>
                      <a:pt x="2" y="1"/>
                    </a:cubicBezTo>
                    <a:cubicBezTo>
                      <a:pt x="1" y="1"/>
                      <a:pt x="1" y="1"/>
                      <a:pt x="1" y="1"/>
                    </a:cubicBezTo>
                    <a:cubicBezTo>
                      <a:pt x="0" y="1"/>
                      <a:pt x="1" y="1"/>
                      <a:pt x="1" y="2"/>
                    </a:cubicBezTo>
                    <a:cubicBezTo>
                      <a:pt x="2" y="2"/>
                      <a:pt x="2" y="2"/>
                      <a:pt x="3" y="2"/>
                    </a:cubicBezTo>
                    <a:cubicBezTo>
                      <a:pt x="5" y="2"/>
                      <a:pt x="6" y="2"/>
                      <a:pt x="8" y="2"/>
                    </a:cubicBezTo>
                    <a:cubicBezTo>
                      <a:pt x="9" y="2"/>
                      <a:pt x="11" y="2"/>
                      <a:pt x="12" y="2"/>
                    </a:cubicBezTo>
                    <a:cubicBezTo>
                      <a:pt x="15" y="1"/>
                      <a:pt x="15" y="1"/>
                      <a:pt x="15" y="1"/>
                    </a:cubicBezTo>
                    <a:cubicBezTo>
                      <a:pt x="17" y="1"/>
                      <a:pt x="17" y="1"/>
                      <a:pt x="17" y="1"/>
                    </a:cubicBezTo>
                    <a:cubicBezTo>
                      <a:pt x="16" y="2"/>
                      <a:pt x="16" y="2"/>
                      <a:pt x="16" y="2"/>
                    </a:cubicBezTo>
                    <a:cubicBezTo>
                      <a:pt x="16" y="2"/>
                      <a:pt x="16" y="1"/>
                      <a:pt x="16" y="1"/>
                    </a:cubicBezTo>
                    <a:cubicBezTo>
                      <a:pt x="17" y="2"/>
                      <a:pt x="17" y="2"/>
                      <a:pt x="17" y="2"/>
                    </a:cubicBezTo>
                    <a:cubicBezTo>
                      <a:pt x="14" y="2"/>
                      <a:pt x="11" y="2"/>
                      <a:pt x="9" y="1"/>
                    </a:cubicBezTo>
                    <a:cubicBezTo>
                      <a:pt x="6" y="1"/>
                      <a:pt x="4"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93"/>
              <p:cNvSpPr/>
              <p:nvPr/>
            </p:nvSpPr>
            <p:spPr bwMode="auto">
              <a:xfrm>
                <a:off x="1405" y="2362"/>
                <a:ext cx="95" cy="21"/>
              </a:xfrm>
              <a:custGeom>
                <a:avLst/>
                <a:gdLst>
                  <a:gd name="T0" fmla="*/ 3 w 18"/>
                  <a:gd name="T1" fmla="*/ 0 h 4"/>
                  <a:gd name="T2" fmla="*/ 2 w 18"/>
                  <a:gd name="T3" fmla="*/ 1 h 4"/>
                  <a:gd name="T4" fmla="*/ 1 w 18"/>
                  <a:gd name="T5" fmla="*/ 2 h 4"/>
                  <a:gd name="T6" fmla="*/ 2 w 18"/>
                  <a:gd name="T7" fmla="*/ 2 h 4"/>
                  <a:gd name="T8" fmla="*/ 2 w 18"/>
                  <a:gd name="T9" fmla="*/ 2 h 4"/>
                  <a:gd name="T10" fmla="*/ 3 w 18"/>
                  <a:gd name="T11" fmla="*/ 2 h 4"/>
                  <a:gd name="T12" fmla="*/ 8 w 18"/>
                  <a:gd name="T13" fmla="*/ 2 h 4"/>
                  <a:gd name="T14" fmla="*/ 13 w 18"/>
                  <a:gd name="T15" fmla="*/ 3 h 4"/>
                  <a:gd name="T16" fmla="*/ 16 w 18"/>
                  <a:gd name="T17" fmla="*/ 3 h 4"/>
                  <a:gd name="T18" fmla="*/ 17 w 18"/>
                  <a:gd name="T19" fmla="*/ 2 h 4"/>
                  <a:gd name="T20" fmla="*/ 18 w 18"/>
                  <a:gd name="T21" fmla="*/ 2 h 4"/>
                  <a:gd name="T22" fmla="*/ 18 w 18"/>
                  <a:gd name="T23" fmla="*/ 2 h 4"/>
                  <a:gd name="T24" fmla="*/ 17 w 18"/>
                  <a:gd name="T25" fmla="*/ 1 h 4"/>
                  <a:gd name="T26" fmla="*/ 18 w 18"/>
                  <a:gd name="T27" fmla="*/ 2 h 4"/>
                  <a:gd name="T28" fmla="*/ 18 w 18"/>
                  <a:gd name="T29" fmla="*/ 2 h 4"/>
                  <a:gd name="T30" fmla="*/ 17 w 18"/>
                  <a:gd name="T31" fmla="*/ 3 h 4"/>
                  <a:gd name="T32" fmla="*/ 16 w 18"/>
                  <a:gd name="T33" fmla="*/ 4 h 4"/>
                  <a:gd name="T34" fmla="*/ 13 w 18"/>
                  <a:gd name="T35" fmla="*/ 4 h 4"/>
                  <a:gd name="T36" fmla="*/ 8 w 18"/>
                  <a:gd name="T37" fmla="*/ 4 h 4"/>
                  <a:gd name="T38" fmla="*/ 3 w 18"/>
                  <a:gd name="T39" fmla="*/ 4 h 4"/>
                  <a:gd name="T40" fmla="*/ 2 w 18"/>
                  <a:gd name="T41" fmla="*/ 3 h 4"/>
                  <a:gd name="T42" fmla="*/ 1 w 18"/>
                  <a:gd name="T43" fmla="*/ 3 h 4"/>
                  <a:gd name="T44" fmla="*/ 1 w 18"/>
                  <a:gd name="T45" fmla="*/ 2 h 4"/>
                  <a:gd name="T46" fmla="*/ 2 w 18"/>
                  <a:gd name="T47" fmla="*/ 1 h 4"/>
                  <a:gd name="T48" fmla="*/ 3 w 18"/>
                  <a:gd name="T4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4">
                    <a:moveTo>
                      <a:pt x="3" y="0"/>
                    </a:moveTo>
                    <a:cubicBezTo>
                      <a:pt x="2" y="1"/>
                      <a:pt x="2" y="1"/>
                      <a:pt x="2" y="1"/>
                    </a:cubicBezTo>
                    <a:cubicBezTo>
                      <a:pt x="2" y="2"/>
                      <a:pt x="1" y="2"/>
                      <a:pt x="1" y="2"/>
                    </a:cubicBezTo>
                    <a:cubicBezTo>
                      <a:pt x="1" y="2"/>
                      <a:pt x="1" y="2"/>
                      <a:pt x="2" y="2"/>
                    </a:cubicBezTo>
                    <a:cubicBezTo>
                      <a:pt x="2" y="2"/>
                      <a:pt x="2" y="2"/>
                      <a:pt x="2" y="2"/>
                    </a:cubicBezTo>
                    <a:cubicBezTo>
                      <a:pt x="2" y="2"/>
                      <a:pt x="3" y="2"/>
                      <a:pt x="3" y="2"/>
                    </a:cubicBezTo>
                    <a:cubicBezTo>
                      <a:pt x="5" y="2"/>
                      <a:pt x="6" y="2"/>
                      <a:pt x="8" y="2"/>
                    </a:cubicBezTo>
                    <a:cubicBezTo>
                      <a:pt x="10" y="2"/>
                      <a:pt x="12" y="2"/>
                      <a:pt x="13" y="3"/>
                    </a:cubicBezTo>
                    <a:cubicBezTo>
                      <a:pt x="14" y="3"/>
                      <a:pt x="15" y="3"/>
                      <a:pt x="16" y="3"/>
                    </a:cubicBezTo>
                    <a:cubicBezTo>
                      <a:pt x="16" y="3"/>
                      <a:pt x="16" y="2"/>
                      <a:pt x="17" y="2"/>
                    </a:cubicBezTo>
                    <a:cubicBezTo>
                      <a:pt x="17" y="2"/>
                      <a:pt x="17" y="2"/>
                      <a:pt x="18" y="2"/>
                    </a:cubicBezTo>
                    <a:cubicBezTo>
                      <a:pt x="18" y="2"/>
                      <a:pt x="18" y="2"/>
                      <a:pt x="18" y="2"/>
                    </a:cubicBezTo>
                    <a:cubicBezTo>
                      <a:pt x="17" y="1"/>
                      <a:pt x="17" y="1"/>
                      <a:pt x="17" y="1"/>
                    </a:cubicBezTo>
                    <a:cubicBezTo>
                      <a:pt x="17" y="1"/>
                      <a:pt x="18" y="1"/>
                      <a:pt x="18" y="2"/>
                    </a:cubicBezTo>
                    <a:cubicBezTo>
                      <a:pt x="18" y="2"/>
                      <a:pt x="18" y="2"/>
                      <a:pt x="18" y="2"/>
                    </a:cubicBezTo>
                    <a:cubicBezTo>
                      <a:pt x="18" y="2"/>
                      <a:pt x="18" y="3"/>
                      <a:pt x="17" y="3"/>
                    </a:cubicBezTo>
                    <a:cubicBezTo>
                      <a:pt x="17" y="3"/>
                      <a:pt x="16" y="4"/>
                      <a:pt x="16" y="4"/>
                    </a:cubicBezTo>
                    <a:cubicBezTo>
                      <a:pt x="15" y="4"/>
                      <a:pt x="14" y="4"/>
                      <a:pt x="13" y="4"/>
                    </a:cubicBezTo>
                    <a:cubicBezTo>
                      <a:pt x="11" y="4"/>
                      <a:pt x="10" y="4"/>
                      <a:pt x="8" y="4"/>
                    </a:cubicBezTo>
                    <a:cubicBezTo>
                      <a:pt x="6" y="4"/>
                      <a:pt x="5" y="4"/>
                      <a:pt x="3" y="4"/>
                    </a:cubicBezTo>
                    <a:cubicBezTo>
                      <a:pt x="2" y="4"/>
                      <a:pt x="2" y="4"/>
                      <a:pt x="2" y="3"/>
                    </a:cubicBezTo>
                    <a:cubicBezTo>
                      <a:pt x="1" y="3"/>
                      <a:pt x="1" y="3"/>
                      <a:pt x="1" y="3"/>
                    </a:cubicBezTo>
                    <a:cubicBezTo>
                      <a:pt x="0" y="3"/>
                      <a:pt x="0" y="2"/>
                      <a:pt x="1" y="2"/>
                    </a:cubicBezTo>
                    <a:cubicBezTo>
                      <a:pt x="1" y="1"/>
                      <a:pt x="1" y="1"/>
                      <a:pt x="2" y="1"/>
                    </a:cubicBezTo>
                    <a:cubicBezTo>
                      <a:pt x="2" y="1"/>
                      <a:pt x="3" y="1"/>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94"/>
              <p:cNvSpPr/>
              <p:nvPr/>
            </p:nvSpPr>
            <p:spPr bwMode="auto">
              <a:xfrm>
                <a:off x="1410" y="2383"/>
                <a:ext cx="90" cy="26"/>
              </a:xfrm>
              <a:custGeom>
                <a:avLst/>
                <a:gdLst>
                  <a:gd name="T0" fmla="*/ 1 w 17"/>
                  <a:gd name="T1" fmla="*/ 0 h 5"/>
                  <a:gd name="T2" fmla="*/ 0 w 17"/>
                  <a:gd name="T3" fmla="*/ 1 h 5"/>
                  <a:gd name="T4" fmla="*/ 1 w 17"/>
                  <a:gd name="T5" fmla="*/ 2 h 5"/>
                  <a:gd name="T6" fmla="*/ 1 w 17"/>
                  <a:gd name="T7" fmla="*/ 3 h 5"/>
                  <a:gd name="T8" fmla="*/ 1 w 17"/>
                  <a:gd name="T9" fmla="*/ 3 h 5"/>
                  <a:gd name="T10" fmla="*/ 1 w 17"/>
                  <a:gd name="T11" fmla="*/ 3 h 5"/>
                  <a:gd name="T12" fmla="*/ 3 w 17"/>
                  <a:gd name="T13" fmla="*/ 3 h 5"/>
                  <a:gd name="T14" fmla="*/ 5 w 17"/>
                  <a:gd name="T15" fmla="*/ 3 h 5"/>
                  <a:gd name="T16" fmla="*/ 9 w 17"/>
                  <a:gd name="T17" fmla="*/ 2 h 5"/>
                  <a:gd name="T18" fmla="*/ 14 w 17"/>
                  <a:gd name="T19" fmla="*/ 2 h 5"/>
                  <a:gd name="T20" fmla="*/ 16 w 17"/>
                  <a:gd name="T21" fmla="*/ 2 h 5"/>
                  <a:gd name="T22" fmla="*/ 16 w 17"/>
                  <a:gd name="T23" fmla="*/ 1 h 5"/>
                  <a:gd name="T24" fmla="*/ 16 w 17"/>
                  <a:gd name="T25" fmla="*/ 1 h 5"/>
                  <a:gd name="T26" fmla="*/ 16 w 17"/>
                  <a:gd name="T27" fmla="*/ 1 h 5"/>
                  <a:gd name="T28" fmla="*/ 16 w 17"/>
                  <a:gd name="T29" fmla="*/ 0 h 5"/>
                  <a:gd name="T30" fmla="*/ 16 w 17"/>
                  <a:gd name="T31" fmla="*/ 0 h 5"/>
                  <a:gd name="T32" fmla="*/ 17 w 17"/>
                  <a:gd name="T33" fmla="*/ 0 h 5"/>
                  <a:gd name="T34" fmla="*/ 17 w 17"/>
                  <a:gd name="T35" fmla="*/ 1 h 5"/>
                  <a:gd name="T36" fmla="*/ 17 w 17"/>
                  <a:gd name="T37" fmla="*/ 1 h 5"/>
                  <a:gd name="T38" fmla="*/ 16 w 17"/>
                  <a:gd name="T39" fmla="*/ 0 h 5"/>
                  <a:gd name="T40" fmla="*/ 16 w 17"/>
                  <a:gd name="T41" fmla="*/ 0 h 5"/>
                  <a:gd name="T42" fmla="*/ 16 w 17"/>
                  <a:gd name="T43" fmla="*/ 0 h 5"/>
                  <a:gd name="T44" fmla="*/ 17 w 17"/>
                  <a:gd name="T45" fmla="*/ 0 h 5"/>
                  <a:gd name="T46" fmla="*/ 17 w 17"/>
                  <a:gd name="T47" fmla="*/ 0 h 5"/>
                  <a:gd name="T48" fmla="*/ 17 w 17"/>
                  <a:gd name="T49" fmla="*/ 1 h 5"/>
                  <a:gd name="T50" fmla="*/ 17 w 17"/>
                  <a:gd name="T51" fmla="*/ 1 h 5"/>
                  <a:gd name="T52" fmla="*/ 16 w 17"/>
                  <a:gd name="T53" fmla="*/ 1 h 5"/>
                  <a:gd name="T54" fmla="*/ 16 w 17"/>
                  <a:gd name="T55" fmla="*/ 0 h 5"/>
                  <a:gd name="T56" fmla="*/ 17 w 17"/>
                  <a:gd name="T57" fmla="*/ 2 h 5"/>
                  <a:gd name="T58" fmla="*/ 16 w 17"/>
                  <a:gd name="T59" fmla="*/ 3 h 5"/>
                  <a:gd name="T60" fmla="*/ 14 w 17"/>
                  <a:gd name="T61" fmla="*/ 4 h 5"/>
                  <a:gd name="T62" fmla="*/ 9 w 17"/>
                  <a:gd name="T63" fmla="*/ 5 h 5"/>
                  <a:gd name="T64" fmla="*/ 5 w 17"/>
                  <a:gd name="T65" fmla="*/ 5 h 5"/>
                  <a:gd name="T66" fmla="*/ 2 w 17"/>
                  <a:gd name="T67" fmla="*/ 5 h 5"/>
                  <a:gd name="T68" fmla="*/ 1 w 17"/>
                  <a:gd name="T69" fmla="*/ 4 h 5"/>
                  <a:gd name="T70" fmla="*/ 0 w 17"/>
                  <a:gd name="T71" fmla="*/ 3 h 5"/>
                  <a:gd name="T72" fmla="*/ 0 w 17"/>
                  <a:gd name="T73" fmla="*/ 3 h 5"/>
                  <a:gd name="T74" fmla="*/ 0 w 17"/>
                  <a:gd name="T75" fmla="*/ 2 h 5"/>
                  <a:gd name="T76" fmla="*/ 0 w 17"/>
                  <a:gd name="T77" fmla="*/ 1 h 5"/>
                  <a:gd name="T78" fmla="*/ 1 w 17"/>
                  <a:gd name="T7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 h="5">
                    <a:moveTo>
                      <a:pt x="1" y="0"/>
                    </a:moveTo>
                    <a:cubicBezTo>
                      <a:pt x="0" y="0"/>
                      <a:pt x="0" y="1"/>
                      <a:pt x="0" y="1"/>
                    </a:cubicBezTo>
                    <a:cubicBezTo>
                      <a:pt x="1" y="2"/>
                      <a:pt x="1" y="2"/>
                      <a:pt x="1" y="2"/>
                    </a:cubicBezTo>
                    <a:cubicBezTo>
                      <a:pt x="1" y="3"/>
                      <a:pt x="1" y="3"/>
                      <a:pt x="1" y="3"/>
                    </a:cubicBezTo>
                    <a:cubicBezTo>
                      <a:pt x="1" y="3"/>
                      <a:pt x="1" y="3"/>
                      <a:pt x="1" y="3"/>
                    </a:cubicBezTo>
                    <a:cubicBezTo>
                      <a:pt x="1" y="3"/>
                      <a:pt x="1" y="3"/>
                      <a:pt x="1" y="3"/>
                    </a:cubicBezTo>
                    <a:cubicBezTo>
                      <a:pt x="2" y="3"/>
                      <a:pt x="2" y="3"/>
                      <a:pt x="3" y="3"/>
                    </a:cubicBezTo>
                    <a:cubicBezTo>
                      <a:pt x="5" y="3"/>
                      <a:pt x="5" y="3"/>
                      <a:pt x="5" y="3"/>
                    </a:cubicBezTo>
                    <a:cubicBezTo>
                      <a:pt x="9" y="2"/>
                      <a:pt x="9" y="2"/>
                      <a:pt x="9" y="2"/>
                    </a:cubicBezTo>
                    <a:cubicBezTo>
                      <a:pt x="11" y="2"/>
                      <a:pt x="12" y="2"/>
                      <a:pt x="14" y="2"/>
                    </a:cubicBezTo>
                    <a:cubicBezTo>
                      <a:pt x="14" y="2"/>
                      <a:pt x="15" y="2"/>
                      <a:pt x="16" y="2"/>
                    </a:cubicBezTo>
                    <a:cubicBezTo>
                      <a:pt x="16" y="1"/>
                      <a:pt x="16" y="1"/>
                      <a:pt x="16" y="1"/>
                    </a:cubicBezTo>
                    <a:cubicBezTo>
                      <a:pt x="16" y="1"/>
                      <a:pt x="16" y="1"/>
                      <a:pt x="16" y="1"/>
                    </a:cubicBezTo>
                    <a:cubicBezTo>
                      <a:pt x="16" y="1"/>
                      <a:pt x="16" y="1"/>
                      <a:pt x="16" y="1"/>
                    </a:cubicBezTo>
                    <a:cubicBezTo>
                      <a:pt x="16" y="0"/>
                      <a:pt x="16" y="0"/>
                      <a:pt x="16" y="0"/>
                    </a:cubicBezTo>
                    <a:cubicBezTo>
                      <a:pt x="16" y="0"/>
                      <a:pt x="16" y="0"/>
                      <a:pt x="16" y="0"/>
                    </a:cubicBezTo>
                    <a:cubicBezTo>
                      <a:pt x="17" y="0"/>
                      <a:pt x="17" y="0"/>
                      <a:pt x="17" y="0"/>
                    </a:cubicBezTo>
                    <a:cubicBezTo>
                      <a:pt x="17" y="0"/>
                      <a:pt x="16" y="0"/>
                      <a:pt x="17" y="1"/>
                    </a:cubicBezTo>
                    <a:cubicBezTo>
                      <a:pt x="17" y="1"/>
                      <a:pt x="17" y="1"/>
                      <a:pt x="17" y="1"/>
                    </a:cubicBezTo>
                    <a:cubicBezTo>
                      <a:pt x="16" y="0"/>
                      <a:pt x="16" y="0"/>
                      <a:pt x="16" y="0"/>
                    </a:cubicBezTo>
                    <a:cubicBezTo>
                      <a:pt x="16" y="0"/>
                      <a:pt x="16" y="0"/>
                      <a:pt x="16" y="0"/>
                    </a:cubicBezTo>
                    <a:cubicBezTo>
                      <a:pt x="16" y="0"/>
                      <a:pt x="16" y="0"/>
                      <a:pt x="16" y="0"/>
                    </a:cubicBezTo>
                    <a:cubicBezTo>
                      <a:pt x="17" y="0"/>
                      <a:pt x="17" y="0"/>
                      <a:pt x="17" y="0"/>
                    </a:cubicBezTo>
                    <a:cubicBezTo>
                      <a:pt x="17" y="0"/>
                      <a:pt x="17" y="0"/>
                      <a:pt x="17" y="0"/>
                    </a:cubicBezTo>
                    <a:cubicBezTo>
                      <a:pt x="17" y="0"/>
                      <a:pt x="17" y="1"/>
                      <a:pt x="17" y="1"/>
                    </a:cubicBezTo>
                    <a:cubicBezTo>
                      <a:pt x="17" y="1"/>
                      <a:pt x="17" y="1"/>
                      <a:pt x="17" y="1"/>
                    </a:cubicBezTo>
                    <a:cubicBezTo>
                      <a:pt x="17" y="1"/>
                      <a:pt x="16" y="1"/>
                      <a:pt x="16" y="1"/>
                    </a:cubicBezTo>
                    <a:cubicBezTo>
                      <a:pt x="16" y="0"/>
                      <a:pt x="16" y="0"/>
                      <a:pt x="16" y="0"/>
                    </a:cubicBezTo>
                    <a:cubicBezTo>
                      <a:pt x="17" y="0"/>
                      <a:pt x="17" y="1"/>
                      <a:pt x="17" y="2"/>
                    </a:cubicBezTo>
                    <a:cubicBezTo>
                      <a:pt x="17" y="2"/>
                      <a:pt x="17" y="3"/>
                      <a:pt x="16" y="3"/>
                    </a:cubicBezTo>
                    <a:cubicBezTo>
                      <a:pt x="16" y="4"/>
                      <a:pt x="15" y="4"/>
                      <a:pt x="14" y="4"/>
                    </a:cubicBezTo>
                    <a:cubicBezTo>
                      <a:pt x="13" y="5"/>
                      <a:pt x="11" y="5"/>
                      <a:pt x="9" y="5"/>
                    </a:cubicBezTo>
                    <a:cubicBezTo>
                      <a:pt x="8" y="5"/>
                      <a:pt x="6" y="5"/>
                      <a:pt x="5" y="5"/>
                    </a:cubicBezTo>
                    <a:cubicBezTo>
                      <a:pt x="4" y="5"/>
                      <a:pt x="3" y="5"/>
                      <a:pt x="2" y="5"/>
                    </a:cubicBezTo>
                    <a:cubicBezTo>
                      <a:pt x="2" y="5"/>
                      <a:pt x="2" y="5"/>
                      <a:pt x="1" y="4"/>
                    </a:cubicBezTo>
                    <a:cubicBezTo>
                      <a:pt x="1" y="4"/>
                      <a:pt x="0" y="4"/>
                      <a:pt x="0" y="3"/>
                    </a:cubicBezTo>
                    <a:cubicBezTo>
                      <a:pt x="0" y="3"/>
                      <a:pt x="0" y="3"/>
                      <a:pt x="0" y="3"/>
                    </a:cubicBezTo>
                    <a:cubicBezTo>
                      <a:pt x="0" y="2"/>
                      <a:pt x="0" y="2"/>
                      <a:pt x="0" y="2"/>
                    </a:cubicBezTo>
                    <a:cubicBezTo>
                      <a:pt x="0" y="1"/>
                      <a:pt x="0" y="1"/>
                      <a:pt x="0" y="1"/>
                    </a:cubicBezTo>
                    <a:cubicBezTo>
                      <a:pt x="0" y="1"/>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95"/>
              <p:cNvSpPr/>
              <p:nvPr/>
            </p:nvSpPr>
            <p:spPr bwMode="auto">
              <a:xfrm>
                <a:off x="1426" y="2394"/>
                <a:ext cx="63" cy="42"/>
              </a:xfrm>
              <a:custGeom>
                <a:avLst/>
                <a:gdLst>
                  <a:gd name="T0" fmla="*/ 0 w 12"/>
                  <a:gd name="T1" fmla="*/ 1 h 8"/>
                  <a:gd name="T2" fmla="*/ 0 w 12"/>
                  <a:gd name="T3" fmla="*/ 1 h 8"/>
                  <a:gd name="T4" fmla="*/ 1 w 12"/>
                  <a:gd name="T5" fmla="*/ 2 h 8"/>
                  <a:gd name="T6" fmla="*/ 1 w 12"/>
                  <a:gd name="T7" fmla="*/ 3 h 8"/>
                  <a:gd name="T8" fmla="*/ 3 w 12"/>
                  <a:gd name="T9" fmla="*/ 5 h 8"/>
                  <a:gd name="T10" fmla="*/ 4 w 12"/>
                  <a:gd name="T11" fmla="*/ 5 h 8"/>
                  <a:gd name="T12" fmla="*/ 6 w 12"/>
                  <a:gd name="T13" fmla="*/ 5 h 8"/>
                  <a:gd name="T14" fmla="*/ 7 w 12"/>
                  <a:gd name="T15" fmla="*/ 5 h 8"/>
                  <a:gd name="T16" fmla="*/ 8 w 12"/>
                  <a:gd name="T17" fmla="*/ 5 h 8"/>
                  <a:gd name="T18" fmla="*/ 10 w 12"/>
                  <a:gd name="T19" fmla="*/ 3 h 8"/>
                  <a:gd name="T20" fmla="*/ 11 w 12"/>
                  <a:gd name="T21" fmla="*/ 1 h 8"/>
                  <a:gd name="T22" fmla="*/ 11 w 12"/>
                  <a:gd name="T23" fmla="*/ 0 h 8"/>
                  <a:gd name="T24" fmla="*/ 11 w 12"/>
                  <a:gd name="T25" fmla="*/ 3 h 8"/>
                  <a:gd name="T26" fmla="*/ 10 w 12"/>
                  <a:gd name="T27" fmla="*/ 6 h 8"/>
                  <a:gd name="T28" fmla="*/ 6 w 12"/>
                  <a:gd name="T29" fmla="*/ 8 h 8"/>
                  <a:gd name="T30" fmla="*/ 2 w 12"/>
                  <a:gd name="T31" fmla="*/ 7 h 8"/>
                  <a:gd name="T32" fmla="*/ 0 w 12"/>
                  <a:gd name="T33" fmla="*/ 4 h 8"/>
                  <a:gd name="T34" fmla="*/ 0 w 12"/>
                  <a:gd name="T35" fmla="*/ 2 h 8"/>
                  <a:gd name="T36" fmla="*/ 0 w 12"/>
                  <a:gd name="T37" fmla="*/ 1 h 8"/>
                  <a:gd name="T38" fmla="*/ 0 w 12"/>
                  <a:gd name="T39"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 h="8">
                    <a:moveTo>
                      <a:pt x="0" y="1"/>
                    </a:moveTo>
                    <a:cubicBezTo>
                      <a:pt x="0" y="1"/>
                      <a:pt x="0" y="1"/>
                      <a:pt x="0" y="1"/>
                    </a:cubicBezTo>
                    <a:cubicBezTo>
                      <a:pt x="1" y="2"/>
                      <a:pt x="1" y="2"/>
                      <a:pt x="1" y="2"/>
                    </a:cubicBezTo>
                    <a:cubicBezTo>
                      <a:pt x="1" y="2"/>
                      <a:pt x="1" y="3"/>
                      <a:pt x="1" y="3"/>
                    </a:cubicBezTo>
                    <a:cubicBezTo>
                      <a:pt x="2" y="4"/>
                      <a:pt x="2" y="4"/>
                      <a:pt x="3" y="5"/>
                    </a:cubicBezTo>
                    <a:cubicBezTo>
                      <a:pt x="4" y="5"/>
                      <a:pt x="4" y="5"/>
                      <a:pt x="4" y="5"/>
                    </a:cubicBezTo>
                    <a:cubicBezTo>
                      <a:pt x="5" y="5"/>
                      <a:pt x="5" y="5"/>
                      <a:pt x="6" y="5"/>
                    </a:cubicBezTo>
                    <a:cubicBezTo>
                      <a:pt x="6" y="5"/>
                      <a:pt x="7" y="5"/>
                      <a:pt x="7" y="5"/>
                    </a:cubicBezTo>
                    <a:cubicBezTo>
                      <a:pt x="7" y="5"/>
                      <a:pt x="8" y="5"/>
                      <a:pt x="8" y="5"/>
                    </a:cubicBezTo>
                    <a:cubicBezTo>
                      <a:pt x="9" y="4"/>
                      <a:pt x="10" y="3"/>
                      <a:pt x="10" y="3"/>
                    </a:cubicBezTo>
                    <a:cubicBezTo>
                      <a:pt x="10" y="2"/>
                      <a:pt x="11" y="1"/>
                      <a:pt x="11" y="1"/>
                    </a:cubicBezTo>
                    <a:cubicBezTo>
                      <a:pt x="11" y="0"/>
                      <a:pt x="11" y="0"/>
                      <a:pt x="11" y="0"/>
                    </a:cubicBezTo>
                    <a:cubicBezTo>
                      <a:pt x="11" y="0"/>
                      <a:pt x="12" y="1"/>
                      <a:pt x="11" y="3"/>
                    </a:cubicBezTo>
                    <a:cubicBezTo>
                      <a:pt x="11" y="4"/>
                      <a:pt x="11" y="5"/>
                      <a:pt x="10" y="6"/>
                    </a:cubicBezTo>
                    <a:cubicBezTo>
                      <a:pt x="9" y="7"/>
                      <a:pt x="7" y="8"/>
                      <a:pt x="6" y="8"/>
                    </a:cubicBezTo>
                    <a:cubicBezTo>
                      <a:pt x="4" y="8"/>
                      <a:pt x="3" y="7"/>
                      <a:pt x="2" y="7"/>
                    </a:cubicBezTo>
                    <a:cubicBezTo>
                      <a:pt x="1" y="6"/>
                      <a:pt x="0" y="5"/>
                      <a:pt x="0" y="4"/>
                    </a:cubicBezTo>
                    <a:cubicBezTo>
                      <a:pt x="0" y="3"/>
                      <a:pt x="0" y="3"/>
                      <a:pt x="0" y="2"/>
                    </a:cubicBezTo>
                    <a:cubicBezTo>
                      <a:pt x="0" y="2"/>
                      <a:pt x="0" y="2"/>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96"/>
              <p:cNvSpPr/>
              <p:nvPr/>
            </p:nvSpPr>
            <p:spPr bwMode="auto">
              <a:xfrm>
                <a:off x="1436" y="2315"/>
                <a:ext cx="32" cy="16"/>
              </a:xfrm>
              <a:custGeom>
                <a:avLst/>
                <a:gdLst>
                  <a:gd name="T0" fmla="*/ 2 w 6"/>
                  <a:gd name="T1" fmla="*/ 3 h 3"/>
                  <a:gd name="T2" fmla="*/ 1 w 6"/>
                  <a:gd name="T3" fmla="*/ 2 h 3"/>
                  <a:gd name="T4" fmla="*/ 1 w 6"/>
                  <a:gd name="T5" fmla="*/ 0 h 3"/>
                  <a:gd name="T6" fmla="*/ 1 w 6"/>
                  <a:gd name="T7" fmla="*/ 0 h 3"/>
                  <a:gd name="T8" fmla="*/ 1 w 6"/>
                  <a:gd name="T9" fmla="*/ 0 h 3"/>
                  <a:gd name="T10" fmla="*/ 1 w 6"/>
                  <a:gd name="T11" fmla="*/ 0 h 3"/>
                  <a:gd name="T12" fmla="*/ 3 w 6"/>
                  <a:gd name="T13" fmla="*/ 0 h 3"/>
                  <a:gd name="T14" fmla="*/ 6 w 6"/>
                  <a:gd name="T15" fmla="*/ 0 h 3"/>
                  <a:gd name="T16" fmla="*/ 6 w 6"/>
                  <a:gd name="T17" fmla="*/ 0 h 3"/>
                  <a:gd name="T18" fmla="*/ 6 w 6"/>
                  <a:gd name="T19" fmla="*/ 0 h 3"/>
                  <a:gd name="T20" fmla="*/ 6 w 6"/>
                  <a:gd name="T21" fmla="*/ 2 h 3"/>
                  <a:gd name="T22" fmla="*/ 6 w 6"/>
                  <a:gd name="T23" fmla="*/ 3 h 3"/>
                  <a:gd name="T24" fmla="*/ 5 w 6"/>
                  <a:gd name="T25" fmla="*/ 0 h 3"/>
                  <a:gd name="T26" fmla="*/ 6 w 6"/>
                  <a:gd name="T27" fmla="*/ 1 h 3"/>
                  <a:gd name="T28" fmla="*/ 5 w 6"/>
                  <a:gd name="T29" fmla="*/ 1 h 3"/>
                  <a:gd name="T30" fmla="*/ 3 w 6"/>
                  <a:gd name="T31" fmla="*/ 1 h 3"/>
                  <a:gd name="T32" fmla="*/ 1 w 6"/>
                  <a:gd name="T33" fmla="*/ 1 h 3"/>
                  <a:gd name="T34" fmla="*/ 1 w 6"/>
                  <a:gd name="T35" fmla="*/ 0 h 3"/>
                  <a:gd name="T36" fmla="*/ 2 w 6"/>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2" y="3"/>
                    </a:moveTo>
                    <a:cubicBezTo>
                      <a:pt x="1" y="3"/>
                      <a:pt x="1" y="3"/>
                      <a:pt x="1" y="2"/>
                    </a:cubicBezTo>
                    <a:cubicBezTo>
                      <a:pt x="1" y="0"/>
                      <a:pt x="1" y="0"/>
                      <a:pt x="1" y="0"/>
                    </a:cubicBezTo>
                    <a:cubicBezTo>
                      <a:pt x="0" y="0"/>
                      <a:pt x="1" y="0"/>
                      <a:pt x="1" y="0"/>
                    </a:cubicBezTo>
                    <a:cubicBezTo>
                      <a:pt x="1" y="0"/>
                      <a:pt x="1" y="0"/>
                      <a:pt x="1" y="0"/>
                    </a:cubicBezTo>
                    <a:cubicBezTo>
                      <a:pt x="1" y="0"/>
                      <a:pt x="1" y="0"/>
                      <a:pt x="1" y="0"/>
                    </a:cubicBezTo>
                    <a:cubicBezTo>
                      <a:pt x="2" y="0"/>
                      <a:pt x="2" y="0"/>
                      <a:pt x="3" y="0"/>
                    </a:cubicBezTo>
                    <a:cubicBezTo>
                      <a:pt x="4" y="0"/>
                      <a:pt x="5" y="0"/>
                      <a:pt x="6" y="0"/>
                    </a:cubicBezTo>
                    <a:cubicBezTo>
                      <a:pt x="6" y="0"/>
                      <a:pt x="6" y="0"/>
                      <a:pt x="6" y="0"/>
                    </a:cubicBezTo>
                    <a:cubicBezTo>
                      <a:pt x="6" y="0"/>
                      <a:pt x="6" y="0"/>
                      <a:pt x="6" y="0"/>
                    </a:cubicBezTo>
                    <a:cubicBezTo>
                      <a:pt x="6" y="2"/>
                      <a:pt x="6" y="2"/>
                      <a:pt x="6" y="2"/>
                    </a:cubicBezTo>
                    <a:cubicBezTo>
                      <a:pt x="6" y="2"/>
                      <a:pt x="6" y="3"/>
                      <a:pt x="6" y="3"/>
                    </a:cubicBezTo>
                    <a:cubicBezTo>
                      <a:pt x="6" y="2"/>
                      <a:pt x="6" y="1"/>
                      <a:pt x="5" y="0"/>
                    </a:cubicBezTo>
                    <a:cubicBezTo>
                      <a:pt x="6" y="1"/>
                      <a:pt x="6" y="1"/>
                      <a:pt x="6" y="1"/>
                    </a:cubicBezTo>
                    <a:cubicBezTo>
                      <a:pt x="5" y="1"/>
                      <a:pt x="5" y="1"/>
                      <a:pt x="5" y="1"/>
                    </a:cubicBezTo>
                    <a:cubicBezTo>
                      <a:pt x="4" y="1"/>
                      <a:pt x="4" y="1"/>
                      <a:pt x="3" y="1"/>
                    </a:cubicBezTo>
                    <a:cubicBezTo>
                      <a:pt x="3" y="1"/>
                      <a:pt x="2" y="1"/>
                      <a:pt x="1" y="1"/>
                    </a:cubicBezTo>
                    <a:cubicBezTo>
                      <a:pt x="1" y="0"/>
                      <a:pt x="1" y="0"/>
                      <a:pt x="1" y="0"/>
                    </a:cubicBezTo>
                    <a:cubicBezTo>
                      <a:pt x="1" y="1"/>
                      <a:pt x="1" y="2"/>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97"/>
              <p:cNvSpPr/>
              <p:nvPr/>
            </p:nvSpPr>
            <p:spPr bwMode="auto">
              <a:xfrm>
                <a:off x="1410" y="2248"/>
                <a:ext cx="32" cy="62"/>
              </a:xfrm>
              <a:custGeom>
                <a:avLst/>
                <a:gdLst>
                  <a:gd name="T0" fmla="*/ 6 w 6"/>
                  <a:gd name="T1" fmla="*/ 12 h 12"/>
                  <a:gd name="T2" fmla="*/ 5 w 6"/>
                  <a:gd name="T3" fmla="*/ 11 h 12"/>
                  <a:gd name="T4" fmla="*/ 4 w 6"/>
                  <a:gd name="T5" fmla="*/ 9 h 12"/>
                  <a:gd name="T6" fmla="*/ 3 w 6"/>
                  <a:gd name="T7" fmla="*/ 6 h 12"/>
                  <a:gd name="T8" fmla="*/ 1 w 6"/>
                  <a:gd name="T9" fmla="*/ 4 h 12"/>
                  <a:gd name="T10" fmla="*/ 0 w 6"/>
                  <a:gd name="T11" fmla="*/ 1 h 12"/>
                  <a:gd name="T12" fmla="*/ 0 w 6"/>
                  <a:gd name="T13" fmla="*/ 1 h 12"/>
                  <a:gd name="T14" fmla="*/ 0 w 6"/>
                  <a:gd name="T15" fmla="*/ 0 h 12"/>
                  <a:gd name="T16" fmla="*/ 0 w 6"/>
                  <a:gd name="T17" fmla="*/ 0 h 12"/>
                  <a:gd name="T18" fmla="*/ 3 w 6"/>
                  <a:gd name="T19" fmla="*/ 0 h 12"/>
                  <a:gd name="T20" fmla="*/ 0 w 6"/>
                  <a:gd name="T21" fmla="*/ 1 h 12"/>
                  <a:gd name="T22" fmla="*/ 0 w 6"/>
                  <a:gd name="T23" fmla="*/ 0 h 12"/>
                  <a:gd name="T24" fmla="*/ 2 w 6"/>
                  <a:gd name="T25" fmla="*/ 3 h 12"/>
                  <a:gd name="T26" fmla="*/ 4 w 6"/>
                  <a:gd name="T27" fmla="*/ 6 h 12"/>
                  <a:gd name="T28" fmla="*/ 5 w 6"/>
                  <a:gd name="T29" fmla="*/ 9 h 12"/>
                  <a:gd name="T30" fmla="*/ 6 w 6"/>
                  <a:gd name="T3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2">
                    <a:moveTo>
                      <a:pt x="6" y="12"/>
                    </a:moveTo>
                    <a:cubicBezTo>
                      <a:pt x="5" y="11"/>
                      <a:pt x="5" y="11"/>
                      <a:pt x="5" y="11"/>
                    </a:cubicBezTo>
                    <a:cubicBezTo>
                      <a:pt x="5" y="10"/>
                      <a:pt x="4" y="10"/>
                      <a:pt x="4" y="9"/>
                    </a:cubicBezTo>
                    <a:cubicBezTo>
                      <a:pt x="4" y="8"/>
                      <a:pt x="3" y="7"/>
                      <a:pt x="3" y="6"/>
                    </a:cubicBezTo>
                    <a:cubicBezTo>
                      <a:pt x="2" y="6"/>
                      <a:pt x="2" y="5"/>
                      <a:pt x="1" y="4"/>
                    </a:cubicBezTo>
                    <a:cubicBezTo>
                      <a:pt x="1" y="3"/>
                      <a:pt x="0" y="2"/>
                      <a:pt x="0" y="1"/>
                    </a:cubicBezTo>
                    <a:cubicBezTo>
                      <a:pt x="0" y="1"/>
                      <a:pt x="0" y="1"/>
                      <a:pt x="0" y="1"/>
                    </a:cubicBezTo>
                    <a:cubicBezTo>
                      <a:pt x="0" y="0"/>
                      <a:pt x="0" y="0"/>
                      <a:pt x="0" y="0"/>
                    </a:cubicBezTo>
                    <a:cubicBezTo>
                      <a:pt x="0" y="0"/>
                      <a:pt x="0" y="0"/>
                      <a:pt x="0" y="0"/>
                    </a:cubicBezTo>
                    <a:cubicBezTo>
                      <a:pt x="1" y="0"/>
                      <a:pt x="2" y="0"/>
                      <a:pt x="3" y="0"/>
                    </a:cubicBezTo>
                    <a:cubicBezTo>
                      <a:pt x="2" y="1"/>
                      <a:pt x="1" y="1"/>
                      <a:pt x="0" y="1"/>
                    </a:cubicBezTo>
                    <a:cubicBezTo>
                      <a:pt x="0" y="0"/>
                      <a:pt x="0" y="0"/>
                      <a:pt x="0" y="0"/>
                    </a:cubicBezTo>
                    <a:cubicBezTo>
                      <a:pt x="1" y="1"/>
                      <a:pt x="1" y="2"/>
                      <a:pt x="2" y="3"/>
                    </a:cubicBezTo>
                    <a:cubicBezTo>
                      <a:pt x="3" y="4"/>
                      <a:pt x="3" y="5"/>
                      <a:pt x="4" y="6"/>
                    </a:cubicBezTo>
                    <a:cubicBezTo>
                      <a:pt x="4" y="7"/>
                      <a:pt x="4" y="8"/>
                      <a:pt x="5" y="9"/>
                    </a:cubicBezTo>
                    <a:cubicBezTo>
                      <a:pt x="5" y="10"/>
                      <a:pt x="6" y="11"/>
                      <a:pt x="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98"/>
              <p:cNvSpPr/>
              <p:nvPr/>
            </p:nvSpPr>
            <p:spPr bwMode="auto">
              <a:xfrm>
                <a:off x="1420" y="2232"/>
                <a:ext cx="32" cy="31"/>
              </a:xfrm>
              <a:custGeom>
                <a:avLst/>
                <a:gdLst>
                  <a:gd name="T0" fmla="*/ 2 w 6"/>
                  <a:gd name="T1" fmla="*/ 6 h 6"/>
                  <a:gd name="T2" fmla="*/ 1 w 6"/>
                  <a:gd name="T3" fmla="*/ 6 h 6"/>
                  <a:gd name="T4" fmla="*/ 0 w 6"/>
                  <a:gd name="T5" fmla="*/ 4 h 6"/>
                  <a:gd name="T6" fmla="*/ 1 w 6"/>
                  <a:gd name="T7" fmla="*/ 2 h 6"/>
                  <a:gd name="T8" fmla="*/ 2 w 6"/>
                  <a:gd name="T9" fmla="*/ 0 h 6"/>
                  <a:gd name="T10" fmla="*/ 4 w 6"/>
                  <a:gd name="T11" fmla="*/ 1 h 6"/>
                  <a:gd name="T12" fmla="*/ 5 w 6"/>
                  <a:gd name="T13" fmla="*/ 2 h 6"/>
                  <a:gd name="T14" fmla="*/ 6 w 6"/>
                  <a:gd name="T15" fmla="*/ 4 h 6"/>
                  <a:gd name="T16" fmla="*/ 4 w 6"/>
                  <a:gd name="T17" fmla="*/ 6 h 6"/>
                  <a:gd name="T18" fmla="*/ 3 w 6"/>
                  <a:gd name="T19" fmla="*/ 6 h 6"/>
                  <a:gd name="T20" fmla="*/ 2 w 6"/>
                  <a:gd name="T21" fmla="*/ 5 h 6"/>
                  <a:gd name="T22" fmla="*/ 2 w 6"/>
                  <a:gd name="T23" fmla="*/ 5 h 6"/>
                  <a:gd name="T24" fmla="*/ 2 w 6"/>
                  <a:gd name="T25" fmla="*/ 5 h 6"/>
                  <a:gd name="T26" fmla="*/ 3 w 6"/>
                  <a:gd name="T27" fmla="*/ 6 h 6"/>
                  <a:gd name="T28" fmla="*/ 4 w 6"/>
                  <a:gd name="T29" fmla="*/ 5 h 6"/>
                  <a:gd name="T30" fmla="*/ 5 w 6"/>
                  <a:gd name="T31" fmla="*/ 3 h 6"/>
                  <a:gd name="T32" fmla="*/ 4 w 6"/>
                  <a:gd name="T33" fmla="*/ 2 h 6"/>
                  <a:gd name="T34" fmla="*/ 4 w 6"/>
                  <a:gd name="T35" fmla="*/ 1 h 6"/>
                  <a:gd name="T36" fmla="*/ 3 w 6"/>
                  <a:gd name="T37" fmla="*/ 1 h 6"/>
                  <a:gd name="T38" fmla="*/ 2 w 6"/>
                  <a:gd name="T39" fmla="*/ 2 h 6"/>
                  <a:gd name="T40" fmla="*/ 1 w 6"/>
                  <a:gd name="T41" fmla="*/ 4 h 6"/>
                  <a:gd name="T42" fmla="*/ 2 w 6"/>
                  <a:gd name="T43" fmla="*/ 6 h 6"/>
                  <a:gd name="T44" fmla="*/ 2 w 6"/>
                  <a:gd name="T4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6">
                    <a:moveTo>
                      <a:pt x="2" y="6"/>
                    </a:moveTo>
                    <a:cubicBezTo>
                      <a:pt x="2" y="6"/>
                      <a:pt x="2" y="6"/>
                      <a:pt x="1" y="6"/>
                    </a:cubicBezTo>
                    <a:cubicBezTo>
                      <a:pt x="1" y="6"/>
                      <a:pt x="0" y="5"/>
                      <a:pt x="0" y="4"/>
                    </a:cubicBezTo>
                    <a:cubicBezTo>
                      <a:pt x="0" y="3"/>
                      <a:pt x="1" y="2"/>
                      <a:pt x="1" y="2"/>
                    </a:cubicBezTo>
                    <a:cubicBezTo>
                      <a:pt x="2" y="1"/>
                      <a:pt x="2" y="1"/>
                      <a:pt x="2" y="0"/>
                    </a:cubicBezTo>
                    <a:cubicBezTo>
                      <a:pt x="3" y="0"/>
                      <a:pt x="4" y="0"/>
                      <a:pt x="4" y="1"/>
                    </a:cubicBezTo>
                    <a:cubicBezTo>
                      <a:pt x="5" y="1"/>
                      <a:pt x="5" y="1"/>
                      <a:pt x="5" y="2"/>
                    </a:cubicBezTo>
                    <a:cubicBezTo>
                      <a:pt x="6" y="3"/>
                      <a:pt x="6" y="3"/>
                      <a:pt x="6" y="4"/>
                    </a:cubicBezTo>
                    <a:cubicBezTo>
                      <a:pt x="5" y="5"/>
                      <a:pt x="5" y="5"/>
                      <a:pt x="4" y="6"/>
                    </a:cubicBezTo>
                    <a:cubicBezTo>
                      <a:pt x="4" y="6"/>
                      <a:pt x="3" y="6"/>
                      <a:pt x="3" y="6"/>
                    </a:cubicBezTo>
                    <a:cubicBezTo>
                      <a:pt x="2" y="6"/>
                      <a:pt x="2" y="6"/>
                      <a:pt x="2" y="5"/>
                    </a:cubicBezTo>
                    <a:cubicBezTo>
                      <a:pt x="2" y="5"/>
                      <a:pt x="2" y="5"/>
                      <a:pt x="2" y="5"/>
                    </a:cubicBezTo>
                    <a:cubicBezTo>
                      <a:pt x="2" y="5"/>
                      <a:pt x="2" y="5"/>
                      <a:pt x="2" y="5"/>
                    </a:cubicBezTo>
                    <a:cubicBezTo>
                      <a:pt x="2" y="6"/>
                      <a:pt x="3" y="6"/>
                      <a:pt x="3" y="6"/>
                    </a:cubicBezTo>
                    <a:cubicBezTo>
                      <a:pt x="3" y="6"/>
                      <a:pt x="3" y="6"/>
                      <a:pt x="4" y="5"/>
                    </a:cubicBezTo>
                    <a:cubicBezTo>
                      <a:pt x="4" y="5"/>
                      <a:pt x="4" y="4"/>
                      <a:pt x="5" y="3"/>
                    </a:cubicBezTo>
                    <a:cubicBezTo>
                      <a:pt x="5" y="3"/>
                      <a:pt x="5" y="3"/>
                      <a:pt x="4" y="2"/>
                    </a:cubicBezTo>
                    <a:cubicBezTo>
                      <a:pt x="4" y="2"/>
                      <a:pt x="4" y="2"/>
                      <a:pt x="4" y="1"/>
                    </a:cubicBezTo>
                    <a:cubicBezTo>
                      <a:pt x="4" y="1"/>
                      <a:pt x="3" y="1"/>
                      <a:pt x="3" y="1"/>
                    </a:cubicBezTo>
                    <a:cubicBezTo>
                      <a:pt x="3" y="2"/>
                      <a:pt x="2" y="2"/>
                      <a:pt x="2" y="2"/>
                    </a:cubicBezTo>
                    <a:cubicBezTo>
                      <a:pt x="1" y="3"/>
                      <a:pt x="1" y="4"/>
                      <a:pt x="1" y="4"/>
                    </a:cubicBezTo>
                    <a:cubicBezTo>
                      <a:pt x="1" y="5"/>
                      <a:pt x="1" y="5"/>
                      <a:pt x="2" y="6"/>
                    </a:cubicBezTo>
                    <a:cubicBezTo>
                      <a:pt x="2" y="6"/>
                      <a:pt x="2"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99"/>
              <p:cNvSpPr/>
              <p:nvPr/>
            </p:nvSpPr>
            <p:spPr bwMode="auto">
              <a:xfrm>
                <a:off x="1447" y="2232"/>
                <a:ext cx="26" cy="31"/>
              </a:xfrm>
              <a:custGeom>
                <a:avLst/>
                <a:gdLst>
                  <a:gd name="T0" fmla="*/ 2 w 5"/>
                  <a:gd name="T1" fmla="*/ 1 h 6"/>
                  <a:gd name="T2" fmla="*/ 1 w 5"/>
                  <a:gd name="T3" fmla="*/ 2 h 6"/>
                  <a:gd name="T4" fmla="*/ 1 w 5"/>
                  <a:gd name="T5" fmla="*/ 3 h 6"/>
                  <a:gd name="T6" fmla="*/ 1 w 5"/>
                  <a:gd name="T7" fmla="*/ 5 h 6"/>
                  <a:gd name="T8" fmla="*/ 3 w 5"/>
                  <a:gd name="T9" fmla="*/ 5 h 6"/>
                  <a:gd name="T10" fmla="*/ 4 w 5"/>
                  <a:gd name="T11" fmla="*/ 4 h 6"/>
                  <a:gd name="T12" fmla="*/ 4 w 5"/>
                  <a:gd name="T13" fmla="*/ 3 h 6"/>
                  <a:gd name="T14" fmla="*/ 3 w 5"/>
                  <a:gd name="T15" fmla="*/ 1 h 6"/>
                  <a:gd name="T16" fmla="*/ 2 w 5"/>
                  <a:gd name="T17" fmla="*/ 1 h 6"/>
                  <a:gd name="T18" fmla="*/ 1 w 5"/>
                  <a:gd name="T19" fmla="*/ 1 h 6"/>
                  <a:gd name="T20" fmla="*/ 2 w 5"/>
                  <a:gd name="T21" fmla="*/ 1 h 6"/>
                  <a:gd name="T22" fmla="*/ 2 w 5"/>
                  <a:gd name="T23" fmla="*/ 1 h 6"/>
                  <a:gd name="T24" fmla="*/ 3 w 5"/>
                  <a:gd name="T25" fmla="*/ 1 h 6"/>
                  <a:gd name="T26" fmla="*/ 4 w 5"/>
                  <a:gd name="T27" fmla="*/ 2 h 6"/>
                  <a:gd name="T28" fmla="*/ 5 w 5"/>
                  <a:gd name="T29" fmla="*/ 3 h 6"/>
                  <a:gd name="T30" fmla="*/ 4 w 5"/>
                  <a:gd name="T31" fmla="*/ 5 h 6"/>
                  <a:gd name="T32" fmla="*/ 3 w 5"/>
                  <a:gd name="T33" fmla="*/ 6 h 6"/>
                  <a:gd name="T34" fmla="*/ 2 w 5"/>
                  <a:gd name="T35" fmla="*/ 6 h 6"/>
                  <a:gd name="T36" fmla="*/ 0 w 5"/>
                  <a:gd name="T37" fmla="*/ 5 h 6"/>
                  <a:gd name="T38" fmla="*/ 0 w 5"/>
                  <a:gd name="T39" fmla="*/ 3 h 6"/>
                  <a:gd name="T40" fmla="*/ 1 w 5"/>
                  <a:gd name="T41" fmla="*/ 1 h 6"/>
                  <a:gd name="T42" fmla="*/ 2 w 5"/>
                  <a:gd name="T43"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 h="6">
                    <a:moveTo>
                      <a:pt x="2" y="1"/>
                    </a:moveTo>
                    <a:cubicBezTo>
                      <a:pt x="2" y="1"/>
                      <a:pt x="1" y="1"/>
                      <a:pt x="1" y="2"/>
                    </a:cubicBezTo>
                    <a:cubicBezTo>
                      <a:pt x="1" y="2"/>
                      <a:pt x="1" y="2"/>
                      <a:pt x="1" y="3"/>
                    </a:cubicBezTo>
                    <a:cubicBezTo>
                      <a:pt x="1" y="4"/>
                      <a:pt x="1" y="4"/>
                      <a:pt x="1" y="5"/>
                    </a:cubicBezTo>
                    <a:cubicBezTo>
                      <a:pt x="1" y="5"/>
                      <a:pt x="2" y="5"/>
                      <a:pt x="3" y="5"/>
                    </a:cubicBezTo>
                    <a:cubicBezTo>
                      <a:pt x="3" y="5"/>
                      <a:pt x="3" y="4"/>
                      <a:pt x="4" y="4"/>
                    </a:cubicBezTo>
                    <a:cubicBezTo>
                      <a:pt x="4" y="4"/>
                      <a:pt x="4" y="3"/>
                      <a:pt x="4" y="3"/>
                    </a:cubicBezTo>
                    <a:cubicBezTo>
                      <a:pt x="4" y="2"/>
                      <a:pt x="4" y="2"/>
                      <a:pt x="3" y="1"/>
                    </a:cubicBezTo>
                    <a:cubicBezTo>
                      <a:pt x="3" y="1"/>
                      <a:pt x="2" y="1"/>
                      <a:pt x="2" y="1"/>
                    </a:cubicBezTo>
                    <a:cubicBezTo>
                      <a:pt x="1" y="1"/>
                      <a:pt x="1" y="1"/>
                      <a:pt x="1" y="1"/>
                    </a:cubicBezTo>
                    <a:cubicBezTo>
                      <a:pt x="1" y="1"/>
                      <a:pt x="1" y="1"/>
                      <a:pt x="2" y="1"/>
                    </a:cubicBezTo>
                    <a:cubicBezTo>
                      <a:pt x="2" y="0"/>
                      <a:pt x="2" y="0"/>
                      <a:pt x="2" y="1"/>
                    </a:cubicBezTo>
                    <a:cubicBezTo>
                      <a:pt x="3" y="1"/>
                      <a:pt x="3" y="1"/>
                      <a:pt x="3" y="1"/>
                    </a:cubicBezTo>
                    <a:cubicBezTo>
                      <a:pt x="4" y="1"/>
                      <a:pt x="4" y="1"/>
                      <a:pt x="4" y="2"/>
                    </a:cubicBezTo>
                    <a:cubicBezTo>
                      <a:pt x="4" y="2"/>
                      <a:pt x="5" y="3"/>
                      <a:pt x="5" y="3"/>
                    </a:cubicBezTo>
                    <a:cubicBezTo>
                      <a:pt x="5" y="4"/>
                      <a:pt x="5" y="4"/>
                      <a:pt x="4" y="5"/>
                    </a:cubicBezTo>
                    <a:cubicBezTo>
                      <a:pt x="4" y="5"/>
                      <a:pt x="4" y="5"/>
                      <a:pt x="3" y="6"/>
                    </a:cubicBezTo>
                    <a:cubicBezTo>
                      <a:pt x="3" y="6"/>
                      <a:pt x="2" y="6"/>
                      <a:pt x="2" y="6"/>
                    </a:cubicBezTo>
                    <a:cubicBezTo>
                      <a:pt x="1" y="6"/>
                      <a:pt x="1" y="6"/>
                      <a:pt x="0" y="5"/>
                    </a:cubicBezTo>
                    <a:cubicBezTo>
                      <a:pt x="0" y="4"/>
                      <a:pt x="0" y="4"/>
                      <a:pt x="0" y="3"/>
                    </a:cubicBezTo>
                    <a:cubicBezTo>
                      <a:pt x="0" y="2"/>
                      <a:pt x="1" y="2"/>
                      <a:pt x="1" y="1"/>
                    </a:cubicBezTo>
                    <a:cubicBezTo>
                      <a:pt x="1" y="1"/>
                      <a:pt x="2"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00"/>
              <p:cNvSpPr/>
              <p:nvPr/>
            </p:nvSpPr>
            <p:spPr bwMode="auto">
              <a:xfrm>
                <a:off x="1468" y="2237"/>
                <a:ext cx="21" cy="26"/>
              </a:xfrm>
              <a:custGeom>
                <a:avLst/>
                <a:gdLst>
                  <a:gd name="T0" fmla="*/ 1 w 4"/>
                  <a:gd name="T1" fmla="*/ 0 h 5"/>
                  <a:gd name="T2" fmla="*/ 1 w 4"/>
                  <a:gd name="T3" fmla="*/ 1 h 5"/>
                  <a:gd name="T4" fmla="*/ 0 w 4"/>
                  <a:gd name="T5" fmla="*/ 2 h 5"/>
                  <a:gd name="T6" fmla="*/ 1 w 4"/>
                  <a:gd name="T7" fmla="*/ 4 h 5"/>
                  <a:gd name="T8" fmla="*/ 2 w 4"/>
                  <a:gd name="T9" fmla="*/ 4 h 5"/>
                  <a:gd name="T10" fmla="*/ 3 w 4"/>
                  <a:gd name="T11" fmla="*/ 3 h 5"/>
                  <a:gd name="T12" fmla="*/ 4 w 4"/>
                  <a:gd name="T13" fmla="*/ 2 h 5"/>
                  <a:gd name="T14" fmla="*/ 3 w 4"/>
                  <a:gd name="T15" fmla="*/ 0 h 5"/>
                  <a:gd name="T16" fmla="*/ 2 w 4"/>
                  <a:gd name="T17" fmla="*/ 0 h 5"/>
                  <a:gd name="T18" fmla="*/ 1 w 4"/>
                  <a:gd name="T19" fmla="*/ 0 h 5"/>
                  <a:gd name="T20" fmla="*/ 2 w 4"/>
                  <a:gd name="T21" fmla="*/ 0 h 5"/>
                  <a:gd name="T22" fmla="*/ 2 w 4"/>
                  <a:gd name="T23" fmla="*/ 0 h 5"/>
                  <a:gd name="T24" fmla="*/ 3 w 4"/>
                  <a:gd name="T25" fmla="*/ 0 h 5"/>
                  <a:gd name="T26" fmla="*/ 4 w 4"/>
                  <a:gd name="T27" fmla="*/ 2 h 5"/>
                  <a:gd name="T28" fmla="*/ 4 w 4"/>
                  <a:gd name="T29" fmla="*/ 4 h 5"/>
                  <a:gd name="T30" fmla="*/ 3 w 4"/>
                  <a:gd name="T31" fmla="*/ 5 h 5"/>
                  <a:gd name="T32" fmla="*/ 2 w 4"/>
                  <a:gd name="T33" fmla="*/ 5 h 5"/>
                  <a:gd name="T34" fmla="*/ 0 w 4"/>
                  <a:gd name="T35" fmla="*/ 4 h 5"/>
                  <a:gd name="T36" fmla="*/ 0 w 4"/>
                  <a:gd name="T37" fmla="*/ 2 h 5"/>
                  <a:gd name="T38" fmla="*/ 1 w 4"/>
                  <a:gd name="T39" fmla="*/ 1 h 5"/>
                  <a:gd name="T40" fmla="*/ 1 w 4"/>
                  <a:gd name="T41"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 h="5">
                    <a:moveTo>
                      <a:pt x="1" y="0"/>
                    </a:moveTo>
                    <a:cubicBezTo>
                      <a:pt x="1" y="0"/>
                      <a:pt x="1" y="0"/>
                      <a:pt x="1" y="1"/>
                    </a:cubicBezTo>
                    <a:cubicBezTo>
                      <a:pt x="1" y="1"/>
                      <a:pt x="0" y="1"/>
                      <a:pt x="0" y="2"/>
                    </a:cubicBezTo>
                    <a:cubicBezTo>
                      <a:pt x="0" y="3"/>
                      <a:pt x="0" y="3"/>
                      <a:pt x="1" y="4"/>
                    </a:cubicBezTo>
                    <a:cubicBezTo>
                      <a:pt x="1" y="4"/>
                      <a:pt x="2" y="4"/>
                      <a:pt x="2" y="4"/>
                    </a:cubicBezTo>
                    <a:cubicBezTo>
                      <a:pt x="3" y="4"/>
                      <a:pt x="3" y="3"/>
                      <a:pt x="3" y="3"/>
                    </a:cubicBezTo>
                    <a:cubicBezTo>
                      <a:pt x="3" y="3"/>
                      <a:pt x="4" y="3"/>
                      <a:pt x="4" y="2"/>
                    </a:cubicBezTo>
                    <a:cubicBezTo>
                      <a:pt x="4" y="2"/>
                      <a:pt x="3" y="1"/>
                      <a:pt x="3" y="0"/>
                    </a:cubicBezTo>
                    <a:cubicBezTo>
                      <a:pt x="2" y="0"/>
                      <a:pt x="2" y="0"/>
                      <a:pt x="2" y="0"/>
                    </a:cubicBezTo>
                    <a:cubicBezTo>
                      <a:pt x="1" y="0"/>
                      <a:pt x="1" y="0"/>
                      <a:pt x="1" y="0"/>
                    </a:cubicBezTo>
                    <a:cubicBezTo>
                      <a:pt x="1" y="0"/>
                      <a:pt x="1" y="0"/>
                      <a:pt x="2" y="0"/>
                    </a:cubicBezTo>
                    <a:cubicBezTo>
                      <a:pt x="2" y="0"/>
                      <a:pt x="2" y="0"/>
                      <a:pt x="2" y="0"/>
                    </a:cubicBezTo>
                    <a:cubicBezTo>
                      <a:pt x="3" y="0"/>
                      <a:pt x="3" y="0"/>
                      <a:pt x="3" y="0"/>
                    </a:cubicBezTo>
                    <a:cubicBezTo>
                      <a:pt x="4" y="0"/>
                      <a:pt x="4" y="1"/>
                      <a:pt x="4" y="2"/>
                    </a:cubicBezTo>
                    <a:cubicBezTo>
                      <a:pt x="4" y="3"/>
                      <a:pt x="4" y="3"/>
                      <a:pt x="4" y="4"/>
                    </a:cubicBezTo>
                    <a:cubicBezTo>
                      <a:pt x="4" y="4"/>
                      <a:pt x="4" y="4"/>
                      <a:pt x="3" y="5"/>
                    </a:cubicBezTo>
                    <a:cubicBezTo>
                      <a:pt x="3" y="5"/>
                      <a:pt x="2" y="5"/>
                      <a:pt x="2" y="5"/>
                    </a:cubicBezTo>
                    <a:cubicBezTo>
                      <a:pt x="1" y="5"/>
                      <a:pt x="0" y="5"/>
                      <a:pt x="0" y="4"/>
                    </a:cubicBezTo>
                    <a:cubicBezTo>
                      <a:pt x="0" y="4"/>
                      <a:pt x="0" y="3"/>
                      <a:pt x="0" y="2"/>
                    </a:cubicBezTo>
                    <a:cubicBezTo>
                      <a:pt x="0" y="1"/>
                      <a:pt x="1"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01"/>
              <p:cNvSpPr/>
              <p:nvPr/>
            </p:nvSpPr>
            <p:spPr bwMode="auto">
              <a:xfrm>
                <a:off x="1473" y="2253"/>
                <a:ext cx="32" cy="62"/>
              </a:xfrm>
              <a:custGeom>
                <a:avLst/>
                <a:gdLst>
                  <a:gd name="T0" fmla="*/ 3 w 6"/>
                  <a:gd name="T1" fmla="*/ 0 h 12"/>
                  <a:gd name="T2" fmla="*/ 6 w 6"/>
                  <a:gd name="T3" fmla="*/ 0 h 12"/>
                  <a:gd name="T4" fmla="*/ 6 w 6"/>
                  <a:gd name="T5" fmla="*/ 0 h 12"/>
                  <a:gd name="T6" fmla="*/ 6 w 6"/>
                  <a:gd name="T7" fmla="*/ 0 h 12"/>
                  <a:gd name="T8" fmla="*/ 6 w 6"/>
                  <a:gd name="T9" fmla="*/ 0 h 12"/>
                  <a:gd name="T10" fmla="*/ 5 w 6"/>
                  <a:gd name="T11" fmla="*/ 3 h 12"/>
                  <a:gd name="T12" fmla="*/ 3 w 6"/>
                  <a:gd name="T13" fmla="*/ 6 h 12"/>
                  <a:gd name="T14" fmla="*/ 1 w 6"/>
                  <a:gd name="T15" fmla="*/ 9 h 12"/>
                  <a:gd name="T16" fmla="*/ 0 w 6"/>
                  <a:gd name="T17" fmla="*/ 12 h 12"/>
                  <a:gd name="T18" fmla="*/ 1 w 6"/>
                  <a:gd name="T19" fmla="*/ 9 h 12"/>
                  <a:gd name="T20" fmla="*/ 2 w 6"/>
                  <a:gd name="T21" fmla="*/ 6 h 12"/>
                  <a:gd name="T22" fmla="*/ 4 w 6"/>
                  <a:gd name="T23" fmla="*/ 3 h 12"/>
                  <a:gd name="T24" fmla="*/ 5 w 6"/>
                  <a:gd name="T25" fmla="*/ 0 h 12"/>
                  <a:gd name="T26" fmla="*/ 6 w 6"/>
                  <a:gd name="T27" fmla="*/ 1 h 12"/>
                  <a:gd name="T28" fmla="*/ 3 w 6"/>
                  <a:gd name="T2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12">
                    <a:moveTo>
                      <a:pt x="3" y="0"/>
                    </a:moveTo>
                    <a:cubicBezTo>
                      <a:pt x="4" y="0"/>
                      <a:pt x="5" y="0"/>
                      <a:pt x="6" y="0"/>
                    </a:cubicBezTo>
                    <a:cubicBezTo>
                      <a:pt x="6" y="0"/>
                      <a:pt x="6" y="0"/>
                      <a:pt x="6" y="0"/>
                    </a:cubicBezTo>
                    <a:cubicBezTo>
                      <a:pt x="6" y="0"/>
                      <a:pt x="6" y="0"/>
                      <a:pt x="6" y="0"/>
                    </a:cubicBezTo>
                    <a:cubicBezTo>
                      <a:pt x="6" y="0"/>
                      <a:pt x="6" y="0"/>
                      <a:pt x="6" y="0"/>
                    </a:cubicBezTo>
                    <a:cubicBezTo>
                      <a:pt x="5" y="1"/>
                      <a:pt x="5" y="2"/>
                      <a:pt x="5" y="3"/>
                    </a:cubicBezTo>
                    <a:cubicBezTo>
                      <a:pt x="4" y="4"/>
                      <a:pt x="4" y="5"/>
                      <a:pt x="3" y="6"/>
                    </a:cubicBezTo>
                    <a:cubicBezTo>
                      <a:pt x="2" y="7"/>
                      <a:pt x="2" y="8"/>
                      <a:pt x="1" y="9"/>
                    </a:cubicBezTo>
                    <a:cubicBezTo>
                      <a:pt x="1" y="10"/>
                      <a:pt x="0" y="11"/>
                      <a:pt x="0" y="12"/>
                    </a:cubicBezTo>
                    <a:cubicBezTo>
                      <a:pt x="0" y="11"/>
                      <a:pt x="0" y="10"/>
                      <a:pt x="1" y="9"/>
                    </a:cubicBezTo>
                    <a:cubicBezTo>
                      <a:pt x="1" y="8"/>
                      <a:pt x="2" y="7"/>
                      <a:pt x="2" y="6"/>
                    </a:cubicBezTo>
                    <a:cubicBezTo>
                      <a:pt x="3" y="5"/>
                      <a:pt x="3" y="4"/>
                      <a:pt x="4" y="3"/>
                    </a:cubicBezTo>
                    <a:cubicBezTo>
                      <a:pt x="4" y="2"/>
                      <a:pt x="5" y="1"/>
                      <a:pt x="5" y="0"/>
                    </a:cubicBezTo>
                    <a:cubicBezTo>
                      <a:pt x="6" y="1"/>
                      <a:pt x="6" y="1"/>
                      <a:pt x="6" y="1"/>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02"/>
              <p:cNvSpPr>
                <a:spLocks noEditPoints="1"/>
              </p:cNvSpPr>
              <p:nvPr/>
            </p:nvSpPr>
            <p:spPr bwMode="auto">
              <a:xfrm>
                <a:off x="1394" y="2148"/>
                <a:ext cx="95" cy="47"/>
              </a:xfrm>
              <a:custGeom>
                <a:avLst/>
                <a:gdLst>
                  <a:gd name="T0" fmla="*/ 0 w 18"/>
                  <a:gd name="T1" fmla="*/ 9 h 9"/>
                  <a:gd name="T2" fmla="*/ 0 w 18"/>
                  <a:gd name="T3" fmla="*/ 8 h 9"/>
                  <a:gd name="T4" fmla="*/ 0 w 18"/>
                  <a:gd name="T5" fmla="*/ 8 h 9"/>
                  <a:gd name="T6" fmla="*/ 5 w 18"/>
                  <a:gd name="T7" fmla="*/ 2 h 9"/>
                  <a:gd name="T8" fmla="*/ 5 w 18"/>
                  <a:gd name="T9" fmla="*/ 2 h 9"/>
                  <a:gd name="T10" fmla="*/ 5 w 18"/>
                  <a:gd name="T11" fmla="*/ 2 h 9"/>
                  <a:gd name="T12" fmla="*/ 5 w 18"/>
                  <a:gd name="T13" fmla="*/ 2 h 9"/>
                  <a:gd name="T14" fmla="*/ 10 w 18"/>
                  <a:gd name="T15" fmla="*/ 0 h 9"/>
                  <a:gd name="T16" fmla="*/ 10 w 18"/>
                  <a:gd name="T17" fmla="*/ 0 h 9"/>
                  <a:gd name="T18" fmla="*/ 13 w 18"/>
                  <a:gd name="T19" fmla="*/ 0 h 9"/>
                  <a:gd name="T20" fmla="*/ 13 w 18"/>
                  <a:gd name="T21" fmla="*/ 0 h 9"/>
                  <a:gd name="T22" fmla="*/ 18 w 18"/>
                  <a:gd name="T23" fmla="*/ 3 h 9"/>
                  <a:gd name="T24" fmla="*/ 18 w 18"/>
                  <a:gd name="T25" fmla="*/ 3 h 9"/>
                  <a:gd name="T26" fmla="*/ 17 w 18"/>
                  <a:gd name="T27" fmla="*/ 4 h 9"/>
                  <a:gd name="T28" fmla="*/ 17 w 18"/>
                  <a:gd name="T29" fmla="*/ 4 h 9"/>
                  <a:gd name="T30" fmla="*/ 14 w 18"/>
                  <a:gd name="T31" fmla="*/ 5 h 9"/>
                  <a:gd name="T32" fmla="*/ 14 w 18"/>
                  <a:gd name="T33" fmla="*/ 5 h 9"/>
                  <a:gd name="T34" fmla="*/ 10 w 18"/>
                  <a:gd name="T35" fmla="*/ 4 h 9"/>
                  <a:gd name="T36" fmla="*/ 10 w 18"/>
                  <a:gd name="T37" fmla="*/ 4 h 9"/>
                  <a:gd name="T38" fmla="*/ 9 w 18"/>
                  <a:gd name="T39" fmla="*/ 5 h 9"/>
                  <a:gd name="T40" fmla="*/ 9 w 18"/>
                  <a:gd name="T41" fmla="*/ 5 h 9"/>
                  <a:gd name="T42" fmla="*/ 1 w 18"/>
                  <a:gd name="T43" fmla="*/ 9 h 9"/>
                  <a:gd name="T44" fmla="*/ 1 w 18"/>
                  <a:gd name="T45" fmla="*/ 9 h 9"/>
                  <a:gd name="T46" fmla="*/ 1 w 18"/>
                  <a:gd name="T47" fmla="*/ 9 h 9"/>
                  <a:gd name="T48" fmla="*/ 1 w 18"/>
                  <a:gd name="T49" fmla="*/ 9 h 9"/>
                  <a:gd name="T50" fmla="*/ 0 w 18"/>
                  <a:gd name="T51" fmla="*/ 9 h 9"/>
                  <a:gd name="T52" fmla="*/ 7 w 18"/>
                  <a:gd name="T53" fmla="*/ 1 h 9"/>
                  <a:gd name="T54" fmla="*/ 7 w 18"/>
                  <a:gd name="T55" fmla="*/ 2 h 9"/>
                  <a:gd name="T56" fmla="*/ 7 w 18"/>
                  <a:gd name="T57" fmla="*/ 2 h 9"/>
                  <a:gd name="T58" fmla="*/ 2 w 18"/>
                  <a:gd name="T59" fmla="*/ 7 h 9"/>
                  <a:gd name="T60" fmla="*/ 2 w 18"/>
                  <a:gd name="T61" fmla="*/ 7 h 9"/>
                  <a:gd name="T62" fmla="*/ 8 w 18"/>
                  <a:gd name="T63" fmla="*/ 4 h 9"/>
                  <a:gd name="T64" fmla="*/ 8 w 18"/>
                  <a:gd name="T65" fmla="*/ 4 h 9"/>
                  <a:gd name="T66" fmla="*/ 10 w 18"/>
                  <a:gd name="T67" fmla="*/ 4 h 9"/>
                  <a:gd name="T68" fmla="*/ 10 w 18"/>
                  <a:gd name="T69" fmla="*/ 4 h 9"/>
                  <a:gd name="T70" fmla="*/ 14 w 18"/>
                  <a:gd name="T71" fmla="*/ 4 h 9"/>
                  <a:gd name="T72" fmla="*/ 14 w 18"/>
                  <a:gd name="T73" fmla="*/ 4 h 9"/>
                  <a:gd name="T74" fmla="*/ 16 w 18"/>
                  <a:gd name="T75" fmla="*/ 3 h 9"/>
                  <a:gd name="T76" fmla="*/ 16 w 18"/>
                  <a:gd name="T77" fmla="*/ 3 h 9"/>
                  <a:gd name="T78" fmla="*/ 17 w 18"/>
                  <a:gd name="T79" fmla="*/ 3 h 9"/>
                  <a:gd name="T80" fmla="*/ 17 w 18"/>
                  <a:gd name="T81" fmla="*/ 3 h 9"/>
                  <a:gd name="T82" fmla="*/ 15 w 18"/>
                  <a:gd name="T83" fmla="*/ 2 h 9"/>
                  <a:gd name="T84" fmla="*/ 15 w 18"/>
                  <a:gd name="T85" fmla="*/ 2 h 9"/>
                  <a:gd name="T86" fmla="*/ 13 w 18"/>
                  <a:gd name="T87" fmla="*/ 1 h 9"/>
                  <a:gd name="T88" fmla="*/ 13 w 18"/>
                  <a:gd name="T89" fmla="*/ 1 h 9"/>
                  <a:gd name="T90" fmla="*/ 10 w 18"/>
                  <a:gd name="T91" fmla="*/ 1 h 9"/>
                  <a:gd name="T92" fmla="*/ 10 w 18"/>
                  <a:gd name="T93" fmla="*/ 1 h 9"/>
                  <a:gd name="T94" fmla="*/ 7 w 18"/>
                  <a:gd name="T95" fmla="*/ 1 h 9"/>
                  <a:gd name="T96" fmla="*/ 7 w 18"/>
                  <a:gd name="T97" fmla="*/ 1 h 9"/>
                  <a:gd name="T98" fmla="*/ 7 w 18"/>
                  <a:gd name="T9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 h="9">
                    <a:moveTo>
                      <a:pt x="0" y="9"/>
                    </a:moveTo>
                    <a:cubicBezTo>
                      <a:pt x="0" y="8"/>
                      <a:pt x="0" y="8"/>
                      <a:pt x="0" y="8"/>
                    </a:cubicBezTo>
                    <a:cubicBezTo>
                      <a:pt x="0" y="8"/>
                      <a:pt x="0" y="8"/>
                      <a:pt x="0" y="8"/>
                    </a:cubicBezTo>
                    <a:cubicBezTo>
                      <a:pt x="1" y="6"/>
                      <a:pt x="2" y="3"/>
                      <a:pt x="5" y="2"/>
                    </a:cubicBezTo>
                    <a:cubicBezTo>
                      <a:pt x="5" y="2"/>
                      <a:pt x="5" y="2"/>
                      <a:pt x="5" y="2"/>
                    </a:cubicBezTo>
                    <a:cubicBezTo>
                      <a:pt x="5" y="2"/>
                      <a:pt x="5" y="2"/>
                      <a:pt x="5" y="2"/>
                    </a:cubicBezTo>
                    <a:cubicBezTo>
                      <a:pt x="5" y="2"/>
                      <a:pt x="5" y="2"/>
                      <a:pt x="5" y="2"/>
                    </a:cubicBezTo>
                    <a:cubicBezTo>
                      <a:pt x="6" y="0"/>
                      <a:pt x="8" y="0"/>
                      <a:pt x="10" y="0"/>
                    </a:cubicBezTo>
                    <a:cubicBezTo>
                      <a:pt x="10" y="0"/>
                      <a:pt x="10" y="0"/>
                      <a:pt x="10" y="0"/>
                    </a:cubicBezTo>
                    <a:cubicBezTo>
                      <a:pt x="11" y="0"/>
                      <a:pt x="12" y="0"/>
                      <a:pt x="13" y="0"/>
                    </a:cubicBezTo>
                    <a:cubicBezTo>
                      <a:pt x="13" y="0"/>
                      <a:pt x="13" y="0"/>
                      <a:pt x="13" y="0"/>
                    </a:cubicBezTo>
                    <a:cubicBezTo>
                      <a:pt x="14" y="1"/>
                      <a:pt x="18" y="1"/>
                      <a:pt x="18" y="3"/>
                    </a:cubicBezTo>
                    <a:cubicBezTo>
                      <a:pt x="18" y="3"/>
                      <a:pt x="18" y="3"/>
                      <a:pt x="18" y="3"/>
                    </a:cubicBezTo>
                    <a:cubicBezTo>
                      <a:pt x="18" y="3"/>
                      <a:pt x="17" y="4"/>
                      <a:pt x="17" y="4"/>
                    </a:cubicBezTo>
                    <a:cubicBezTo>
                      <a:pt x="17" y="4"/>
                      <a:pt x="17" y="4"/>
                      <a:pt x="17" y="4"/>
                    </a:cubicBezTo>
                    <a:cubicBezTo>
                      <a:pt x="16" y="5"/>
                      <a:pt x="15" y="5"/>
                      <a:pt x="14" y="5"/>
                    </a:cubicBezTo>
                    <a:cubicBezTo>
                      <a:pt x="14" y="5"/>
                      <a:pt x="14" y="5"/>
                      <a:pt x="14" y="5"/>
                    </a:cubicBezTo>
                    <a:cubicBezTo>
                      <a:pt x="13" y="5"/>
                      <a:pt x="11" y="4"/>
                      <a:pt x="10" y="4"/>
                    </a:cubicBezTo>
                    <a:cubicBezTo>
                      <a:pt x="10" y="4"/>
                      <a:pt x="10" y="4"/>
                      <a:pt x="10" y="4"/>
                    </a:cubicBezTo>
                    <a:cubicBezTo>
                      <a:pt x="9" y="4"/>
                      <a:pt x="9" y="5"/>
                      <a:pt x="9" y="5"/>
                    </a:cubicBezTo>
                    <a:cubicBezTo>
                      <a:pt x="9" y="5"/>
                      <a:pt x="9" y="5"/>
                      <a:pt x="9" y="5"/>
                    </a:cubicBezTo>
                    <a:cubicBezTo>
                      <a:pt x="5" y="5"/>
                      <a:pt x="3" y="7"/>
                      <a:pt x="1" y="9"/>
                    </a:cubicBezTo>
                    <a:cubicBezTo>
                      <a:pt x="1" y="9"/>
                      <a:pt x="1" y="9"/>
                      <a:pt x="1" y="9"/>
                    </a:cubicBezTo>
                    <a:cubicBezTo>
                      <a:pt x="1" y="9"/>
                      <a:pt x="1" y="9"/>
                      <a:pt x="1" y="9"/>
                    </a:cubicBezTo>
                    <a:cubicBezTo>
                      <a:pt x="1" y="9"/>
                      <a:pt x="1" y="9"/>
                      <a:pt x="1" y="9"/>
                    </a:cubicBezTo>
                    <a:cubicBezTo>
                      <a:pt x="1" y="9"/>
                      <a:pt x="0" y="9"/>
                      <a:pt x="0" y="9"/>
                    </a:cubicBezTo>
                    <a:close/>
                    <a:moveTo>
                      <a:pt x="7" y="1"/>
                    </a:moveTo>
                    <a:cubicBezTo>
                      <a:pt x="7" y="2"/>
                      <a:pt x="7" y="2"/>
                      <a:pt x="7" y="2"/>
                    </a:cubicBezTo>
                    <a:cubicBezTo>
                      <a:pt x="7" y="2"/>
                      <a:pt x="7" y="2"/>
                      <a:pt x="7" y="2"/>
                    </a:cubicBezTo>
                    <a:cubicBezTo>
                      <a:pt x="4" y="2"/>
                      <a:pt x="3" y="4"/>
                      <a:pt x="2" y="7"/>
                    </a:cubicBezTo>
                    <a:cubicBezTo>
                      <a:pt x="2" y="7"/>
                      <a:pt x="2" y="7"/>
                      <a:pt x="2" y="7"/>
                    </a:cubicBezTo>
                    <a:cubicBezTo>
                      <a:pt x="4" y="5"/>
                      <a:pt x="6" y="4"/>
                      <a:pt x="8" y="4"/>
                    </a:cubicBezTo>
                    <a:cubicBezTo>
                      <a:pt x="8" y="4"/>
                      <a:pt x="8" y="4"/>
                      <a:pt x="8" y="4"/>
                    </a:cubicBezTo>
                    <a:cubicBezTo>
                      <a:pt x="9" y="4"/>
                      <a:pt x="9" y="4"/>
                      <a:pt x="10" y="4"/>
                    </a:cubicBezTo>
                    <a:cubicBezTo>
                      <a:pt x="10" y="4"/>
                      <a:pt x="10" y="4"/>
                      <a:pt x="10" y="4"/>
                    </a:cubicBezTo>
                    <a:cubicBezTo>
                      <a:pt x="11" y="4"/>
                      <a:pt x="13" y="4"/>
                      <a:pt x="14" y="4"/>
                    </a:cubicBezTo>
                    <a:cubicBezTo>
                      <a:pt x="14" y="4"/>
                      <a:pt x="14" y="4"/>
                      <a:pt x="14" y="4"/>
                    </a:cubicBezTo>
                    <a:cubicBezTo>
                      <a:pt x="15" y="4"/>
                      <a:pt x="16" y="4"/>
                      <a:pt x="16" y="3"/>
                    </a:cubicBezTo>
                    <a:cubicBezTo>
                      <a:pt x="16" y="3"/>
                      <a:pt x="16" y="3"/>
                      <a:pt x="16" y="3"/>
                    </a:cubicBezTo>
                    <a:cubicBezTo>
                      <a:pt x="17" y="3"/>
                      <a:pt x="17" y="3"/>
                      <a:pt x="17" y="3"/>
                    </a:cubicBezTo>
                    <a:cubicBezTo>
                      <a:pt x="17" y="3"/>
                      <a:pt x="17" y="3"/>
                      <a:pt x="17" y="3"/>
                    </a:cubicBezTo>
                    <a:cubicBezTo>
                      <a:pt x="17" y="3"/>
                      <a:pt x="16" y="2"/>
                      <a:pt x="15" y="2"/>
                    </a:cubicBezTo>
                    <a:cubicBezTo>
                      <a:pt x="15" y="2"/>
                      <a:pt x="15" y="2"/>
                      <a:pt x="15" y="2"/>
                    </a:cubicBezTo>
                    <a:cubicBezTo>
                      <a:pt x="15" y="2"/>
                      <a:pt x="13" y="1"/>
                      <a:pt x="13" y="1"/>
                    </a:cubicBezTo>
                    <a:cubicBezTo>
                      <a:pt x="13" y="1"/>
                      <a:pt x="13" y="1"/>
                      <a:pt x="13" y="1"/>
                    </a:cubicBezTo>
                    <a:cubicBezTo>
                      <a:pt x="12" y="1"/>
                      <a:pt x="11" y="1"/>
                      <a:pt x="10" y="1"/>
                    </a:cubicBezTo>
                    <a:cubicBezTo>
                      <a:pt x="10" y="1"/>
                      <a:pt x="10" y="1"/>
                      <a:pt x="10" y="1"/>
                    </a:cubicBezTo>
                    <a:cubicBezTo>
                      <a:pt x="9" y="1"/>
                      <a:pt x="8" y="1"/>
                      <a:pt x="7" y="1"/>
                    </a:cubicBezTo>
                    <a:cubicBezTo>
                      <a:pt x="7" y="1"/>
                      <a:pt x="7" y="1"/>
                      <a:pt x="7" y="1"/>
                    </a:cubicBezTo>
                    <a:cubicBezTo>
                      <a:pt x="7" y="1"/>
                      <a:pt x="7"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03"/>
              <p:cNvSpPr>
                <a:spLocks noEditPoints="1"/>
              </p:cNvSpPr>
              <p:nvPr/>
            </p:nvSpPr>
            <p:spPr bwMode="auto">
              <a:xfrm>
                <a:off x="1383" y="2206"/>
                <a:ext cx="22" cy="31"/>
              </a:xfrm>
              <a:custGeom>
                <a:avLst/>
                <a:gdLst>
                  <a:gd name="T0" fmla="*/ 1 w 4"/>
                  <a:gd name="T1" fmla="*/ 5 h 6"/>
                  <a:gd name="T2" fmla="*/ 0 w 4"/>
                  <a:gd name="T3" fmla="*/ 4 h 6"/>
                  <a:gd name="T4" fmla="*/ 0 w 4"/>
                  <a:gd name="T5" fmla="*/ 4 h 6"/>
                  <a:gd name="T6" fmla="*/ 2 w 4"/>
                  <a:gd name="T7" fmla="*/ 0 h 6"/>
                  <a:gd name="T8" fmla="*/ 2 w 4"/>
                  <a:gd name="T9" fmla="*/ 0 h 6"/>
                  <a:gd name="T10" fmla="*/ 2 w 4"/>
                  <a:gd name="T11" fmla="*/ 0 h 6"/>
                  <a:gd name="T12" fmla="*/ 3 w 4"/>
                  <a:gd name="T13" fmla="*/ 1 h 6"/>
                  <a:gd name="T14" fmla="*/ 3 w 4"/>
                  <a:gd name="T15" fmla="*/ 1 h 6"/>
                  <a:gd name="T16" fmla="*/ 3 w 4"/>
                  <a:gd name="T17" fmla="*/ 1 h 6"/>
                  <a:gd name="T18" fmla="*/ 3 w 4"/>
                  <a:gd name="T19" fmla="*/ 1 h 6"/>
                  <a:gd name="T20" fmla="*/ 4 w 4"/>
                  <a:gd name="T21" fmla="*/ 3 h 6"/>
                  <a:gd name="T22" fmla="*/ 4 w 4"/>
                  <a:gd name="T23" fmla="*/ 3 h 6"/>
                  <a:gd name="T24" fmla="*/ 1 w 4"/>
                  <a:gd name="T25" fmla="*/ 6 h 6"/>
                  <a:gd name="T26" fmla="*/ 1 w 4"/>
                  <a:gd name="T27" fmla="*/ 6 h 6"/>
                  <a:gd name="T28" fmla="*/ 1 w 4"/>
                  <a:gd name="T29" fmla="*/ 5 h 6"/>
                  <a:gd name="T30" fmla="*/ 0 w 4"/>
                  <a:gd name="T31" fmla="*/ 4 h 6"/>
                  <a:gd name="T32" fmla="*/ 1 w 4"/>
                  <a:gd name="T33" fmla="*/ 5 h 6"/>
                  <a:gd name="T34" fmla="*/ 1 w 4"/>
                  <a:gd name="T35" fmla="*/ 5 h 6"/>
                  <a:gd name="T36" fmla="*/ 1 w 4"/>
                  <a:gd name="T37" fmla="*/ 5 h 6"/>
                  <a:gd name="T38" fmla="*/ 1 w 4"/>
                  <a:gd name="T39" fmla="*/ 5 h 6"/>
                  <a:gd name="T40" fmla="*/ 3 w 4"/>
                  <a:gd name="T41" fmla="*/ 3 h 6"/>
                  <a:gd name="T42" fmla="*/ 3 w 4"/>
                  <a:gd name="T43" fmla="*/ 3 h 6"/>
                  <a:gd name="T44" fmla="*/ 2 w 4"/>
                  <a:gd name="T45" fmla="*/ 2 h 6"/>
                  <a:gd name="T46" fmla="*/ 2 w 4"/>
                  <a:gd name="T47" fmla="*/ 2 h 6"/>
                  <a:gd name="T48" fmla="*/ 2 w 4"/>
                  <a:gd name="T49" fmla="*/ 2 h 6"/>
                  <a:gd name="T50" fmla="*/ 2 w 4"/>
                  <a:gd name="T51" fmla="*/ 2 h 6"/>
                  <a:gd name="T52" fmla="*/ 0 w 4"/>
                  <a:gd name="T5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 h="6">
                    <a:moveTo>
                      <a:pt x="1" y="5"/>
                    </a:moveTo>
                    <a:cubicBezTo>
                      <a:pt x="0" y="5"/>
                      <a:pt x="0" y="4"/>
                      <a:pt x="0" y="4"/>
                    </a:cubicBezTo>
                    <a:cubicBezTo>
                      <a:pt x="0" y="4"/>
                      <a:pt x="0" y="4"/>
                      <a:pt x="0" y="4"/>
                    </a:cubicBezTo>
                    <a:cubicBezTo>
                      <a:pt x="0" y="2"/>
                      <a:pt x="1" y="1"/>
                      <a:pt x="2" y="0"/>
                    </a:cubicBezTo>
                    <a:cubicBezTo>
                      <a:pt x="2" y="0"/>
                      <a:pt x="2" y="0"/>
                      <a:pt x="2" y="0"/>
                    </a:cubicBezTo>
                    <a:cubicBezTo>
                      <a:pt x="2" y="0"/>
                      <a:pt x="2" y="0"/>
                      <a:pt x="2" y="0"/>
                    </a:cubicBezTo>
                    <a:cubicBezTo>
                      <a:pt x="2" y="0"/>
                      <a:pt x="3" y="0"/>
                      <a:pt x="3" y="1"/>
                    </a:cubicBezTo>
                    <a:cubicBezTo>
                      <a:pt x="3" y="1"/>
                      <a:pt x="3" y="1"/>
                      <a:pt x="3" y="1"/>
                    </a:cubicBezTo>
                    <a:cubicBezTo>
                      <a:pt x="3" y="1"/>
                      <a:pt x="3" y="1"/>
                      <a:pt x="3" y="1"/>
                    </a:cubicBezTo>
                    <a:cubicBezTo>
                      <a:pt x="3" y="1"/>
                      <a:pt x="3" y="1"/>
                      <a:pt x="3" y="1"/>
                    </a:cubicBezTo>
                    <a:cubicBezTo>
                      <a:pt x="3" y="1"/>
                      <a:pt x="4" y="2"/>
                      <a:pt x="4" y="3"/>
                    </a:cubicBezTo>
                    <a:cubicBezTo>
                      <a:pt x="4" y="3"/>
                      <a:pt x="4" y="3"/>
                      <a:pt x="4" y="3"/>
                    </a:cubicBezTo>
                    <a:cubicBezTo>
                      <a:pt x="4" y="4"/>
                      <a:pt x="3" y="6"/>
                      <a:pt x="1" y="6"/>
                    </a:cubicBezTo>
                    <a:cubicBezTo>
                      <a:pt x="1" y="6"/>
                      <a:pt x="1" y="6"/>
                      <a:pt x="1" y="6"/>
                    </a:cubicBezTo>
                    <a:cubicBezTo>
                      <a:pt x="1" y="6"/>
                      <a:pt x="1" y="5"/>
                      <a:pt x="1" y="5"/>
                    </a:cubicBezTo>
                    <a:close/>
                    <a:moveTo>
                      <a:pt x="0" y="4"/>
                    </a:moveTo>
                    <a:cubicBezTo>
                      <a:pt x="0" y="4"/>
                      <a:pt x="1" y="4"/>
                      <a:pt x="1" y="5"/>
                    </a:cubicBezTo>
                    <a:cubicBezTo>
                      <a:pt x="1" y="5"/>
                      <a:pt x="1" y="5"/>
                      <a:pt x="1" y="5"/>
                    </a:cubicBezTo>
                    <a:cubicBezTo>
                      <a:pt x="1" y="5"/>
                      <a:pt x="1" y="5"/>
                      <a:pt x="1" y="5"/>
                    </a:cubicBezTo>
                    <a:cubicBezTo>
                      <a:pt x="1" y="5"/>
                      <a:pt x="1" y="5"/>
                      <a:pt x="1" y="5"/>
                    </a:cubicBezTo>
                    <a:cubicBezTo>
                      <a:pt x="2" y="5"/>
                      <a:pt x="3" y="4"/>
                      <a:pt x="3" y="3"/>
                    </a:cubicBezTo>
                    <a:cubicBezTo>
                      <a:pt x="3" y="3"/>
                      <a:pt x="3" y="3"/>
                      <a:pt x="3" y="3"/>
                    </a:cubicBezTo>
                    <a:cubicBezTo>
                      <a:pt x="3" y="2"/>
                      <a:pt x="2" y="2"/>
                      <a:pt x="2" y="2"/>
                    </a:cubicBezTo>
                    <a:cubicBezTo>
                      <a:pt x="2" y="2"/>
                      <a:pt x="2" y="2"/>
                      <a:pt x="2" y="2"/>
                    </a:cubicBezTo>
                    <a:cubicBezTo>
                      <a:pt x="2" y="2"/>
                      <a:pt x="2" y="2"/>
                      <a:pt x="2" y="2"/>
                    </a:cubicBezTo>
                    <a:cubicBezTo>
                      <a:pt x="2" y="2"/>
                      <a:pt x="2" y="2"/>
                      <a:pt x="2" y="2"/>
                    </a:cubicBezTo>
                    <a:cubicBezTo>
                      <a:pt x="1" y="2"/>
                      <a:pt x="0" y="3"/>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04"/>
              <p:cNvSpPr/>
              <p:nvPr/>
            </p:nvSpPr>
            <p:spPr bwMode="auto">
              <a:xfrm>
                <a:off x="1320" y="2117"/>
                <a:ext cx="37" cy="16"/>
              </a:xfrm>
              <a:custGeom>
                <a:avLst/>
                <a:gdLst>
                  <a:gd name="T0" fmla="*/ 1 w 7"/>
                  <a:gd name="T1" fmla="*/ 0 h 3"/>
                  <a:gd name="T2" fmla="*/ 2 w 7"/>
                  <a:gd name="T3" fmla="*/ 0 h 3"/>
                  <a:gd name="T4" fmla="*/ 4 w 7"/>
                  <a:gd name="T5" fmla="*/ 0 h 3"/>
                  <a:gd name="T6" fmla="*/ 5 w 7"/>
                  <a:gd name="T7" fmla="*/ 1 h 3"/>
                  <a:gd name="T8" fmla="*/ 6 w 7"/>
                  <a:gd name="T9" fmla="*/ 2 h 3"/>
                  <a:gd name="T10" fmla="*/ 7 w 7"/>
                  <a:gd name="T11" fmla="*/ 2 h 3"/>
                  <a:gd name="T12" fmla="*/ 6 w 7"/>
                  <a:gd name="T13" fmla="*/ 3 h 3"/>
                  <a:gd name="T14" fmla="*/ 3 w 7"/>
                  <a:gd name="T15" fmla="*/ 2 h 3"/>
                  <a:gd name="T16" fmla="*/ 1 w 7"/>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3">
                    <a:moveTo>
                      <a:pt x="1" y="0"/>
                    </a:moveTo>
                    <a:cubicBezTo>
                      <a:pt x="1" y="0"/>
                      <a:pt x="1" y="0"/>
                      <a:pt x="2" y="0"/>
                    </a:cubicBezTo>
                    <a:cubicBezTo>
                      <a:pt x="2" y="0"/>
                      <a:pt x="3" y="0"/>
                      <a:pt x="4" y="0"/>
                    </a:cubicBezTo>
                    <a:cubicBezTo>
                      <a:pt x="4" y="1"/>
                      <a:pt x="5" y="1"/>
                      <a:pt x="5" y="1"/>
                    </a:cubicBezTo>
                    <a:cubicBezTo>
                      <a:pt x="5" y="1"/>
                      <a:pt x="6" y="1"/>
                      <a:pt x="6" y="2"/>
                    </a:cubicBezTo>
                    <a:cubicBezTo>
                      <a:pt x="6" y="2"/>
                      <a:pt x="7" y="2"/>
                      <a:pt x="7" y="2"/>
                    </a:cubicBezTo>
                    <a:cubicBezTo>
                      <a:pt x="7" y="2"/>
                      <a:pt x="6" y="2"/>
                      <a:pt x="6" y="3"/>
                    </a:cubicBezTo>
                    <a:cubicBezTo>
                      <a:pt x="5" y="3"/>
                      <a:pt x="4" y="3"/>
                      <a:pt x="3" y="2"/>
                    </a:cubicBezTo>
                    <a:cubicBezTo>
                      <a:pt x="2" y="2"/>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05"/>
              <p:cNvSpPr/>
              <p:nvPr/>
            </p:nvSpPr>
            <p:spPr bwMode="auto">
              <a:xfrm>
                <a:off x="1357" y="2080"/>
                <a:ext cx="32" cy="32"/>
              </a:xfrm>
              <a:custGeom>
                <a:avLst/>
                <a:gdLst>
                  <a:gd name="T0" fmla="*/ 1 w 6"/>
                  <a:gd name="T1" fmla="*/ 0 h 6"/>
                  <a:gd name="T2" fmla="*/ 2 w 6"/>
                  <a:gd name="T3" fmla="*/ 1 h 6"/>
                  <a:gd name="T4" fmla="*/ 4 w 6"/>
                  <a:gd name="T5" fmla="*/ 2 h 6"/>
                  <a:gd name="T6" fmla="*/ 5 w 6"/>
                  <a:gd name="T7" fmla="*/ 4 h 6"/>
                  <a:gd name="T8" fmla="*/ 6 w 6"/>
                  <a:gd name="T9" fmla="*/ 5 h 6"/>
                  <a:gd name="T10" fmla="*/ 6 w 6"/>
                  <a:gd name="T11" fmla="*/ 6 h 6"/>
                  <a:gd name="T12" fmla="*/ 5 w 6"/>
                  <a:gd name="T13" fmla="*/ 5 h 6"/>
                  <a:gd name="T14" fmla="*/ 3 w 6"/>
                  <a:gd name="T15" fmla="*/ 4 h 6"/>
                  <a:gd name="T16" fmla="*/ 1 w 6"/>
                  <a:gd name="T17" fmla="*/ 1 h 6"/>
                  <a:gd name="T18" fmla="*/ 1 w 6"/>
                  <a:gd name="T19" fmla="*/ 1 h 6"/>
                  <a:gd name="T20" fmla="*/ 1 w 6"/>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6">
                    <a:moveTo>
                      <a:pt x="1" y="0"/>
                    </a:moveTo>
                    <a:cubicBezTo>
                      <a:pt x="1" y="0"/>
                      <a:pt x="1" y="0"/>
                      <a:pt x="2" y="1"/>
                    </a:cubicBezTo>
                    <a:cubicBezTo>
                      <a:pt x="2" y="1"/>
                      <a:pt x="3" y="2"/>
                      <a:pt x="4" y="2"/>
                    </a:cubicBezTo>
                    <a:cubicBezTo>
                      <a:pt x="5" y="3"/>
                      <a:pt x="5" y="4"/>
                      <a:pt x="5" y="4"/>
                    </a:cubicBezTo>
                    <a:cubicBezTo>
                      <a:pt x="6" y="5"/>
                      <a:pt x="6" y="5"/>
                      <a:pt x="6" y="5"/>
                    </a:cubicBezTo>
                    <a:cubicBezTo>
                      <a:pt x="6" y="6"/>
                      <a:pt x="6" y="6"/>
                      <a:pt x="6" y="6"/>
                    </a:cubicBezTo>
                    <a:cubicBezTo>
                      <a:pt x="5" y="6"/>
                      <a:pt x="5" y="5"/>
                      <a:pt x="5" y="5"/>
                    </a:cubicBezTo>
                    <a:cubicBezTo>
                      <a:pt x="4" y="5"/>
                      <a:pt x="3" y="4"/>
                      <a:pt x="3" y="4"/>
                    </a:cubicBezTo>
                    <a:cubicBezTo>
                      <a:pt x="2" y="3"/>
                      <a:pt x="1" y="2"/>
                      <a:pt x="1" y="1"/>
                    </a:cubicBezTo>
                    <a:cubicBezTo>
                      <a:pt x="1" y="1"/>
                      <a:pt x="1" y="1"/>
                      <a:pt x="1" y="1"/>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06"/>
              <p:cNvSpPr/>
              <p:nvPr/>
            </p:nvSpPr>
            <p:spPr bwMode="auto">
              <a:xfrm>
                <a:off x="1420" y="2060"/>
                <a:ext cx="11" cy="41"/>
              </a:xfrm>
              <a:custGeom>
                <a:avLst/>
                <a:gdLst>
                  <a:gd name="T0" fmla="*/ 0 w 2"/>
                  <a:gd name="T1" fmla="*/ 0 h 8"/>
                  <a:gd name="T2" fmla="*/ 1 w 2"/>
                  <a:gd name="T3" fmla="*/ 1 h 8"/>
                  <a:gd name="T4" fmla="*/ 2 w 2"/>
                  <a:gd name="T5" fmla="*/ 3 h 8"/>
                  <a:gd name="T6" fmla="*/ 2 w 2"/>
                  <a:gd name="T7" fmla="*/ 6 h 8"/>
                  <a:gd name="T8" fmla="*/ 2 w 2"/>
                  <a:gd name="T9" fmla="*/ 8 h 8"/>
                  <a:gd name="T10" fmla="*/ 1 w 2"/>
                  <a:gd name="T11" fmla="*/ 7 h 8"/>
                  <a:gd name="T12" fmla="*/ 0 w 2"/>
                  <a:gd name="T13" fmla="*/ 4 h 8"/>
                  <a:gd name="T14" fmla="*/ 0 w 2"/>
                  <a:gd name="T15" fmla="*/ 1 h 8"/>
                  <a:gd name="T16" fmla="*/ 0 w 2"/>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0" y="0"/>
                    </a:moveTo>
                    <a:cubicBezTo>
                      <a:pt x="0" y="0"/>
                      <a:pt x="1" y="0"/>
                      <a:pt x="1" y="1"/>
                    </a:cubicBezTo>
                    <a:cubicBezTo>
                      <a:pt x="1" y="2"/>
                      <a:pt x="2" y="3"/>
                      <a:pt x="2" y="3"/>
                    </a:cubicBezTo>
                    <a:cubicBezTo>
                      <a:pt x="2" y="4"/>
                      <a:pt x="2" y="5"/>
                      <a:pt x="2" y="6"/>
                    </a:cubicBezTo>
                    <a:cubicBezTo>
                      <a:pt x="2" y="7"/>
                      <a:pt x="2" y="8"/>
                      <a:pt x="2" y="8"/>
                    </a:cubicBezTo>
                    <a:cubicBezTo>
                      <a:pt x="2" y="8"/>
                      <a:pt x="2" y="7"/>
                      <a:pt x="1" y="7"/>
                    </a:cubicBezTo>
                    <a:cubicBezTo>
                      <a:pt x="1" y="6"/>
                      <a:pt x="0" y="5"/>
                      <a:pt x="0" y="4"/>
                    </a:cubicBezTo>
                    <a:cubicBezTo>
                      <a:pt x="0" y="3"/>
                      <a:pt x="0" y="2"/>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07"/>
              <p:cNvSpPr/>
              <p:nvPr/>
            </p:nvSpPr>
            <p:spPr bwMode="auto">
              <a:xfrm>
                <a:off x="1468" y="2054"/>
                <a:ext cx="11" cy="47"/>
              </a:xfrm>
              <a:custGeom>
                <a:avLst/>
                <a:gdLst>
                  <a:gd name="T0" fmla="*/ 2 w 2"/>
                  <a:gd name="T1" fmla="*/ 0 h 9"/>
                  <a:gd name="T2" fmla="*/ 2 w 2"/>
                  <a:gd name="T3" fmla="*/ 2 h 9"/>
                  <a:gd name="T4" fmla="*/ 2 w 2"/>
                  <a:gd name="T5" fmla="*/ 4 h 9"/>
                  <a:gd name="T6" fmla="*/ 2 w 2"/>
                  <a:gd name="T7" fmla="*/ 7 h 9"/>
                  <a:gd name="T8" fmla="*/ 1 w 2"/>
                  <a:gd name="T9" fmla="*/ 9 h 9"/>
                  <a:gd name="T10" fmla="*/ 1 w 2"/>
                  <a:gd name="T11" fmla="*/ 7 h 9"/>
                  <a:gd name="T12" fmla="*/ 0 w 2"/>
                  <a:gd name="T13" fmla="*/ 4 h 9"/>
                  <a:gd name="T14" fmla="*/ 1 w 2"/>
                  <a:gd name="T15" fmla="*/ 1 h 9"/>
                  <a:gd name="T16" fmla="*/ 2 w 2"/>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9">
                    <a:moveTo>
                      <a:pt x="2" y="0"/>
                    </a:moveTo>
                    <a:cubicBezTo>
                      <a:pt x="2" y="0"/>
                      <a:pt x="2" y="1"/>
                      <a:pt x="2" y="2"/>
                    </a:cubicBezTo>
                    <a:cubicBezTo>
                      <a:pt x="2" y="2"/>
                      <a:pt x="2" y="3"/>
                      <a:pt x="2" y="4"/>
                    </a:cubicBezTo>
                    <a:cubicBezTo>
                      <a:pt x="2" y="5"/>
                      <a:pt x="2" y="6"/>
                      <a:pt x="2" y="7"/>
                    </a:cubicBezTo>
                    <a:cubicBezTo>
                      <a:pt x="1" y="8"/>
                      <a:pt x="1" y="9"/>
                      <a:pt x="1" y="9"/>
                    </a:cubicBezTo>
                    <a:cubicBezTo>
                      <a:pt x="1" y="9"/>
                      <a:pt x="1" y="8"/>
                      <a:pt x="1" y="7"/>
                    </a:cubicBezTo>
                    <a:cubicBezTo>
                      <a:pt x="0" y="6"/>
                      <a:pt x="0" y="5"/>
                      <a:pt x="0" y="4"/>
                    </a:cubicBezTo>
                    <a:cubicBezTo>
                      <a:pt x="0" y="3"/>
                      <a:pt x="1" y="2"/>
                      <a:pt x="1"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108"/>
              <p:cNvSpPr/>
              <p:nvPr/>
            </p:nvSpPr>
            <p:spPr bwMode="auto">
              <a:xfrm>
                <a:off x="1521" y="2075"/>
                <a:ext cx="27" cy="37"/>
              </a:xfrm>
              <a:custGeom>
                <a:avLst/>
                <a:gdLst>
                  <a:gd name="T0" fmla="*/ 5 w 5"/>
                  <a:gd name="T1" fmla="*/ 0 h 7"/>
                  <a:gd name="T2" fmla="*/ 4 w 5"/>
                  <a:gd name="T3" fmla="*/ 1 h 7"/>
                  <a:gd name="T4" fmla="*/ 3 w 5"/>
                  <a:gd name="T5" fmla="*/ 4 h 7"/>
                  <a:gd name="T6" fmla="*/ 1 w 5"/>
                  <a:gd name="T7" fmla="*/ 6 h 7"/>
                  <a:gd name="T8" fmla="*/ 0 w 5"/>
                  <a:gd name="T9" fmla="*/ 7 h 7"/>
                  <a:gd name="T10" fmla="*/ 0 w 5"/>
                  <a:gd name="T11" fmla="*/ 6 h 7"/>
                  <a:gd name="T12" fmla="*/ 1 w 5"/>
                  <a:gd name="T13" fmla="*/ 3 h 7"/>
                  <a:gd name="T14" fmla="*/ 4 w 5"/>
                  <a:gd name="T15" fmla="*/ 1 h 7"/>
                  <a:gd name="T16" fmla="*/ 5 w 5"/>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5" y="0"/>
                    </a:moveTo>
                    <a:cubicBezTo>
                      <a:pt x="5" y="0"/>
                      <a:pt x="5" y="0"/>
                      <a:pt x="4" y="1"/>
                    </a:cubicBezTo>
                    <a:cubicBezTo>
                      <a:pt x="4" y="2"/>
                      <a:pt x="4" y="3"/>
                      <a:pt x="3" y="4"/>
                    </a:cubicBezTo>
                    <a:cubicBezTo>
                      <a:pt x="2" y="5"/>
                      <a:pt x="2" y="6"/>
                      <a:pt x="1" y="6"/>
                    </a:cubicBezTo>
                    <a:cubicBezTo>
                      <a:pt x="0" y="7"/>
                      <a:pt x="0" y="7"/>
                      <a:pt x="0" y="7"/>
                    </a:cubicBezTo>
                    <a:cubicBezTo>
                      <a:pt x="0" y="7"/>
                      <a:pt x="0" y="7"/>
                      <a:pt x="0" y="6"/>
                    </a:cubicBezTo>
                    <a:cubicBezTo>
                      <a:pt x="0" y="5"/>
                      <a:pt x="1" y="4"/>
                      <a:pt x="1" y="3"/>
                    </a:cubicBezTo>
                    <a:cubicBezTo>
                      <a:pt x="2" y="2"/>
                      <a:pt x="3" y="1"/>
                      <a:pt x="4" y="1"/>
                    </a:cubicBezTo>
                    <a:cubicBezTo>
                      <a:pt x="4" y="0"/>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109"/>
              <p:cNvSpPr/>
              <p:nvPr/>
            </p:nvSpPr>
            <p:spPr bwMode="auto">
              <a:xfrm>
                <a:off x="1558" y="2117"/>
                <a:ext cx="37" cy="21"/>
              </a:xfrm>
              <a:custGeom>
                <a:avLst/>
                <a:gdLst>
                  <a:gd name="T0" fmla="*/ 0 w 7"/>
                  <a:gd name="T1" fmla="*/ 4 h 4"/>
                  <a:gd name="T2" fmla="*/ 1 w 7"/>
                  <a:gd name="T3" fmla="*/ 3 h 4"/>
                  <a:gd name="T4" fmla="*/ 3 w 7"/>
                  <a:gd name="T5" fmla="*/ 1 h 4"/>
                  <a:gd name="T6" fmla="*/ 4 w 7"/>
                  <a:gd name="T7" fmla="*/ 1 h 4"/>
                  <a:gd name="T8" fmla="*/ 6 w 7"/>
                  <a:gd name="T9" fmla="*/ 0 h 4"/>
                  <a:gd name="T10" fmla="*/ 7 w 7"/>
                  <a:gd name="T11" fmla="*/ 1 h 4"/>
                  <a:gd name="T12" fmla="*/ 6 w 7"/>
                  <a:gd name="T13" fmla="*/ 1 h 4"/>
                  <a:gd name="T14" fmla="*/ 4 w 7"/>
                  <a:gd name="T15" fmla="*/ 3 h 4"/>
                  <a:gd name="T16" fmla="*/ 2 w 7"/>
                  <a:gd name="T17" fmla="*/ 4 h 4"/>
                  <a:gd name="T18" fmla="*/ 0 w 7"/>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4">
                    <a:moveTo>
                      <a:pt x="0" y="4"/>
                    </a:moveTo>
                    <a:cubicBezTo>
                      <a:pt x="0" y="4"/>
                      <a:pt x="0" y="4"/>
                      <a:pt x="1" y="3"/>
                    </a:cubicBezTo>
                    <a:cubicBezTo>
                      <a:pt x="1" y="2"/>
                      <a:pt x="2" y="2"/>
                      <a:pt x="3" y="1"/>
                    </a:cubicBezTo>
                    <a:cubicBezTo>
                      <a:pt x="4" y="1"/>
                      <a:pt x="4" y="1"/>
                      <a:pt x="4" y="1"/>
                    </a:cubicBezTo>
                    <a:cubicBezTo>
                      <a:pt x="5" y="0"/>
                      <a:pt x="5" y="0"/>
                      <a:pt x="6" y="0"/>
                    </a:cubicBezTo>
                    <a:cubicBezTo>
                      <a:pt x="7" y="0"/>
                      <a:pt x="7" y="1"/>
                      <a:pt x="7" y="1"/>
                    </a:cubicBezTo>
                    <a:cubicBezTo>
                      <a:pt x="7" y="1"/>
                      <a:pt x="7" y="1"/>
                      <a:pt x="6" y="1"/>
                    </a:cubicBezTo>
                    <a:cubicBezTo>
                      <a:pt x="6" y="2"/>
                      <a:pt x="5" y="3"/>
                      <a:pt x="4" y="3"/>
                    </a:cubicBezTo>
                    <a:cubicBezTo>
                      <a:pt x="3" y="3"/>
                      <a:pt x="2" y="4"/>
                      <a:pt x="2" y="4"/>
                    </a:cubicBezTo>
                    <a:cubicBezTo>
                      <a:pt x="1"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110"/>
              <p:cNvSpPr/>
              <p:nvPr/>
            </p:nvSpPr>
            <p:spPr bwMode="auto">
              <a:xfrm>
                <a:off x="1309" y="2169"/>
                <a:ext cx="32" cy="11"/>
              </a:xfrm>
              <a:custGeom>
                <a:avLst/>
                <a:gdLst>
                  <a:gd name="T0" fmla="*/ 0 w 6"/>
                  <a:gd name="T1" fmla="*/ 0 h 2"/>
                  <a:gd name="T2" fmla="*/ 1 w 6"/>
                  <a:gd name="T3" fmla="*/ 0 h 2"/>
                  <a:gd name="T4" fmla="*/ 3 w 6"/>
                  <a:gd name="T5" fmla="*/ 0 h 2"/>
                  <a:gd name="T6" fmla="*/ 5 w 6"/>
                  <a:gd name="T7" fmla="*/ 1 h 2"/>
                  <a:gd name="T8" fmla="*/ 6 w 6"/>
                  <a:gd name="T9" fmla="*/ 2 h 2"/>
                  <a:gd name="T10" fmla="*/ 5 w 6"/>
                  <a:gd name="T11" fmla="*/ 2 h 2"/>
                  <a:gd name="T12" fmla="*/ 3 w 6"/>
                  <a:gd name="T13" fmla="*/ 2 h 2"/>
                  <a:gd name="T14" fmla="*/ 1 w 6"/>
                  <a:gd name="T15" fmla="*/ 1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cubicBezTo>
                      <a:pt x="0" y="0"/>
                      <a:pt x="0" y="0"/>
                      <a:pt x="1" y="0"/>
                    </a:cubicBezTo>
                    <a:cubicBezTo>
                      <a:pt x="2" y="0"/>
                      <a:pt x="2" y="0"/>
                      <a:pt x="3" y="0"/>
                    </a:cubicBezTo>
                    <a:cubicBezTo>
                      <a:pt x="4" y="0"/>
                      <a:pt x="5" y="0"/>
                      <a:pt x="5" y="1"/>
                    </a:cubicBezTo>
                    <a:cubicBezTo>
                      <a:pt x="6" y="1"/>
                      <a:pt x="6" y="2"/>
                      <a:pt x="6" y="2"/>
                    </a:cubicBezTo>
                    <a:cubicBezTo>
                      <a:pt x="6" y="2"/>
                      <a:pt x="5" y="2"/>
                      <a:pt x="5" y="2"/>
                    </a:cubicBezTo>
                    <a:cubicBezTo>
                      <a:pt x="4" y="2"/>
                      <a:pt x="3" y="2"/>
                      <a:pt x="3" y="2"/>
                    </a:cubicBezTo>
                    <a:cubicBezTo>
                      <a:pt x="2" y="2"/>
                      <a:pt x="1"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111"/>
              <p:cNvSpPr/>
              <p:nvPr/>
            </p:nvSpPr>
            <p:spPr bwMode="auto">
              <a:xfrm>
                <a:off x="1325" y="2216"/>
                <a:ext cx="11" cy="11"/>
              </a:xfrm>
              <a:custGeom>
                <a:avLst/>
                <a:gdLst>
                  <a:gd name="T0" fmla="*/ 0 w 2"/>
                  <a:gd name="T1" fmla="*/ 2 h 2"/>
                  <a:gd name="T2" fmla="*/ 0 w 2"/>
                  <a:gd name="T3" fmla="*/ 1 h 2"/>
                  <a:gd name="T4" fmla="*/ 1 w 2"/>
                  <a:gd name="T5" fmla="*/ 0 h 2"/>
                  <a:gd name="T6" fmla="*/ 1 w 2"/>
                  <a:gd name="T7" fmla="*/ 0 h 2"/>
                  <a:gd name="T8" fmla="*/ 2 w 2"/>
                  <a:gd name="T9" fmla="*/ 1 h 2"/>
                  <a:gd name="T10" fmla="*/ 2 w 2"/>
                  <a:gd name="T11" fmla="*/ 1 h 2"/>
                  <a:gd name="T12" fmla="*/ 2 w 2"/>
                  <a:gd name="T13" fmla="*/ 2 h 2"/>
                  <a:gd name="T14" fmla="*/ 1 w 2"/>
                  <a:gd name="T15" fmla="*/ 2 h 2"/>
                  <a:gd name="T16" fmla="*/ 1 w 2"/>
                  <a:gd name="T17" fmla="*/ 2 h 2"/>
                  <a:gd name="T18" fmla="*/ 0 w 2"/>
                  <a:gd name="T19" fmla="*/ 2 h 2"/>
                  <a:gd name="T20" fmla="*/ 0 w 2"/>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2">
                    <a:moveTo>
                      <a:pt x="0" y="2"/>
                    </a:moveTo>
                    <a:cubicBezTo>
                      <a:pt x="0" y="2"/>
                      <a:pt x="0" y="1"/>
                      <a:pt x="0" y="1"/>
                    </a:cubicBezTo>
                    <a:cubicBezTo>
                      <a:pt x="1" y="1"/>
                      <a:pt x="1" y="0"/>
                      <a:pt x="1" y="0"/>
                    </a:cubicBezTo>
                    <a:cubicBezTo>
                      <a:pt x="1" y="0"/>
                      <a:pt x="1" y="0"/>
                      <a:pt x="1" y="0"/>
                    </a:cubicBezTo>
                    <a:cubicBezTo>
                      <a:pt x="1" y="0"/>
                      <a:pt x="1" y="1"/>
                      <a:pt x="2" y="1"/>
                    </a:cubicBezTo>
                    <a:cubicBezTo>
                      <a:pt x="2" y="1"/>
                      <a:pt x="2" y="1"/>
                      <a:pt x="2" y="1"/>
                    </a:cubicBezTo>
                    <a:cubicBezTo>
                      <a:pt x="2" y="1"/>
                      <a:pt x="2" y="1"/>
                      <a:pt x="2" y="2"/>
                    </a:cubicBezTo>
                    <a:cubicBezTo>
                      <a:pt x="2" y="2"/>
                      <a:pt x="2" y="2"/>
                      <a:pt x="1" y="2"/>
                    </a:cubicBezTo>
                    <a:cubicBezTo>
                      <a:pt x="1" y="2"/>
                      <a:pt x="1" y="2"/>
                      <a:pt x="1"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112"/>
              <p:cNvSpPr/>
              <p:nvPr/>
            </p:nvSpPr>
            <p:spPr bwMode="auto">
              <a:xfrm>
                <a:off x="1564" y="2174"/>
                <a:ext cx="42" cy="16"/>
              </a:xfrm>
              <a:custGeom>
                <a:avLst/>
                <a:gdLst>
                  <a:gd name="T0" fmla="*/ 0 w 8"/>
                  <a:gd name="T1" fmla="*/ 2 h 3"/>
                  <a:gd name="T2" fmla="*/ 4 w 8"/>
                  <a:gd name="T3" fmla="*/ 0 h 3"/>
                  <a:gd name="T4" fmla="*/ 8 w 8"/>
                  <a:gd name="T5" fmla="*/ 1 h 3"/>
                  <a:gd name="T6" fmla="*/ 6 w 8"/>
                  <a:gd name="T7" fmla="*/ 2 h 3"/>
                  <a:gd name="T8" fmla="*/ 4 w 8"/>
                  <a:gd name="T9" fmla="*/ 2 h 3"/>
                  <a:gd name="T10" fmla="*/ 0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0" y="2"/>
                    </a:moveTo>
                    <a:cubicBezTo>
                      <a:pt x="0" y="2"/>
                      <a:pt x="2" y="0"/>
                      <a:pt x="4" y="0"/>
                    </a:cubicBezTo>
                    <a:cubicBezTo>
                      <a:pt x="6" y="0"/>
                      <a:pt x="8" y="1"/>
                      <a:pt x="8" y="1"/>
                    </a:cubicBezTo>
                    <a:cubicBezTo>
                      <a:pt x="8" y="1"/>
                      <a:pt x="7" y="1"/>
                      <a:pt x="6" y="2"/>
                    </a:cubicBezTo>
                    <a:cubicBezTo>
                      <a:pt x="6" y="2"/>
                      <a:pt x="5" y="2"/>
                      <a:pt x="4" y="2"/>
                    </a:cubicBezTo>
                    <a:cubicBezTo>
                      <a:pt x="2" y="3"/>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13"/>
              <p:cNvSpPr/>
              <p:nvPr/>
            </p:nvSpPr>
            <p:spPr bwMode="auto">
              <a:xfrm>
                <a:off x="1580" y="2221"/>
                <a:ext cx="15" cy="11"/>
              </a:xfrm>
              <a:custGeom>
                <a:avLst/>
                <a:gdLst>
                  <a:gd name="T0" fmla="*/ 0 w 3"/>
                  <a:gd name="T1" fmla="*/ 0 h 2"/>
                  <a:gd name="T2" fmla="*/ 1 w 3"/>
                  <a:gd name="T3" fmla="*/ 0 h 2"/>
                  <a:gd name="T4" fmla="*/ 2 w 3"/>
                  <a:gd name="T5" fmla="*/ 0 h 2"/>
                  <a:gd name="T6" fmla="*/ 3 w 3"/>
                  <a:gd name="T7" fmla="*/ 1 h 2"/>
                  <a:gd name="T8" fmla="*/ 3 w 3"/>
                  <a:gd name="T9" fmla="*/ 1 h 2"/>
                  <a:gd name="T10" fmla="*/ 3 w 3"/>
                  <a:gd name="T11" fmla="*/ 2 h 2"/>
                  <a:gd name="T12" fmla="*/ 1 w 3"/>
                  <a:gd name="T13" fmla="*/ 2 h 2"/>
                  <a:gd name="T14" fmla="*/ 0 w 3"/>
                  <a:gd name="T15" fmla="*/ 1 h 2"/>
                  <a:gd name="T16" fmla="*/ 0 w 3"/>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0" y="0"/>
                    </a:moveTo>
                    <a:cubicBezTo>
                      <a:pt x="0" y="0"/>
                      <a:pt x="0" y="0"/>
                      <a:pt x="1" y="0"/>
                    </a:cubicBezTo>
                    <a:cubicBezTo>
                      <a:pt x="1" y="0"/>
                      <a:pt x="1" y="0"/>
                      <a:pt x="2" y="0"/>
                    </a:cubicBezTo>
                    <a:cubicBezTo>
                      <a:pt x="2" y="0"/>
                      <a:pt x="2" y="0"/>
                      <a:pt x="3" y="1"/>
                    </a:cubicBezTo>
                    <a:cubicBezTo>
                      <a:pt x="3" y="1"/>
                      <a:pt x="3" y="1"/>
                      <a:pt x="3" y="1"/>
                    </a:cubicBezTo>
                    <a:cubicBezTo>
                      <a:pt x="3" y="1"/>
                      <a:pt x="3" y="1"/>
                      <a:pt x="3" y="2"/>
                    </a:cubicBezTo>
                    <a:cubicBezTo>
                      <a:pt x="2" y="2"/>
                      <a:pt x="2" y="2"/>
                      <a:pt x="1" y="2"/>
                    </a:cubicBezTo>
                    <a:cubicBezTo>
                      <a:pt x="0" y="2"/>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14"/>
              <p:cNvSpPr/>
              <p:nvPr/>
            </p:nvSpPr>
            <p:spPr bwMode="auto">
              <a:xfrm>
                <a:off x="1410" y="2347"/>
                <a:ext cx="85" cy="21"/>
              </a:xfrm>
              <a:custGeom>
                <a:avLst/>
                <a:gdLst>
                  <a:gd name="T0" fmla="*/ 1 w 16"/>
                  <a:gd name="T1" fmla="*/ 4 h 4"/>
                  <a:gd name="T2" fmla="*/ 0 w 16"/>
                  <a:gd name="T3" fmla="*/ 3 h 4"/>
                  <a:gd name="T4" fmla="*/ 0 w 16"/>
                  <a:gd name="T5" fmla="*/ 3 h 4"/>
                  <a:gd name="T6" fmla="*/ 1 w 16"/>
                  <a:gd name="T7" fmla="*/ 2 h 4"/>
                  <a:gd name="T8" fmla="*/ 1 w 16"/>
                  <a:gd name="T9" fmla="*/ 2 h 4"/>
                  <a:gd name="T10" fmla="*/ 1 w 16"/>
                  <a:gd name="T11" fmla="*/ 1 h 4"/>
                  <a:gd name="T12" fmla="*/ 1 w 16"/>
                  <a:gd name="T13" fmla="*/ 1 h 4"/>
                  <a:gd name="T14" fmla="*/ 2 w 16"/>
                  <a:gd name="T15" fmla="*/ 0 h 4"/>
                  <a:gd name="T16" fmla="*/ 2 w 16"/>
                  <a:gd name="T17" fmla="*/ 0 h 4"/>
                  <a:gd name="T18" fmla="*/ 2 w 16"/>
                  <a:gd name="T19" fmla="*/ 0 h 4"/>
                  <a:gd name="T20" fmla="*/ 2 w 16"/>
                  <a:gd name="T21" fmla="*/ 0 h 4"/>
                  <a:gd name="T22" fmla="*/ 3 w 16"/>
                  <a:gd name="T23" fmla="*/ 0 h 4"/>
                  <a:gd name="T24" fmla="*/ 3 w 16"/>
                  <a:gd name="T25" fmla="*/ 0 h 4"/>
                  <a:gd name="T26" fmla="*/ 3 w 16"/>
                  <a:gd name="T27" fmla="*/ 0 h 4"/>
                  <a:gd name="T28" fmla="*/ 3 w 16"/>
                  <a:gd name="T29" fmla="*/ 0 h 4"/>
                  <a:gd name="T30" fmla="*/ 4 w 16"/>
                  <a:gd name="T31" fmla="*/ 0 h 4"/>
                  <a:gd name="T32" fmla="*/ 4 w 16"/>
                  <a:gd name="T33" fmla="*/ 0 h 4"/>
                  <a:gd name="T34" fmla="*/ 7 w 16"/>
                  <a:gd name="T35" fmla="*/ 1 h 4"/>
                  <a:gd name="T36" fmla="*/ 7 w 16"/>
                  <a:gd name="T37" fmla="*/ 1 h 4"/>
                  <a:gd name="T38" fmla="*/ 9 w 16"/>
                  <a:gd name="T39" fmla="*/ 1 h 4"/>
                  <a:gd name="T40" fmla="*/ 9 w 16"/>
                  <a:gd name="T41" fmla="*/ 1 h 4"/>
                  <a:gd name="T42" fmla="*/ 13 w 16"/>
                  <a:gd name="T43" fmla="*/ 0 h 4"/>
                  <a:gd name="T44" fmla="*/ 13 w 16"/>
                  <a:gd name="T45" fmla="*/ 0 h 4"/>
                  <a:gd name="T46" fmla="*/ 15 w 16"/>
                  <a:gd name="T47" fmla="*/ 1 h 4"/>
                  <a:gd name="T48" fmla="*/ 15 w 16"/>
                  <a:gd name="T49" fmla="*/ 1 h 4"/>
                  <a:gd name="T50" fmla="*/ 16 w 16"/>
                  <a:gd name="T51" fmla="*/ 1 h 4"/>
                  <a:gd name="T52" fmla="*/ 16 w 16"/>
                  <a:gd name="T53" fmla="*/ 1 h 4"/>
                  <a:gd name="T54" fmla="*/ 15 w 16"/>
                  <a:gd name="T55" fmla="*/ 2 h 4"/>
                  <a:gd name="T56" fmla="*/ 15 w 16"/>
                  <a:gd name="T57" fmla="*/ 2 h 4"/>
                  <a:gd name="T58" fmla="*/ 15 w 16"/>
                  <a:gd name="T59" fmla="*/ 2 h 4"/>
                  <a:gd name="T60" fmla="*/ 15 w 16"/>
                  <a:gd name="T61" fmla="*/ 2 h 4"/>
                  <a:gd name="T62" fmla="*/ 14 w 16"/>
                  <a:gd name="T63" fmla="*/ 3 h 4"/>
                  <a:gd name="T64" fmla="*/ 14 w 16"/>
                  <a:gd name="T65" fmla="*/ 3 h 4"/>
                  <a:gd name="T66" fmla="*/ 8 w 16"/>
                  <a:gd name="T67" fmla="*/ 4 h 4"/>
                  <a:gd name="T68" fmla="*/ 8 w 16"/>
                  <a:gd name="T69" fmla="*/ 4 h 4"/>
                  <a:gd name="T70" fmla="*/ 7 w 16"/>
                  <a:gd name="T71" fmla="*/ 4 h 4"/>
                  <a:gd name="T72" fmla="*/ 7 w 16"/>
                  <a:gd name="T73" fmla="*/ 4 h 4"/>
                  <a:gd name="T74" fmla="*/ 7 w 16"/>
                  <a:gd name="T75" fmla="*/ 4 h 4"/>
                  <a:gd name="T76" fmla="*/ 7 w 16"/>
                  <a:gd name="T77" fmla="*/ 4 h 4"/>
                  <a:gd name="T78" fmla="*/ 2 w 16"/>
                  <a:gd name="T79" fmla="*/ 4 h 4"/>
                  <a:gd name="T80" fmla="*/ 2 w 16"/>
                  <a:gd name="T81" fmla="*/ 4 h 4"/>
                  <a:gd name="T82" fmla="*/ 1 w 16"/>
                  <a:gd name="T8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 h="4">
                    <a:moveTo>
                      <a:pt x="1" y="4"/>
                    </a:moveTo>
                    <a:cubicBezTo>
                      <a:pt x="1" y="4"/>
                      <a:pt x="0" y="3"/>
                      <a:pt x="0" y="3"/>
                    </a:cubicBezTo>
                    <a:cubicBezTo>
                      <a:pt x="0" y="3"/>
                      <a:pt x="0" y="3"/>
                      <a:pt x="0" y="3"/>
                    </a:cubicBezTo>
                    <a:cubicBezTo>
                      <a:pt x="0" y="3"/>
                      <a:pt x="0" y="2"/>
                      <a:pt x="1" y="2"/>
                    </a:cubicBezTo>
                    <a:cubicBezTo>
                      <a:pt x="1" y="2"/>
                      <a:pt x="1" y="2"/>
                      <a:pt x="1" y="2"/>
                    </a:cubicBezTo>
                    <a:cubicBezTo>
                      <a:pt x="1" y="2"/>
                      <a:pt x="1" y="2"/>
                      <a:pt x="1" y="1"/>
                    </a:cubicBezTo>
                    <a:cubicBezTo>
                      <a:pt x="1" y="1"/>
                      <a:pt x="1" y="1"/>
                      <a:pt x="1" y="1"/>
                    </a:cubicBezTo>
                    <a:cubicBezTo>
                      <a:pt x="1" y="1"/>
                      <a:pt x="1" y="0"/>
                      <a:pt x="2" y="0"/>
                    </a:cubicBezTo>
                    <a:cubicBezTo>
                      <a:pt x="2" y="0"/>
                      <a:pt x="2" y="0"/>
                      <a:pt x="2" y="0"/>
                    </a:cubicBezTo>
                    <a:cubicBezTo>
                      <a:pt x="2" y="0"/>
                      <a:pt x="2" y="0"/>
                      <a:pt x="2" y="0"/>
                    </a:cubicBezTo>
                    <a:cubicBezTo>
                      <a:pt x="2" y="0"/>
                      <a:pt x="2" y="0"/>
                      <a:pt x="2" y="0"/>
                    </a:cubicBezTo>
                    <a:cubicBezTo>
                      <a:pt x="2" y="0"/>
                      <a:pt x="3" y="0"/>
                      <a:pt x="3" y="0"/>
                    </a:cubicBezTo>
                    <a:cubicBezTo>
                      <a:pt x="3" y="0"/>
                      <a:pt x="3" y="0"/>
                      <a:pt x="3" y="0"/>
                    </a:cubicBezTo>
                    <a:cubicBezTo>
                      <a:pt x="3" y="0"/>
                      <a:pt x="3" y="0"/>
                      <a:pt x="3" y="0"/>
                    </a:cubicBezTo>
                    <a:cubicBezTo>
                      <a:pt x="3" y="0"/>
                      <a:pt x="3" y="0"/>
                      <a:pt x="3" y="0"/>
                    </a:cubicBezTo>
                    <a:cubicBezTo>
                      <a:pt x="3" y="0"/>
                      <a:pt x="4" y="0"/>
                      <a:pt x="4" y="0"/>
                    </a:cubicBezTo>
                    <a:cubicBezTo>
                      <a:pt x="4" y="0"/>
                      <a:pt x="4" y="0"/>
                      <a:pt x="4" y="0"/>
                    </a:cubicBezTo>
                    <a:cubicBezTo>
                      <a:pt x="5" y="0"/>
                      <a:pt x="6" y="0"/>
                      <a:pt x="7" y="1"/>
                    </a:cubicBezTo>
                    <a:cubicBezTo>
                      <a:pt x="7" y="1"/>
                      <a:pt x="7" y="1"/>
                      <a:pt x="7" y="1"/>
                    </a:cubicBezTo>
                    <a:cubicBezTo>
                      <a:pt x="8" y="1"/>
                      <a:pt x="8" y="1"/>
                      <a:pt x="9" y="1"/>
                    </a:cubicBezTo>
                    <a:cubicBezTo>
                      <a:pt x="9" y="1"/>
                      <a:pt x="9" y="1"/>
                      <a:pt x="9" y="1"/>
                    </a:cubicBezTo>
                    <a:cubicBezTo>
                      <a:pt x="10" y="1"/>
                      <a:pt x="12" y="0"/>
                      <a:pt x="13" y="0"/>
                    </a:cubicBezTo>
                    <a:cubicBezTo>
                      <a:pt x="13" y="0"/>
                      <a:pt x="13" y="0"/>
                      <a:pt x="13" y="0"/>
                    </a:cubicBezTo>
                    <a:cubicBezTo>
                      <a:pt x="14" y="0"/>
                      <a:pt x="14" y="0"/>
                      <a:pt x="15" y="1"/>
                    </a:cubicBezTo>
                    <a:cubicBezTo>
                      <a:pt x="15" y="1"/>
                      <a:pt x="15" y="1"/>
                      <a:pt x="15" y="1"/>
                    </a:cubicBezTo>
                    <a:cubicBezTo>
                      <a:pt x="15" y="1"/>
                      <a:pt x="15" y="1"/>
                      <a:pt x="16" y="1"/>
                    </a:cubicBezTo>
                    <a:cubicBezTo>
                      <a:pt x="16" y="1"/>
                      <a:pt x="16" y="1"/>
                      <a:pt x="16" y="1"/>
                    </a:cubicBezTo>
                    <a:cubicBezTo>
                      <a:pt x="16" y="2"/>
                      <a:pt x="15" y="2"/>
                      <a:pt x="15" y="2"/>
                    </a:cubicBezTo>
                    <a:cubicBezTo>
                      <a:pt x="15" y="2"/>
                      <a:pt x="15" y="2"/>
                      <a:pt x="15" y="2"/>
                    </a:cubicBezTo>
                    <a:cubicBezTo>
                      <a:pt x="15" y="2"/>
                      <a:pt x="15" y="2"/>
                      <a:pt x="15" y="2"/>
                    </a:cubicBezTo>
                    <a:cubicBezTo>
                      <a:pt x="15" y="2"/>
                      <a:pt x="15" y="2"/>
                      <a:pt x="15" y="2"/>
                    </a:cubicBezTo>
                    <a:cubicBezTo>
                      <a:pt x="15" y="3"/>
                      <a:pt x="15" y="3"/>
                      <a:pt x="14" y="3"/>
                    </a:cubicBezTo>
                    <a:cubicBezTo>
                      <a:pt x="14" y="3"/>
                      <a:pt x="14" y="3"/>
                      <a:pt x="14" y="3"/>
                    </a:cubicBezTo>
                    <a:cubicBezTo>
                      <a:pt x="12" y="3"/>
                      <a:pt x="10" y="4"/>
                      <a:pt x="8" y="4"/>
                    </a:cubicBezTo>
                    <a:cubicBezTo>
                      <a:pt x="8" y="4"/>
                      <a:pt x="8" y="4"/>
                      <a:pt x="8" y="4"/>
                    </a:cubicBezTo>
                    <a:cubicBezTo>
                      <a:pt x="8" y="4"/>
                      <a:pt x="7" y="4"/>
                      <a:pt x="7" y="4"/>
                    </a:cubicBezTo>
                    <a:cubicBezTo>
                      <a:pt x="7" y="4"/>
                      <a:pt x="7" y="4"/>
                      <a:pt x="7" y="4"/>
                    </a:cubicBezTo>
                    <a:cubicBezTo>
                      <a:pt x="7" y="4"/>
                      <a:pt x="7" y="4"/>
                      <a:pt x="7" y="4"/>
                    </a:cubicBezTo>
                    <a:cubicBezTo>
                      <a:pt x="7" y="4"/>
                      <a:pt x="7" y="4"/>
                      <a:pt x="7" y="4"/>
                    </a:cubicBezTo>
                    <a:cubicBezTo>
                      <a:pt x="5" y="4"/>
                      <a:pt x="4" y="4"/>
                      <a:pt x="2" y="4"/>
                    </a:cubicBezTo>
                    <a:cubicBezTo>
                      <a:pt x="2" y="4"/>
                      <a:pt x="2" y="4"/>
                      <a:pt x="2" y="4"/>
                    </a:cubicBezTo>
                    <a:cubicBezTo>
                      <a:pt x="2"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15"/>
              <p:cNvSpPr/>
              <p:nvPr/>
            </p:nvSpPr>
            <p:spPr bwMode="auto">
              <a:xfrm>
                <a:off x="1405" y="2352"/>
                <a:ext cx="53" cy="16"/>
              </a:xfrm>
              <a:custGeom>
                <a:avLst/>
                <a:gdLst>
                  <a:gd name="T0" fmla="*/ 1 w 10"/>
                  <a:gd name="T1" fmla="*/ 3 h 3"/>
                  <a:gd name="T2" fmla="*/ 1 w 10"/>
                  <a:gd name="T3" fmla="*/ 3 h 3"/>
                  <a:gd name="T4" fmla="*/ 0 w 10"/>
                  <a:gd name="T5" fmla="*/ 1 h 3"/>
                  <a:gd name="T6" fmla="*/ 0 w 10"/>
                  <a:gd name="T7" fmla="*/ 1 h 3"/>
                  <a:gd name="T8" fmla="*/ 2 w 10"/>
                  <a:gd name="T9" fmla="*/ 0 h 3"/>
                  <a:gd name="T10" fmla="*/ 2 w 10"/>
                  <a:gd name="T11" fmla="*/ 0 h 3"/>
                  <a:gd name="T12" fmla="*/ 4 w 10"/>
                  <a:gd name="T13" fmla="*/ 0 h 3"/>
                  <a:gd name="T14" fmla="*/ 4 w 10"/>
                  <a:gd name="T15" fmla="*/ 0 h 3"/>
                  <a:gd name="T16" fmla="*/ 8 w 10"/>
                  <a:gd name="T17" fmla="*/ 0 h 3"/>
                  <a:gd name="T18" fmla="*/ 8 w 10"/>
                  <a:gd name="T19" fmla="*/ 0 h 3"/>
                  <a:gd name="T20" fmla="*/ 9 w 10"/>
                  <a:gd name="T21" fmla="*/ 0 h 3"/>
                  <a:gd name="T22" fmla="*/ 9 w 10"/>
                  <a:gd name="T23" fmla="*/ 0 h 3"/>
                  <a:gd name="T24" fmla="*/ 9 w 10"/>
                  <a:gd name="T25" fmla="*/ 3 h 3"/>
                  <a:gd name="T26" fmla="*/ 9 w 10"/>
                  <a:gd name="T27" fmla="*/ 3 h 3"/>
                  <a:gd name="T28" fmla="*/ 8 w 10"/>
                  <a:gd name="T29" fmla="*/ 3 h 3"/>
                  <a:gd name="T30" fmla="*/ 8 w 10"/>
                  <a:gd name="T31" fmla="*/ 3 h 3"/>
                  <a:gd name="T32" fmla="*/ 8 w 10"/>
                  <a:gd name="T33" fmla="*/ 3 h 3"/>
                  <a:gd name="T34" fmla="*/ 8 w 10"/>
                  <a:gd name="T35" fmla="*/ 3 h 3"/>
                  <a:gd name="T36" fmla="*/ 8 w 10"/>
                  <a:gd name="T37" fmla="*/ 3 h 3"/>
                  <a:gd name="T38" fmla="*/ 8 w 10"/>
                  <a:gd name="T39" fmla="*/ 3 h 3"/>
                  <a:gd name="T40" fmla="*/ 4 w 10"/>
                  <a:gd name="T41" fmla="*/ 3 h 3"/>
                  <a:gd name="T42" fmla="*/ 4 w 10"/>
                  <a:gd name="T43" fmla="*/ 3 h 3"/>
                  <a:gd name="T44" fmla="*/ 1 w 10"/>
                  <a:gd name="T4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3">
                    <a:moveTo>
                      <a:pt x="1" y="3"/>
                    </a:moveTo>
                    <a:cubicBezTo>
                      <a:pt x="1" y="3"/>
                      <a:pt x="1" y="3"/>
                      <a:pt x="1" y="3"/>
                    </a:cubicBezTo>
                    <a:cubicBezTo>
                      <a:pt x="1" y="3"/>
                      <a:pt x="0" y="2"/>
                      <a:pt x="0" y="1"/>
                    </a:cubicBezTo>
                    <a:cubicBezTo>
                      <a:pt x="0" y="1"/>
                      <a:pt x="0" y="1"/>
                      <a:pt x="0" y="1"/>
                    </a:cubicBezTo>
                    <a:cubicBezTo>
                      <a:pt x="1" y="0"/>
                      <a:pt x="2" y="0"/>
                      <a:pt x="2" y="0"/>
                    </a:cubicBezTo>
                    <a:cubicBezTo>
                      <a:pt x="2" y="0"/>
                      <a:pt x="2" y="0"/>
                      <a:pt x="2" y="0"/>
                    </a:cubicBezTo>
                    <a:cubicBezTo>
                      <a:pt x="3" y="0"/>
                      <a:pt x="3" y="0"/>
                      <a:pt x="4" y="0"/>
                    </a:cubicBezTo>
                    <a:cubicBezTo>
                      <a:pt x="4" y="0"/>
                      <a:pt x="4" y="0"/>
                      <a:pt x="4" y="0"/>
                    </a:cubicBezTo>
                    <a:cubicBezTo>
                      <a:pt x="5" y="0"/>
                      <a:pt x="7" y="0"/>
                      <a:pt x="8" y="0"/>
                    </a:cubicBezTo>
                    <a:cubicBezTo>
                      <a:pt x="8" y="0"/>
                      <a:pt x="8" y="0"/>
                      <a:pt x="8" y="0"/>
                    </a:cubicBezTo>
                    <a:cubicBezTo>
                      <a:pt x="8" y="0"/>
                      <a:pt x="9" y="0"/>
                      <a:pt x="9" y="0"/>
                    </a:cubicBezTo>
                    <a:cubicBezTo>
                      <a:pt x="9" y="0"/>
                      <a:pt x="9" y="0"/>
                      <a:pt x="9" y="0"/>
                    </a:cubicBezTo>
                    <a:cubicBezTo>
                      <a:pt x="10" y="1"/>
                      <a:pt x="10" y="2"/>
                      <a:pt x="9" y="3"/>
                    </a:cubicBezTo>
                    <a:cubicBezTo>
                      <a:pt x="9" y="3"/>
                      <a:pt x="9" y="3"/>
                      <a:pt x="9" y="3"/>
                    </a:cubicBezTo>
                    <a:cubicBezTo>
                      <a:pt x="9" y="3"/>
                      <a:pt x="9" y="3"/>
                      <a:pt x="8" y="3"/>
                    </a:cubicBezTo>
                    <a:cubicBezTo>
                      <a:pt x="8" y="3"/>
                      <a:pt x="8" y="3"/>
                      <a:pt x="8" y="3"/>
                    </a:cubicBezTo>
                    <a:cubicBezTo>
                      <a:pt x="8" y="3"/>
                      <a:pt x="8" y="3"/>
                      <a:pt x="8" y="3"/>
                    </a:cubicBezTo>
                    <a:cubicBezTo>
                      <a:pt x="8" y="3"/>
                      <a:pt x="8" y="3"/>
                      <a:pt x="8" y="3"/>
                    </a:cubicBezTo>
                    <a:cubicBezTo>
                      <a:pt x="8" y="3"/>
                      <a:pt x="8" y="3"/>
                      <a:pt x="8" y="3"/>
                    </a:cubicBezTo>
                    <a:cubicBezTo>
                      <a:pt x="8" y="3"/>
                      <a:pt x="8" y="3"/>
                      <a:pt x="8" y="3"/>
                    </a:cubicBezTo>
                    <a:cubicBezTo>
                      <a:pt x="7" y="3"/>
                      <a:pt x="5" y="3"/>
                      <a:pt x="4" y="3"/>
                    </a:cubicBezTo>
                    <a:cubicBezTo>
                      <a:pt x="4" y="3"/>
                      <a:pt x="4" y="3"/>
                      <a:pt x="4" y="3"/>
                    </a:cubicBezTo>
                    <a:cubicBezTo>
                      <a:pt x="3" y="3"/>
                      <a:pt x="2"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116"/>
              <p:cNvSpPr/>
              <p:nvPr/>
            </p:nvSpPr>
            <p:spPr bwMode="auto">
              <a:xfrm>
                <a:off x="1405" y="2373"/>
                <a:ext cx="100" cy="21"/>
              </a:xfrm>
              <a:custGeom>
                <a:avLst/>
                <a:gdLst>
                  <a:gd name="T0" fmla="*/ 1 w 19"/>
                  <a:gd name="T1" fmla="*/ 3 h 4"/>
                  <a:gd name="T2" fmla="*/ 0 w 19"/>
                  <a:gd name="T3" fmla="*/ 2 h 4"/>
                  <a:gd name="T4" fmla="*/ 0 w 19"/>
                  <a:gd name="T5" fmla="*/ 2 h 4"/>
                  <a:gd name="T6" fmla="*/ 1 w 19"/>
                  <a:gd name="T7" fmla="*/ 2 h 4"/>
                  <a:gd name="T8" fmla="*/ 1 w 19"/>
                  <a:gd name="T9" fmla="*/ 2 h 4"/>
                  <a:gd name="T10" fmla="*/ 1 w 19"/>
                  <a:gd name="T11" fmla="*/ 1 h 4"/>
                  <a:gd name="T12" fmla="*/ 1 w 19"/>
                  <a:gd name="T13" fmla="*/ 1 h 4"/>
                  <a:gd name="T14" fmla="*/ 2 w 19"/>
                  <a:gd name="T15" fmla="*/ 1 h 4"/>
                  <a:gd name="T16" fmla="*/ 2 w 19"/>
                  <a:gd name="T17" fmla="*/ 1 h 4"/>
                  <a:gd name="T18" fmla="*/ 7 w 19"/>
                  <a:gd name="T19" fmla="*/ 1 h 4"/>
                  <a:gd name="T20" fmla="*/ 7 w 19"/>
                  <a:gd name="T21" fmla="*/ 1 h 4"/>
                  <a:gd name="T22" fmla="*/ 11 w 19"/>
                  <a:gd name="T23" fmla="*/ 1 h 4"/>
                  <a:gd name="T24" fmla="*/ 11 w 19"/>
                  <a:gd name="T25" fmla="*/ 1 h 4"/>
                  <a:gd name="T26" fmla="*/ 17 w 19"/>
                  <a:gd name="T27" fmla="*/ 0 h 4"/>
                  <a:gd name="T28" fmla="*/ 17 w 19"/>
                  <a:gd name="T29" fmla="*/ 0 h 4"/>
                  <a:gd name="T30" fmla="*/ 19 w 19"/>
                  <a:gd name="T31" fmla="*/ 1 h 4"/>
                  <a:gd name="T32" fmla="*/ 19 w 19"/>
                  <a:gd name="T33" fmla="*/ 1 h 4"/>
                  <a:gd name="T34" fmla="*/ 18 w 19"/>
                  <a:gd name="T35" fmla="*/ 2 h 4"/>
                  <a:gd name="T36" fmla="*/ 18 w 19"/>
                  <a:gd name="T37" fmla="*/ 2 h 4"/>
                  <a:gd name="T38" fmla="*/ 14 w 19"/>
                  <a:gd name="T39" fmla="*/ 3 h 4"/>
                  <a:gd name="T40" fmla="*/ 14 w 19"/>
                  <a:gd name="T41" fmla="*/ 3 h 4"/>
                  <a:gd name="T42" fmla="*/ 14 w 19"/>
                  <a:gd name="T43" fmla="*/ 3 h 4"/>
                  <a:gd name="T44" fmla="*/ 14 w 19"/>
                  <a:gd name="T45" fmla="*/ 3 h 4"/>
                  <a:gd name="T46" fmla="*/ 10 w 19"/>
                  <a:gd name="T47" fmla="*/ 3 h 4"/>
                  <a:gd name="T48" fmla="*/ 10 w 19"/>
                  <a:gd name="T49" fmla="*/ 3 h 4"/>
                  <a:gd name="T50" fmla="*/ 9 w 19"/>
                  <a:gd name="T51" fmla="*/ 3 h 4"/>
                  <a:gd name="T52" fmla="*/ 9 w 19"/>
                  <a:gd name="T53" fmla="*/ 3 h 4"/>
                  <a:gd name="T54" fmla="*/ 4 w 19"/>
                  <a:gd name="T55" fmla="*/ 4 h 4"/>
                  <a:gd name="T56" fmla="*/ 4 w 19"/>
                  <a:gd name="T57" fmla="*/ 4 h 4"/>
                  <a:gd name="T58" fmla="*/ 1 w 19"/>
                  <a:gd name="T59"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 h="4">
                    <a:moveTo>
                      <a:pt x="1" y="3"/>
                    </a:moveTo>
                    <a:cubicBezTo>
                      <a:pt x="1" y="3"/>
                      <a:pt x="0" y="3"/>
                      <a:pt x="0" y="2"/>
                    </a:cubicBezTo>
                    <a:cubicBezTo>
                      <a:pt x="0" y="2"/>
                      <a:pt x="0" y="2"/>
                      <a:pt x="0" y="2"/>
                    </a:cubicBezTo>
                    <a:cubicBezTo>
                      <a:pt x="0" y="2"/>
                      <a:pt x="1" y="2"/>
                      <a:pt x="1" y="2"/>
                    </a:cubicBezTo>
                    <a:cubicBezTo>
                      <a:pt x="1" y="2"/>
                      <a:pt x="1" y="2"/>
                      <a:pt x="1" y="2"/>
                    </a:cubicBezTo>
                    <a:cubicBezTo>
                      <a:pt x="1" y="2"/>
                      <a:pt x="1" y="1"/>
                      <a:pt x="1" y="1"/>
                    </a:cubicBezTo>
                    <a:cubicBezTo>
                      <a:pt x="1" y="1"/>
                      <a:pt x="1" y="1"/>
                      <a:pt x="1" y="1"/>
                    </a:cubicBezTo>
                    <a:cubicBezTo>
                      <a:pt x="1" y="1"/>
                      <a:pt x="1" y="1"/>
                      <a:pt x="2" y="1"/>
                    </a:cubicBezTo>
                    <a:cubicBezTo>
                      <a:pt x="2" y="1"/>
                      <a:pt x="2" y="1"/>
                      <a:pt x="2" y="1"/>
                    </a:cubicBezTo>
                    <a:cubicBezTo>
                      <a:pt x="3" y="1"/>
                      <a:pt x="5" y="1"/>
                      <a:pt x="7" y="1"/>
                    </a:cubicBezTo>
                    <a:cubicBezTo>
                      <a:pt x="7" y="1"/>
                      <a:pt x="7" y="1"/>
                      <a:pt x="7" y="1"/>
                    </a:cubicBezTo>
                    <a:cubicBezTo>
                      <a:pt x="8" y="1"/>
                      <a:pt x="9" y="1"/>
                      <a:pt x="11" y="1"/>
                    </a:cubicBezTo>
                    <a:cubicBezTo>
                      <a:pt x="11" y="1"/>
                      <a:pt x="11" y="1"/>
                      <a:pt x="11" y="1"/>
                    </a:cubicBezTo>
                    <a:cubicBezTo>
                      <a:pt x="13" y="1"/>
                      <a:pt x="15" y="1"/>
                      <a:pt x="17" y="0"/>
                    </a:cubicBezTo>
                    <a:cubicBezTo>
                      <a:pt x="17" y="0"/>
                      <a:pt x="17" y="0"/>
                      <a:pt x="17" y="0"/>
                    </a:cubicBezTo>
                    <a:cubicBezTo>
                      <a:pt x="18" y="0"/>
                      <a:pt x="18" y="0"/>
                      <a:pt x="19" y="1"/>
                    </a:cubicBezTo>
                    <a:cubicBezTo>
                      <a:pt x="19" y="1"/>
                      <a:pt x="19" y="1"/>
                      <a:pt x="19" y="1"/>
                    </a:cubicBezTo>
                    <a:cubicBezTo>
                      <a:pt x="19" y="1"/>
                      <a:pt x="18" y="2"/>
                      <a:pt x="18" y="2"/>
                    </a:cubicBezTo>
                    <a:cubicBezTo>
                      <a:pt x="18" y="2"/>
                      <a:pt x="18" y="2"/>
                      <a:pt x="18" y="2"/>
                    </a:cubicBezTo>
                    <a:cubicBezTo>
                      <a:pt x="17" y="2"/>
                      <a:pt x="16" y="2"/>
                      <a:pt x="14" y="3"/>
                    </a:cubicBezTo>
                    <a:cubicBezTo>
                      <a:pt x="14" y="3"/>
                      <a:pt x="14" y="3"/>
                      <a:pt x="14" y="3"/>
                    </a:cubicBezTo>
                    <a:cubicBezTo>
                      <a:pt x="14" y="3"/>
                      <a:pt x="14" y="3"/>
                      <a:pt x="14" y="3"/>
                    </a:cubicBezTo>
                    <a:cubicBezTo>
                      <a:pt x="14" y="3"/>
                      <a:pt x="14" y="3"/>
                      <a:pt x="14" y="3"/>
                    </a:cubicBezTo>
                    <a:cubicBezTo>
                      <a:pt x="12" y="3"/>
                      <a:pt x="11" y="3"/>
                      <a:pt x="10" y="3"/>
                    </a:cubicBezTo>
                    <a:cubicBezTo>
                      <a:pt x="10" y="3"/>
                      <a:pt x="10" y="3"/>
                      <a:pt x="10" y="3"/>
                    </a:cubicBezTo>
                    <a:cubicBezTo>
                      <a:pt x="9" y="3"/>
                      <a:pt x="9" y="3"/>
                      <a:pt x="9" y="3"/>
                    </a:cubicBezTo>
                    <a:cubicBezTo>
                      <a:pt x="9" y="3"/>
                      <a:pt x="9" y="3"/>
                      <a:pt x="9" y="3"/>
                    </a:cubicBezTo>
                    <a:cubicBezTo>
                      <a:pt x="7" y="3"/>
                      <a:pt x="5" y="4"/>
                      <a:pt x="4" y="4"/>
                    </a:cubicBezTo>
                    <a:cubicBezTo>
                      <a:pt x="4" y="4"/>
                      <a:pt x="4" y="4"/>
                      <a:pt x="4" y="4"/>
                    </a:cubicBezTo>
                    <a:cubicBezTo>
                      <a:pt x="3" y="4"/>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67" name="文本框 220"/>
          <p:cNvSpPr txBox="1"/>
          <p:nvPr/>
        </p:nvSpPr>
        <p:spPr>
          <a:xfrm>
            <a:off x="8654415" y="5384800"/>
            <a:ext cx="2078990" cy="365760"/>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“国Ⅵ”排放标准</a:t>
            </a:r>
            <a:endPar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grpSp>
        <p:nvGrpSpPr>
          <p:cNvPr id="131" name="组合 130"/>
          <p:cNvGrpSpPr/>
          <p:nvPr/>
        </p:nvGrpSpPr>
        <p:grpSpPr>
          <a:xfrm>
            <a:off x="8255318" y="5043265"/>
            <a:ext cx="767097" cy="776663"/>
            <a:chOff x="8208529" y="4937728"/>
            <a:chExt cx="766997" cy="776843"/>
          </a:xfrm>
        </p:grpSpPr>
        <p:grpSp>
          <p:nvGrpSpPr>
            <p:cNvPr id="169" name="Group 119"/>
            <p:cNvGrpSpPr>
              <a:grpSpLocks noChangeAspect="1"/>
            </p:cNvGrpSpPr>
            <p:nvPr/>
          </p:nvGrpSpPr>
          <p:grpSpPr bwMode="auto">
            <a:xfrm>
              <a:off x="8735813" y="4937728"/>
              <a:ext cx="239713" cy="287337"/>
              <a:chOff x="2946" y="3289"/>
              <a:chExt cx="151" cy="181"/>
            </a:xfrm>
            <a:solidFill>
              <a:sysClr val="window" lastClr="FFFFFF">
                <a:lumMod val="50000"/>
              </a:sysClr>
            </a:solidFill>
          </p:grpSpPr>
          <p:sp>
            <p:nvSpPr>
              <p:cNvPr id="170" name="Freeform 120"/>
              <p:cNvSpPr/>
              <p:nvPr/>
            </p:nvSpPr>
            <p:spPr bwMode="auto">
              <a:xfrm>
                <a:off x="2946" y="3289"/>
                <a:ext cx="142" cy="148"/>
              </a:xfrm>
              <a:custGeom>
                <a:avLst/>
                <a:gdLst>
                  <a:gd name="T0" fmla="*/ 0 w 17"/>
                  <a:gd name="T1" fmla="*/ 3 h 18"/>
                  <a:gd name="T2" fmla="*/ 1 w 17"/>
                  <a:gd name="T3" fmla="*/ 5 h 18"/>
                  <a:gd name="T4" fmla="*/ 2 w 17"/>
                  <a:gd name="T5" fmla="*/ 7 h 18"/>
                  <a:gd name="T6" fmla="*/ 2 w 17"/>
                  <a:gd name="T7" fmla="*/ 11 h 18"/>
                  <a:gd name="T8" fmla="*/ 3 w 17"/>
                  <a:gd name="T9" fmla="*/ 14 h 18"/>
                  <a:gd name="T10" fmla="*/ 5 w 17"/>
                  <a:gd name="T11" fmla="*/ 16 h 18"/>
                  <a:gd name="T12" fmla="*/ 9 w 17"/>
                  <a:gd name="T13" fmla="*/ 16 h 18"/>
                  <a:gd name="T14" fmla="*/ 13 w 17"/>
                  <a:gd name="T15" fmla="*/ 14 h 18"/>
                  <a:gd name="T16" fmla="*/ 15 w 17"/>
                  <a:gd name="T17" fmla="*/ 11 h 18"/>
                  <a:gd name="T18" fmla="*/ 14 w 17"/>
                  <a:gd name="T19" fmla="*/ 7 h 18"/>
                  <a:gd name="T20" fmla="*/ 12 w 17"/>
                  <a:gd name="T21" fmla="*/ 4 h 18"/>
                  <a:gd name="T22" fmla="*/ 8 w 17"/>
                  <a:gd name="T23" fmla="*/ 3 h 18"/>
                  <a:gd name="T24" fmla="*/ 7 w 17"/>
                  <a:gd name="T25" fmla="*/ 2 h 18"/>
                  <a:gd name="T26" fmla="*/ 5 w 17"/>
                  <a:gd name="T27" fmla="*/ 2 h 18"/>
                  <a:gd name="T28" fmla="*/ 3 w 17"/>
                  <a:gd name="T29" fmla="*/ 2 h 18"/>
                  <a:gd name="T30" fmla="*/ 1 w 17"/>
                  <a:gd name="T31" fmla="*/ 2 h 18"/>
                  <a:gd name="T32" fmla="*/ 1 w 17"/>
                  <a:gd name="T33" fmla="*/ 2 h 18"/>
                  <a:gd name="T34" fmla="*/ 3 w 17"/>
                  <a:gd name="T35" fmla="*/ 1 h 18"/>
                  <a:gd name="T36" fmla="*/ 5 w 17"/>
                  <a:gd name="T37" fmla="*/ 1 h 18"/>
                  <a:gd name="T38" fmla="*/ 9 w 17"/>
                  <a:gd name="T39" fmla="*/ 1 h 18"/>
                  <a:gd name="T40" fmla="*/ 13 w 17"/>
                  <a:gd name="T41" fmla="*/ 2 h 18"/>
                  <a:gd name="T42" fmla="*/ 16 w 17"/>
                  <a:gd name="T43" fmla="*/ 6 h 18"/>
                  <a:gd name="T44" fmla="*/ 17 w 17"/>
                  <a:gd name="T45" fmla="*/ 11 h 18"/>
                  <a:gd name="T46" fmla="*/ 14 w 17"/>
                  <a:gd name="T47" fmla="*/ 16 h 18"/>
                  <a:gd name="T48" fmla="*/ 9 w 17"/>
                  <a:gd name="T49" fmla="*/ 18 h 18"/>
                  <a:gd name="T50" fmla="*/ 4 w 17"/>
                  <a:gd name="T51" fmla="*/ 18 h 18"/>
                  <a:gd name="T52" fmla="*/ 2 w 17"/>
                  <a:gd name="T53" fmla="*/ 17 h 18"/>
                  <a:gd name="T54" fmla="*/ 1 w 17"/>
                  <a:gd name="T55" fmla="*/ 15 h 18"/>
                  <a:gd name="T56" fmla="*/ 0 w 17"/>
                  <a:gd name="T57" fmla="*/ 11 h 18"/>
                  <a:gd name="T58" fmla="*/ 1 w 17"/>
                  <a:gd name="T59" fmla="*/ 7 h 18"/>
                  <a:gd name="T60" fmla="*/ 1 w 17"/>
                  <a:gd name="T61" fmla="*/ 5 h 18"/>
                  <a:gd name="T62" fmla="*/ 0 w 17"/>
                  <a:gd name="T63"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3"/>
                    </a:moveTo>
                    <a:cubicBezTo>
                      <a:pt x="0" y="3"/>
                      <a:pt x="1" y="3"/>
                      <a:pt x="1" y="5"/>
                    </a:cubicBezTo>
                    <a:cubicBezTo>
                      <a:pt x="2" y="5"/>
                      <a:pt x="2" y="6"/>
                      <a:pt x="2" y="7"/>
                    </a:cubicBezTo>
                    <a:cubicBezTo>
                      <a:pt x="2" y="8"/>
                      <a:pt x="2" y="9"/>
                      <a:pt x="2" y="11"/>
                    </a:cubicBezTo>
                    <a:cubicBezTo>
                      <a:pt x="2" y="12"/>
                      <a:pt x="2" y="13"/>
                      <a:pt x="3" y="14"/>
                    </a:cubicBezTo>
                    <a:cubicBezTo>
                      <a:pt x="3" y="16"/>
                      <a:pt x="3" y="16"/>
                      <a:pt x="5" y="16"/>
                    </a:cubicBezTo>
                    <a:cubicBezTo>
                      <a:pt x="6" y="16"/>
                      <a:pt x="7" y="16"/>
                      <a:pt x="9" y="16"/>
                    </a:cubicBezTo>
                    <a:cubicBezTo>
                      <a:pt x="10" y="16"/>
                      <a:pt x="12" y="15"/>
                      <a:pt x="13" y="14"/>
                    </a:cubicBezTo>
                    <a:cubicBezTo>
                      <a:pt x="14" y="13"/>
                      <a:pt x="15" y="12"/>
                      <a:pt x="15" y="11"/>
                    </a:cubicBezTo>
                    <a:cubicBezTo>
                      <a:pt x="15" y="10"/>
                      <a:pt x="15" y="8"/>
                      <a:pt x="14" y="7"/>
                    </a:cubicBezTo>
                    <a:cubicBezTo>
                      <a:pt x="13" y="6"/>
                      <a:pt x="12" y="5"/>
                      <a:pt x="12" y="4"/>
                    </a:cubicBezTo>
                    <a:cubicBezTo>
                      <a:pt x="11" y="3"/>
                      <a:pt x="9" y="3"/>
                      <a:pt x="8" y="3"/>
                    </a:cubicBezTo>
                    <a:cubicBezTo>
                      <a:pt x="8" y="2"/>
                      <a:pt x="7" y="3"/>
                      <a:pt x="7" y="2"/>
                    </a:cubicBezTo>
                    <a:cubicBezTo>
                      <a:pt x="6" y="2"/>
                      <a:pt x="6" y="2"/>
                      <a:pt x="5" y="2"/>
                    </a:cubicBezTo>
                    <a:cubicBezTo>
                      <a:pt x="4" y="2"/>
                      <a:pt x="3" y="2"/>
                      <a:pt x="3" y="2"/>
                    </a:cubicBezTo>
                    <a:cubicBezTo>
                      <a:pt x="1" y="2"/>
                      <a:pt x="1" y="2"/>
                      <a:pt x="1" y="2"/>
                    </a:cubicBezTo>
                    <a:cubicBezTo>
                      <a:pt x="1" y="2"/>
                      <a:pt x="1" y="2"/>
                      <a:pt x="1" y="2"/>
                    </a:cubicBezTo>
                    <a:cubicBezTo>
                      <a:pt x="1" y="2"/>
                      <a:pt x="2" y="1"/>
                      <a:pt x="3" y="1"/>
                    </a:cubicBezTo>
                    <a:cubicBezTo>
                      <a:pt x="3" y="1"/>
                      <a:pt x="4" y="1"/>
                      <a:pt x="5" y="1"/>
                    </a:cubicBezTo>
                    <a:cubicBezTo>
                      <a:pt x="6" y="0"/>
                      <a:pt x="7" y="0"/>
                      <a:pt x="9" y="1"/>
                    </a:cubicBezTo>
                    <a:cubicBezTo>
                      <a:pt x="10" y="1"/>
                      <a:pt x="11" y="1"/>
                      <a:pt x="13" y="2"/>
                    </a:cubicBezTo>
                    <a:cubicBezTo>
                      <a:pt x="14" y="3"/>
                      <a:pt x="15" y="5"/>
                      <a:pt x="16" y="6"/>
                    </a:cubicBezTo>
                    <a:cubicBezTo>
                      <a:pt x="16" y="7"/>
                      <a:pt x="17" y="9"/>
                      <a:pt x="17" y="11"/>
                    </a:cubicBezTo>
                    <a:cubicBezTo>
                      <a:pt x="17" y="13"/>
                      <a:pt x="16" y="15"/>
                      <a:pt x="14" y="16"/>
                    </a:cubicBezTo>
                    <a:cubicBezTo>
                      <a:pt x="13" y="17"/>
                      <a:pt x="11" y="17"/>
                      <a:pt x="9" y="18"/>
                    </a:cubicBezTo>
                    <a:cubicBezTo>
                      <a:pt x="8" y="18"/>
                      <a:pt x="6" y="18"/>
                      <a:pt x="4" y="18"/>
                    </a:cubicBezTo>
                    <a:cubicBezTo>
                      <a:pt x="3" y="18"/>
                      <a:pt x="3" y="18"/>
                      <a:pt x="2" y="17"/>
                    </a:cubicBezTo>
                    <a:cubicBezTo>
                      <a:pt x="1" y="16"/>
                      <a:pt x="1" y="16"/>
                      <a:pt x="1" y="15"/>
                    </a:cubicBezTo>
                    <a:cubicBezTo>
                      <a:pt x="0" y="13"/>
                      <a:pt x="0" y="12"/>
                      <a:pt x="0" y="11"/>
                    </a:cubicBezTo>
                    <a:cubicBezTo>
                      <a:pt x="0" y="9"/>
                      <a:pt x="0" y="8"/>
                      <a:pt x="1" y="7"/>
                    </a:cubicBezTo>
                    <a:cubicBezTo>
                      <a:pt x="1" y="6"/>
                      <a:pt x="1" y="5"/>
                      <a:pt x="1" y="5"/>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21"/>
              <p:cNvSpPr/>
              <p:nvPr/>
            </p:nvSpPr>
            <p:spPr bwMode="auto">
              <a:xfrm>
                <a:off x="2988" y="3347"/>
                <a:ext cx="42" cy="41"/>
              </a:xfrm>
              <a:custGeom>
                <a:avLst/>
                <a:gdLst>
                  <a:gd name="T0" fmla="*/ 0 w 5"/>
                  <a:gd name="T1" fmla="*/ 1 h 5"/>
                  <a:gd name="T2" fmla="*/ 1 w 5"/>
                  <a:gd name="T3" fmla="*/ 1 h 5"/>
                  <a:gd name="T4" fmla="*/ 1 w 5"/>
                  <a:gd name="T5" fmla="*/ 3 h 5"/>
                  <a:gd name="T6" fmla="*/ 1 w 5"/>
                  <a:gd name="T7" fmla="*/ 3 h 5"/>
                  <a:gd name="T8" fmla="*/ 1 w 5"/>
                  <a:gd name="T9" fmla="*/ 3 h 5"/>
                  <a:gd name="T10" fmla="*/ 1 w 5"/>
                  <a:gd name="T11" fmla="*/ 3 h 5"/>
                  <a:gd name="T12" fmla="*/ 1 w 5"/>
                  <a:gd name="T13" fmla="*/ 3 h 5"/>
                  <a:gd name="T14" fmla="*/ 1 w 5"/>
                  <a:gd name="T15" fmla="*/ 4 h 5"/>
                  <a:gd name="T16" fmla="*/ 2 w 5"/>
                  <a:gd name="T17" fmla="*/ 4 h 5"/>
                  <a:gd name="T18" fmla="*/ 3 w 5"/>
                  <a:gd name="T19" fmla="*/ 3 h 5"/>
                  <a:gd name="T20" fmla="*/ 3 w 5"/>
                  <a:gd name="T21" fmla="*/ 3 h 5"/>
                  <a:gd name="T22" fmla="*/ 3 w 5"/>
                  <a:gd name="T23" fmla="*/ 3 h 5"/>
                  <a:gd name="T24" fmla="*/ 4 w 5"/>
                  <a:gd name="T25" fmla="*/ 3 h 5"/>
                  <a:gd name="T26" fmla="*/ 3 w 5"/>
                  <a:gd name="T27" fmla="*/ 2 h 5"/>
                  <a:gd name="T28" fmla="*/ 3 w 5"/>
                  <a:gd name="T29" fmla="*/ 2 h 5"/>
                  <a:gd name="T30" fmla="*/ 3 w 5"/>
                  <a:gd name="T31" fmla="*/ 1 h 5"/>
                  <a:gd name="T32" fmla="*/ 2 w 5"/>
                  <a:gd name="T33" fmla="*/ 1 h 5"/>
                  <a:gd name="T34" fmla="*/ 2 w 5"/>
                  <a:gd name="T35" fmla="*/ 1 h 5"/>
                  <a:gd name="T36" fmla="*/ 1 w 5"/>
                  <a:gd name="T37" fmla="*/ 1 h 5"/>
                  <a:gd name="T38" fmla="*/ 1 w 5"/>
                  <a:gd name="T39" fmla="*/ 0 h 5"/>
                  <a:gd name="T40" fmla="*/ 2 w 5"/>
                  <a:gd name="T41" fmla="*/ 0 h 5"/>
                  <a:gd name="T42" fmla="*/ 3 w 5"/>
                  <a:gd name="T43" fmla="*/ 0 h 5"/>
                  <a:gd name="T44" fmla="*/ 4 w 5"/>
                  <a:gd name="T45" fmla="*/ 1 h 5"/>
                  <a:gd name="T46" fmla="*/ 5 w 5"/>
                  <a:gd name="T47" fmla="*/ 2 h 5"/>
                  <a:gd name="T48" fmla="*/ 5 w 5"/>
                  <a:gd name="T49" fmla="*/ 4 h 5"/>
                  <a:gd name="T50" fmla="*/ 5 w 5"/>
                  <a:gd name="T51" fmla="*/ 4 h 5"/>
                  <a:gd name="T52" fmla="*/ 5 w 5"/>
                  <a:gd name="T53" fmla="*/ 4 h 5"/>
                  <a:gd name="T54" fmla="*/ 4 w 5"/>
                  <a:gd name="T55" fmla="*/ 5 h 5"/>
                  <a:gd name="T56" fmla="*/ 1 w 5"/>
                  <a:gd name="T57" fmla="*/ 5 h 5"/>
                  <a:gd name="T58" fmla="*/ 0 w 5"/>
                  <a:gd name="T59" fmla="*/ 5 h 5"/>
                  <a:gd name="T60" fmla="*/ 0 w 5"/>
                  <a:gd name="T61" fmla="*/ 4 h 5"/>
                  <a:gd name="T62" fmla="*/ 0 w 5"/>
                  <a:gd name="T63" fmla="*/ 4 h 5"/>
                  <a:gd name="T64" fmla="*/ 0 w 5"/>
                  <a:gd name="T65" fmla="*/ 4 h 5"/>
                  <a:gd name="T66" fmla="*/ 0 w 5"/>
                  <a:gd name="T67" fmla="*/ 4 h 5"/>
                  <a:gd name="T68" fmla="*/ 0 w 5"/>
                  <a:gd name="T69" fmla="*/ 3 h 5"/>
                  <a:gd name="T70" fmla="*/ 0 w 5"/>
                  <a:gd name="T71" fmla="*/ 1 h 5"/>
                  <a:gd name="T72" fmla="*/ 0 w 5"/>
                  <a:gd name="T73"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5">
                    <a:moveTo>
                      <a:pt x="0" y="1"/>
                    </a:moveTo>
                    <a:cubicBezTo>
                      <a:pt x="0" y="1"/>
                      <a:pt x="0" y="1"/>
                      <a:pt x="1" y="1"/>
                    </a:cubicBezTo>
                    <a:cubicBezTo>
                      <a:pt x="1" y="1"/>
                      <a:pt x="1" y="2"/>
                      <a:pt x="1" y="3"/>
                    </a:cubicBezTo>
                    <a:cubicBezTo>
                      <a:pt x="1" y="3"/>
                      <a:pt x="1" y="3"/>
                      <a:pt x="1" y="3"/>
                    </a:cubicBezTo>
                    <a:cubicBezTo>
                      <a:pt x="1" y="3"/>
                      <a:pt x="1" y="3"/>
                      <a:pt x="1" y="3"/>
                    </a:cubicBezTo>
                    <a:cubicBezTo>
                      <a:pt x="1" y="3"/>
                      <a:pt x="1" y="4"/>
                      <a:pt x="1" y="3"/>
                    </a:cubicBezTo>
                    <a:cubicBezTo>
                      <a:pt x="1" y="3"/>
                      <a:pt x="1" y="3"/>
                      <a:pt x="1" y="3"/>
                    </a:cubicBezTo>
                    <a:cubicBezTo>
                      <a:pt x="1" y="4"/>
                      <a:pt x="1" y="4"/>
                      <a:pt x="1" y="4"/>
                    </a:cubicBezTo>
                    <a:cubicBezTo>
                      <a:pt x="2" y="4"/>
                      <a:pt x="1" y="4"/>
                      <a:pt x="2" y="4"/>
                    </a:cubicBezTo>
                    <a:cubicBezTo>
                      <a:pt x="2" y="4"/>
                      <a:pt x="3" y="4"/>
                      <a:pt x="3" y="3"/>
                    </a:cubicBezTo>
                    <a:cubicBezTo>
                      <a:pt x="3" y="3"/>
                      <a:pt x="3" y="3"/>
                      <a:pt x="3" y="3"/>
                    </a:cubicBezTo>
                    <a:cubicBezTo>
                      <a:pt x="3" y="3"/>
                      <a:pt x="3" y="3"/>
                      <a:pt x="3" y="3"/>
                    </a:cubicBezTo>
                    <a:cubicBezTo>
                      <a:pt x="3" y="3"/>
                      <a:pt x="4" y="3"/>
                      <a:pt x="4" y="3"/>
                    </a:cubicBezTo>
                    <a:cubicBezTo>
                      <a:pt x="3" y="3"/>
                      <a:pt x="4" y="3"/>
                      <a:pt x="3" y="2"/>
                    </a:cubicBezTo>
                    <a:cubicBezTo>
                      <a:pt x="3" y="2"/>
                      <a:pt x="3" y="2"/>
                      <a:pt x="3" y="2"/>
                    </a:cubicBezTo>
                    <a:cubicBezTo>
                      <a:pt x="3" y="1"/>
                      <a:pt x="3" y="1"/>
                      <a:pt x="3" y="1"/>
                    </a:cubicBezTo>
                    <a:cubicBezTo>
                      <a:pt x="2" y="1"/>
                      <a:pt x="2" y="1"/>
                      <a:pt x="2" y="1"/>
                    </a:cubicBezTo>
                    <a:cubicBezTo>
                      <a:pt x="2" y="1"/>
                      <a:pt x="2" y="0"/>
                      <a:pt x="2" y="1"/>
                    </a:cubicBezTo>
                    <a:cubicBezTo>
                      <a:pt x="1" y="1"/>
                      <a:pt x="1" y="1"/>
                      <a:pt x="1" y="1"/>
                    </a:cubicBezTo>
                    <a:cubicBezTo>
                      <a:pt x="1" y="1"/>
                      <a:pt x="1" y="0"/>
                      <a:pt x="1" y="0"/>
                    </a:cubicBezTo>
                    <a:cubicBezTo>
                      <a:pt x="2" y="0"/>
                      <a:pt x="2" y="0"/>
                      <a:pt x="2" y="0"/>
                    </a:cubicBezTo>
                    <a:cubicBezTo>
                      <a:pt x="2" y="0"/>
                      <a:pt x="3" y="0"/>
                      <a:pt x="3" y="0"/>
                    </a:cubicBezTo>
                    <a:cubicBezTo>
                      <a:pt x="3" y="0"/>
                      <a:pt x="4" y="0"/>
                      <a:pt x="4" y="1"/>
                    </a:cubicBezTo>
                    <a:cubicBezTo>
                      <a:pt x="4" y="1"/>
                      <a:pt x="5" y="1"/>
                      <a:pt x="5" y="2"/>
                    </a:cubicBezTo>
                    <a:cubicBezTo>
                      <a:pt x="5" y="2"/>
                      <a:pt x="5" y="3"/>
                      <a:pt x="5" y="4"/>
                    </a:cubicBezTo>
                    <a:cubicBezTo>
                      <a:pt x="5" y="4"/>
                      <a:pt x="5" y="4"/>
                      <a:pt x="5" y="4"/>
                    </a:cubicBezTo>
                    <a:cubicBezTo>
                      <a:pt x="5" y="4"/>
                      <a:pt x="5" y="4"/>
                      <a:pt x="5" y="4"/>
                    </a:cubicBezTo>
                    <a:cubicBezTo>
                      <a:pt x="4" y="5"/>
                      <a:pt x="4" y="5"/>
                      <a:pt x="4" y="5"/>
                    </a:cubicBezTo>
                    <a:cubicBezTo>
                      <a:pt x="3" y="5"/>
                      <a:pt x="2" y="5"/>
                      <a:pt x="1" y="5"/>
                    </a:cubicBezTo>
                    <a:cubicBezTo>
                      <a:pt x="1" y="5"/>
                      <a:pt x="0" y="5"/>
                      <a:pt x="0" y="5"/>
                    </a:cubicBezTo>
                    <a:cubicBezTo>
                      <a:pt x="0" y="4"/>
                      <a:pt x="0" y="4"/>
                      <a:pt x="0" y="4"/>
                    </a:cubicBezTo>
                    <a:cubicBezTo>
                      <a:pt x="0" y="4"/>
                      <a:pt x="0" y="4"/>
                      <a:pt x="0" y="4"/>
                    </a:cubicBezTo>
                    <a:cubicBezTo>
                      <a:pt x="0" y="4"/>
                      <a:pt x="0" y="4"/>
                      <a:pt x="0" y="4"/>
                    </a:cubicBezTo>
                    <a:cubicBezTo>
                      <a:pt x="0" y="4"/>
                      <a:pt x="0" y="4"/>
                      <a:pt x="0" y="4"/>
                    </a:cubicBezTo>
                    <a:cubicBezTo>
                      <a:pt x="0" y="3"/>
                      <a:pt x="0" y="3"/>
                      <a:pt x="0" y="3"/>
                    </a:cubicBezTo>
                    <a:cubicBezTo>
                      <a:pt x="0" y="2"/>
                      <a:pt x="0" y="2"/>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122"/>
              <p:cNvSpPr/>
              <p:nvPr/>
            </p:nvSpPr>
            <p:spPr bwMode="auto">
              <a:xfrm>
                <a:off x="2946" y="3338"/>
                <a:ext cx="151" cy="132"/>
              </a:xfrm>
              <a:custGeom>
                <a:avLst/>
                <a:gdLst>
                  <a:gd name="T0" fmla="*/ 1 w 18"/>
                  <a:gd name="T1" fmla="*/ 7 h 16"/>
                  <a:gd name="T2" fmla="*/ 1 w 18"/>
                  <a:gd name="T3" fmla="*/ 9 h 16"/>
                  <a:gd name="T4" fmla="*/ 2 w 18"/>
                  <a:gd name="T5" fmla="*/ 12 h 16"/>
                  <a:gd name="T6" fmla="*/ 4 w 18"/>
                  <a:gd name="T7" fmla="*/ 14 h 16"/>
                  <a:gd name="T8" fmla="*/ 6 w 18"/>
                  <a:gd name="T9" fmla="*/ 14 h 16"/>
                  <a:gd name="T10" fmla="*/ 9 w 18"/>
                  <a:gd name="T11" fmla="*/ 14 h 16"/>
                  <a:gd name="T12" fmla="*/ 12 w 18"/>
                  <a:gd name="T13" fmla="*/ 13 h 16"/>
                  <a:gd name="T14" fmla="*/ 14 w 18"/>
                  <a:gd name="T15" fmla="*/ 12 h 16"/>
                  <a:gd name="T16" fmla="*/ 15 w 18"/>
                  <a:gd name="T17" fmla="*/ 12 h 16"/>
                  <a:gd name="T18" fmla="*/ 15 w 18"/>
                  <a:gd name="T19" fmla="*/ 11 h 16"/>
                  <a:gd name="T20" fmla="*/ 16 w 18"/>
                  <a:gd name="T21" fmla="*/ 10 h 16"/>
                  <a:gd name="T22" fmla="*/ 17 w 18"/>
                  <a:gd name="T23" fmla="*/ 5 h 16"/>
                  <a:gd name="T24" fmla="*/ 16 w 18"/>
                  <a:gd name="T25" fmla="*/ 3 h 16"/>
                  <a:gd name="T26" fmla="*/ 16 w 18"/>
                  <a:gd name="T27" fmla="*/ 2 h 16"/>
                  <a:gd name="T28" fmla="*/ 15 w 18"/>
                  <a:gd name="T29" fmla="*/ 0 h 16"/>
                  <a:gd name="T30" fmla="*/ 16 w 18"/>
                  <a:gd name="T31" fmla="*/ 1 h 16"/>
                  <a:gd name="T32" fmla="*/ 17 w 18"/>
                  <a:gd name="T33" fmla="*/ 3 h 16"/>
                  <a:gd name="T34" fmla="*/ 17 w 18"/>
                  <a:gd name="T35" fmla="*/ 5 h 16"/>
                  <a:gd name="T36" fmla="*/ 18 w 18"/>
                  <a:gd name="T37" fmla="*/ 8 h 16"/>
                  <a:gd name="T38" fmla="*/ 17 w 18"/>
                  <a:gd name="T39" fmla="*/ 11 h 16"/>
                  <a:gd name="T40" fmla="*/ 16 w 18"/>
                  <a:gd name="T41" fmla="*/ 12 h 16"/>
                  <a:gd name="T42" fmla="*/ 16 w 18"/>
                  <a:gd name="T43" fmla="*/ 13 h 16"/>
                  <a:gd name="T44" fmla="*/ 15 w 18"/>
                  <a:gd name="T45" fmla="*/ 13 h 16"/>
                  <a:gd name="T46" fmla="*/ 12 w 18"/>
                  <a:gd name="T47" fmla="*/ 15 h 16"/>
                  <a:gd name="T48" fmla="*/ 9 w 18"/>
                  <a:gd name="T49" fmla="*/ 16 h 16"/>
                  <a:gd name="T50" fmla="*/ 6 w 18"/>
                  <a:gd name="T51" fmla="*/ 16 h 16"/>
                  <a:gd name="T52" fmla="*/ 3 w 18"/>
                  <a:gd name="T53" fmla="*/ 15 h 16"/>
                  <a:gd name="T54" fmla="*/ 1 w 18"/>
                  <a:gd name="T55" fmla="*/ 13 h 16"/>
                  <a:gd name="T56" fmla="*/ 0 w 18"/>
                  <a:gd name="T57" fmla="*/ 9 h 16"/>
                  <a:gd name="T58" fmla="*/ 1 w 18"/>
                  <a:gd name="T59"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 h="16">
                    <a:moveTo>
                      <a:pt x="1" y="7"/>
                    </a:moveTo>
                    <a:cubicBezTo>
                      <a:pt x="1" y="7"/>
                      <a:pt x="1" y="8"/>
                      <a:pt x="1" y="9"/>
                    </a:cubicBezTo>
                    <a:cubicBezTo>
                      <a:pt x="1" y="10"/>
                      <a:pt x="1" y="11"/>
                      <a:pt x="2" y="12"/>
                    </a:cubicBezTo>
                    <a:cubicBezTo>
                      <a:pt x="2" y="13"/>
                      <a:pt x="3" y="13"/>
                      <a:pt x="4" y="14"/>
                    </a:cubicBezTo>
                    <a:cubicBezTo>
                      <a:pt x="4" y="14"/>
                      <a:pt x="5" y="14"/>
                      <a:pt x="6" y="14"/>
                    </a:cubicBezTo>
                    <a:cubicBezTo>
                      <a:pt x="7" y="14"/>
                      <a:pt x="8" y="14"/>
                      <a:pt x="9" y="14"/>
                    </a:cubicBezTo>
                    <a:cubicBezTo>
                      <a:pt x="10" y="14"/>
                      <a:pt x="11" y="14"/>
                      <a:pt x="12" y="13"/>
                    </a:cubicBezTo>
                    <a:cubicBezTo>
                      <a:pt x="12" y="13"/>
                      <a:pt x="13" y="12"/>
                      <a:pt x="14" y="12"/>
                    </a:cubicBezTo>
                    <a:cubicBezTo>
                      <a:pt x="14" y="12"/>
                      <a:pt x="14" y="12"/>
                      <a:pt x="15" y="12"/>
                    </a:cubicBezTo>
                    <a:cubicBezTo>
                      <a:pt x="15" y="11"/>
                      <a:pt x="15" y="11"/>
                      <a:pt x="15" y="11"/>
                    </a:cubicBezTo>
                    <a:cubicBezTo>
                      <a:pt x="15" y="11"/>
                      <a:pt x="16" y="10"/>
                      <a:pt x="16" y="10"/>
                    </a:cubicBezTo>
                    <a:cubicBezTo>
                      <a:pt x="16" y="8"/>
                      <a:pt x="17" y="7"/>
                      <a:pt x="17" y="5"/>
                    </a:cubicBezTo>
                    <a:cubicBezTo>
                      <a:pt x="16" y="4"/>
                      <a:pt x="17" y="4"/>
                      <a:pt x="16" y="3"/>
                    </a:cubicBezTo>
                    <a:cubicBezTo>
                      <a:pt x="16" y="2"/>
                      <a:pt x="16" y="2"/>
                      <a:pt x="16" y="2"/>
                    </a:cubicBezTo>
                    <a:cubicBezTo>
                      <a:pt x="16" y="1"/>
                      <a:pt x="15" y="0"/>
                      <a:pt x="15" y="0"/>
                    </a:cubicBezTo>
                    <a:cubicBezTo>
                      <a:pt x="15" y="0"/>
                      <a:pt x="16" y="1"/>
                      <a:pt x="16" y="1"/>
                    </a:cubicBezTo>
                    <a:cubicBezTo>
                      <a:pt x="16" y="2"/>
                      <a:pt x="17" y="2"/>
                      <a:pt x="17" y="3"/>
                    </a:cubicBezTo>
                    <a:cubicBezTo>
                      <a:pt x="17" y="3"/>
                      <a:pt x="17" y="4"/>
                      <a:pt x="17" y="5"/>
                    </a:cubicBezTo>
                    <a:cubicBezTo>
                      <a:pt x="18" y="6"/>
                      <a:pt x="18" y="7"/>
                      <a:pt x="18" y="8"/>
                    </a:cubicBezTo>
                    <a:cubicBezTo>
                      <a:pt x="18" y="9"/>
                      <a:pt x="18" y="10"/>
                      <a:pt x="17" y="11"/>
                    </a:cubicBezTo>
                    <a:cubicBezTo>
                      <a:pt x="17" y="11"/>
                      <a:pt x="17" y="12"/>
                      <a:pt x="16" y="12"/>
                    </a:cubicBezTo>
                    <a:cubicBezTo>
                      <a:pt x="16" y="12"/>
                      <a:pt x="16" y="13"/>
                      <a:pt x="16" y="13"/>
                    </a:cubicBezTo>
                    <a:cubicBezTo>
                      <a:pt x="16" y="13"/>
                      <a:pt x="15" y="13"/>
                      <a:pt x="15" y="13"/>
                    </a:cubicBezTo>
                    <a:cubicBezTo>
                      <a:pt x="14" y="14"/>
                      <a:pt x="13" y="15"/>
                      <a:pt x="12" y="15"/>
                    </a:cubicBezTo>
                    <a:cubicBezTo>
                      <a:pt x="11" y="15"/>
                      <a:pt x="10" y="16"/>
                      <a:pt x="9" y="16"/>
                    </a:cubicBezTo>
                    <a:cubicBezTo>
                      <a:pt x="8" y="16"/>
                      <a:pt x="7" y="16"/>
                      <a:pt x="6" y="16"/>
                    </a:cubicBezTo>
                    <a:cubicBezTo>
                      <a:pt x="5" y="16"/>
                      <a:pt x="4" y="16"/>
                      <a:pt x="3" y="15"/>
                    </a:cubicBezTo>
                    <a:cubicBezTo>
                      <a:pt x="2" y="14"/>
                      <a:pt x="1" y="13"/>
                      <a:pt x="1" y="13"/>
                    </a:cubicBezTo>
                    <a:cubicBezTo>
                      <a:pt x="0" y="11"/>
                      <a:pt x="0" y="10"/>
                      <a:pt x="0" y="9"/>
                    </a:cubicBezTo>
                    <a:cubicBezTo>
                      <a:pt x="0" y="8"/>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123"/>
              <p:cNvSpPr/>
              <p:nvPr/>
            </p:nvSpPr>
            <p:spPr bwMode="auto">
              <a:xfrm>
                <a:off x="2954" y="3404"/>
                <a:ext cx="126" cy="58"/>
              </a:xfrm>
              <a:custGeom>
                <a:avLst/>
                <a:gdLst>
                  <a:gd name="T0" fmla="*/ 2 w 15"/>
                  <a:gd name="T1" fmla="*/ 6 h 7"/>
                  <a:gd name="T2" fmla="*/ 2 w 15"/>
                  <a:gd name="T3" fmla="*/ 4 h 7"/>
                  <a:gd name="T4" fmla="*/ 4 w 15"/>
                  <a:gd name="T5" fmla="*/ 6 h 7"/>
                  <a:gd name="T6" fmla="*/ 3 w 15"/>
                  <a:gd name="T7" fmla="*/ 4 h 7"/>
                  <a:gd name="T8" fmla="*/ 5 w 15"/>
                  <a:gd name="T9" fmla="*/ 5 h 7"/>
                  <a:gd name="T10" fmla="*/ 7 w 15"/>
                  <a:gd name="T11" fmla="*/ 6 h 7"/>
                  <a:gd name="T12" fmla="*/ 5 w 15"/>
                  <a:gd name="T13" fmla="*/ 3 h 7"/>
                  <a:gd name="T14" fmla="*/ 8 w 15"/>
                  <a:gd name="T15" fmla="*/ 7 h 7"/>
                  <a:gd name="T16" fmla="*/ 6 w 15"/>
                  <a:gd name="T17" fmla="*/ 4 h 7"/>
                  <a:gd name="T18" fmla="*/ 9 w 15"/>
                  <a:gd name="T19" fmla="*/ 6 h 7"/>
                  <a:gd name="T20" fmla="*/ 7 w 15"/>
                  <a:gd name="T21" fmla="*/ 3 h 7"/>
                  <a:gd name="T22" fmla="*/ 8 w 15"/>
                  <a:gd name="T23" fmla="*/ 5 h 7"/>
                  <a:gd name="T24" fmla="*/ 8 w 15"/>
                  <a:gd name="T25" fmla="*/ 2 h 7"/>
                  <a:gd name="T26" fmla="*/ 10 w 15"/>
                  <a:gd name="T27" fmla="*/ 6 h 7"/>
                  <a:gd name="T28" fmla="*/ 9 w 15"/>
                  <a:gd name="T29" fmla="*/ 2 h 7"/>
                  <a:gd name="T30" fmla="*/ 11 w 15"/>
                  <a:gd name="T31" fmla="*/ 6 h 7"/>
                  <a:gd name="T32" fmla="*/ 9 w 15"/>
                  <a:gd name="T33" fmla="*/ 3 h 7"/>
                  <a:gd name="T34" fmla="*/ 12 w 15"/>
                  <a:gd name="T35" fmla="*/ 5 h 7"/>
                  <a:gd name="T36" fmla="*/ 11 w 15"/>
                  <a:gd name="T37" fmla="*/ 2 h 7"/>
                  <a:gd name="T38" fmla="*/ 12 w 15"/>
                  <a:gd name="T39" fmla="*/ 5 h 7"/>
                  <a:gd name="T40" fmla="*/ 12 w 15"/>
                  <a:gd name="T41" fmla="*/ 1 h 7"/>
                  <a:gd name="T42" fmla="*/ 14 w 15"/>
                  <a:gd name="T43" fmla="*/ 5 h 7"/>
                  <a:gd name="T44" fmla="*/ 12 w 15"/>
                  <a:gd name="T45" fmla="*/ 1 h 7"/>
                  <a:gd name="T46" fmla="*/ 13 w 15"/>
                  <a:gd name="T47" fmla="*/ 1 h 7"/>
                  <a:gd name="T48" fmla="*/ 15 w 15"/>
                  <a:gd name="T49" fmla="*/ 2 h 7"/>
                  <a:gd name="T50" fmla="*/ 14 w 15"/>
                  <a:gd name="T51" fmla="*/ 1 h 7"/>
                  <a:gd name="T52" fmla="*/ 14 w 15"/>
                  <a:gd name="T53" fmla="*/ 0 h 7"/>
                  <a:gd name="T54" fmla="*/ 15 w 15"/>
                  <a:gd name="T55" fmla="*/ 0 h 7"/>
                  <a:gd name="T56" fmla="*/ 14 w 15"/>
                  <a:gd name="T57" fmla="*/ 1 h 7"/>
                  <a:gd name="T58" fmla="*/ 14 w 15"/>
                  <a:gd name="T59" fmla="*/ 2 h 7"/>
                  <a:gd name="T60" fmla="*/ 13 w 15"/>
                  <a:gd name="T61" fmla="*/ 1 h 7"/>
                  <a:gd name="T62" fmla="*/ 12 w 15"/>
                  <a:gd name="T63" fmla="*/ 2 h 7"/>
                  <a:gd name="T64" fmla="*/ 13 w 15"/>
                  <a:gd name="T65" fmla="*/ 4 h 7"/>
                  <a:gd name="T66" fmla="*/ 12 w 15"/>
                  <a:gd name="T67" fmla="*/ 3 h 7"/>
                  <a:gd name="T68" fmla="*/ 12 w 15"/>
                  <a:gd name="T69" fmla="*/ 5 h 7"/>
                  <a:gd name="T70" fmla="*/ 12 w 15"/>
                  <a:gd name="T71" fmla="*/ 4 h 7"/>
                  <a:gd name="T72" fmla="*/ 10 w 15"/>
                  <a:gd name="T73" fmla="*/ 4 h 7"/>
                  <a:gd name="T74" fmla="*/ 11 w 15"/>
                  <a:gd name="T75" fmla="*/ 5 h 7"/>
                  <a:gd name="T76" fmla="*/ 9 w 15"/>
                  <a:gd name="T77" fmla="*/ 3 h 7"/>
                  <a:gd name="T78" fmla="*/ 11 w 15"/>
                  <a:gd name="T79" fmla="*/ 6 h 7"/>
                  <a:gd name="T80" fmla="*/ 8 w 15"/>
                  <a:gd name="T81" fmla="*/ 3 h 7"/>
                  <a:gd name="T82" fmla="*/ 10 w 15"/>
                  <a:gd name="T83" fmla="*/ 6 h 7"/>
                  <a:gd name="T84" fmla="*/ 8 w 15"/>
                  <a:gd name="T85" fmla="*/ 4 h 7"/>
                  <a:gd name="T86" fmla="*/ 8 w 15"/>
                  <a:gd name="T87" fmla="*/ 6 h 7"/>
                  <a:gd name="T88" fmla="*/ 8 w 15"/>
                  <a:gd name="T89" fmla="*/ 7 h 7"/>
                  <a:gd name="T90" fmla="*/ 6 w 15"/>
                  <a:gd name="T91" fmla="*/ 4 h 7"/>
                  <a:gd name="T92" fmla="*/ 6 w 15"/>
                  <a:gd name="T93" fmla="*/ 7 h 7"/>
                  <a:gd name="T94" fmla="*/ 6 w 15"/>
                  <a:gd name="T95" fmla="*/ 6 h 7"/>
                  <a:gd name="T96" fmla="*/ 3 w 15"/>
                  <a:gd name="T97" fmla="*/ 4 h 7"/>
                  <a:gd name="T98" fmla="*/ 2 w 15"/>
                  <a:gd name="T99" fmla="*/ 4 h 7"/>
                  <a:gd name="T100" fmla="*/ 3 w 15"/>
                  <a:gd name="T101" fmla="*/ 7 h 7"/>
                  <a:gd name="T102" fmla="*/ 1 w 15"/>
                  <a:gd name="T103"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 h="7">
                    <a:moveTo>
                      <a:pt x="0" y="3"/>
                    </a:moveTo>
                    <a:cubicBezTo>
                      <a:pt x="0" y="4"/>
                      <a:pt x="0" y="4"/>
                      <a:pt x="1" y="4"/>
                    </a:cubicBezTo>
                    <a:cubicBezTo>
                      <a:pt x="1" y="5"/>
                      <a:pt x="1" y="5"/>
                      <a:pt x="1" y="5"/>
                    </a:cubicBezTo>
                    <a:cubicBezTo>
                      <a:pt x="2" y="6"/>
                      <a:pt x="2" y="6"/>
                      <a:pt x="2" y="6"/>
                    </a:cubicBezTo>
                    <a:cubicBezTo>
                      <a:pt x="3" y="7"/>
                      <a:pt x="3" y="7"/>
                      <a:pt x="3" y="7"/>
                    </a:cubicBezTo>
                    <a:cubicBezTo>
                      <a:pt x="3" y="7"/>
                      <a:pt x="3" y="7"/>
                      <a:pt x="3" y="7"/>
                    </a:cubicBezTo>
                    <a:cubicBezTo>
                      <a:pt x="3" y="7"/>
                      <a:pt x="3" y="6"/>
                      <a:pt x="3" y="5"/>
                    </a:cubicBezTo>
                    <a:cubicBezTo>
                      <a:pt x="2" y="5"/>
                      <a:pt x="2" y="4"/>
                      <a:pt x="2" y="4"/>
                    </a:cubicBezTo>
                    <a:cubicBezTo>
                      <a:pt x="2" y="4"/>
                      <a:pt x="2" y="4"/>
                      <a:pt x="2" y="4"/>
                    </a:cubicBezTo>
                    <a:cubicBezTo>
                      <a:pt x="2" y="3"/>
                      <a:pt x="2" y="3"/>
                      <a:pt x="2" y="4"/>
                    </a:cubicBezTo>
                    <a:cubicBezTo>
                      <a:pt x="2" y="4"/>
                      <a:pt x="2" y="4"/>
                      <a:pt x="2" y="4"/>
                    </a:cubicBezTo>
                    <a:cubicBezTo>
                      <a:pt x="3" y="4"/>
                      <a:pt x="3" y="5"/>
                      <a:pt x="4" y="6"/>
                    </a:cubicBezTo>
                    <a:cubicBezTo>
                      <a:pt x="4" y="6"/>
                      <a:pt x="4" y="6"/>
                      <a:pt x="4" y="6"/>
                    </a:cubicBezTo>
                    <a:cubicBezTo>
                      <a:pt x="4" y="6"/>
                      <a:pt x="3" y="5"/>
                      <a:pt x="3" y="4"/>
                    </a:cubicBezTo>
                    <a:cubicBezTo>
                      <a:pt x="3" y="4"/>
                      <a:pt x="3" y="4"/>
                      <a:pt x="3" y="4"/>
                    </a:cubicBezTo>
                    <a:cubicBezTo>
                      <a:pt x="3" y="4"/>
                      <a:pt x="3" y="4"/>
                      <a:pt x="3" y="4"/>
                    </a:cubicBezTo>
                    <a:cubicBezTo>
                      <a:pt x="3" y="4"/>
                      <a:pt x="3" y="4"/>
                      <a:pt x="3" y="4"/>
                    </a:cubicBezTo>
                    <a:cubicBezTo>
                      <a:pt x="6" y="6"/>
                      <a:pt x="6" y="6"/>
                      <a:pt x="6" y="6"/>
                    </a:cubicBezTo>
                    <a:cubicBezTo>
                      <a:pt x="5" y="7"/>
                      <a:pt x="5" y="7"/>
                      <a:pt x="5" y="7"/>
                    </a:cubicBezTo>
                    <a:cubicBezTo>
                      <a:pt x="5" y="6"/>
                      <a:pt x="5" y="6"/>
                      <a:pt x="5" y="5"/>
                    </a:cubicBezTo>
                    <a:cubicBezTo>
                      <a:pt x="4" y="5"/>
                      <a:pt x="4" y="4"/>
                      <a:pt x="4" y="4"/>
                    </a:cubicBezTo>
                    <a:cubicBezTo>
                      <a:pt x="4" y="3"/>
                      <a:pt x="4" y="3"/>
                      <a:pt x="4" y="3"/>
                    </a:cubicBezTo>
                    <a:cubicBezTo>
                      <a:pt x="5" y="3"/>
                      <a:pt x="5" y="3"/>
                      <a:pt x="5" y="3"/>
                    </a:cubicBezTo>
                    <a:cubicBezTo>
                      <a:pt x="5" y="4"/>
                      <a:pt x="6" y="5"/>
                      <a:pt x="7" y="6"/>
                    </a:cubicBezTo>
                    <a:cubicBezTo>
                      <a:pt x="6" y="6"/>
                      <a:pt x="6" y="6"/>
                      <a:pt x="6" y="6"/>
                    </a:cubicBezTo>
                    <a:cubicBezTo>
                      <a:pt x="6" y="6"/>
                      <a:pt x="6" y="6"/>
                      <a:pt x="5" y="5"/>
                    </a:cubicBezTo>
                    <a:cubicBezTo>
                      <a:pt x="5" y="5"/>
                      <a:pt x="5" y="4"/>
                      <a:pt x="5" y="4"/>
                    </a:cubicBezTo>
                    <a:cubicBezTo>
                      <a:pt x="5" y="4"/>
                      <a:pt x="5" y="3"/>
                      <a:pt x="5" y="3"/>
                    </a:cubicBezTo>
                    <a:cubicBezTo>
                      <a:pt x="5" y="3"/>
                      <a:pt x="5" y="3"/>
                      <a:pt x="6" y="3"/>
                    </a:cubicBezTo>
                    <a:cubicBezTo>
                      <a:pt x="7" y="5"/>
                      <a:pt x="7" y="5"/>
                      <a:pt x="7" y="5"/>
                    </a:cubicBezTo>
                    <a:cubicBezTo>
                      <a:pt x="8" y="7"/>
                      <a:pt x="8" y="7"/>
                      <a:pt x="8" y="7"/>
                    </a:cubicBezTo>
                    <a:cubicBezTo>
                      <a:pt x="8" y="7"/>
                      <a:pt x="8" y="7"/>
                      <a:pt x="8" y="7"/>
                    </a:cubicBezTo>
                    <a:cubicBezTo>
                      <a:pt x="8" y="7"/>
                      <a:pt x="7" y="7"/>
                      <a:pt x="7" y="7"/>
                    </a:cubicBezTo>
                    <a:cubicBezTo>
                      <a:pt x="7" y="7"/>
                      <a:pt x="7" y="7"/>
                      <a:pt x="7" y="7"/>
                    </a:cubicBezTo>
                    <a:cubicBezTo>
                      <a:pt x="6" y="5"/>
                      <a:pt x="6" y="5"/>
                      <a:pt x="6" y="5"/>
                    </a:cubicBezTo>
                    <a:cubicBezTo>
                      <a:pt x="6" y="5"/>
                      <a:pt x="6" y="4"/>
                      <a:pt x="6" y="4"/>
                    </a:cubicBezTo>
                    <a:cubicBezTo>
                      <a:pt x="6" y="3"/>
                      <a:pt x="6" y="3"/>
                      <a:pt x="6" y="3"/>
                    </a:cubicBezTo>
                    <a:cubicBezTo>
                      <a:pt x="6" y="3"/>
                      <a:pt x="6" y="3"/>
                      <a:pt x="7" y="3"/>
                    </a:cubicBezTo>
                    <a:cubicBezTo>
                      <a:pt x="7" y="3"/>
                      <a:pt x="7" y="3"/>
                      <a:pt x="7" y="3"/>
                    </a:cubicBezTo>
                    <a:cubicBezTo>
                      <a:pt x="7" y="4"/>
                      <a:pt x="8" y="5"/>
                      <a:pt x="9" y="6"/>
                    </a:cubicBezTo>
                    <a:cubicBezTo>
                      <a:pt x="8" y="6"/>
                      <a:pt x="8" y="6"/>
                      <a:pt x="8" y="6"/>
                    </a:cubicBezTo>
                    <a:cubicBezTo>
                      <a:pt x="8" y="6"/>
                      <a:pt x="8" y="6"/>
                      <a:pt x="7" y="5"/>
                    </a:cubicBezTo>
                    <a:cubicBezTo>
                      <a:pt x="7" y="5"/>
                      <a:pt x="7" y="4"/>
                      <a:pt x="7" y="4"/>
                    </a:cubicBezTo>
                    <a:cubicBezTo>
                      <a:pt x="7" y="3"/>
                      <a:pt x="7" y="3"/>
                      <a:pt x="7" y="3"/>
                    </a:cubicBezTo>
                    <a:cubicBezTo>
                      <a:pt x="7" y="3"/>
                      <a:pt x="8" y="3"/>
                      <a:pt x="8" y="3"/>
                    </a:cubicBezTo>
                    <a:cubicBezTo>
                      <a:pt x="8" y="4"/>
                      <a:pt x="9" y="5"/>
                      <a:pt x="10" y="6"/>
                    </a:cubicBezTo>
                    <a:cubicBezTo>
                      <a:pt x="9" y="6"/>
                      <a:pt x="9" y="6"/>
                      <a:pt x="9" y="6"/>
                    </a:cubicBezTo>
                    <a:cubicBezTo>
                      <a:pt x="9" y="6"/>
                      <a:pt x="8" y="5"/>
                      <a:pt x="8" y="5"/>
                    </a:cubicBezTo>
                    <a:cubicBezTo>
                      <a:pt x="8" y="4"/>
                      <a:pt x="8" y="4"/>
                      <a:pt x="8" y="3"/>
                    </a:cubicBezTo>
                    <a:cubicBezTo>
                      <a:pt x="8" y="3"/>
                      <a:pt x="8" y="3"/>
                      <a:pt x="8" y="3"/>
                    </a:cubicBezTo>
                    <a:cubicBezTo>
                      <a:pt x="7" y="3"/>
                      <a:pt x="8" y="2"/>
                      <a:pt x="8" y="2"/>
                    </a:cubicBezTo>
                    <a:cubicBezTo>
                      <a:pt x="8" y="2"/>
                      <a:pt x="8" y="2"/>
                      <a:pt x="8" y="2"/>
                    </a:cubicBezTo>
                    <a:cubicBezTo>
                      <a:pt x="9" y="3"/>
                      <a:pt x="9" y="3"/>
                      <a:pt x="9" y="3"/>
                    </a:cubicBezTo>
                    <a:cubicBezTo>
                      <a:pt x="10" y="4"/>
                      <a:pt x="10" y="4"/>
                      <a:pt x="10" y="4"/>
                    </a:cubicBezTo>
                    <a:cubicBezTo>
                      <a:pt x="10" y="4"/>
                      <a:pt x="10" y="5"/>
                      <a:pt x="11" y="5"/>
                    </a:cubicBezTo>
                    <a:cubicBezTo>
                      <a:pt x="10" y="6"/>
                      <a:pt x="10" y="6"/>
                      <a:pt x="10" y="6"/>
                    </a:cubicBezTo>
                    <a:cubicBezTo>
                      <a:pt x="9" y="5"/>
                      <a:pt x="9" y="5"/>
                      <a:pt x="9" y="5"/>
                    </a:cubicBezTo>
                    <a:cubicBezTo>
                      <a:pt x="8" y="3"/>
                      <a:pt x="8" y="3"/>
                      <a:pt x="8" y="3"/>
                    </a:cubicBezTo>
                    <a:cubicBezTo>
                      <a:pt x="8" y="3"/>
                      <a:pt x="8" y="3"/>
                      <a:pt x="8" y="3"/>
                    </a:cubicBezTo>
                    <a:cubicBezTo>
                      <a:pt x="8" y="3"/>
                      <a:pt x="8" y="2"/>
                      <a:pt x="9" y="2"/>
                    </a:cubicBezTo>
                    <a:cubicBezTo>
                      <a:pt x="9" y="2"/>
                      <a:pt x="9" y="2"/>
                      <a:pt x="9" y="2"/>
                    </a:cubicBezTo>
                    <a:cubicBezTo>
                      <a:pt x="10" y="4"/>
                      <a:pt x="10" y="4"/>
                      <a:pt x="10" y="4"/>
                    </a:cubicBezTo>
                    <a:cubicBezTo>
                      <a:pt x="11" y="5"/>
                      <a:pt x="11" y="5"/>
                      <a:pt x="11" y="5"/>
                    </a:cubicBezTo>
                    <a:cubicBezTo>
                      <a:pt x="11" y="5"/>
                      <a:pt x="11" y="6"/>
                      <a:pt x="11" y="6"/>
                    </a:cubicBezTo>
                    <a:cubicBezTo>
                      <a:pt x="11" y="6"/>
                      <a:pt x="11" y="6"/>
                      <a:pt x="10" y="6"/>
                    </a:cubicBezTo>
                    <a:cubicBezTo>
                      <a:pt x="10" y="6"/>
                      <a:pt x="10" y="6"/>
                      <a:pt x="10" y="6"/>
                    </a:cubicBezTo>
                    <a:cubicBezTo>
                      <a:pt x="10" y="4"/>
                      <a:pt x="10" y="4"/>
                      <a:pt x="10" y="4"/>
                    </a:cubicBezTo>
                    <a:cubicBezTo>
                      <a:pt x="9" y="3"/>
                      <a:pt x="9" y="3"/>
                      <a:pt x="9" y="3"/>
                    </a:cubicBezTo>
                    <a:cubicBezTo>
                      <a:pt x="9" y="2"/>
                      <a:pt x="9" y="2"/>
                      <a:pt x="10" y="2"/>
                    </a:cubicBezTo>
                    <a:cubicBezTo>
                      <a:pt x="10" y="2"/>
                      <a:pt x="10" y="2"/>
                      <a:pt x="10" y="2"/>
                    </a:cubicBezTo>
                    <a:cubicBezTo>
                      <a:pt x="10" y="3"/>
                      <a:pt x="11" y="3"/>
                      <a:pt x="11" y="4"/>
                    </a:cubicBezTo>
                    <a:cubicBezTo>
                      <a:pt x="12" y="5"/>
                      <a:pt x="12" y="5"/>
                      <a:pt x="12" y="5"/>
                    </a:cubicBezTo>
                    <a:cubicBezTo>
                      <a:pt x="11" y="5"/>
                      <a:pt x="11" y="5"/>
                      <a:pt x="11" y="5"/>
                    </a:cubicBezTo>
                    <a:cubicBezTo>
                      <a:pt x="11" y="5"/>
                      <a:pt x="11" y="4"/>
                      <a:pt x="11" y="4"/>
                    </a:cubicBezTo>
                    <a:cubicBezTo>
                      <a:pt x="11" y="3"/>
                      <a:pt x="11" y="3"/>
                      <a:pt x="11" y="2"/>
                    </a:cubicBezTo>
                    <a:cubicBezTo>
                      <a:pt x="11" y="2"/>
                      <a:pt x="11" y="2"/>
                      <a:pt x="11" y="2"/>
                    </a:cubicBezTo>
                    <a:cubicBezTo>
                      <a:pt x="11" y="2"/>
                      <a:pt x="11" y="2"/>
                      <a:pt x="11" y="2"/>
                    </a:cubicBezTo>
                    <a:cubicBezTo>
                      <a:pt x="12" y="2"/>
                      <a:pt x="12" y="3"/>
                      <a:pt x="12" y="3"/>
                    </a:cubicBezTo>
                    <a:cubicBezTo>
                      <a:pt x="13" y="4"/>
                      <a:pt x="13" y="4"/>
                      <a:pt x="13" y="4"/>
                    </a:cubicBezTo>
                    <a:cubicBezTo>
                      <a:pt x="12" y="5"/>
                      <a:pt x="12" y="5"/>
                      <a:pt x="12" y="5"/>
                    </a:cubicBezTo>
                    <a:cubicBezTo>
                      <a:pt x="12" y="4"/>
                      <a:pt x="12" y="4"/>
                      <a:pt x="12" y="3"/>
                    </a:cubicBezTo>
                    <a:cubicBezTo>
                      <a:pt x="11" y="3"/>
                      <a:pt x="11" y="2"/>
                      <a:pt x="11" y="2"/>
                    </a:cubicBezTo>
                    <a:cubicBezTo>
                      <a:pt x="11" y="1"/>
                      <a:pt x="11" y="1"/>
                      <a:pt x="11" y="1"/>
                    </a:cubicBezTo>
                    <a:cubicBezTo>
                      <a:pt x="11" y="1"/>
                      <a:pt x="12" y="1"/>
                      <a:pt x="12" y="1"/>
                    </a:cubicBezTo>
                    <a:cubicBezTo>
                      <a:pt x="12" y="1"/>
                      <a:pt x="12" y="1"/>
                      <a:pt x="12" y="1"/>
                    </a:cubicBezTo>
                    <a:cubicBezTo>
                      <a:pt x="13" y="3"/>
                      <a:pt x="13" y="3"/>
                      <a:pt x="13" y="3"/>
                    </a:cubicBezTo>
                    <a:cubicBezTo>
                      <a:pt x="14" y="4"/>
                      <a:pt x="14" y="4"/>
                      <a:pt x="14" y="4"/>
                    </a:cubicBezTo>
                    <a:cubicBezTo>
                      <a:pt x="14" y="4"/>
                      <a:pt x="14" y="4"/>
                      <a:pt x="14" y="5"/>
                    </a:cubicBezTo>
                    <a:cubicBezTo>
                      <a:pt x="13" y="5"/>
                      <a:pt x="13" y="5"/>
                      <a:pt x="13" y="4"/>
                    </a:cubicBezTo>
                    <a:cubicBezTo>
                      <a:pt x="12" y="3"/>
                      <a:pt x="12" y="3"/>
                      <a:pt x="12" y="3"/>
                    </a:cubicBezTo>
                    <a:cubicBezTo>
                      <a:pt x="12" y="3"/>
                      <a:pt x="12" y="2"/>
                      <a:pt x="12" y="1"/>
                    </a:cubicBezTo>
                    <a:cubicBezTo>
                      <a:pt x="12" y="1"/>
                      <a:pt x="12" y="1"/>
                      <a:pt x="12" y="1"/>
                    </a:cubicBezTo>
                    <a:cubicBezTo>
                      <a:pt x="12" y="1"/>
                      <a:pt x="12" y="1"/>
                      <a:pt x="12" y="1"/>
                    </a:cubicBezTo>
                    <a:cubicBezTo>
                      <a:pt x="14" y="3"/>
                      <a:pt x="14" y="3"/>
                      <a:pt x="14" y="3"/>
                    </a:cubicBezTo>
                    <a:cubicBezTo>
                      <a:pt x="14" y="3"/>
                      <a:pt x="14" y="3"/>
                      <a:pt x="14" y="3"/>
                    </a:cubicBezTo>
                    <a:cubicBezTo>
                      <a:pt x="13" y="3"/>
                      <a:pt x="13" y="2"/>
                      <a:pt x="13" y="1"/>
                    </a:cubicBezTo>
                    <a:cubicBezTo>
                      <a:pt x="13" y="1"/>
                      <a:pt x="13" y="1"/>
                      <a:pt x="13" y="1"/>
                    </a:cubicBezTo>
                    <a:cubicBezTo>
                      <a:pt x="13" y="1"/>
                      <a:pt x="13" y="1"/>
                      <a:pt x="13" y="1"/>
                    </a:cubicBezTo>
                    <a:cubicBezTo>
                      <a:pt x="13" y="1"/>
                      <a:pt x="14" y="1"/>
                      <a:pt x="14" y="1"/>
                    </a:cubicBezTo>
                    <a:cubicBezTo>
                      <a:pt x="14" y="2"/>
                      <a:pt x="14" y="2"/>
                      <a:pt x="15" y="2"/>
                    </a:cubicBezTo>
                    <a:cubicBezTo>
                      <a:pt x="14" y="2"/>
                      <a:pt x="14" y="2"/>
                      <a:pt x="14" y="2"/>
                    </a:cubicBezTo>
                    <a:cubicBezTo>
                      <a:pt x="14" y="1"/>
                      <a:pt x="14" y="1"/>
                      <a:pt x="14" y="1"/>
                    </a:cubicBezTo>
                    <a:cubicBezTo>
                      <a:pt x="14" y="1"/>
                      <a:pt x="14" y="1"/>
                      <a:pt x="14" y="1"/>
                    </a:cubicBezTo>
                    <a:cubicBezTo>
                      <a:pt x="14" y="1"/>
                      <a:pt x="14" y="1"/>
                      <a:pt x="14" y="1"/>
                    </a:cubicBezTo>
                    <a:cubicBezTo>
                      <a:pt x="15" y="2"/>
                      <a:pt x="15" y="2"/>
                      <a:pt x="15" y="2"/>
                    </a:cubicBezTo>
                    <a:cubicBezTo>
                      <a:pt x="15" y="2"/>
                      <a:pt x="15" y="2"/>
                      <a:pt x="15" y="2"/>
                    </a:cubicBezTo>
                    <a:cubicBezTo>
                      <a:pt x="14" y="0"/>
                      <a:pt x="14" y="0"/>
                      <a:pt x="14" y="0"/>
                    </a:cubicBezTo>
                    <a:cubicBezTo>
                      <a:pt x="14" y="0"/>
                      <a:pt x="14" y="0"/>
                      <a:pt x="14" y="0"/>
                    </a:cubicBezTo>
                    <a:cubicBezTo>
                      <a:pt x="14" y="0"/>
                      <a:pt x="14" y="0"/>
                      <a:pt x="14" y="0"/>
                    </a:cubicBezTo>
                    <a:cubicBezTo>
                      <a:pt x="15" y="0"/>
                      <a:pt x="15" y="0"/>
                      <a:pt x="15" y="0"/>
                    </a:cubicBezTo>
                    <a:cubicBezTo>
                      <a:pt x="15" y="0"/>
                      <a:pt x="15" y="0"/>
                      <a:pt x="15" y="0"/>
                    </a:cubicBezTo>
                    <a:cubicBezTo>
                      <a:pt x="15" y="0"/>
                      <a:pt x="15" y="0"/>
                      <a:pt x="15" y="0"/>
                    </a:cubicBezTo>
                    <a:cubicBezTo>
                      <a:pt x="15" y="2"/>
                      <a:pt x="15" y="2"/>
                      <a:pt x="15" y="2"/>
                    </a:cubicBezTo>
                    <a:cubicBezTo>
                      <a:pt x="15" y="2"/>
                      <a:pt x="15" y="2"/>
                      <a:pt x="15" y="2"/>
                    </a:cubicBezTo>
                    <a:cubicBezTo>
                      <a:pt x="15" y="2"/>
                      <a:pt x="15" y="2"/>
                      <a:pt x="15" y="2"/>
                    </a:cubicBezTo>
                    <a:cubicBezTo>
                      <a:pt x="14" y="1"/>
                      <a:pt x="14" y="1"/>
                      <a:pt x="14" y="1"/>
                    </a:cubicBezTo>
                    <a:cubicBezTo>
                      <a:pt x="14" y="1"/>
                      <a:pt x="14" y="1"/>
                      <a:pt x="14" y="1"/>
                    </a:cubicBezTo>
                    <a:cubicBezTo>
                      <a:pt x="15" y="2"/>
                      <a:pt x="15" y="2"/>
                      <a:pt x="15" y="2"/>
                    </a:cubicBezTo>
                    <a:cubicBezTo>
                      <a:pt x="15" y="2"/>
                      <a:pt x="15" y="2"/>
                      <a:pt x="15" y="2"/>
                    </a:cubicBezTo>
                    <a:cubicBezTo>
                      <a:pt x="15" y="2"/>
                      <a:pt x="15" y="2"/>
                      <a:pt x="14" y="2"/>
                    </a:cubicBezTo>
                    <a:cubicBezTo>
                      <a:pt x="14" y="2"/>
                      <a:pt x="14" y="2"/>
                      <a:pt x="14" y="2"/>
                    </a:cubicBezTo>
                    <a:cubicBezTo>
                      <a:pt x="14" y="2"/>
                      <a:pt x="14" y="2"/>
                      <a:pt x="14" y="2"/>
                    </a:cubicBezTo>
                    <a:cubicBezTo>
                      <a:pt x="14" y="1"/>
                      <a:pt x="13" y="1"/>
                      <a:pt x="13" y="1"/>
                    </a:cubicBezTo>
                    <a:cubicBezTo>
                      <a:pt x="13" y="1"/>
                      <a:pt x="13" y="1"/>
                      <a:pt x="13" y="1"/>
                    </a:cubicBezTo>
                    <a:cubicBezTo>
                      <a:pt x="13" y="2"/>
                      <a:pt x="14" y="2"/>
                      <a:pt x="14" y="3"/>
                    </a:cubicBezTo>
                    <a:cubicBezTo>
                      <a:pt x="14" y="3"/>
                      <a:pt x="14" y="3"/>
                      <a:pt x="14" y="3"/>
                    </a:cubicBezTo>
                    <a:cubicBezTo>
                      <a:pt x="14" y="3"/>
                      <a:pt x="14" y="3"/>
                      <a:pt x="14" y="3"/>
                    </a:cubicBezTo>
                    <a:cubicBezTo>
                      <a:pt x="12" y="2"/>
                      <a:pt x="12" y="2"/>
                      <a:pt x="12" y="2"/>
                    </a:cubicBezTo>
                    <a:cubicBezTo>
                      <a:pt x="12" y="1"/>
                      <a:pt x="12" y="1"/>
                      <a:pt x="12" y="1"/>
                    </a:cubicBezTo>
                    <a:cubicBezTo>
                      <a:pt x="12" y="2"/>
                      <a:pt x="13" y="2"/>
                      <a:pt x="13" y="3"/>
                    </a:cubicBezTo>
                    <a:cubicBezTo>
                      <a:pt x="14" y="4"/>
                      <a:pt x="14" y="4"/>
                      <a:pt x="14" y="4"/>
                    </a:cubicBezTo>
                    <a:cubicBezTo>
                      <a:pt x="13" y="4"/>
                      <a:pt x="13" y="4"/>
                      <a:pt x="13" y="4"/>
                    </a:cubicBezTo>
                    <a:cubicBezTo>
                      <a:pt x="12" y="3"/>
                      <a:pt x="12" y="3"/>
                      <a:pt x="12" y="3"/>
                    </a:cubicBezTo>
                    <a:cubicBezTo>
                      <a:pt x="11" y="2"/>
                      <a:pt x="11" y="2"/>
                      <a:pt x="11" y="2"/>
                    </a:cubicBezTo>
                    <a:cubicBezTo>
                      <a:pt x="12" y="2"/>
                      <a:pt x="12" y="2"/>
                      <a:pt x="12" y="2"/>
                    </a:cubicBezTo>
                    <a:cubicBezTo>
                      <a:pt x="12" y="2"/>
                      <a:pt x="12" y="3"/>
                      <a:pt x="12" y="3"/>
                    </a:cubicBezTo>
                    <a:cubicBezTo>
                      <a:pt x="13" y="3"/>
                      <a:pt x="13" y="4"/>
                      <a:pt x="13" y="5"/>
                    </a:cubicBezTo>
                    <a:cubicBezTo>
                      <a:pt x="13" y="5"/>
                      <a:pt x="13" y="5"/>
                      <a:pt x="13" y="5"/>
                    </a:cubicBezTo>
                    <a:cubicBezTo>
                      <a:pt x="13" y="5"/>
                      <a:pt x="13" y="5"/>
                      <a:pt x="12" y="5"/>
                    </a:cubicBezTo>
                    <a:cubicBezTo>
                      <a:pt x="12" y="5"/>
                      <a:pt x="12" y="5"/>
                      <a:pt x="12" y="5"/>
                    </a:cubicBezTo>
                    <a:cubicBezTo>
                      <a:pt x="12" y="3"/>
                      <a:pt x="12" y="3"/>
                      <a:pt x="12" y="3"/>
                    </a:cubicBezTo>
                    <a:cubicBezTo>
                      <a:pt x="11" y="3"/>
                      <a:pt x="11" y="3"/>
                      <a:pt x="11" y="2"/>
                    </a:cubicBezTo>
                    <a:cubicBezTo>
                      <a:pt x="11" y="2"/>
                      <a:pt x="11" y="2"/>
                      <a:pt x="11" y="2"/>
                    </a:cubicBezTo>
                    <a:cubicBezTo>
                      <a:pt x="11" y="3"/>
                      <a:pt x="11" y="3"/>
                      <a:pt x="12" y="4"/>
                    </a:cubicBezTo>
                    <a:cubicBezTo>
                      <a:pt x="12" y="4"/>
                      <a:pt x="12" y="5"/>
                      <a:pt x="12" y="5"/>
                    </a:cubicBezTo>
                    <a:cubicBezTo>
                      <a:pt x="12" y="6"/>
                      <a:pt x="12" y="6"/>
                      <a:pt x="12" y="6"/>
                    </a:cubicBezTo>
                    <a:cubicBezTo>
                      <a:pt x="12" y="6"/>
                      <a:pt x="11" y="6"/>
                      <a:pt x="11" y="6"/>
                    </a:cubicBezTo>
                    <a:cubicBezTo>
                      <a:pt x="10" y="4"/>
                      <a:pt x="10" y="4"/>
                      <a:pt x="10" y="4"/>
                    </a:cubicBezTo>
                    <a:cubicBezTo>
                      <a:pt x="10" y="4"/>
                      <a:pt x="10" y="3"/>
                      <a:pt x="9" y="3"/>
                    </a:cubicBezTo>
                    <a:cubicBezTo>
                      <a:pt x="10" y="2"/>
                      <a:pt x="10" y="2"/>
                      <a:pt x="10" y="2"/>
                    </a:cubicBezTo>
                    <a:cubicBezTo>
                      <a:pt x="10" y="4"/>
                      <a:pt x="10" y="4"/>
                      <a:pt x="10" y="4"/>
                    </a:cubicBezTo>
                    <a:cubicBezTo>
                      <a:pt x="11" y="5"/>
                      <a:pt x="11" y="5"/>
                      <a:pt x="11" y="5"/>
                    </a:cubicBezTo>
                    <a:cubicBezTo>
                      <a:pt x="10" y="6"/>
                      <a:pt x="10" y="6"/>
                      <a:pt x="10" y="6"/>
                    </a:cubicBezTo>
                    <a:cubicBezTo>
                      <a:pt x="10" y="4"/>
                      <a:pt x="10" y="4"/>
                      <a:pt x="10" y="4"/>
                    </a:cubicBezTo>
                    <a:cubicBezTo>
                      <a:pt x="9" y="3"/>
                      <a:pt x="9" y="3"/>
                      <a:pt x="9" y="3"/>
                    </a:cubicBezTo>
                    <a:cubicBezTo>
                      <a:pt x="9" y="3"/>
                      <a:pt x="9" y="3"/>
                      <a:pt x="9" y="3"/>
                    </a:cubicBezTo>
                    <a:cubicBezTo>
                      <a:pt x="10" y="4"/>
                      <a:pt x="10" y="4"/>
                      <a:pt x="10" y="4"/>
                    </a:cubicBezTo>
                    <a:cubicBezTo>
                      <a:pt x="11" y="5"/>
                      <a:pt x="11" y="5"/>
                      <a:pt x="11" y="5"/>
                    </a:cubicBezTo>
                    <a:cubicBezTo>
                      <a:pt x="11" y="6"/>
                      <a:pt x="11" y="6"/>
                      <a:pt x="11" y="6"/>
                    </a:cubicBezTo>
                    <a:cubicBezTo>
                      <a:pt x="11" y="6"/>
                      <a:pt x="11" y="6"/>
                      <a:pt x="11" y="6"/>
                    </a:cubicBezTo>
                    <a:cubicBezTo>
                      <a:pt x="10" y="6"/>
                      <a:pt x="10" y="6"/>
                      <a:pt x="10" y="6"/>
                    </a:cubicBezTo>
                    <a:cubicBezTo>
                      <a:pt x="10" y="5"/>
                      <a:pt x="9" y="5"/>
                      <a:pt x="9" y="4"/>
                    </a:cubicBezTo>
                    <a:cubicBezTo>
                      <a:pt x="8" y="4"/>
                      <a:pt x="8" y="4"/>
                      <a:pt x="8" y="4"/>
                    </a:cubicBezTo>
                    <a:cubicBezTo>
                      <a:pt x="8" y="3"/>
                      <a:pt x="8" y="3"/>
                      <a:pt x="8" y="3"/>
                    </a:cubicBezTo>
                    <a:cubicBezTo>
                      <a:pt x="9" y="3"/>
                      <a:pt x="9" y="3"/>
                      <a:pt x="9" y="3"/>
                    </a:cubicBezTo>
                    <a:cubicBezTo>
                      <a:pt x="9" y="3"/>
                      <a:pt x="9" y="4"/>
                      <a:pt x="9" y="4"/>
                    </a:cubicBezTo>
                    <a:cubicBezTo>
                      <a:pt x="9" y="5"/>
                      <a:pt x="9" y="5"/>
                      <a:pt x="10" y="6"/>
                    </a:cubicBezTo>
                    <a:cubicBezTo>
                      <a:pt x="10" y="6"/>
                      <a:pt x="10" y="6"/>
                      <a:pt x="10" y="6"/>
                    </a:cubicBezTo>
                    <a:cubicBezTo>
                      <a:pt x="10" y="6"/>
                      <a:pt x="10" y="7"/>
                      <a:pt x="10" y="7"/>
                    </a:cubicBezTo>
                    <a:cubicBezTo>
                      <a:pt x="9" y="7"/>
                      <a:pt x="9" y="7"/>
                      <a:pt x="9" y="7"/>
                    </a:cubicBezTo>
                    <a:cubicBezTo>
                      <a:pt x="8" y="6"/>
                      <a:pt x="8" y="5"/>
                      <a:pt x="7" y="4"/>
                    </a:cubicBezTo>
                    <a:cubicBezTo>
                      <a:pt x="8" y="4"/>
                      <a:pt x="8" y="4"/>
                      <a:pt x="8" y="4"/>
                    </a:cubicBezTo>
                    <a:cubicBezTo>
                      <a:pt x="8" y="4"/>
                      <a:pt x="8" y="4"/>
                      <a:pt x="8" y="5"/>
                    </a:cubicBezTo>
                    <a:cubicBezTo>
                      <a:pt x="8" y="5"/>
                      <a:pt x="9" y="6"/>
                      <a:pt x="9" y="6"/>
                    </a:cubicBezTo>
                    <a:cubicBezTo>
                      <a:pt x="9" y="6"/>
                      <a:pt x="9" y="7"/>
                      <a:pt x="9" y="7"/>
                    </a:cubicBezTo>
                    <a:cubicBezTo>
                      <a:pt x="8" y="7"/>
                      <a:pt x="8" y="7"/>
                      <a:pt x="8" y="6"/>
                    </a:cubicBezTo>
                    <a:cubicBezTo>
                      <a:pt x="7" y="6"/>
                      <a:pt x="7" y="5"/>
                      <a:pt x="6" y="4"/>
                    </a:cubicBezTo>
                    <a:cubicBezTo>
                      <a:pt x="7" y="4"/>
                      <a:pt x="7" y="4"/>
                      <a:pt x="7" y="4"/>
                    </a:cubicBezTo>
                    <a:cubicBezTo>
                      <a:pt x="7" y="4"/>
                      <a:pt x="7" y="5"/>
                      <a:pt x="7" y="5"/>
                    </a:cubicBezTo>
                    <a:cubicBezTo>
                      <a:pt x="8" y="7"/>
                      <a:pt x="8" y="7"/>
                      <a:pt x="8" y="7"/>
                    </a:cubicBezTo>
                    <a:cubicBezTo>
                      <a:pt x="7" y="7"/>
                      <a:pt x="7" y="7"/>
                      <a:pt x="7" y="7"/>
                    </a:cubicBezTo>
                    <a:cubicBezTo>
                      <a:pt x="6" y="5"/>
                      <a:pt x="6" y="5"/>
                      <a:pt x="6" y="5"/>
                    </a:cubicBezTo>
                    <a:cubicBezTo>
                      <a:pt x="5" y="4"/>
                      <a:pt x="5" y="4"/>
                      <a:pt x="5" y="4"/>
                    </a:cubicBezTo>
                    <a:cubicBezTo>
                      <a:pt x="6" y="4"/>
                      <a:pt x="6" y="4"/>
                      <a:pt x="6" y="4"/>
                    </a:cubicBezTo>
                    <a:cubicBezTo>
                      <a:pt x="6" y="4"/>
                      <a:pt x="6" y="4"/>
                      <a:pt x="6" y="5"/>
                    </a:cubicBezTo>
                    <a:cubicBezTo>
                      <a:pt x="6" y="5"/>
                      <a:pt x="7" y="6"/>
                      <a:pt x="7" y="6"/>
                    </a:cubicBezTo>
                    <a:cubicBezTo>
                      <a:pt x="7" y="6"/>
                      <a:pt x="7" y="7"/>
                      <a:pt x="7" y="7"/>
                    </a:cubicBezTo>
                    <a:cubicBezTo>
                      <a:pt x="6" y="7"/>
                      <a:pt x="6" y="7"/>
                      <a:pt x="6" y="7"/>
                    </a:cubicBezTo>
                    <a:cubicBezTo>
                      <a:pt x="5" y="6"/>
                      <a:pt x="5" y="5"/>
                      <a:pt x="4" y="4"/>
                    </a:cubicBezTo>
                    <a:cubicBezTo>
                      <a:pt x="5" y="4"/>
                      <a:pt x="5" y="4"/>
                      <a:pt x="5" y="4"/>
                    </a:cubicBezTo>
                    <a:cubicBezTo>
                      <a:pt x="5" y="4"/>
                      <a:pt x="5" y="4"/>
                      <a:pt x="5" y="5"/>
                    </a:cubicBezTo>
                    <a:cubicBezTo>
                      <a:pt x="5" y="5"/>
                      <a:pt x="6" y="6"/>
                      <a:pt x="6" y="6"/>
                    </a:cubicBezTo>
                    <a:cubicBezTo>
                      <a:pt x="6" y="7"/>
                      <a:pt x="6" y="7"/>
                      <a:pt x="6" y="7"/>
                    </a:cubicBezTo>
                    <a:cubicBezTo>
                      <a:pt x="6" y="7"/>
                      <a:pt x="6" y="7"/>
                      <a:pt x="5" y="7"/>
                    </a:cubicBezTo>
                    <a:cubicBezTo>
                      <a:pt x="3" y="4"/>
                      <a:pt x="3" y="4"/>
                      <a:pt x="3" y="4"/>
                    </a:cubicBezTo>
                    <a:cubicBezTo>
                      <a:pt x="3" y="4"/>
                      <a:pt x="3" y="4"/>
                      <a:pt x="3" y="4"/>
                    </a:cubicBezTo>
                    <a:cubicBezTo>
                      <a:pt x="4" y="5"/>
                      <a:pt x="4" y="5"/>
                      <a:pt x="4" y="6"/>
                    </a:cubicBezTo>
                    <a:cubicBezTo>
                      <a:pt x="4" y="6"/>
                      <a:pt x="4" y="6"/>
                      <a:pt x="4" y="6"/>
                    </a:cubicBezTo>
                    <a:cubicBezTo>
                      <a:pt x="4" y="6"/>
                      <a:pt x="4" y="6"/>
                      <a:pt x="4" y="6"/>
                    </a:cubicBezTo>
                    <a:cubicBezTo>
                      <a:pt x="3" y="6"/>
                      <a:pt x="2" y="5"/>
                      <a:pt x="2" y="4"/>
                    </a:cubicBezTo>
                    <a:cubicBezTo>
                      <a:pt x="2" y="4"/>
                      <a:pt x="2" y="4"/>
                      <a:pt x="2" y="4"/>
                    </a:cubicBezTo>
                    <a:cubicBezTo>
                      <a:pt x="2" y="4"/>
                      <a:pt x="3" y="5"/>
                      <a:pt x="3" y="5"/>
                    </a:cubicBezTo>
                    <a:cubicBezTo>
                      <a:pt x="3" y="6"/>
                      <a:pt x="3" y="6"/>
                      <a:pt x="4" y="7"/>
                    </a:cubicBezTo>
                    <a:cubicBezTo>
                      <a:pt x="4" y="7"/>
                      <a:pt x="4" y="7"/>
                      <a:pt x="3" y="7"/>
                    </a:cubicBezTo>
                    <a:cubicBezTo>
                      <a:pt x="3" y="7"/>
                      <a:pt x="3" y="7"/>
                      <a:pt x="3" y="7"/>
                    </a:cubicBezTo>
                    <a:cubicBezTo>
                      <a:pt x="3" y="7"/>
                      <a:pt x="3" y="7"/>
                      <a:pt x="2" y="6"/>
                    </a:cubicBezTo>
                    <a:cubicBezTo>
                      <a:pt x="1" y="6"/>
                      <a:pt x="1" y="6"/>
                      <a:pt x="1" y="6"/>
                    </a:cubicBezTo>
                    <a:cubicBezTo>
                      <a:pt x="1" y="4"/>
                      <a:pt x="1" y="4"/>
                      <a:pt x="1" y="4"/>
                    </a:cubicBezTo>
                    <a:cubicBezTo>
                      <a:pt x="0" y="4"/>
                      <a:pt x="0" y="4"/>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74" name="Group 126"/>
            <p:cNvGrpSpPr>
              <a:grpSpLocks noChangeAspect="1"/>
            </p:cNvGrpSpPr>
            <p:nvPr/>
          </p:nvGrpSpPr>
          <p:grpSpPr bwMode="auto">
            <a:xfrm>
              <a:off x="8208529" y="5195935"/>
              <a:ext cx="511652" cy="518636"/>
              <a:chOff x="2575" y="3469"/>
              <a:chExt cx="293" cy="297"/>
            </a:xfrm>
            <a:solidFill>
              <a:sysClr val="window" lastClr="FFFFFF">
                <a:lumMod val="50000"/>
              </a:sysClr>
            </a:solidFill>
          </p:grpSpPr>
          <p:sp>
            <p:nvSpPr>
              <p:cNvPr id="175" name="Freeform 127"/>
              <p:cNvSpPr/>
              <p:nvPr/>
            </p:nvSpPr>
            <p:spPr bwMode="auto">
              <a:xfrm>
                <a:off x="2742" y="3500"/>
                <a:ext cx="126" cy="181"/>
              </a:xfrm>
              <a:custGeom>
                <a:avLst/>
                <a:gdLst>
                  <a:gd name="T0" fmla="*/ 21 w 28"/>
                  <a:gd name="T1" fmla="*/ 0 h 40"/>
                  <a:gd name="T2" fmla="*/ 10 w 28"/>
                  <a:gd name="T3" fmla="*/ 19 h 40"/>
                  <a:gd name="T4" fmla="*/ 7 w 28"/>
                  <a:gd name="T5" fmla="*/ 24 h 40"/>
                  <a:gd name="T6" fmla="*/ 4 w 28"/>
                  <a:gd name="T7" fmla="*/ 29 h 40"/>
                  <a:gd name="T8" fmla="*/ 2 w 28"/>
                  <a:gd name="T9" fmla="*/ 34 h 40"/>
                  <a:gd name="T10" fmla="*/ 2 w 28"/>
                  <a:gd name="T11" fmla="*/ 36 h 40"/>
                  <a:gd name="T12" fmla="*/ 1 w 28"/>
                  <a:gd name="T13" fmla="*/ 39 h 40"/>
                  <a:gd name="T14" fmla="*/ 0 w 28"/>
                  <a:gd name="T15" fmla="*/ 38 h 40"/>
                  <a:gd name="T16" fmla="*/ 10 w 28"/>
                  <a:gd name="T17" fmla="*/ 30 h 40"/>
                  <a:gd name="T18" fmla="*/ 18 w 28"/>
                  <a:gd name="T19" fmla="*/ 19 h 40"/>
                  <a:gd name="T20" fmla="*/ 22 w 28"/>
                  <a:gd name="T21" fmla="*/ 14 h 40"/>
                  <a:gd name="T22" fmla="*/ 25 w 28"/>
                  <a:gd name="T23" fmla="*/ 8 h 40"/>
                  <a:gd name="T24" fmla="*/ 27 w 28"/>
                  <a:gd name="T25" fmla="*/ 6 h 40"/>
                  <a:gd name="T26" fmla="*/ 27 w 28"/>
                  <a:gd name="T27" fmla="*/ 3 h 40"/>
                  <a:gd name="T28" fmla="*/ 24 w 28"/>
                  <a:gd name="T29" fmla="*/ 1 h 40"/>
                  <a:gd name="T30" fmla="*/ 22 w 28"/>
                  <a:gd name="T31" fmla="*/ 1 h 40"/>
                  <a:gd name="T32" fmla="*/ 25 w 28"/>
                  <a:gd name="T33" fmla="*/ 0 h 40"/>
                  <a:gd name="T34" fmla="*/ 27 w 28"/>
                  <a:gd name="T35" fmla="*/ 2 h 40"/>
                  <a:gd name="T36" fmla="*/ 28 w 28"/>
                  <a:gd name="T37" fmla="*/ 6 h 40"/>
                  <a:gd name="T38" fmla="*/ 26 w 28"/>
                  <a:gd name="T39" fmla="*/ 9 h 40"/>
                  <a:gd name="T40" fmla="*/ 23 w 28"/>
                  <a:gd name="T41" fmla="*/ 14 h 40"/>
                  <a:gd name="T42" fmla="*/ 19 w 28"/>
                  <a:gd name="T43" fmla="*/ 20 h 40"/>
                  <a:gd name="T44" fmla="*/ 11 w 28"/>
                  <a:gd name="T45" fmla="*/ 31 h 40"/>
                  <a:gd name="T46" fmla="*/ 1 w 28"/>
                  <a:gd name="T47" fmla="*/ 40 h 40"/>
                  <a:gd name="T48" fmla="*/ 1 w 28"/>
                  <a:gd name="T49" fmla="*/ 40 h 40"/>
                  <a:gd name="T50" fmla="*/ 0 w 28"/>
                  <a:gd name="T51" fmla="*/ 39 h 40"/>
                  <a:gd name="T52" fmla="*/ 0 w 28"/>
                  <a:gd name="T53" fmla="*/ 39 h 40"/>
                  <a:gd name="T54" fmla="*/ 0 w 28"/>
                  <a:gd name="T55" fmla="*/ 36 h 40"/>
                  <a:gd name="T56" fmla="*/ 1 w 28"/>
                  <a:gd name="T57" fmla="*/ 33 h 40"/>
                  <a:gd name="T58" fmla="*/ 3 w 28"/>
                  <a:gd name="T59" fmla="*/ 28 h 40"/>
                  <a:gd name="T60" fmla="*/ 6 w 28"/>
                  <a:gd name="T61" fmla="*/ 23 h 40"/>
                  <a:gd name="T62" fmla="*/ 9 w 28"/>
                  <a:gd name="T63" fmla="*/ 19 h 40"/>
                  <a:gd name="T64" fmla="*/ 21 w 28"/>
                  <a:gd name="T6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40">
                    <a:moveTo>
                      <a:pt x="21" y="0"/>
                    </a:moveTo>
                    <a:cubicBezTo>
                      <a:pt x="10" y="19"/>
                      <a:pt x="10" y="19"/>
                      <a:pt x="10" y="19"/>
                    </a:cubicBezTo>
                    <a:cubicBezTo>
                      <a:pt x="9" y="21"/>
                      <a:pt x="8" y="22"/>
                      <a:pt x="7" y="24"/>
                    </a:cubicBezTo>
                    <a:cubicBezTo>
                      <a:pt x="6" y="25"/>
                      <a:pt x="5" y="27"/>
                      <a:pt x="4" y="29"/>
                    </a:cubicBezTo>
                    <a:cubicBezTo>
                      <a:pt x="3" y="30"/>
                      <a:pt x="3" y="32"/>
                      <a:pt x="2" y="34"/>
                    </a:cubicBezTo>
                    <a:cubicBezTo>
                      <a:pt x="2" y="35"/>
                      <a:pt x="2" y="35"/>
                      <a:pt x="2" y="36"/>
                    </a:cubicBezTo>
                    <a:cubicBezTo>
                      <a:pt x="1" y="37"/>
                      <a:pt x="1" y="38"/>
                      <a:pt x="1" y="39"/>
                    </a:cubicBezTo>
                    <a:cubicBezTo>
                      <a:pt x="0" y="38"/>
                      <a:pt x="0" y="38"/>
                      <a:pt x="0" y="38"/>
                    </a:cubicBezTo>
                    <a:cubicBezTo>
                      <a:pt x="4" y="37"/>
                      <a:pt x="7" y="34"/>
                      <a:pt x="10" y="30"/>
                    </a:cubicBezTo>
                    <a:cubicBezTo>
                      <a:pt x="13" y="27"/>
                      <a:pt x="15" y="23"/>
                      <a:pt x="18" y="19"/>
                    </a:cubicBezTo>
                    <a:cubicBezTo>
                      <a:pt x="22" y="14"/>
                      <a:pt x="22" y="14"/>
                      <a:pt x="22" y="14"/>
                    </a:cubicBezTo>
                    <a:cubicBezTo>
                      <a:pt x="23" y="12"/>
                      <a:pt x="24" y="10"/>
                      <a:pt x="25" y="8"/>
                    </a:cubicBezTo>
                    <a:cubicBezTo>
                      <a:pt x="26" y="7"/>
                      <a:pt x="27" y="7"/>
                      <a:pt x="27" y="6"/>
                    </a:cubicBezTo>
                    <a:cubicBezTo>
                      <a:pt x="27" y="5"/>
                      <a:pt x="28" y="3"/>
                      <a:pt x="27" y="3"/>
                    </a:cubicBezTo>
                    <a:cubicBezTo>
                      <a:pt x="26" y="2"/>
                      <a:pt x="25" y="1"/>
                      <a:pt x="24" y="1"/>
                    </a:cubicBezTo>
                    <a:cubicBezTo>
                      <a:pt x="24" y="0"/>
                      <a:pt x="22" y="0"/>
                      <a:pt x="22" y="1"/>
                    </a:cubicBezTo>
                    <a:cubicBezTo>
                      <a:pt x="22" y="0"/>
                      <a:pt x="24" y="0"/>
                      <a:pt x="25" y="0"/>
                    </a:cubicBezTo>
                    <a:cubicBezTo>
                      <a:pt x="26" y="1"/>
                      <a:pt x="27" y="1"/>
                      <a:pt x="27" y="2"/>
                    </a:cubicBezTo>
                    <a:cubicBezTo>
                      <a:pt x="28" y="3"/>
                      <a:pt x="28" y="5"/>
                      <a:pt x="28" y="6"/>
                    </a:cubicBezTo>
                    <a:cubicBezTo>
                      <a:pt x="27" y="7"/>
                      <a:pt x="27" y="8"/>
                      <a:pt x="26" y="9"/>
                    </a:cubicBezTo>
                    <a:cubicBezTo>
                      <a:pt x="25" y="11"/>
                      <a:pt x="24" y="13"/>
                      <a:pt x="23" y="14"/>
                    </a:cubicBezTo>
                    <a:cubicBezTo>
                      <a:pt x="19" y="20"/>
                      <a:pt x="19" y="20"/>
                      <a:pt x="19" y="20"/>
                    </a:cubicBezTo>
                    <a:cubicBezTo>
                      <a:pt x="17" y="24"/>
                      <a:pt x="14" y="27"/>
                      <a:pt x="11" y="31"/>
                    </a:cubicBezTo>
                    <a:cubicBezTo>
                      <a:pt x="9" y="35"/>
                      <a:pt x="5" y="38"/>
                      <a:pt x="1" y="40"/>
                    </a:cubicBezTo>
                    <a:cubicBezTo>
                      <a:pt x="1" y="40"/>
                      <a:pt x="1" y="40"/>
                      <a:pt x="1" y="40"/>
                    </a:cubicBezTo>
                    <a:cubicBezTo>
                      <a:pt x="0" y="40"/>
                      <a:pt x="0" y="40"/>
                      <a:pt x="0" y="39"/>
                    </a:cubicBezTo>
                    <a:cubicBezTo>
                      <a:pt x="0" y="39"/>
                      <a:pt x="0" y="39"/>
                      <a:pt x="0" y="39"/>
                    </a:cubicBezTo>
                    <a:cubicBezTo>
                      <a:pt x="0" y="38"/>
                      <a:pt x="0" y="37"/>
                      <a:pt x="0" y="36"/>
                    </a:cubicBezTo>
                    <a:cubicBezTo>
                      <a:pt x="0" y="35"/>
                      <a:pt x="0" y="34"/>
                      <a:pt x="1" y="33"/>
                    </a:cubicBezTo>
                    <a:cubicBezTo>
                      <a:pt x="1" y="31"/>
                      <a:pt x="2" y="30"/>
                      <a:pt x="3" y="28"/>
                    </a:cubicBezTo>
                    <a:cubicBezTo>
                      <a:pt x="4" y="26"/>
                      <a:pt x="5" y="25"/>
                      <a:pt x="6" y="23"/>
                    </a:cubicBezTo>
                    <a:cubicBezTo>
                      <a:pt x="7" y="22"/>
                      <a:pt x="8" y="20"/>
                      <a:pt x="9" y="19"/>
                    </a:cubicBezTo>
                    <a:cubicBezTo>
                      <a:pt x="13" y="12"/>
                      <a:pt x="17" y="6"/>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128"/>
              <p:cNvSpPr/>
              <p:nvPr/>
            </p:nvSpPr>
            <p:spPr bwMode="auto">
              <a:xfrm>
                <a:off x="2832" y="3514"/>
                <a:ext cx="27" cy="18"/>
              </a:xfrm>
              <a:custGeom>
                <a:avLst/>
                <a:gdLst>
                  <a:gd name="T0" fmla="*/ 0 w 6"/>
                  <a:gd name="T1" fmla="*/ 0 h 4"/>
                  <a:gd name="T2" fmla="*/ 1 w 6"/>
                  <a:gd name="T3" fmla="*/ 0 h 4"/>
                  <a:gd name="T4" fmla="*/ 4 w 6"/>
                  <a:gd name="T5" fmla="*/ 1 h 4"/>
                  <a:gd name="T6" fmla="*/ 6 w 6"/>
                  <a:gd name="T7" fmla="*/ 3 h 4"/>
                  <a:gd name="T8" fmla="*/ 6 w 6"/>
                  <a:gd name="T9" fmla="*/ 4 h 4"/>
                  <a:gd name="T10" fmla="*/ 5 w 6"/>
                  <a:gd name="T11" fmla="*/ 3 h 4"/>
                  <a:gd name="T12" fmla="*/ 3 w 6"/>
                  <a:gd name="T13" fmla="*/ 2 h 4"/>
                  <a:gd name="T14" fmla="*/ 0 w 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0"/>
                    </a:moveTo>
                    <a:cubicBezTo>
                      <a:pt x="0" y="0"/>
                      <a:pt x="0" y="0"/>
                      <a:pt x="1" y="0"/>
                    </a:cubicBezTo>
                    <a:cubicBezTo>
                      <a:pt x="2" y="0"/>
                      <a:pt x="3" y="1"/>
                      <a:pt x="4" y="1"/>
                    </a:cubicBezTo>
                    <a:cubicBezTo>
                      <a:pt x="4" y="2"/>
                      <a:pt x="5" y="2"/>
                      <a:pt x="6" y="3"/>
                    </a:cubicBezTo>
                    <a:cubicBezTo>
                      <a:pt x="6" y="4"/>
                      <a:pt x="6" y="4"/>
                      <a:pt x="6" y="4"/>
                    </a:cubicBezTo>
                    <a:cubicBezTo>
                      <a:pt x="6" y="4"/>
                      <a:pt x="6" y="4"/>
                      <a:pt x="5" y="3"/>
                    </a:cubicBezTo>
                    <a:cubicBezTo>
                      <a:pt x="5" y="3"/>
                      <a:pt x="4" y="2"/>
                      <a:pt x="3" y="2"/>
                    </a:cubicBezTo>
                    <a:cubicBezTo>
                      <a:pt x="2"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129"/>
              <p:cNvSpPr/>
              <p:nvPr/>
            </p:nvSpPr>
            <p:spPr bwMode="auto">
              <a:xfrm>
                <a:off x="2823" y="3523"/>
                <a:ext cx="36" cy="18"/>
              </a:xfrm>
              <a:custGeom>
                <a:avLst/>
                <a:gdLst>
                  <a:gd name="T0" fmla="*/ 0 w 8"/>
                  <a:gd name="T1" fmla="*/ 0 h 4"/>
                  <a:gd name="T2" fmla="*/ 1 w 8"/>
                  <a:gd name="T3" fmla="*/ 0 h 4"/>
                  <a:gd name="T4" fmla="*/ 2 w 8"/>
                  <a:gd name="T5" fmla="*/ 0 h 4"/>
                  <a:gd name="T6" fmla="*/ 5 w 8"/>
                  <a:gd name="T7" fmla="*/ 1 h 4"/>
                  <a:gd name="T8" fmla="*/ 8 w 8"/>
                  <a:gd name="T9" fmla="*/ 4 h 4"/>
                  <a:gd name="T10" fmla="*/ 6 w 8"/>
                  <a:gd name="T11" fmla="*/ 4 h 4"/>
                  <a:gd name="T12" fmla="*/ 4 w 8"/>
                  <a:gd name="T13" fmla="*/ 2 h 4"/>
                  <a:gd name="T14" fmla="*/ 2 w 8"/>
                  <a:gd name="T15" fmla="*/ 0 h 4"/>
                  <a:gd name="T16" fmla="*/ 0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0" y="0"/>
                    </a:moveTo>
                    <a:cubicBezTo>
                      <a:pt x="0" y="0"/>
                      <a:pt x="0" y="0"/>
                      <a:pt x="1" y="0"/>
                    </a:cubicBezTo>
                    <a:cubicBezTo>
                      <a:pt x="1" y="0"/>
                      <a:pt x="1" y="0"/>
                      <a:pt x="2" y="0"/>
                    </a:cubicBezTo>
                    <a:cubicBezTo>
                      <a:pt x="3" y="0"/>
                      <a:pt x="4" y="0"/>
                      <a:pt x="5" y="1"/>
                    </a:cubicBezTo>
                    <a:cubicBezTo>
                      <a:pt x="6" y="3"/>
                      <a:pt x="8" y="4"/>
                      <a:pt x="8" y="4"/>
                    </a:cubicBezTo>
                    <a:cubicBezTo>
                      <a:pt x="8" y="4"/>
                      <a:pt x="7" y="4"/>
                      <a:pt x="6" y="4"/>
                    </a:cubicBezTo>
                    <a:cubicBezTo>
                      <a:pt x="6" y="3"/>
                      <a:pt x="5" y="2"/>
                      <a:pt x="4" y="2"/>
                    </a:cubicBezTo>
                    <a:cubicBezTo>
                      <a:pt x="3" y="1"/>
                      <a:pt x="2" y="1"/>
                      <a:pt x="2"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130"/>
              <p:cNvSpPr/>
              <p:nvPr/>
            </p:nvSpPr>
            <p:spPr bwMode="auto">
              <a:xfrm>
                <a:off x="2751" y="3627"/>
                <a:ext cx="32" cy="22"/>
              </a:xfrm>
              <a:custGeom>
                <a:avLst/>
                <a:gdLst>
                  <a:gd name="T0" fmla="*/ 0 w 7"/>
                  <a:gd name="T1" fmla="*/ 1 h 5"/>
                  <a:gd name="T2" fmla="*/ 2 w 7"/>
                  <a:gd name="T3" fmla="*/ 0 h 5"/>
                  <a:gd name="T4" fmla="*/ 3 w 7"/>
                  <a:gd name="T5" fmla="*/ 0 h 5"/>
                  <a:gd name="T6" fmla="*/ 3 w 7"/>
                  <a:gd name="T7" fmla="*/ 0 h 5"/>
                  <a:gd name="T8" fmla="*/ 3 w 7"/>
                  <a:gd name="T9" fmla="*/ 2 h 5"/>
                  <a:gd name="T10" fmla="*/ 3 w 7"/>
                  <a:gd name="T11" fmla="*/ 3 h 5"/>
                  <a:gd name="T12" fmla="*/ 2 w 7"/>
                  <a:gd name="T13" fmla="*/ 3 h 5"/>
                  <a:gd name="T14" fmla="*/ 3 w 7"/>
                  <a:gd name="T15" fmla="*/ 2 h 5"/>
                  <a:gd name="T16" fmla="*/ 4 w 7"/>
                  <a:gd name="T17" fmla="*/ 1 h 5"/>
                  <a:gd name="T18" fmla="*/ 4 w 7"/>
                  <a:gd name="T19" fmla="*/ 1 h 5"/>
                  <a:gd name="T20" fmla="*/ 5 w 7"/>
                  <a:gd name="T21" fmla="*/ 2 h 5"/>
                  <a:gd name="T22" fmla="*/ 5 w 7"/>
                  <a:gd name="T23" fmla="*/ 3 h 5"/>
                  <a:gd name="T24" fmla="*/ 5 w 7"/>
                  <a:gd name="T25" fmla="*/ 3 h 5"/>
                  <a:gd name="T26" fmla="*/ 5 w 7"/>
                  <a:gd name="T27" fmla="*/ 5 h 5"/>
                  <a:gd name="T28" fmla="*/ 4 w 7"/>
                  <a:gd name="T29" fmla="*/ 5 h 5"/>
                  <a:gd name="T30" fmla="*/ 4 w 7"/>
                  <a:gd name="T31" fmla="*/ 5 h 5"/>
                  <a:gd name="T32" fmla="*/ 4 w 7"/>
                  <a:gd name="T33" fmla="*/ 4 h 5"/>
                  <a:gd name="T34" fmla="*/ 4 w 7"/>
                  <a:gd name="T35" fmla="*/ 4 h 5"/>
                  <a:gd name="T36" fmla="*/ 5 w 7"/>
                  <a:gd name="T37" fmla="*/ 4 h 5"/>
                  <a:gd name="T38" fmla="*/ 6 w 7"/>
                  <a:gd name="T39" fmla="*/ 3 h 5"/>
                  <a:gd name="T40" fmla="*/ 7 w 7"/>
                  <a:gd name="T41" fmla="*/ 4 h 5"/>
                  <a:gd name="T42" fmla="*/ 6 w 7"/>
                  <a:gd name="T43" fmla="*/ 5 h 5"/>
                  <a:gd name="T44" fmla="*/ 6 w 7"/>
                  <a:gd name="T45" fmla="*/ 4 h 5"/>
                  <a:gd name="T46" fmla="*/ 6 w 7"/>
                  <a:gd name="T47" fmla="*/ 4 h 5"/>
                  <a:gd name="T48" fmla="*/ 5 w 7"/>
                  <a:gd name="T49" fmla="*/ 4 h 5"/>
                  <a:gd name="T50" fmla="*/ 5 w 7"/>
                  <a:gd name="T51" fmla="*/ 5 h 5"/>
                  <a:gd name="T52" fmla="*/ 4 w 7"/>
                  <a:gd name="T53" fmla="*/ 5 h 5"/>
                  <a:gd name="T54" fmla="*/ 4 w 7"/>
                  <a:gd name="T55" fmla="*/ 4 h 5"/>
                  <a:gd name="T56" fmla="*/ 4 w 7"/>
                  <a:gd name="T57" fmla="*/ 4 h 5"/>
                  <a:gd name="T58" fmla="*/ 4 w 7"/>
                  <a:gd name="T59" fmla="*/ 3 h 5"/>
                  <a:gd name="T60" fmla="*/ 4 w 7"/>
                  <a:gd name="T61" fmla="*/ 2 h 5"/>
                  <a:gd name="T62" fmla="*/ 4 w 7"/>
                  <a:gd name="T63" fmla="*/ 2 h 5"/>
                  <a:gd name="T64" fmla="*/ 4 w 7"/>
                  <a:gd name="T65" fmla="*/ 2 h 5"/>
                  <a:gd name="T66" fmla="*/ 4 w 7"/>
                  <a:gd name="T67" fmla="*/ 2 h 5"/>
                  <a:gd name="T68" fmla="*/ 4 w 7"/>
                  <a:gd name="T69" fmla="*/ 3 h 5"/>
                  <a:gd name="T70" fmla="*/ 3 w 7"/>
                  <a:gd name="T71" fmla="*/ 3 h 5"/>
                  <a:gd name="T72" fmla="*/ 2 w 7"/>
                  <a:gd name="T73" fmla="*/ 3 h 5"/>
                  <a:gd name="T74" fmla="*/ 2 w 7"/>
                  <a:gd name="T75" fmla="*/ 3 h 5"/>
                  <a:gd name="T76" fmla="*/ 2 w 7"/>
                  <a:gd name="T77" fmla="*/ 1 h 5"/>
                  <a:gd name="T78" fmla="*/ 3 w 7"/>
                  <a:gd name="T79" fmla="*/ 1 h 5"/>
                  <a:gd name="T80" fmla="*/ 0 w 7"/>
                  <a:gd name="T81"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 h="5">
                    <a:moveTo>
                      <a:pt x="0" y="1"/>
                    </a:moveTo>
                    <a:cubicBezTo>
                      <a:pt x="1" y="1"/>
                      <a:pt x="2" y="1"/>
                      <a:pt x="2" y="0"/>
                    </a:cubicBezTo>
                    <a:cubicBezTo>
                      <a:pt x="3" y="0"/>
                      <a:pt x="3" y="0"/>
                      <a:pt x="3" y="0"/>
                    </a:cubicBezTo>
                    <a:cubicBezTo>
                      <a:pt x="3" y="0"/>
                      <a:pt x="3" y="0"/>
                      <a:pt x="3" y="0"/>
                    </a:cubicBezTo>
                    <a:cubicBezTo>
                      <a:pt x="3" y="1"/>
                      <a:pt x="3" y="1"/>
                      <a:pt x="3" y="2"/>
                    </a:cubicBezTo>
                    <a:cubicBezTo>
                      <a:pt x="3" y="2"/>
                      <a:pt x="3" y="3"/>
                      <a:pt x="3" y="3"/>
                    </a:cubicBezTo>
                    <a:cubicBezTo>
                      <a:pt x="2" y="3"/>
                      <a:pt x="2" y="3"/>
                      <a:pt x="2" y="3"/>
                    </a:cubicBezTo>
                    <a:cubicBezTo>
                      <a:pt x="2" y="3"/>
                      <a:pt x="3" y="2"/>
                      <a:pt x="3" y="2"/>
                    </a:cubicBezTo>
                    <a:cubicBezTo>
                      <a:pt x="3" y="2"/>
                      <a:pt x="4" y="2"/>
                      <a:pt x="4" y="1"/>
                    </a:cubicBezTo>
                    <a:cubicBezTo>
                      <a:pt x="4" y="1"/>
                      <a:pt x="4" y="1"/>
                      <a:pt x="4" y="1"/>
                    </a:cubicBezTo>
                    <a:cubicBezTo>
                      <a:pt x="5" y="1"/>
                      <a:pt x="5" y="1"/>
                      <a:pt x="5" y="2"/>
                    </a:cubicBezTo>
                    <a:cubicBezTo>
                      <a:pt x="5" y="2"/>
                      <a:pt x="5" y="2"/>
                      <a:pt x="5" y="3"/>
                    </a:cubicBezTo>
                    <a:cubicBezTo>
                      <a:pt x="5" y="3"/>
                      <a:pt x="5" y="3"/>
                      <a:pt x="5" y="3"/>
                    </a:cubicBezTo>
                    <a:cubicBezTo>
                      <a:pt x="5" y="4"/>
                      <a:pt x="5" y="4"/>
                      <a:pt x="5" y="5"/>
                    </a:cubicBezTo>
                    <a:cubicBezTo>
                      <a:pt x="4" y="5"/>
                      <a:pt x="4" y="5"/>
                      <a:pt x="4" y="5"/>
                    </a:cubicBezTo>
                    <a:cubicBezTo>
                      <a:pt x="4" y="5"/>
                      <a:pt x="4" y="5"/>
                      <a:pt x="4" y="5"/>
                    </a:cubicBezTo>
                    <a:cubicBezTo>
                      <a:pt x="4" y="5"/>
                      <a:pt x="4" y="4"/>
                      <a:pt x="4" y="4"/>
                    </a:cubicBezTo>
                    <a:cubicBezTo>
                      <a:pt x="4" y="4"/>
                      <a:pt x="4" y="4"/>
                      <a:pt x="4" y="4"/>
                    </a:cubicBezTo>
                    <a:cubicBezTo>
                      <a:pt x="4" y="4"/>
                      <a:pt x="4" y="4"/>
                      <a:pt x="5" y="4"/>
                    </a:cubicBezTo>
                    <a:cubicBezTo>
                      <a:pt x="5" y="4"/>
                      <a:pt x="5" y="3"/>
                      <a:pt x="6" y="3"/>
                    </a:cubicBezTo>
                    <a:cubicBezTo>
                      <a:pt x="6" y="3"/>
                      <a:pt x="7" y="4"/>
                      <a:pt x="7" y="4"/>
                    </a:cubicBezTo>
                    <a:cubicBezTo>
                      <a:pt x="7" y="5"/>
                      <a:pt x="7" y="5"/>
                      <a:pt x="6" y="5"/>
                    </a:cubicBezTo>
                    <a:cubicBezTo>
                      <a:pt x="6" y="5"/>
                      <a:pt x="7" y="5"/>
                      <a:pt x="6" y="4"/>
                    </a:cubicBezTo>
                    <a:cubicBezTo>
                      <a:pt x="6" y="4"/>
                      <a:pt x="6" y="4"/>
                      <a:pt x="6" y="4"/>
                    </a:cubicBezTo>
                    <a:cubicBezTo>
                      <a:pt x="6" y="4"/>
                      <a:pt x="5" y="4"/>
                      <a:pt x="5" y="4"/>
                    </a:cubicBezTo>
                    <a:cubicBezTo>
                      <a:pt x="5" y="4"/>
                      <a:pt x="5" y="4"/>
                      <a:pt x="5" y="5"/>
                    </a:cubicBezTo>
                    <a:cubicBezTo>
                      <a:pt x="4" y="5"/>
                      <a:pt x="4" y="5"/>
                      <a:pt x="4" y="5"/>
                    </a:cubicBezTo>
                    <a:cubicBezTo>
                      <a:pt x="5" y="5"/>
                      <a:pt x="4" y="4"/>
                      <a:pt x="4" y="4"/>
                    </a:cubicBezTo>
                    <a:cubicBezTo>
                      <a:pt x="4" y="4"/>
                      <a:pt x="4" y="4"/>
                      <a:pt x="4" y="4"/>
                    </a:cubicBezTo>
                    <a:cubicBezTo>
                      <a:pt x="4" y="4"/>
                      <a:pt x="4" y="4"/>
                      <a:pt x="4" y="3"/>
                    </a:cubicBezTo>
                    <a:cubicBezTo>
                      <a:pt x="4" y="3"/>
                      <a:pt x="4" y="3"/>
                      <a:pt x="4" y="2"/>
                    </a:cubicBezTo>
                    <a:cubicBezTo>
                      <a:pt x="4" y="2"/>
                      <a:pt x="4" y="2"/>
                      <a:pt x="4" y="2"/>
                    </a:cubicBezTo>
                    <a:cubicBezTo>
                      <a:pt x="4" y="2"/>
                      <a:pt x="4" y="2"/>
                      <a:pt x="4" y="2"/>
                    </a:cubicBezTo>
                    <a:cubicBezTo>
                      <a:pt x="4" y="2"/>
                      <a:pt x="4" y="2"/>
                      <a:pt x="4" y="2"/>
                    </a:cubicBezTo>
                    <a:cubicBezTo>
                      <a:pt x="4" y="2"/>
                      <a:pt x="4" y="2"/>
                      <a:pt x="4" y="3"/>
                    </a:cubicBezTo>
                    <a:cubicBezTo>
                      <a:pt x="3" y="3"/>
                      <a:pt x="3" y="3"/>
                      <a:pt x="3" y="3"/>
                    </a:cubicBezTo>
                    <a:cubicBezTo>
                      <a:pt x="2" y="4"/>
                      <a:pt x="2" y="4"/>
                      <a:pt x="2" y="3"/>
                    </a:cubicBezTo>
                    <a:cubicBezTo>
                      <a:pt x="2" y="3"/>
                      <a:pt x="2" y="3"/>
                      <a:pt x="2" y="3"/>
                    </a:cubicBezTo>
                    <a:cubicBezTo>
                      <a:pt x="3" y="2"/>
                      <a:pt x="3" y="1"/>
                      <a:pt x="2" y="1"/>
                    </a:cubicBezTo>
                    <a:cubicBezTo>
                      <a:pt x="3" y="1"/>
                      <a:pt x="3" y="1"/>
                      <a:pt x="3" y="1"/>
                    </a:cubicBezTo>
                    <a:cubicBezTo>
                      <a:pt x="2"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131"/>
              <p:cNvSpPr/>
              <p:nvPr/>
            </p:nvSpPr>
            <p:spPr bwMode="auto">
              <a:xfrm>
                <a:off x="2751" y="3654"/>
                <a:ext cx="14" cy="9"/>
              </a:xfrm>
              <a:custGeom>
                <a:avLst/>
                <a:gdLst>
                  <a:gd name="T0" fmla="*/ 0 w 3"/>
                  <a:gd name="T1" fmla="*/ 1 h 2"/>
                  <a:gd name="T2" fmla="*/ 0 w 3"/>
                  <a:gd name="T3" fmla="*/ 0 h 2"/>
                  <a:gd name="T4" fmla="*/ 2 w 3"/>
                  <a:gd name="T5" fmla="*/ 0 h 2"/>
                  <a:gd name="T6" fmla="*/ 3 w 3"/>
                  <a:gd name="T7" fmla="*/ 2 h 2"/>
                  <a:gd name="T8" fmla="*/ 2 w 3"/>
                  <a:gd name="T9" fmla="*/ 2 h 2"/>
                  <a:gd name="T10" fmla="*/ 1 w 3"/>
                  <a:gd name="T11" fmla="*/ 1 h 2"/>
                  <a:gd name="T12" fmla="*/ 0 w 3"/>
                  <a:gd name="T13" fmla="*/ 1 h 2"/>
                  <a:gd name="T14" fmla="*/ 0 w 3"/>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1"/>
                    </a:moveTo>
                    <a:cubicBezTo>
                      <a:pt x="0" y="1"/>
                      <a:pt x="0" y="0"/>
                      <a:pt x="0" y="0"/>
                    </a:cubicBezTo>
                    <a:cubicBezTo>
                      <a:pt x="1" y="0"/>
                      <a:pt x="1" y="0"/>
                      <a:pt x="2" y="0"/>
                    </a:cubicBezTo>
                    <a:cubicBezTo>
                      <a:pt x="3" y="1"/>
                      <a:pt x="2" y="2"/>
                      <a:pt x="3" y="2"/>
                    </a:cubicBezTo>
                    <a:cubicBezTo>
                      <a:pt x="3" y="2"/>
                      <a:pt x="2" y="2"/>
                      <a:pt x="2" y="2"/>
                    </a:cubicBezTo>
                    <a:cubicBezTo>
                      <a:pt x="2" y="2"/>
                      <a:pt x="2"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132"/>
              <p:cNvSpPr/>
              <p:nvPr/>
            </p:nvSpPr>
            <p:spPr bwMode="auto">
              <a:xfrm>
                <a:off x="2765" y="3527"/>
                <a:ext cx="72" cy="109"/>
              </a:xfrm>
              <a:custGeom>
                <a:avLst/>
                <a:gdLst>
                  <a:gd name="T0" fmla="*/ 0 w 16"/>
                  <a:gd name="T1" fmla="*/ 24 h 24"/>
                  <a:gd name="T2" fmla="*/ 2 w 16"/>
                  <a:gd name="T3" fmla="*/ 20 h 24"/>
                  <a:gd name="T4" fmla="*/ 5 w 16"/>
                  <a:gd name="T5" fmla="*/ 16 h 24"/>
                  <a:gd name="T6" fmla="*/ 7 w 16"/>
                  <a:gd name="T7" fmla="*/ 12 h 24"/>
                  <a:gd name="T8" fmla="*/ 11 w 16"/>
                  <a:gd name="T9" fmla="*/ 7 h 24"/>
                  <a:gd name="T10" fmla="*/ 13 w 16"/>
                  <a:gd name="T11" fmla="*/ 3 h 24"/>
                  <a:gd name="T12" fmla="*/ 15 w 16"/>
                  <a:gd name="T13" fmla="*/ 1 h 24"/>
                  <a:gd name="T14" fmla="*/ 16 w 16"/>
                  <a:gd name="T15" fmla="*/ 0 h 24"/>
                  <a:gd name="T16" fmla="*/ 15 w 16"/>
                  <a:gd name="T17" fmla="*/ 1 h 24"/>
                  <a:gd name="T18" fmla="*/ 13 w 16"/>
                  <a:gd name="T19" fmla="*/ 4 h 24"/>
                  <a:gd name="T20" fmla="*/ 11 w 16"/>
                  <a:gd name="T21" fmla="*/ 8 h 24"/>
                  <a:gd name="T22" fmla="*/ 8 w 16"/>
                  <a:gd name="T23" fmla="*/ 12 h 24"/>
                  <a:gd name="T24" fmla="*/ 3 w 16"/>
                  <a:gd name="T25" fmla="*/ 20 h 24"/>
                  <a:gd name="T26" fmla="*/ 0 w 16"/>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4">
                    <a:moveTo>
                      <a:pt x="0" y="24"/>
                    </a:moveTo>
                    <a:cubicBezTo>
                      <a:pt x="0" y="24"/>
                      <a:pt x="1" y="22"/>
                      <a:pt x="2" y="20"/>
                    </a:cubicBezTo>
                    <a:cubicBezTo>
                      <a:pt x="3" y="19"/>
                      <a:pt x="4" y="18"/>
                      <a:pt x="5" y="16"/>
                    </a:cubicBezTo>
                    <a:cubicBezTo>
                      <a:pt x="5" y="15"/>
                      <a:pt x="6" y="13"/>
                      <a:pt x="7" y="12"/>
                    </a:cubicBezTo>
                    <a:cubicBezTo>
                      <a:pt x="9" y="10"/>
                      <a:pt x="10" y="9"/>
                      <a:pt x="11" y="7"/>
                    </a:cubicBezTo>
                    <a:cubicBezTo>
                      <a:pt x="11" y="6"/>
                      <a:pt x="12" y="5"/>
                      <a:pt x="13" y="3"/>
                    </a:cubicBezTo>
                    <a:cubicBezTo>
                      <a:pt x="14" y="2"/>
                      <a:pt x="15" y="1"/>
                      <a:pt x="15" y="1"/>
                    </a:cubicBezTo>
                    <a:cubicBezTo>
                      <a:pt x="16" y="0"/>
                      <a:pt x="16" y="0"/>
                      <a:pt x="16" y="0"/>
                    </a:cubicBezTo>
                    <a:cubicBezTo>
                      <a:pt x="16" y="0"/>
                      <a:pt x="16" y="0"/>
                      <a:pt x="15" y="1"/>
                    </a:cubicBezTo>
                    <a:cubicBezTo>
                      <a:pt x="15" y="2"/>
                      <a:pt x="14" y="2"/>
                      <a:pt x="13" y="4"/>
                    </a:cubicBezTo>
                    <a:cubicBezTo>
                      <a:pt x="13" y="5"/>
                      <a:pt x="12" y="6"/>
                      <a:pt x="11" y="8"/>
                    </a:cubicBezTo>
                    <a:cubicBezTo>
                      <a:pt x="10" y="9"/>
                      <a:pt x="9" y="11"/>
                      <a:pt x="8" y="12"/>
                    </a:cubicBezTo>
                    <a:cubicBezTo>
                      <a:pt x="6" y="15"/>
                      <a:pt x="4" y="18"/>
                      <a:pt x="3" y="20"/>
                    </a:cubicBezTo>
                    <a:cubicBezTo>
                      <a:pt x="1" y="23"/>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133"/>
              <p:cNvSpPr/>
              <p:nvPr/>
            </p:nvSpPr>
            <p:spPr bwMode="auto">
              <a:xfrm>
                <a:off x="2769" y="3532"/>
                <a:ext cx="77" cy="113"/>
              </a:xfrm>
              <a:custGeom>
                <a:avLst/>
                <a:gdLst>
                  <a:gd name="T0" fmla="*/ 0 w 17"/>
                  <a:gd name="T1" fmla="*/ 25 h 25"/>
                  <a:gd name="T2" fmla="*/ 3 w 17"/>
                  <a:gd name="T3" fmla="*/ 21 h 25"/>
                  <a:gd name="T4" fmla="*/ 8 w 17"/>
                  <a:gd name="T5" fmla="*/ 13 h 25"/>
                  <a:gd name="T6" fmla="*/ 14 w 17"/>
                  <a:gd name="T7" fmla="*/ 4 h 25"/>
                  <a:gd name="T8" fmla="*/ 17 w 17"/>
                  <a:gd name="T9" fmla="*/ 0 h 25"/>
                  <a:gd name="T10" fmla="*/ 15 w 17"/>
                  <a:gd name="T11" fmla="*/ 4 h 25"/>
                  <a:gd name="T12" fmla="*/ 12 w 17"/>
                  <a:gd name="T13" fmla="*/ 8 h 25"/>
                  <a:gd name="T14" fmla="*/ 9 w 17"/>
                  <a:gd name="T15" fmla="*/ 13 h 25"/>
                  <a:gd name="T16" fmla="*/ 0 w 17"/>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0" y="25"/>
                    </a:moveTo>
                    <a:cubicBezTo>
                      <a:pt x="0" y="25"/>
                      <a:pt x="1" y="24"/>
                      <a:pt x="3" y="21"/>
                    </a:cubicBezTo>
                    <a:cubicBezTo>
                      <a:pt x="4" y="19"/>
                      <a:pt x="6" y="16"/>
                      <a:pt x="8" y="13"/>
                    </a:cubicBezTo>
                    <a:cubicBezTo>
                      <a:pt x="10" y="9"/>
                      <a:pt x="13" y="6"/>
                      <a:pt x="14" y="4"/>
                    </a:cubicBezTo>
                    <a:cubicBezTo>
                      <a:pt x="16" y="2"/>
                      <a:pt x="17" y="0"/>
                      <a:pt x="17" y="0"/>
                    </a:cubicBezTo>
                    <a:cubicBezTo>
                      <a:pt x="17" y="0"/>
                      <a:pt x="16" y="2"/>
                      <a:pt x="15" y="4"/>
                    </a:cubicBezTo>
                    <a:cubicBezTo>
                      <a:pt x="14" y="6"/>
                      <a:pt x="13" y="7"/>
                      <a:pt x="12" y="8"/>
                    </a:cubicBezTo>
                    <a:cubicBezTo>
                      <a:pt x="11" y="10"/>
                      <a:pt x="10" y="11"/>
                      <a:pt x="9" y="13"/>
                    </a:cubicBezTo>
                    <a:cubicBezTo>
                      <a:pt x="5" y="19"/>
                      <a:pt x="0" y="25"/>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134"/>
              <p:cNvSpPr/>
              <p:nvPr/>
            </p:nvSpPr>
            <p:spPr bwMode="auto">
              <a:xfrm>
                <a:off x="2746" y="3654"/>
                <a:ext cx="14" cy="18"/>
              </a:xfrm>
              <a:custGeom>
                <a:avLst/>
                <a:gdLst>
                  <a:gd name="T0" fmla="*/ 0 w 3"/>
                  <a:gd name="T1" fmla="*/ 1 h 4"/>
                  <a:gd name="T2" fmla="*/ 1 w 3"/>
                  <a:gd name="T3" fmla="*/ 4 h 4"/>
                  <a:gd name="T4" fmla="*/ 1 w 3"/>
                  <a:gd name="T5" fmla="*/ 4 h 4"/>
                  <a:gd name="T6" fmla="*/ 0 w 3"/>
                  <a:gd name="T7" fmla="*/ 0 h 4"/>
                  <a:gd name="T8" fmla="*/ 1 w 3"/>
                  <a:gd name="T9" fmla="*/ 0 h 4"/>
                  <a:gd name="T10" fmla="*/ 1 w 3"/>
                  <a:gd name="T11" fmla="*/ 0 h 4"/>
                  <a:gd name="T12" fmla="*/ 1 w 3"/>
                  <a:gd name="T13" fmla="*/ 0 h 4"/>
                  <a:gd name="T14" fmla="*/ 2 w 3"/>
                  <a:gd name="T15" fmla="*/ 3 h 4"/>
                  <a:gd name="T16" fmla="*/ 1 w 3"/>
                  <a:gd name="T17" fmla="*/ 3 h 4"/>
                  <a:gd name="T18" fmla="*/ 1 w 3"/>
                  <a:gd name="T19" fmla="*/ 0 h 4"/>
                  <a:gd name="T20" fmla="*/ 2 w 3"/>
                  <a:gd name="T21" fmla="*/ 0 h 4"/>
                  <a:gd name="T22" fmla="*/ 2 w 3"/>
                  <a:gd name="T23" fmla="*/ 0 h 4"/>
                  <a:gd name="T24" fmla="*/ 2 w 3"/>
                  <a:gd name="T25" fmla="*/ 3 h 4"/>
                  <a:gd name="T26" fmla="*/ 2 w 3"/>
                  <a:gd name="T27" fmla="*/ 3 h 4"/>
                  <a:gd name="T28" fmla="*/ 1 w 3"/>
                  <a:gd name="T29" fmla="*/ 2 h 4"/>
                  <a:gd name="T30" fmla="*/ 2 w 3"/>
                  <a:gd name="T31" fmla="*/ 1 h 4"/>
                  <a:gd name="T32" fmla="*/ 2 w 3"/>
                  <a:gd name="T33" fmla="*/ 1 h 4"/>
                  <a:gd name="T34" fmla="*/ 2 w 3"/>
                  <a:gd name="T35" fmla="*/ 1 h 4"/>
                  <a:gd name="T36" fmla="*/ 2 w 3"/>
                  <a:gd name="T37" fmla="*/ 1 h 4"/>
                  <a:gd name="T38" fmla="*/ 3 w 3"/>
                  <a:gd name="T39" fmla="*/ 3 h 4"/>
                  <a:gd name="T40" fmla="*/ 3 w 3"/>
                  <a:gd name="T41" fmla="*/ 3 h 4"/>
                  <a:gd name="T42" fmla="*/ 2 w 3"/>
                  <a:gd name="T43" fmla="*/ 3 h 4"/>
                  <a:gd name="T44" fmla="*/ 2 w 3"/>
                  <a:gd name="T45" fmla="*/ 1 h 4"/>
                  <a:gd name="T46" fmla="*/ 2 w 3"/>
                  <a:gd name="T47" fmla="*/ 1 h 4"/>
                  <a:gd name="T48" fmla="*/ 3 w 3"/>
                  <a:gd name="T49" fmla="*/ 1 h 4"/>
                  <a:gd name="T50" fmla="*/ 3 w 3"/>
                  <a:gd name="T51" fmla="*/ 1 h 4"/>
                  <a:gd name="T52" fmla="*/ 3 w 3"/>
                  <a:gd name="T53" fmla="*/ 2 h 4"/>
                  <a:gd name="T54" fmla="*/ 2 w 3"/>
                  <a:gd name="T55" fmla="*/ 1 h 4"/>
                  <a:gd name="T56" fmla="*/ 3 w 3"/>
                  <a:gd name="T57" fmla="*/ 1 h 4"/>
                  <a:gd name="T58" fmla="*/ 3 w 3"/>
                  <a:gd name="T59" fmla="*/ 3 h 4"/>
                  <a:gd name="T60" fmla="*/ 2 w 3"/>
                  <a:gd name="T61" fmla="*/ 3 h 4"/>
                  <a:gd name="T62" fmla="*/ 2 w 3"/>
                  <a:gd name="T63" fmla="*/ 1 h 4"/>
                  <a:gd name="T64" fmla="*/ 2 w 3"/>
                  <a:gd name="T65" fmla="*/ 1 h 4"/>
                  <a:gd name="T66" fmla="*/ 2 w 3"/>
                  <a:gd name="T67" fmla="*/ 3 h 4"/>
                  <a:gd name="T68" fmla="*/ 2 w 3"/>
                  <a:gd name="T69" fmla="*/ 4 h 4"/>
                  <a:gd name="T70" fmla="*/ 2 w 3"/>
                  <a:gd name="T71" fmla="*/ 3 h 4"/>
                  <a:gd name="T72" fmla="*/ 2 w 3"/>
                  <a:gd name="T73" fmla="*/ 3 h 4"/>
                  <a:gd name="T74" fmla="*/ 1 w 3"/>
                  <a:gd name="T75" fmla="*/ 1 h 4"/>
                  <a:gd name="T76" fmla="*/ 2 w 3"/>
                  <a:gd name="T77" fmla="*/ 1 h 4"/>
                  <a:gd name="T78" fmla="*/ 2 w 3"/>
                  <a:gd name="T79" fmla="*/ 2 h 4"/>
                  <a:gd name="T80" fmla="*/ 2 w 3"/>
                  <a:gd name="T81" fmla="*/ 3 h 4"/>
                  <a:gd name="T82" fmla="*/ 1 w 3"/>
                  <a:gd name="T83" fmla="*/ 4 h 4"/>
                  <a:gd name="T84" fmla="*/ 1 w 3"/>
                  <a:gd name="T85" fmla="*/ 4 h 4"/>
                  <a:gd name="T86" fmla="*/ 0 w 3"/>
                  <a:gd name="T87" fmla="*/ 1 h 4"/>
                  <a:gd name="T88" fmla="*/ 1 w 3"/>
                  <a:gd name="T89" fmla="*/ 1 h 4"/>
                  <a:gd name="T90" fmla="*/ 1 w 3"/>
                  <a:gd name="T91" fmla="*/ 4 h 4"/>
                  <a:gd name="T92" fmla="*/ 1 w 3"/>
                  <a:gd name="T93" fmla="*/ 4 h 4"/>
                  <a:gd name="T94" fmla="*/ 1 w 3"/>
                  <a:gd name="T95" fmla="*/ 4 h 4"/>
                  <a:gd name="T96" fmla="*/ 1 w 3"/>
                  <a:gd name="T97" fmla="*/ 4 h 4"/>
                  <a:gd name="T98" fmla="*/ 0 w 3"/>
                  <a:gd name="T99"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 h="4">
                    <a:moveTo>
                      <a:pt x="0" y="1"/>
                    </a:moveTo>
                    <a:cubicBezTo>
                      <a:pt x="1" y="4"/>
                      <a:pt x="1" y="4"/>
                      <a:pt x="1" y="4"/>
                    </a:cubicBezTo>
                    <a:cubicBezTo>
                      <a:pt x="1" y="4"/>
                      <a:pt x="1" y="4"/>
                      <a:pt x="1" y="4"/>
                    </a:cubicBezTo>
                    <a:cubicBezTo>
                      <a:pt x="0" y="3"/>
                      <a:pt x="0" y="2"/>
                      <a:pt x="0" y="0"/>
                    </a:cubicBezTo>
                    <a:cubicBezTo>
                      <a:pt x="0" y="0"/>
                      <a:pt x="1" y="0"/>
                      <a:pt x="1" y="0"/>
                    </a:cubicBezTo>
                    <a:cubicBezTo>
                      <a:pt x="1" y="0"/>
                      <a:pt x="1" y="0"/>
                      <a:pt x="1" y="0"/>
                    </a:cubicBezTo>
                    <a:cubicBezTo>
                      <a:pt x="1" y="0"/>
                      <a:pt x="1" y="0"/>
                      <a:pt x="1" y="0"/>
                    </a:cubicBezTo>
                    <a:cubicBezTo>
                      <a:pt x="2" y="3"/>
                      <a:pt x="2" y="3"/>
                      <a:pt x="2" y="3"/>
                    </a:cubicBezTo>
                    <a:cubicBezTo>
                      <a:pt x="1" y="3"/>
                      <a:pt x="1" y="3"/>
                      <a:pt x="1" y="3"/>
                    </a:cubicBezTo>
                    <a:cubicBezTo>
                      <a:pt x="1" y="2"/>
                      <a:pt x="1" y="2"/>
                      <a:pt x="1" y="0"/>
                    </a:cubicBezTo>
                    <a:cubicBezTo>
                      <a:pt x="1" y="0"/>
                      <a:pt x="1" y="0"/>
                      <a:pt x="2" y="0"/>
                    </a:cubicBezTo>
                    <a:cubicBezTo>
                      <a:pt x="2" y="0"/>
                      <a:pt x="2" y="0"/>
                      <a:pt x="2" y="0"/>
                    </a:cubicBezTo>
                    <a:cubicBezTo>
                      <a:pt x="2" y="3"/>
                      <a:pt x="2" y="3"/>
                      <a:pt x="2" y="3"/>
                    </a:cubicBezTo>
                    <a:cubicBezTo>
                      <a:pt x="2" y="3"/>
                      <a:pt x="2" y="3"/>
                      <a:pt x="2" y="3"/>
                    </a:cubicBezTo>
                    <a:cubicBezTo>
                      <a:pt x="1" y="2"/>
                      <a:pt x="1" y="2"/>
                      <a:pt x="1" y="2"/>
                    </a:cubicBezTo>
                    <a:cubicBezTo>
                      <a:pt x="2" y="2"/>
                      <a:pt x="2" y="1"/>
                      <a:pt x="2" y="1"/>
                    </a:cubicBezTo>
                    <a:cubicBezTo>
                      <a:pt x="2" y="1"/>
                      <a:pt x="2" y="1"/>
                      <a:pt x="2" y="1"/>
                    </a:cubicBezTo>
                    <a:cubicBezTo>
                      <a:pt x="2" y="1"/>
                      <a:pt x="2" y="1"/>
                      <a:pt x="2" y="1"/>
                    </a:cubicBezTo>
                    <a:cubicBezTo>
                      <a:pt x="2" y="1"/>
                      <a:pt x="2" y="1"/>
                      <a:pt x="2" y="1"/>
                    </a:cubicBezTo>
                    <a:cubicBezTo>
                      <a:pt x="3" y="2"/>
                      <a:pt x="3" y="2"/>
                      <a:pt x="3" y="3"/>
                    </a:cubicBezTo>
                    <a:cubicBezTo>
                      <a:pt x="3" y="3"/>
                      <a:pt x="3" y="3"/>
                      <a:pt x="3" y="3"/>
                    </a:cubicBezTo>
                    <a:cubicBezTo>
                      <a:pt x="3" y="3"/>
                      <a:pt x="2" y="3"/>
                      <a:pt x="2" y="3"/>
                    </a:cubicBezTo>
                    <a:cubicBezTo>
                      <a:pt x="2" y="2"/>
                      <a:pt x="2" y="2"/>
                      <a:pt x="2" y="1"/>
                    </a:cubicBezTo>
                    <a:cubicBezTo>
                      <a:pt x="2" y="1"/>
                      <a:pt x="2" y="1"/>
                      <a:pt x="2" y="1"/>
                    </a:cubicBezTo>
                    <a:cubicBezTo>
                      <a:pt x="2" y="1"/>
                      <a:pt x="2" y="1"/>
                      <a:pt x="3" y="1"/>
                    </a:cubicBezTo>
                    <a:cubicBezTo>
                      <a:pt x="3" y="1"/>
                      <a:pt x="3" y="1"/>
                      <a:pt x="3" y="1"/>
                    </a:cubicBezTo>
                    <a:cubicBezTo>
                      <a:pt x="3" y="1"/>
                      <a:pt x="3" y="2"/>
                      <a:pt x="3" y="2"/>
                    </a:cubicBezTo>
                    <a:cubicBezTo>
                      <a:pt x="3" y="2"/>
                      <a:pt x="3" y="2"/>
                      <a:pt x="2" y="1"/>
                    </a:cubicBezTo>
                    <a:cubicBezTo>
                      <a:pt x="3" y="1"/>
                      <a:pt x="3" y="1"/>
                      <a:pt x="3" y="1"/>
                    </a:cubicBezTo>
                    <a:cubicBezTo>
                      <a:pt x="2" y="2"/>
                      <a:pt x="3" y="2"/>
                      <a:pt x="3" y="3"/>
                    </a:cubicBezTo>
                    <a:cubicBezTo>
                      <a:pt x="2" y="3"/>
                      <a:pt x="2" y="3"/>
                      <a:pt x="2" y="3"/>
                    </a:cubicBezTo>
                    <a:cubicBezTo>
                      <a:pt x="2" y="2"/>
                      <a:pt x="2" y="2"/>
                      <a:pt x="2" y="1"/>
                    </a:cubicBezTo>
                    <a:cubicBezTo>
                      <a:pt x="2" y="1"/>
                      <a:pt x="2" y="1"/>
                      <a:pt x="2" y="1"/>
                    </a:cubicBezTo>
                    <a:cubicBezTo>
                      <a:pt x="2" y="2"/>
                      <a:pt x="2" y="3"/>
                      <a:pt x="2" y="3"/>
                    </a:cubicBezTo>
                    <a:cubicBezTo>
                      <a:pt x="2" y="4"/>
                      <a:pt x="2" y="4"/>
                      <a:pt x="2" y="4"/>
                    </a:cubicBezTo>
                    <a:cubicBezTo>
                      <a:pt x="2" y="4"/>
                      <a:pt x="2" y="4"/>
                      <a:pt x="2" y="3"/>
                    </a:cubicBezTo>
                    <a:cubicBezTo>
                      <a:pt x="2" y="3"/>
                      <a:pt x="2" y="3"/>
                      <a:pt x="2" y="3"/>
                    </a:cubicBezTo>
                    <a:cubicBezTo>
                      <a:pt x="1" y="1"/>
                      <a:pt x="1" y="1"/>
                      <a:pt x="1" y="1"/>
                    </a:cubicBezTo>
                    <a:cubicBezTo>
                      <a:pt x="2" y="1"/>
                      <a:pt x="2" y="1"/>
                      <a:pt x="2" y="1"/>
                    </a:cubicBezTo>
                    <a:cubicBezTo>
                      <a:pt x="2" y="1"/>
                      <a:pt x="2" y="2"/>
                      <a:pt x="2" y="2"/>
                    </a:cubicBezTo>
                    <a:cubicBezTo>
                      <a:pt x="2" y="3"/>
                      <a:pt x="2" y="3"/>
                      <a:pt x="2" y="3"/>
                    </a:cubicBezTo>
                    <a:cubicBezTo>
                      <a:pt x="2" y="4"/>
                      <a:pt x="2" y="4"/>
                      <a:pt x="1" y="4"/>
                    </a:cubicBezTo>
                    <a:cubicBezTo>
                      <a:pt x="1" y="4"/>
                      <a:pt x="1" y="4"/>
                      <a:pt x="1" y="4"/>
                    </a:cubicBezTo>
                    <a:cubicBezTo>
                      <a:pt x="0" y="1"/>
                      <a:pt x="0" y="1"/>
                      <a:pt x="0" y="1"/>
                    </a:cubicBezTo>
                    <a:cubicBezTo>
                      <a:pt x="1" y="1"/>
                      <a:pt x="1" y="1"/>
                      <a:pt x="1" y="1"/>
                    </a:cubicBezTo>
                    <a:cubicBezTo>
                      <a:pt x="1" y="2"/>
                      <a:pt x="1" y="3"/>
                      <a:pt x="1" y="4"/>
                    </a:cubicBezTo>
                    <a:cubicBezTo>
                      <a:pt x="1" y="4"/>
                      <a:pt x="1" y="4"/>
                      <a:pt x="1" y="4"/>
                    </a:cubicBezTo>
                    <a:cubicBezTo>
                      <a:pt x="1" y="4"/>
                      <a:pt x="1" y="4"/>
                      <a:pt x="1" y="4"/>
                    </a:cubicBezTo>
                    <a:cubicBezTo>
                      <a:pt x="1" y="4"/>
                      <a:pt x="1" y="4"/>
                      <a:pt x="1" y="4"/>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135"/>
              <p:cNvSpPr/>
              <p:nvPr/>
            </p:nvSpPr>
            <p:spPr bwMode="auto">
              <a:xfrm>
                <a:off x="2756" y="3473"/>
                <a:ext cx="49" cy="86"/>
              </a:xfrm>
              <a:custGeom>
                <a:avLst/>
                <a:gdLst>
                  <a:gd name="T0" fmla="*/ 10 w 11"/>
                  <a:gd name="T1" fmla="*/ 19 h 19"/>
                  <a:gd name="T2" fmla="*/ 10 w 11"/>
                  <a:gd name="T3" fmla="*/ 17 h 19"/>
                  <a:gd name="T4" fmla="*/ 10 w 11"/>
                  <a:gd name="T5" fmla="*/ 15 h 19"/>
                  <a:gd name="T6" fmla="*/ 10 w 11"/>
                  <a:gd name="T7" fmla="*/ 11 h 19"/>
                  <a:gd name="T8" fmla="*/ 10 w 11"/>
                  <a:gd name="T9" fmla="*/ 8 h 19"/>
                  <a:gd name="T10" fmla="*/ 9 w 11"/>
                  <a:gd name="T11" fmla="*/ 6 h 19"/>
                  <a:gd name="T12" fmla="*/ 9 w 11"/>
                  <a:gd name="T13" fmla="*/ 4 h 19"/>
                  <a:gd name="T14" fmla="*/ 8 w 11"/>
                  <a:gd name="T15" fmla="*/ 3 h 19"/>
                  <a:gd name="T16" fmla="*/ 8 w 11"/>
                  <a:gd name="T17" fmla="*/ 2 h 19"/>
                  <a:gd name="T18" fmla="*/ 6 w 11"/>
                  <a:gd name="T19" fmla="*/ 2 h 19"/>
                  <a:gd name="T20" fmla="*/ 4 w 11"/>
                  <a:gd name="T21" fmla="*/ 1 h 19"/>
                  <a:gd name="T22" fmla="*/ 1 w 11"/>
                  <a:gd name="T23" fmla="*/ 1 h 19"/>
                  <a:gd name="T24" fmla="*/ 0 w 11"/>
                  <a:gd name="T25" fmla="*/ 1 h 19"/>
                  <a:gd name="T26" fmla="*/ 1 w 11"/>
                  <a:gd name="T27" fmla="*/ 1 h 19"/>
                  <a:gd name="T28" fmla="*/ 4 w 11"/>
                  <a:gd name="T29" fmla="*/ 0 h 19"/>
                  <a:gd name="T30" fmla="*/ 6 w 11"/>
                  <a:gd name="T31" fmla="*/ 1 h 19"/>
                  <a:gd name="T32" fmla="*/ 8 w 11"/>
                  <a:gd name="T33" fmla="*/ 2 h 19"/>
                  <a:gd name="T34" fmla="*/ 9 w 11"/>
                  <a:gd name="T35" fmla="*/ 2 h 19"/>
                  <a:gd name="T36" fmla="*/ 10 w 11"/>
                  <a:gd name="T37" fmla="*/ 3 h 19"/>
                  <a:gd name="T38" fmla="*/ 10 w 11"/>
                  <a:gd name="T39" fmla="*/ 6 h 19"/>
                  <a:gd name="T40" fmla="*/ 11 w 11"/>
                  <a:gd name="T41" fmla="*/ 8 h 19"/>
                  <a:gd name="T42" fmla="*/ 11 w 11"/>
                  <a:gd name="T43" fmla="*/ 11 h 19"/>
                  <a:gd name="T44" fmla="*/ 11 w 11"/>
                  <a:gd name="T45" fmla="*/ 15 h 19"/>
                  <a:gd name="T46" fmla="*/ 10 w 11"/>
                  <a:gd name="T47" fmla="*/ 17 h 19"/>
                  <a:gd name="T48" fmla="*/ 10 w 11"/>
                  <a:gd name="T4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 h="19">
                    <a:moveTo>
                      <a:pt x="10" y="19"/>
                    </a:moveTo>
                    <a:cubicBezTo>
                      <a:pt x="10" y="19"/>
                      <a:pt x="10" y="18"/>
                      <a:pt x="10" y="17"/>
                    </a:cubicBezTo>
                    <a:cubicBezTo>
                      <a:pt x="10" y="17"/>
                      <a:pt x="10" y="16"/>
                      <a:pt x="10" y="15"/>
                    </a:cubicBezTo>
                    <a:cubicBezTo>
                      <a:pt x="10" y="13"/>
                      <a:pt x="10" y="12"/>
                      <a:pt x="10" y="11"/>
                    </a:cubicBezTo>
                    <a:cubicBezTo>
                      <a:pt x="10" y="10"/>
                      <a:pt x="10" y="9"/>
                      <a:pt x="10" y="8"/>
                    </a:cubicBezTo>
                    <a:cubicBezTo>
                      <a:pt x="10" y="7"/>
                      <a:pt x="9" y="7"/>
                      <a:pt x="9" y="6"/>
                    </a:cubicBezTo>
                    <a:cubicBezTo>
                      <a:pt x="9" y="5"/>
                      <a:pt x="9" y="4"/>
                      <a:pt x="9" y="4"/>
                    </a:cubicBezTo>
                    <a:cubicBezTo>
                      <a:pt x="9" y="4"/>
                      <a:pt x="9" y="3"/>
                      <a:pt x="8" y="3"/>
                    </a:cubicBezTo>
                    <a:cubicBezTo>
                      <a:pt x="8" y="3"/>
                      <a:pt x="8" y="3"/>
                      <a:pt x="8" y="2"/>
                    </a:cubicBezTo>
                    <a:cubicBezTo>
                      <a:pt x="7" y="2"/>
                      <a:pt x="6" y="2"/>
                      <a:pt x="6" y="2"/>
                    </a:cubicBezTo>
                    <a:cubicBezTo>
                      <a:pt x="5" y="2"/>
                      <a:pt x="5" y="1"/>
                      <a:pt x="4" y="1"/>
                    </a:cubicBezTo>
                    <a:cubicBezTo>
                      <a:pt x="3" y="1"/>
                      <a:pt x="2" y="1"/>
                      <a:pt x="1" y="1"/>
                    </a:cubicBezTo>
                    <a:cubicBezTo>
                      <a:pt x="0" y="1"/>
                      <a:pt x="0" y="1"/>
                      <a:pt x="0" y="1"/>
                    </a:cubicBezTo>
                    <a:cubicBezTo>
                      <a:pt x="0" y="1"/>
                      <a:pt x="0" y="1"/>
                      <a:pt x="1" y="1"/>
                    </a:cubicBezTo>
                    <a:cubicBezTo>
                      <a:pt x="2" y="1"/>
                      <a:pt x="3" y="0"/>
                      <a:pt x="4" y="0"/>
                    </a:cubicBezTo>
                    <a:cubicBezTo>
                      <a:pt x="5" y="1"/>
                      <a:pt x="5" y="1"/>
                      <a:pt x="6" y="1"/>
                    </a:cubicBezTo>
                    <a:cubicBezTo>
                      <a:pt x="7" y="1"/>
                      <a:pt x="7" y="1"/>
                      <a:pt x="8" y="2"/>
                    </a:cubicBezTo>
                    <a:cubicBezTo>
                      <a:pt x="8" y="2"/>
                      <a:pt x="9" y="2"/>
                      <a:pt x="9" y="2"/>
                    </a:cubicBezTo>
                    <a:cubicBezTo>
                      <a:pt x="9" y="3"/>
                      <a:pt x="10" y="3"/>
                      <a:pt x="10" y="3"/>
                    </a:cubicBezTo>
                    <a:cubicBezTo>
                      <a:pt x="10" y="4"/>
                      <a:pt x="10" y="5"/>
                      <a:pt x="10" y="6"/>
                    </a:cubicBezTo>
                    <a:cubicBezTo>
                      <a:pt x="10" y="7"/>
                      <a:pt x="11" y="7"/>
                      <a:pt x="11" y="8"/>
                    </a:cubicBezTo>
                    <a:cubicBezTo>
                      <a:pt x="11" y="9"/>
                      <a:pt x="11" y="10"/>
                      <a:pt x="11" y="11"/>
                    </a:cubicBezTo>
                    <a:cubicBezTo>
                      <a:pt x="11" y="12"/>
                      <a:pt x="11" y="13"/>
                      <a:pt x="11" y="15"/>
                    </a:cubicBezTo>
                    <a:cubicBezTo>
                      <a:pt x="11" y="16"/>
                      <a:pt x="10" y="17"/>
                      <a:pt x="10" y="17"/>
                    </a:cubicBezTo>
                    <a:cubicBezTo>
                      <a:pt x="10" y="18"/>
                      <a:pt x="10" y="19"/>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136"/>
              <p:cNvSpPr/>
              <p:nvPr/>
            </p:nvSpPr>
            <p:spPr bwMode="auto">
              <a:xfrm>
                <a:off x="2575" y="3478"/>
                <a:ext cx="230" cy="275"/>
              </a:xfrm>
              <a:custGeom>
                <a:avLst/>
                <a:gdLst>
                  <a:gd name="T0" fmla="*/ 9 w 51"/>
                  <a:gd name="T1" fmla="*/ 0 h 61"/>
                  <a:gd name="T2" fmla="*/ 8 w 51"/>
                  <a:gd name="T3" fmla="*/ 0 h 61"/>
                  <a:gd name="T4" fmla="*/ 3 w 51"/>
                  <a:gd name="T5" fmla="*/ 1 h 61"/>
                  <a:gd name="T6" fmla="*/ 0 w 51"/>
                  <a:gd name="T7" fmla="*/ 6 h 61"/>
                  <a:gd name="T8" fmla="*/ 1 w 51"/>
                  <a:gd name="T9" fmla="*/ 10 h 61"/>
                  <a:gd name="T10" fmla="*/ 1 w 51"/>
                  <a:gd name="T11" fmla="*/ 15 h 61"/>
                  <a:gd name="T12" fmla="*/ 1 w 51"/>
                  <a:gd name="T13" fmla="*/ 25 h 61"/>
                  <a:gd name="T14" fmla="*/ 1 w 51"/>
                  <a:gd name="T15" fmla="*/ 37 h 61"/>
                  <a:gd name="T16" fmla="*/ 1 w 51"/>
                  <a:gd name="T17" fmla="*/ 50 h 61"/>
                  <a:gd name="T18" fmla="*/ 1 w 51"/>
                  <a:gd name="T19" fmla="*/ 57 h 61"/>
                  <a:gd name="T20" fmla="*/ 3 w 51"/>
                  <a:gd name="T21" fmla="*/ 59 h 61"/>
                  <a:gd name="T22" fmla="*/ 6 w 51"/>
                  <a:gd name="T23" fmla="*/ 59 h 61"/>
                  <a:gd name="T24" fmla="*/ 19 w 51"/>
                  <a:gd name="T25" fmla="*/ 60 h 61"/>
                  <a:gd name="T26" fmla="*/ 32 w 51"/>
                  <a:gd name="T27" fmla="*/ 60 h 61"/>
                  <a:gd name="T28" fmla="*/ 44 w 51"/>
                  <a:gd name="T29" fmla="*/ 60 h 61"/>
                  <a:gd name="T30" fmla="*/ 49 w 51"/>
                  <a:gd name="T31" fmla="*/ 59 h 61"/>
                  <a:gd name="T32" fmla="*/ 50 w 51"/>
                  <a:gd name="T33" fmla="*/ 55 h 61"/>
                  <a:gd name="T34" fmla="*/ 50 w 51"/>
                  <a:gd name="T35" fmla="*/ 45 h 61"/>
                  <a:gd name="T36" fmla="*/ 50 w 51"/>
                  <a:gd name="T37" fmla="*/ 38 h 61"/>
                  <a:gd name="T38" fmla="*/ 51 w 51"/>
                  <a:gd name="T39" fmla="*/ 32 h 61"/>
                  <a:gd name="T40" fmla="*/ 51 w 51"/>
                  <a:gd name="T41" fmla="*/ 38 h 61"/>
                  <a:gd name="T42" fmla="*/ 51 w 51"/>
                  <a:gd name="T43" fmla="*/ 45 h 61"/>
                  <a:gd name="T44" fmla="*/ 51 w 51"/>
                  <a:gd name="T45" fmla="*/ 50 h 61"/>
                  <a:gd name="T46" fmla="*/ 51 w 51"/>
                  <a:gd name="T47" fmla="*/ 54 h 61"/>
                  <a:gd name="T48" fmla="*/ 51 w 51"/>
                  <a:gd name="T49" fmla="*/ 57 h 61"/>
                  <a:gd name="T50" fmla="*/ 51 w 51"/>
                  <a:gd name="T51" fmla="*/ 59 h 61"/>
                  <a:gd name="T52" fmla="*/ 50 w 51"/>
                  <a:gd name="T53" fmla="*/ 59 h 61"/>
                  <a:gd name="T54" fmla="*/ 50 w 51"/>
                  <a:gd name="T55" fmla="*/ 60 h 61"/>
                  <a:gd name="T56" fmla="*/ 44 w 51"/>
                  <a:gd name="T57" fmla="*/ 61 h 61"/>
                  <a:gd name="T58" fmla="*/ 32 w 51"/>
                  <a:gd name="T59" fmla="*/ 61 h 61"/>
                  <a:gd name="T60" fmla="*/ 19 w 51"/>
                  <a:gd name="T61" fmla="*/ 60 h 61"/>
                  <a:gd name="T62" fmla="*/ 6 w 51"/>
                  <a:gd name="T63" fmla="*/ 60 h 61"/>
                  <a:gd name="T64" fmla="*/ 2 w 51"/>
                  <a:gd name="T65" fmla="*/ 60 h 61"/>
                  <a:gd name="T66" fmla="*/ 1 w 51"/>
                  <a:gd name="T67" fmla="*/ 57 h 61"/>
                  <a:gd name="T68" fmla="*/ 0 w 51"/>
                  <a:gd name="T69" fmla="*/ 50 h 61"/>
                  <a:gd name="T70" fmla="*/ 0 w 51"/>
                  <a:gd name="T71" fmla="*/ 37 h 61"/>
                  <a:gd name="T72" fmla="*/ 0 w 51"/>
                  <a:gd name="T73" fmla="*/ 25 h 61"/>
                  <a:gd name="T74" fmla="*/ 0 w 51"/>
                  <a:gd name="T75" fmla="*/ 15 h 61"/>
                  <a:gd name="T76" fmla="*/ 0 w 51"/>
                  <a:gd name="T77" fmla="*/ 6 h 61"/>
                  <a:gd name="T78" fmla="*/ 0 w 51"/>
                  <a:gd name="T79" fmla="*/ 2 h 61"/>
                  <a:gd name="T80" fmla="*/ 1 w 51"/>
                  <a:gd name="T81" fmla="*/ 1 h 61"/>
                  <a:gd name="T82" fmla="*/ 3 w 51"/>
                  <a:gd name="T83" fmla="*/ 0 h 61"/>
                  <a:gd name="T84" fmla="*/ 8 w 51"/>
                  <a:gd name="T85" fmla="*/ 0 h 61"/>
                  <a:gd name="T86" fmla="*/ 9 w 51"/>
                  <a:gd name="T8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1">
                    <a:moveTo>
                      <a:pt x="9" y="0"/>
                    </a:moveTo>
                    <a:cubicBezTo>
                      <a:pt x="9" y="0"/>
                      <a:pt x="9" y="0"/>
                      <a:pt x="8" y="0"/>
                    </a:cubicBezTo>
                    <a:cubicBezTo>
                      <a:pt x="6" y="0"/>
                      <a:pt x="5" y="0"/>
                      <a:pt x="3" y="1"/>
                    </a:cubicBezTo>
                    <a:cubicBezTo>
                      <a:pt x="1" y="0"/>
                      <a:pt x="0" y="3"/>
                      <a:pt x="0" y="6"/>
                    </a:cubicBezTo>
                    <a:cubicBezTo>
                      <a:pt x="0" y="7"/>
                      <a:pt x="1" y="8"/>
                      <a:pt x="1" y="10"/>
                    </a:cubicBezTo>
                    <a:cubicBezTo>
                      <a:pt x="1" y="11"/>
                      <a:pt x="1" y="13"/>
                      <a:pt x="1" y="15"/>
                    </a:cubicBezTo>
                    <a:cubicBezTo>
                      <a:pt x="1" y="18"/>
                      <a:pt x="1" y="22"/>
                      <a:pt x="1" y="25"/>
                    </a:cubicBezTo>
                    <a:cubicBezTo>
                      <a:pt x="1" y="29"/>
                      <a:pt x="1" y="33"/>
                      <a:pt x="1" y="37"/>
                    </a:cubicBezTo>
                    <a:cubicBezTo>
                      <a:pt x="1" y="42"/>
                      <a:pt x="1" y="46"/>
                      <a:pt x="1" y="50"/>
                    </a:cubicBezTo>
                    <a:cubicBezTo>
                      <a:pt x="1" y="52"/>
                      <a:pt x="1" y="55"/>
                      <a:pt x="1" y="57"/>
                    </a:cubicBezTo>
                    <a:cubicBezTo>
                      <a:pt x="2" y="58"/>
                      <a:pt x="2" y="59"/>
                      <a:pt x="3" y="59"/>
                    </a:cubicBezTo>
                    <a:cubicBezTo>
                      <a:pt x="4" y="59"/>
                      <a:pt x="5" y="59"/>
                      <a:pt x="6" y="59"/>
                    </a:cubicBezTo>
                    <a:cubicBezTo>
                      <a:pt x="10" y="59"/>
                      <a:pt x="15" y="59"/>
                      <a:pt x="19" y="60"/>
                    </a:cubicBezTo>
                    <a:cubicBezTo>
                      <a:pt x="24" y="60"/>
                      <a:pt x="28" y="60"/>
                      <a:pt x="32" y="60"/>
                    </a:cubicBezTo>
                    <a:cubicBezTo>
                      <a:pt x="36" y="60"/>
                      <a:pt x="40" y="60"/>
                      <a:pt x="44" y="60"/>
                    </a:cubicBezTo>
                    <a:cubicBezTo>
                      <a:pt x="46" y="60"/>
                      <a:pt x="48" y="60"/>
                      <a:pt x="49" y="59"/>
                    </a:cubicBezTo>
                    <a:cubicBezTo>
                      <a:pt x="50" y="58"/>
                      <a:pt x="50" y="56"/>
                      <a:pt x="50" y="55"/>
                    </a:cubicBezTo>
                    <a:cubicBezTo>
                      <a:pt x="49" y="51"/>
                      <a:pt x="50" y="48"/>
                      <a:pt x="50" y="45"/>
                    </a:cubicBezTo>
                    <a:cubicBezTo>
                      <a:pt x="50" y="43"/>
                      <a:pt x="50" y="40"/>
                      <a:pt x="50" y="38"/>
                    </a:cubicBezTo>
                    <a:cubicBezTo>
                      <a:pt x="51" y="35"/>
                      <a:pt x="51" y="32"/>
                      <a:pt x="51" y="32"/>
                    </a:cubicBezTo>
                    <a:cubicBezTo>
                      <a:pt x="51" y="32"/>
                      <a:pt x="51" y="35"/>
                      <a:pt x="51" y="38"/>
                    </a:cubicBezTo>
                    <a:cubicBezTo>
                      <a:pt x="51" y="40"/>
                      <a:pt x="51" y="43"/>
                      <a:pt x="51" y="45"/>
                    </a:cubicBezTo>
                    <a:cubicBezTo>
                      <a:pt x="51" y="47"/>
                      <a:pt x="51" y="48"/>
                      <a:pt x="51" y="50"/>
                    </a:cubicBezTo>
                    <a:cubicBezTo>
                      <a:pt x="51" y="51"/>
                      <a:pt x="51" y="53"/>
                      <a:pt x="51" y="54"/>
                    </a:cubicBezTo>
                    <a:cubicBezTo>
                      <a:pt x="51" y="55"/>
                      <a:pt x="51" y="56"/>
                      <a:pt x="51" y="57"/>
                    </a:cubicBezTo>
                    <a:cubicBezTo>
                      <a:pt x="51" y="58"/>
                      <a:pt x="51" y="58"/>
                      <a:pt x="51" y="59"/>
                    </a:cubicBezTo>
                    <a:cubicBezTo>
                      <a:pt x="50" y="59"/>
                      <a:pt x="50" y="59"/>
                      <a:pt x="50" y="59"/>
                    </a:cubicBezTo>
                    <a:cubicBezTo>
                      <a:pt x="50" y="60"/>
                      <a:pt x="50" y="60"/>
                      <a:pt x="50" y="60"/>
                    </a:cubicBezTo>
                    <a:cubicBezTo>
                      <a:pt x="48" y="61"/>
                      <a:pt x="46" y="61"/>
                      <a:pt x="44" y="61"/>
                    </a:cubicBezTo>
                    <a:cubicBezTo>
                      <a:pt x="40" y="61"/>
                      <a:pt x="36" y="61"/>
                      <a:pt x="32" y="61"/>
                    </a:cubicBezTo>
                    <a:cubicBezTo>
                      <a:pt x="28" y="61"/>
                      <a:pt x="24" y="61"/>
                      <a:pt x="19" y="60"/>
                    </a:cubicBezTo>
                    <a:cubicBezTo>
                      <a:pt x="15" y="60"/>
                      <a:pt x="10" y="60"/>
                      <a:pt x="6" y="60"/>
                    </a:cubicBezTo>
                    <a:cubicBezTo>
                      <a:pt x="5" y="60"/>
                      <a:pt x="4" y="60"/>
                      <a:pt x="2" y="60"/>
                    </a:cubicBezTo>
                    <a:cubicBezTo>
                      <a:pt x="1" y="59"/>
                      <a:pt x="1" y="58"/>
                      <a:pt x="1" y="57"/>
                    </a:cubicBezTo>
                    <a:cubicBezTo>
                      <a:pt x="0" y="55"/>
                      <a:pt x="1" y="52"/>
                      <a:pt x="0" y="50"/>
                    </a:cubicBezTo>
                    <a:cubicBezTo>
                      <a:pt x="0" y="46"/>
                      <a:pt x="0" y="42"/>
                      <a:pt x="0" y="37"/>
                    </a:cubicBezTo>
                    <a:cubicBezTo>
                      <a:pt x="0" y="33"/>
                      <a:pt x="0" y="29"/>
                      <a:pt x="0" y="25"/>
                    </a:cubicBezTo>
                    <a:cubicBezTo>
                      <a:pt x="0" y="22"/>
                      <a:pt x="0" y="18"/>
                      <a:pt x="0" y="15"/>
                    </a:cubicBezTo>
                    <a:cubicBezTo>
                      <a:pt x="0" y="11"/>
                      <a:pt x="0" y="9"/>
                      <a:pt x="0" y="6"/>
                    </a:cubicBezTo>
                    <a:cubicBezTo>
                      <a:pt x="0" y="4"/>
                      <a:pt x="0" y="3"/>
                      <a:pt x="0" y="2"/>
                    </a:cubicBezTo>
                    <a:cubicBezTo>
                      <a:pt x="1" y="1"/>
                      <a:pt x="1" y="1"/>
                      <a:pt x="1" y="1"/>
                    </a:cubicBezTo>
                    <a:cubicBezTo>
                      <a:pt x="2" y="0"/>
                      <a:pt x="2" y="0"/>
                      <a:pt x="3" y="0"/>
                    </a:cubicBezTo>
                    <a:cubicBezTo>
                      <a:pt x="5" y="0"/>
                      <a:pt x="6" y="0"/>
                      <a:pt x="8" y="0"/>
                    </a:cubicBezTo>
                    <a:cubicBezTo>
                      <a:pt x="9"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137"/>
              <p:cNvSpPr>
                <a:spLocks noEditPoints="1"/>
              </p:cNvSpPr>
              <p:nvPr/>
            </p:nvSpPr>
            <p:spPr bwMode="auto">
              <a:xfrm>
                <a:off x="2616" y="3469"/>
                <a:ext cx="140" cy="58"/>
              </a:xfrm>
              <a:custGeom>
                <a:avLst/>
                <a:gdLst>
                  <a:gd name="T0" fmla="*/ 1 w 31"/>
                  <a:gd name="T1" fmla="*/ 10 h 13"/>
                  <a:gd name="T2" fmla="*/ 2 w 31"/>
                  <a:gd name="T3" fmla="*/ 12 h 13"/>
                  <a:gd name="T4" fmla="*/ 3 w 31"/>
                  <a:gd name="T5" fmla="*/ 12 h 13"/>
                  <a:gd name="T6" fmla="*/ 7 w 31"/>
                  <a:gd name="T7" fmla="*/ 12 h 13"/>
                  <a:gd name="T8" fmla="*/ 15 w 31"/>
                  <a:gd name="T9" fmla="*/ 12 h 13"/>
                  <a:gd name="T10" fmla="*/ 23 w 31"/>
                  <a:gd name="T11" fmla="*/ 11 h 13"/>
                  <a:gd name="T12" fmla="*/ 31 w 31"/>
                  <a:gd name="T13" fmla="*/ 11 h 13"/>
                  <a:gd name="T14" fmla="*/ 30 w 31"/>
                  <a:gd name="T15" fmla="*/ 11 h 13"/>
                  <a:gd name="T16" fmla="*/ 30 w 31"/>
                  <a:gd name="T17" fmla="*/ 5 h 13"/>
                  <a:gd name="T18" fmla="*/ 30 w 31"/>
                  <a:gd name="T19" fmla="*/ 2 h 13"/>
                  <a:gd name="T20" fmla="*/ 29 w 31"/>
                  <a:gd name="T21" fmla="*/ 1 h 13"/>
                  <a:gd name="T22" fmla="*/ 28 w 31"/>
                  <a:gd name="T23" fmla="*/ 1 h 13"/>
                  <a:gd name="T24" fmla="*/ 28 w 31"/>
                  <a:gd name="T25" fmla="*/ 1 h 13"/>
                  <a:gd name="T26" fmla="*/ 28 w 31"/>
                  <a:gd name="T27" fmla="*/ 9 h 13"/>
                  <a:gd name="T28" fmla="*/ 28 w 31"/>
                  <a:gd name="T29" fmla="*/ 10 h 13"/>
                  <a:gd name="T30" fmla="*/ 28 w 31"/>
                  <a:gd name="T31" fmla="*/ 10 h 13"/>
                  <a:gd name="T32" fmla="*/ 28 w 31"/>
                  <a:gd name="T33" fmla="*/ 10 h 13"/>
                  <a:gd name="T34" fmla="*/ 17 w 31"/>
                  <a:gd name="T35" fmla="*/ 10 h 13"/>
                  <a:gd name="T36" fmla="*/ 11 w 31"/>
                  <a:gd name="T37" fmla="*/ 10 h 13"/>
                  <a:gd name="T38" fmla="*/ 5 w 31"/>
                  <a:gd name="T39" fmla="*/ 10 h 13"/>
                  <a:gd name="T40" fmla="*/ 4 w 31"/>
                  <a:gd name="T41" fmla="*/ 10 h 13"/>
                  <a:gd name="T42" fmla="*/ 3 w 31"/>
                  <a:gd name="T43" fmla="*/ 8 h 13"/>
                  <a:gd name="T44" fmla="*/ 3 w 31"/>
                  <a:gd name="T45" fmla="*/ 5 h 13"/>
                  <a:gd name="T46" fmla="*/ 3 w 31"/>
                  <a:gd name="T47" fmla="*/ 2 h 13"/>
                  <a:gd name="T48" fmla="*/ 3 w 31"/>
                  <a:gd name="T49" fmla="*/ 1 h 13"/>
                  <a:gd name="T50" fmla="*/ 3 w 31"/>
                  <a:gd name="T51" fmla="*/ 1 h 13"/>
                  <a:gd name="T52" fmla="*/ 2 w 31"/>
                  <a:gd name="T53" fmla="*/ 1 h 13"/>
                  <a:gd name="T54" fmla="*/ 1 w 31"/>
                  <a:gd name="T55" fmla="*/ 2 h 13"/>
                  <a:gd name="T56" fmla="*/ 1 w 31"/>
                  <a:gd name="T57" fmla="*/ 4 h 13"/>
                  <a:gd name="T58" fmla="*/ 1 w 31"/>
                  <a:gd name="T59" fmla="*/ 7 h 13"/>
                  <a:gd name="T60" fmla="*/ 1 w 31"/>
                  <a:gd name="T61" fmla="*/ 10 h 13"/>
                  <a:gd name="T62" fmla="*/ 1 w 31"/>
                  <a:gd name="T63" fmla="*/ 10 h 13"/>
                  <a:gd name="T64" fmla="*/ 0 w 31"/>
                  <a:gd name="T65" fmla="*/ 4 h 13"/>
                  <a:gd name="T66" fmla="*/ 0 w 31"/>
                  <a:gd name="T67" fmla="*/ 2 h 13"/>
                  <a:gd name="T68" fmla="*/ 1 w 31"/>
                  <a:gd name="T69" fmla="*/ 0 h 13"/>
                  <a:gd name="T70" fmla="*/ 2 w 31"/>
                  <a:gd name="T71" fmla="*/ 0 h 13"/>
                  <a:gd name="T72" fmla="*/ 3 w 31"/>
                  <a:gd name="T73" fmla="*/ 0 h 13"/>
                  <a:gd name="T74" fmla="*/ 4 w 31"/>
                  <a:gd name="T75" fmla="*/ 1 h 13"/>
                  <a:gd name="T76" fmla="*/ 4 w 31"/>
                  <a:gd name="T77" fmla="*/ 3 h 13"/>
                  <a:gd name="T78" fmla="*/ 4 w 31"/>
                  <a:gd name="T79" fmla="*/ 5 h 13"/>
                  <a:gd name="T80" fmla="*/ 4 w 31"/>
                  <a:gd name="T81" fmla="*/ 8 h 13"/>
                  <a:gd name="T82" fmla="*/ 4 w 31"/>
                  <a:gd name="T83" fmla="*/ 9 h 13"/>
                  <a:gd name="T84" fmla="*/ 5 w 31"/>
                  <a:gd name="T85" fmla="*/ 10 h 13"/>
                  <a:gd name="T86" fmla="*/ 11 w 31"/>
                  <a:gd name="T87" fmla="*/ 10 h 13"/>
                  <a:gd name="T88" fmla="*/ 16 w 31"/>
                  <a:gd name="T89" fmla="*/ 9 h 13"/>
                  <a:gd name="T90" fmla="*/ 28 w 31"/>
                  <a:gd name="T91" fmla="*/ 9 h 13"/>
                  <a:gd name="T92" fmla="*/ 27 w 31"/>
                  <a:gd name="T93" fmla="*/ 9 h 13"/>
                  <a:gd name="T94" fmla="*/ 27 w 31"/>
                  <a:gd name="T95" fmla="*/ 1 h 13"/>
                  <a:gd name="T96" fmla="*/ 27 w 31"/>
                  <a:gd name="T97" fmla="*/ 1 h 13"/>
                  <a:gd name="T98" fmla="*/ 27 w 31"/>
                  <a:gd name="T99" fmla="*/ 0 h 13"/>
                  <a:gd name="T100" fmla="*/ 27 w 31"/>
                  <a:gd name="T101" fmla="*/ 0 h 13"/>
                  <a:gd name="T102" fmla="*/ 29 w 31"/>
                  <a:gd name="T103" fmla="*/ 1 h 13"/>
                  <a:gd name="T104" fmla="*/ 31 w 31"/>
                  <a:gd name="T105" fmla="*/ 2 h 13"/>
                  <a:gd name="T106" fmla="*/ 31 w 31"/>
                  <a:gd name="T107" fmla="*/ 5 h 13"/>
                  <a:gd name="T108" fmla="*/ 31 w 31"/>
                  <a:gd name="T109" fmla="*/ 11 h 13"/>
                  <a:gd name="T110" fmla="*/ 31 w 31"/>
                  <a:gd name="T111" fmla="*/ 12 h 13"/>
                  <a:gd name="T112" fmla="*/ 23 w 31"/>
                  <a:gd name="T113" fmla="*/ 12 h 13"/>
                  <a:gd name="T114" fmla="*/ 15 w 31"/>
                  <a:gd name="T115" fmla="*/ 13 h 13"/>
                  <a:gd name="T116" fmla="*/ 7 w 31"/>
                  <a:gd name="T117" fmla="*/ 13 h 13"/>
                  <a:gd name="T118" fmla="*/ 3 w 31"/>
                  <a:gd name="T119" fmla="*/ 12 h 13"/>
                  <a:gd name="T120" fmla="*/ 2 w 31"/>
                  <a:gd name="T121" fmla="*/ 12 h 13"/>
                  <a:gd name="T122" fmla="*/ 1 w 31"/>
                  <a:gd name="T123"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 h="13">
                    <a:moveTo>
                      <a:pt x="1" y="10"/>
                    </a:moveTo>
                    <a:cubicBezTo>
                      <a:pt x="1" y="10"/>
                      <a:pt x="1" y="11"/>
                      <a:pt x="2" y="12"/>
                    </a:cubicBezTo>
                    <a:cubicBezTo>
                      <a:pt x="2" y="12"/>
                      <a:pt x="3" y="12"/>
                      <a:pt x="3" y="12"/>
                    </a:cubicBezTo>
                    <a:cubicBezTo>
                      <a:pt x="5" y="12"/>
                      <a:pt x="6" y="12"/>
                      <a:pt x="7" y="12"/>
                    </a:cubicBezTo>
                    <a:cubicBezTo>
                      <a:pt x="10" y="12"/>
                      <a:pt x="12" y="12"/>
                      <a:pt x="15" y="12"/>
                    </a:cubicBezTo>
                    <a:cubicBezTo>
                      <a:pt x="18" y="12"/>
                      <a:pt x="20" y="12"/>
                      <a:pt x="23" y="11"/>
                    </a:cubicBezTo>
                    <a:cubicBezTo>
                      <a:pt x="31" y="11"/>
                      <a:pt x="31" y="11"/>
                      <a:pt x="31" y="11"/>
                    </a:cubicBezTo>
                    <a:cubicBezTo>
                      <a:pt x="30" y="11"/>
                      <a:pt x="30" y="11"/>
                      <a:pt x="30" y="11"/>
                    </a:cubicBezTo>
                    <a:cubicBezTo>
                      <a:pt x="30" y="5"/>
                      <a:pt x="30" y="5"/>
                      <a:pt x="30" y="5"/>
                    </a:cubicBezTo>
                    <a:cubicBezTo>
                      <a:pt x="30" y="4"/>
                      <a:pt x="30" y="3"/>
                      <a:pt x="30" y="2"/>
                    </a:cubicBezTo>
                    <a:cubicBezTo>
                      <a:pt x="30" y="2"/>
                      <a:pt x="29" y="2"/>
                      <a:pt x="29" y="1"/>
                    </a:cubicBezTo>
                    <a:cubicBezTo>
                      <a:pt x="29" y="1"/>
                      <a:pt x="28" y="1"/>
                      <a:pt x="28" y="1"/>
                    </a:cubicBezTo>
                    <a:cubicBezTo>
                      <a:pt x="28" y="1"/>
                      <a:pt x="28" y="1"/>
                      <a:pt x="28" y="1"/>
                    </a:cubicBezTo>
                    <a:cubicBezTo>
                      <a:pt x="28" y="9"/>
                      <a:pt x="28" y="9"/>
                      <a:pt x="28" y="9"/>
                    </a:cubicBezTo>
                    <a:cubicBezTo>
                      <a:pt x="28" y="9"/>
                      <a:pt x="28" y="10"/>
                      <a:pt x="28" y="10"/>
                    </a:cubicBezTo>
                    <a:cubicBezTo>
                      <a:pt x="28" y="10"/>
                      <a:pt x="28" y="10"/>
                      <a:pt x="28" y="10"/>
                    </a:cubicBezTo>
                    <a:cubicBezTo>
                      <a:pt x="28" y="10"/>
                      <a:pt x="28" y="10"/>
                      <a:pt x="28" y="10"/>
                    </a:cubicBezTo>
                    <a:cubicBezTo>
                      <a:pt x="24" y="10"/>
                      <a:pt x="20" y="10"/>
                      <a:pt x="17" y="10"/>
                    </a:cubicBezTo>
                    <a:cubicBezTo>
                      <a:pt x="11" y="10"/>
                      <a:pt x="11" y="10"/>
                      <a:pt x="11" y="10"/>
                    </a:cubicBezTo>
                    <a:cubicBezTo>
                      <a:pt x="9" y="11"/>
                      <a:pt x="7" y="10"/>
                      <a:pt x="5" y="10"/>
                    </a:cubicBezTo>
                    <a:cubicBezTo>
                      <a:pt x="5" y="10"/>
                      <a:pt x="4" y="10"/>
                      <a:pt x="4" y="10"/>
                    </a:cubicBezTo>
                    <a:cubicBezTo>
                      <a:pt x="3" y="9"/>
                      <a:pt x="3" y="9"/>
                      <a:pt x="3" y="8"/>
                    </a:cubicBezTo>
                    <a:cubicBezTo>
                      <a:pt x="3" y="7"/>
                      <a:pt x="3" y="6"/>
                      <a:pt x="3" y="5"/>
                    </a:cubicBezTo>
                    <a:cubicBezTo>
                      <a:pt x="3" y="5"/>
                      <a:pt x="3" y="3"/>
                      <a:pt x="3" y="2"/>
                    </a:cubicBezTo>
                    <a:cubicBezTo>
                      <a:pt x="3" y="2"/>
                      <a:pt x="3" y="2"/>
                      <a:pt x="3" y="1"/>
                    </a:cubicBezTo>
                    <a:cubicBezTo>
                      <a:pt x="3" y="1"/>
                      <a:pt x="3" y="1"/>
                      <a:pt x="3" y="1"/>
                    </a:cubicBezTo>
                    <a:cubicBezTo>
                      <a:pt x="3" y="1"/>
                      <a:pt x="2" y="1"/>
                      <a:pt x="2" y="1"/>
                    </a:cubicBezTo>
                    <a:cubicBezTo>
                      <a:pt x="1" y="1"/>
                      <a:pt x="1" y="1"/>
                      <a:pt x="1" y="2"/>
                    </a:cubicBezTo>
                    <a:cubicBezTo>
                      <a:pt x="1" y="2"/>
                      <a:pt x="1" y="3"/>
                      <a:pt x="1" y="4"/>
                    </a:cubicBezTo>
                    <a:cubicBezTo>
                      <a:pt x="1" y="5"/>
                      <a:pt x="0" y="6"/>
                      <a:pt x="1" y="7"/>
                    </a:cubicBezTo>
                    <a:lnTo>
                      <a:pt x="1" y="10"/>
                    </a:lnTo>
                    <a:close/>
                    <a:moveTo>
                      <a:pt x="1" y="10"/>
                    </a:moveTo>
                    <a:cubicBezTo>
                      <a:pt x="1" y="8"/>
                      <a:pt x="0" y="6"/>
                      <a:pt x="0" y="4"/>
                    </a:cubicBezTo>
                    <a:cubicBezTo>
                      <a:pt x="0" y="3"/>
                      <a:pt x="0" y="2"/>
                      <a:pt x="0" y="2"/>
                    </a:cubicBezTo>
                    <a:cubicBezTo>
                      <a:pt x="0" y="1"/>
                      <a:pt x="0" y="0"/>
                      <a:pt x="1" y="0"/>
                    </a:cubicBezTo>
                    <a:cubicBezTo>
                      <a:pt x="1" y="0"/>
                      <a:pt x="2" y="0"/>
                      <a:pt x="2" y="0"/>
                    </a:cubicBezTo>
                    <a:cubicBezTo>
                      <a:pt x="3" y="0"/>
                      <a:pt x="3" y="0"/>
                      <a:pt x="3" y="0"/>
                    </a:cubicBezTo>
                    <a:cubicBezTo>
                      <a:pt x="4" y="0"/>
                      <a:pt x="4" y="1"/>
                      <a:pt x="4" y="1"/>
                    </a:cubicBezTo>
                    <a:cubicBezTo>
                      <a:pt x="4" y="2"/>
                      <a:pt x="4" y="2"/>
                      <a:pt x="4" y="3"/>
                    </a:cubicBezTo>
                    <a:cubicBezTo>
                      <a:pt x="4" y="4"/>
                      <a:pt x="4" y="4"/>
                      <a:pt x="4" y="5"/>
                    </a:cubicBezTo>
                    <a:cubicBezTo>
                      <a:pt x="4" y="6"/>
                      <a:pt x="4" y="7"/>
                      <a:pt x="4" y="8"/>
                    </a:cubicBezTo>
                    <a:cubicBezTo>
                      <a:pt x="4" y="8"/>
                      <a:pt x="4" y="9"/>
                      <a:pt x="4" y="9"/>
                    </a:cubicBezTo>
                    <a:cubicBezTo>
                      <a:pt x="4" y="9"/>
                      <a:pt x="5" y="10"/>
                      <a:pt x="5" y="10"/>
                    </a:cubicBezTo>
                    <a:cubicBezTo>
                      <a:pt x="7" y="10"/>
                      <a:pt x="9" y="10"/>
                      <a:pt x="11" y="10"/>
                    </a:cubicBezTo>
                    <a:cubicBezTo>
                      <a:pt x="16" y="9"/>
                      <a:pt x="16" y="9"/>
                      <a:pt x="16" y="9"/>
                    </a:cubicBezTo>
                    <a:cubicBezTo>
                      <a:pt x="20" y="9"/>
                      <a:pt x="24" y="9"/>
                      <a:pt x="28" y="9"/>
                    </a:cubicBezTo>
                    <a:cubicBezTo>
                      <a:pt x="27" y="9"/>
                      <a:pt x="27" y="9"/>
                      <a:pt x="27" y="9"/>
                    </a:cubicBezTo>
                    <a:cubicBezTo>
                      <a:pt x="27" y="1"/>
                      <a:pt x="27" y="1"/>
                      <a:pt x="27" y="1"/>
                    </a:cubicBezTo>
                    <a:cubicBezTo>
                      <a:pt x="27" y="1"/>
                      <a:pt x="27" y="1"/>
                      <a:pt x="27" y="1"/>
                    </a:cubicBezTo>
                    <a:cubicBezTo>
                      <a:pt x="27" y="1"/>
                      <a:pt x="27" y="1"/>
                      <a:pt x="27" y="0"/>
                    </a:cubicBezTo>
                    <a:cubicBezTo>
                      <a:pt x="27" y="0"/>
                      <a:pt x="27" y="0"/>
                      <a:pt x="27" y="0"/>
                    </a:cubicBezTo>
                    <a:cubicBezTo>
                      <a:pt x="28" y="0"/>
                      <a:pt x="29" y="0"/>
                      <a:pt x="29" y="1"/>
                    </a:cubicBezTo>
                    <a:cubicBezTo>
                      <a:pt x="30" y="1"/>
                      <a:pt x="30" y="1"/>
                      <a:pt x="31" y="2"/>
                    </a:cubicBezTo>
                    <a:cubicBezTo>
                      <a:pt x="31" y="3"/>
                      <a:pt x="31" y="4"/>
                      <a:pt x="31" y="5"/>
                    </a:cubicBezTo>
                    <a:cubicBezTo>
                      <a:pt x="31" y="11"/>
                      <a:pt x="31" y="11"/>
                      <a:pt x="31" y="11"/>
                    </a:cubicBezTo>
                    <a:cubicBezTo>
                      <a:pt x="31" y="12"/>
                      <a:pt x="31" y="12"/>
                      <a:pt x="31" y="12"/>
                    </a:cubicBezTo>
                    <a:cubicBezTo>
                      <a:pt x="23" y="12"/>
                      <a:pt x="23" y="12"/>
                      <a:pt x="23" y="12"/>
                    </a:cubicBezTo>
                    <a:cubicBezTo>
                      <a:pt x="20" y="13"/>
                      <a:pt x="18" y="13"/>
                      <a:pt x="15" y="13"/>
                    </a:cubicBezTo>
                    <a:cubicBezTo>
                      <a:pt x="12" y="13"/>
                      <a:pt x="10" y="13"/>
                      <a:pt x="7" y="13"/>
                    </a:cubicBezTo>
                    <a:cubicBezTo>
                      <a:pt x="6" y="13"/>
                      <a:pt x="5" y="13"/>
                      <a:pt x="3" y="12"/>
                    </a:cubicBezTo>
                    <a:cubicBezTo>
                      <a:pt x="3" y="12"/>
                      <a:pt x="2" y="12"/>
                      <a:pt x="2" y="12"/>
                    </a:cubicBezTo>
                    <a:cubicBezTo>
                      <a:pt x="1" y="11"/>
                      <a:pt x="1" y="11"/>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138"/>
              <p:cNvSpPr/>
              <p:nvPr/>
            </p:nvSpPr>
            <p:spPr bwMode="auto">
              <a:xfrm>
                <a:off x="2634" y="3478"/>
                <a:ext cx="103" cy="4"/>
              </a:xfrm>
              <a:custGeom>
                <a:avLst/>
                <a:gdLst>
                  <a:gd name="T0" fmla="*/ 0 w 23"/>
                  <a:gd name="T1" fmla="*/ 0 h 1"/>
                  <a:gd name="T2" fmla="*/ 1 w 23"/>
                  <a:gd name="T3" fmla="*/ 0 h 1"/>
                  <a:gd name="T4" fmla="*/ 4 w 23"/>
                  <a:gd name="T5" fmla="*/ 0 h 1"/>
                  <a:gd name="T6" fmla="*/ 11 w 23"/>
                  <a:gd name="T7" fmla="*/ 0 h 1"/>
                  <a:gd name="T8" fmla="*/ 19 w 23"/>
                  <a:gd name="T9" fmla="*/ 0 h 1"/>
                  <a:gd name="T10" fmla="*/ 22 w 23"/>
                  <a:gd name="T11" fmla="*/ 0 h 1"/>
                  <a:gd name="T12" fmla="*/ 23 w 23"/>
                  <a:gd name="T13" fmla="*/ 0 h 1"/>
                  <a:gd name="T14" fmla="*/ 22 w 23"/>
                  <a:gd name="T15" fmla="*/ 1 h 1"/>
                  <a:gd name="T16" fmla="*/ 19 w 23"/>
                  <a:gd name="T17" fmla="*/ 1 h 1"/>
                  <a:gd name="T18" fmla="*/ 11 w 23"/>
                  <a:gd name="T19" fmla="*/ 1 h 1"/>
                  <a:gd name="T20" fmla="*/ 4 w 23"/>
                  <a:gd name="T21" fmla="*/ 1 h 1"/>
                  <a:gd name="T22" fmla="*/ 1 w 23"/>
                  <a:gd name="T23" fmla="*/ 1 h 1"/>
                  <a:gd name="T24" fmla="*/ 0 w 23"/>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1">
                    <a:moveTo>
                      <a:pt x="0" y="0"/>
                    </a:moveTo>
                    <a:cubicBezTo>
                      <a:pt x="0" y="0"/>
                      <a:pt x="0" y="0"/>
                      <a:pt x="1" y="0"/>
                    </a:cubicBezTo>
                    <a:cubicBezTo>
                      <a:pt x="2" y="0"/>
                      <a:pt x="2" y="0"/>
                      <a:pt x="4" y="0"/>
                    </a:cubicBezTo>
                    <a:cubicBezTo>
                      <a:pt x="6" y="0"/>
                      <a:pt x="9" y="0"/>
                      <a:pt x="11" y="0"/>
                    </a:cubicBezTo>
                    <a:cubicBezTo>
                      <a:pt x="14" y="0"/>
                      <a:pt x="17" y="0"/>
                      <a:pt x="19" y="0"/>
                    </a:cubicBezTo>
                    <a:cubicBezTo>
                      <a:pt x="20" y="0"/>
                      <a:pt x="21" y="0"/>
                      <a:pt x="22" y="0"/>
                    </a:cubicBezTo>
                    <a:cubicBezTo>
                      <a:pt x="22" y="0"/>
                      <a:pt x="23" y="0"/>
                      <a:pt x="23" y="0"/>
                    </a:cubicBezTo>
                    <a:cubicBezTo>
                      <a:pt x="23" y="0"/>
                      <a:pt x="22" y="0"/>
                      <a:pt x="22" y="1"/>
                    </a:cubicBezTo>
                    <a:cubicBezTo>
                      <a:pt x="21" y="1"/>
                      <a:pt x="20" y="1"/>
                      <a:pt x="19" y="1"/>
                    </a:cubicBezTo>
                    <a:cubicBezTo>
                      <a:pt x="17" y="1"/>
                      <a:pt x="14" y="1"/>
                      <a:pt x="11" y="1"/>
                    </a:cubicBezTo>
                    <a:cubicBezTo>
                      <a:pt x="9" y="1"/>
                      <a:pt x="6" y="1"/>
                      <a:pt x="4" y="1"/>
                    </a:cubicBezTo>
                    <a:cubicBezTo>
                      <a:pt x="2" y="1"/>
                      <a:pt x="2"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139"/>
              <p:cNvSpPr/>
              <p:nvPr/>
            </p:nvSpPr>
            <p:spPr bwMode="auto">
              <a:xfrm>
                <a:off x="2634" y="3491"/>
                <a:ext cx="103" cy="9"/>
              </a:xfrm>
              <a:custGeom>
                <a:avLst/>
                <a:gdLst>
                  <a:gd name="T0" fmla="*/ 0 w 23"/>
                  <a:gd name="T1" fmla="*/ 1 h 2"/>
                  <a:gd name="T2" fmla="*/ 1 w 23"/>
                  <a:gd name="T3" fmla="*/ 1 h 2"/>
                  <a:gd name="T4" fmla="*/ 4 w 23"/>
                  <a:gd name="T5" fmla="*/ 1 h 2"/>
                  <a:gd name="T6" fmla="*/ 12 w 23"/>
                  <a:gd name="T7" fmla="*/ 0 h 2"/>
                  <a:gd name="T8" fmla="*/ 16 w 23"/>
                  <a:gd name="T9" fmla="*/ 0 h 2"/>
                  <a:gd name="T10" fmla="*/ 19 w 23"/>
                  <a:gd name="T11" fmla="*/ 0 h 2"/>
                  <a:gd name="T12" fmla="*/ 22 w 23"/>
                  <a:gd name="T13" fmla="*/ 0 h 2"/>
                  <a:gd name="T14" fmla="*/ 23 w 23"/>
                  <a:gd name="T15" fmla="*/ 0 h 2"/>
                  <a:gd name="T16" fmla="*/ 22 w 23"/>
                  <a:gd name="T17" fmla="*/ 1 h 2"/>
                  <a:gd name="T18" fmla="*/ 19 w 23"/>
                  <a:gd name="T19" fmla="*/ 1 h 2"/>
                  <a:gd name="T20" fmla="*/ 16 w 23"/>
                  <a:gd name="T21" fmla="*/ 1 h 2"/>
                  <a:gd name="T22" fmla="*/ 12 w 23"/>
                  <a:gd name="T23" fmla="*/ 1 h 2"/>
                  <a:gd name="T24" fmla="*/ 4 w 23"/>
                  <a:gd name="T25" fmla="*/ 2 h 2"/>
                  <a:gd name="T26" fmla="*/ 1 w 23"/>
                  <a:gd name="T27" fmla="*/ 1 h 2"/>
                  <a:gd name="T28" fmla="*/ 0 w 23"/>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
                    <a:moveTo>
                      <a:pt x="0" y="1"/>
                    </a:moveTo>
                    <a:cubicBezTo>
                      <a:pt x="0" y="1"/>
                      <a:pt x="0" y="1"/>
                      <a:pt x="1" y="1"/>
                    </a:cubicBezTo>
                    <a:cubicBezTo>
                      <a:pt x="2" y="1"/>
                      <a:pt x="3" y="1"/>
                      <a:pt x="4" y="1"/>
                    </a:cubicBezTo>
                    <a:cubicBezTo>
                      <a:pt x="6" y="1"/>
                      <a:pt x="9" y="0"/>
                      <a:pt x="12" y="0"/>
                    </a:cubicBezTo>
                    <a:cubicBezTo>
                      <a:pt x="13" y="0"/>
                      <a:pt x="14" y="0"/>
                      <a:pt x="16" y="0"/>
                    </a:cubicBezTo>
                    <a:cubicBezTo>
                      <a:pt x="17" y="0"/>
                      <a:pt x="18" y="0"/>
                      <a:pt x="19" y="0"/>
                    </a:cubicBezTo>
                    <a:cubicBezTo>
                      <a:pt x="21" y="0"/>
                      <a:pt x="21" y="0"/>
                      <a:pt x="22" y="0"/>
                    </a:cubicBezTo>
                    <a:cubicBezTo>
                      <a:pt x="23" y="0"/>
                      <a:pt x="23" y="0"/>
                      <a:pt x="23" y="0"/>
                    </a:cubicBezTo>
                    <a:cubicBezTo>
                      <a:pt x="23" y="0"/>
                      <a:pt x="23" y="0"/>
                      <a:pt x="22" y="1"/>
                    </a:cubicBezTo>
                    <a:cubicBezTo>
                      <a:pt x="21" y="1"/>
                      <a:pt x="21" y="1"/>
                      <a:pt x="19" y="1"/>
                    </a:cubicBezTo>
                    <a:cubicBezTo>
                      <a:pt x="18" y="1"/>
                      <a:pt x="17" y="1"/>
                      <a:pt x="16" y="1"/>
                    </a:cubicBezTo>
                    <a:cubicBezTo>
                      <a:pt x="14" y="1"/>
                      <a:pt x="13" y="1"/>
                      <a:pt x="12" y="1"/>
                    </a:cubicBezTo>
                    <a:cubicBezTo>
                      <a:pt x="9" y="1"/>
                      <a:pt x="6" y="2"/>
                      <a:pt x="4" y="2"/>
                    </a:cubicBezTo>
                    <a:cubicBezTo>
                      <a:pt x="3" y="2"/>
                      <a:pt x="2"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140"/>
              <p:cNvSpPr/>
              <p:nvPr/>
            </p:nvSpPr>
            <p:spPr bwMode="auto">
              <a:xfrm>
                <a:off x="2593" y="3500"/>
                <a:ext cx="190" cy="226"/>
              </a:xfrm>
              <a:custGeom>
                <a:avLst/>
                <a:gdLst>
                  <a:gd name="T0" fmla="*/ 42 w 42"/>
                  <a:gd name="T1" fmla="*/ 46 h 50"/>
                  <a:gd name="T2" fmla="*/ 40 w 42"/>
                  <a:gd name="T3" fmla="*/ 48 h 50"/>
                  <a:gd name="T4" fmla="*/ 38 w 42"/>
                  <a:gd name="T5" fmla="*/ 49 h 50"/>
                  <a:gd name="T6" fmla="*/ 35 w 42"/>
                  <a:gd name="T7" fmla="*/ 50 h 50"/>
                  <a:gd name="T8" fmla="*/ 33 w 42"/>
                  <a:gd name="T9" fmla="*/ 50 h 50"/>
                  <a:gd name="T10" fmla="*/ 28 w 42"/>
                  <a:gd name="T11" fmla="*/ 50 h 50"/>
                  <a:gd name="T12" fmla="*/ 22 w 42"/>
                  <a:gd name="T13" fmla="*/ 49 h 50"/>
                  <a:gd name="T14" fmla="*/ 17 w 42"/>
                  <a:gd name="T15" fmla="*/ 49 h 50"/>
                  <a:gd name="T16" fmla="*/ 12 w 42"/>
                  <a:gd name="T17" fmla="*/ 49 h 50"/>
                  <a:gd name="T18" fmla="*/ 9 w 42"/>
                  <a:gd name="T19" fmla="*/ 49 h 50"/>
                  <a:gd name="T20" fmla="*/ 7 w 42"/>
                  <a:gd name="T21" fmla="*/ 50 h 50"/>
                  <a:gd name="T22" fmla="*/ 4 w 42"/>
                  <a:gd name="T23" fmla="*/ 50 h 50"/>
                  <a:gd name="T24" fmla="*/ 2 w 42"/>
                  <a:gd name="T25" fmla="*/ 50 h 50"/>
                  <a:gd name="T26" fmla="*/ 1 w 42"/>
                  <a:gd name="T27" fmla="*/ 49 h 50"/>
                  <a:gd name="T28" fmla="*/ 1 w 42"/>
                  <a:gd name="T29" fmla="*/ 49 h 50"/>
                  <a:gd name="T30" fmla="*/ 1 w 42"/>
                  <a:gd name="T31" fmla="*/ 43 h 50"/>
                  <a:gd name="T32" fmla="*/ 1 w 42"/>
                  <a:gd name="T33" fmla="*/ 37 h 50"/>
                  <a:gd name="T34" fmla="*/ 0 w 42"/>
                  <a:gd name="T35" fmla="*/ 25 h 50"/>
                  <a:gd name="T36" fmla="*/ 0 w 42"/>
                  <a:gd name="T37" fmla="*/ 12 h 50"/>
                  <a:gd name="T38" fmla="*/ 1 w 42"/>
                  <a:gd name="T39" fmla="*/ 6 h 50"/>
                  <a:gd name="T40" fmla="*/ 1 w 42"/>
                  <a:gd name="T41" fmla="*/ 3 h 50"/>
                  <a:gd name="T42" fmla="*/ 1 w 42"/>
                  <a:gd name="T43" fmla="*/ 0 h 50"/>
                  <a:gd name="T44" fmla="*/ 2 w 42"/>
                  <a:gd name="T45" fmla="*/ 3 h 50"/>
                  <a:gd name="T46" fmla="*/ 2 w 42"/>
                  <a:gd name="T47" fmla="*/ 6 h 50"/>
                  <a:gd name="T48" fmla="*/ 1 w 42"/>
                  <a:gd name="T49" fmla="*/ 9 h 50"/>
                  <a:gd name="T50" fmla="*/ 1 w 42"/>
                  <a:gd name="T51" fmla="*/ 12 h 50"/>
                  <a:gd name="T52" fmla="*/ 1 w 42"/>
                  <a:gd name="T53" fmla="*/ 25 h 50"/>
                  <a:gd name="T54" fmla="*/ 2 w 42"/>
                  <a:gd name="T55" fmla="*/ 37 h 50"/>
                  <a:gd name="T56" fmla="*/ 2 w 42"/>
                  <a:gd name="T57" fmla="*/ 43 h 50"/>
                  <a:gd name="T58" fmla="*/ 2 w 42"/>
                  <a:gd name="T59" fmla="*/ 49 h 50"/>
                  <a:gd name="T60" fmla="*/ 2 w 42"/>
                  <a:gd name="T61" fmla="*/ 49 h 50"/>
                  <a:gd name="T62" fmla="*/ 4 w 42"/>
                  <a:gd name="T63" fmla="*/ 49 h 50"/>
                  <a:gd name="T64" fmla="*/ 7 w 42"/>
                  <a:gd name="T65" fmla="*/ 49 h 50"/>
                  <a:gd name="T66" fmla="*/ 9 w 42"/>
                  <a:gd name="T67" fmla="*/ 48 h 50"/>
                  <a:gd name="T68" fmla="*/ 12 w 42"/>
                  <a:gd name="T69" fmla="*/ 48 h 50"/>
                  <a:gd name="T70" fmla="*/ 17 w 42"/>
                  <a:gd name="T71" fmla="*/ 48 h 50"/>
                  <a:gd name="T72" fmla="*/ 22 w 42"/>
                  <a:gd name="T73" fmla="*/ 48 h 50"/>
                  <a:gd name="T74" fmla="*/ 28 w 42"/>
                  <a:gd name="T75" fmla="*/ 49 h 50"/>
                  <a:gd name="T76" fmla="*/ 33 w 42"/>
                  <a:gd name="T77" fmla="*/ 50 h 50"/>
                  <a:gd name="T78" fmla="*/ 35 w 42"/>
                  <a:gd name="T79" fmla="*/ 50 h 50"/>
                  <a:gd name="T80" fmla="*/ 38 w 42"/>
                  <a:gd name="T81" fmla="*/ 49 h 50"/>
                  <a:gd name="T82" fmla="*/ 40 w 42"/>
                  <a:gd name="T83" fmla="*/ 48 h 50"/>
                  <a:gd name="T84" fmla="*/ 42 w 42"/>
                  <a:gd name="T85"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 h="50">
                    <a:moveTo>
                      <a:pt x="42" y="46"/>
                    </a:moveTo>
                    <a:cubicBezTo>
                      <a:pt x="41" y="46"/>
                      <a:pt x="41" y="47"/>
                      <a:pt x="40" y="48"/>
                    </a:cubicBezTo>
                    <a:cubicBezTo>
                      <a:pt x="39" y="48"/>
                      <a:pt x="39" y="49"/>
                      <a:pt x="38" y="49"/>
                    </a:cubicBezTo>
                    <a:cubicBezTo>
                      <a:pt x="37" y="50"/>
                      <a:pt x="36" y="50"/>
                      <a:pt x="35" y="50"/>
                    </a:cubicBezTo>
                    <a:cubicBezTo>
                      <a:pt x="35" y="50"/>
                      <a:pt x="34" y="50"/>
                      <a:pt x="33" y="50"/>
                    </a:cubicBezTo>
                    <a:cubicBezTo>
                      <a:pt x="31" y="50"/>
                      <a:pt x="29" y="50"/>
                      <a:pt x="28" y="50"/>
                    </a:cubicBezTo>
                    <a:cubicBezTo>
                      <a:pt x="22" y="49"/>
                      <a:pt x="22" y="49"/>
                      <a:pt x="22" y="49"/>
                    </a:cubicBezTo>
                    <a:cubicBezTo>
                      <a:pt x="21" y="49"/>
                      <a:pt x="19" y="49"/>
                      <a:pt x="17" y="49"/>
                    </a:cubicBezTo>
                    <a:cubicBezTo>
                      <a:pt x="12" y="49"/>
                      <a:pt x="12" y="49"/>
                      <a:pt x="12" y="49"/>
                    </a:cubicBezTo>
                    <a:cubicBezTo>
                      <a:pt x="11" y="49"/>
                      <a:pt x="10" y="49"/>
                      <a:pt x="9" y="49"/>
                    </a:cubicBezTo>
                    <a:cubicBezTo>
                      <a:pt x="9" y="49"/>
                      <a:pt x="8" y="50"/>
                      <a:pt x="7" y="50"/>
                    </a:cubicBezTo>
                    <a:cubicBezTo>
                      <a:pt x="6" y="50"/>
                      <a:pt x="5" y="50"/>
                      <a:pt x="4" y="50"/>
                    </a:cubicBezTo>
                    <a:cubicBezTo>
                      <a:pt x="3" y="50"/>
                      <a:pt x="2" y="50"/>
                      <a:pt x="2" y="50"/>
                    </a:cubicBezTo>
                    <a:cubicBezTo>
                      <a:pt x="1" y="50"/>
                      <a:pt x="1" y="49"/>
                      <a:pt x="1" y="49"/>
                    </a:cubicBezTo>
                    <a:cubicBezTo>
                      <a:pt x="1" y="49"/>
                      <a:pt x="1" y="49"/>
                      <a:pt x="1" y="49"/>
                    </a:cubicBezTo>
                    <a:cubicBezTo>
                      <a:pt x="1" y="47"/>
                      <a:pt x="1" y="45"/>
                      <a:pt x="1" y="43"/>
                    </a:cubicBezTo>
                    <a:cubicBezTo>
                      <a:pt x="1" y="37"/>
                      <a:pt x="1" y="37"/>
                      <a:pt x="1" y="37"/>
                    </a:cubicBezTo>
                    <a:cubicBezTo>
                      <a:pt x="1" y="33"/>
                      <a:pt x="0" y="29"/>
                      <a:pt x="0" y="25"/>
                    </a:cubicBezTo>
                    <a:cubicBezTo>
                      <a:pt x="0" y="12"/>
                      <a:pt x="0" y="12"/>
                      <a:pt x="0" y="12"/>
                    </a:cubicBezTo>
                    <a:cubicBezTo>
                      <a:pt x="0" y="10"/>
                      <a:pt x="1" y="8"/>
                      <a:pt x="1" y="6"/>
                    </a:cubicBezTo>
                    <a:cubicBezTo>
                      <a:pt x="1" y="5"/>
                      <a:pt x="1" y="4"/>
                      <a:pt x="1" y="3"/>
                    </a:cubicBezTo>
                    <a:cubicBezTo>
                      <a:pt x="1" y="2"/>
                      <a:pt x="1" y="1"/>
                      <a:pt x="1" y="0"/>
                    </a:cubicBezTo>
                    <a:cubicBezTo>
                      <a:pt x="1" y="1"/>
                      <a:pt x="1" y="2"/>
                      <a:pt x="2" y="3"/>
                    </a:cubicBezTo>
                    <a:cubicBezTo>
                      <a:pt x="2" y="4"/>
                      <a:pt x="2" y="5"/>
                      <a:pt x="2" y="6"/>
                    </a:cubicBezTo>
                    <a:cubicBezTo>
                      <a:pt x="1" y="9"/>
                      <a:pt x="1" y="9"/>
                      <a:pt x="1" y="9"/>
                    </a:cubicBezTo>
                    <a:cubicBezTo>
                      <a:pt x="1" y="10"/>
                      <a:pt x="1" y="11"/>
                      <a:pt x="1" y="12"/>
                    </a:cubicBezTo>
                    <a:cubicBezTo>
                      <a:pt x="1" y="25"/>
                      <a:pt x="1" y="25"/>
                      <a:pt x="1" y="25"/>
                    </a:cubicBezTo>
                    <a:cubicBezTo>
                      <a:pt x="1" y="29"/>
                      <a:pt x="2" y="33"/>
                      <a:pt x="2" y="37"/>
                    </a:cubicBezTo>
                    <a:cubicBezTo>
                      <a:pt x="2" y="43"/>
                      <a:pt x="2" y="43"/>
                      <a:pt x="2" y="43"/>
                    </a:cubicBezTo>
                    <a:cubicBezTo>
                      <a:pt x="2" y="45"/>
                      <a:pt x="2" y="47"/>
                      <a:pt x="2" y="49"/>
                    </a:cubicBezTo>
                    <a:cubicBezTo>
                      <a:pt x="2" y="49"/>
                      <a:pt x="2" y="49"/>
                      <a:pt x="2" y="49"/>
                    </a:cubicBezTo>
                    <a:cubicBezTo>
                      <a:pt x="3" y="49"/>
                      <a:pt x="3" y="49"/>
                      <a:pt x="4" y="49"/>
                    </a:cubicBezTo>
                    <a:cubicBezTo>
                      <a:pt x="5" y="49"/>
                      <a:pt x="6" y="49"/>
                      <a:pt x="7" y="49"/>
                    </a:cubicBezTo>
                    <a:cubicBezTo>
                      <a:pt x="8" y="49"/>
                      <a:pt x="9" y="48"/>
                      <a:pt x="9" y="48"/>
                    </a:cubicBezTo>
                    <a:cubicBezTo>
                      <a:pt x="10" y="48"/>
                      <a:pt x="11" y="48"/>
                      <a:pt x="12" y="48"/>
                    </a:cubicBezTo>
                    <a:cubicBezTo>
                      <a:pt x="17" y="48"/>
                      <a:pt x="17" y="48"/>
                      <a:pt x="17" y="48"/>
                    </a:cubicBezTo>
                    <a:cubicBezTo>
                      <a:pt x="19" y="48"/>
                      <a:pt x="21" y="48"/>
                      <a:pt x="22" y="48"/>
                    </a:cubicBezTo>
                    <a:cubicBezTo>
                      <a:pt x="28" y="49"/>
                      <a:pt x="28" y="49"/>
                      <a:pt x="28" y="49"/>
                    </a:cubicBezTo>
                    <a:cubicBezTo>
                      <a:pt x="29" y="49"/>
                      <a:pt x="31" y="49"/>
                      <a:pt x="33" y="50"/>
                    </a:cubicBezTo>
                    <a:cubicBezTo>
                      <a:pt x="34" y="50"/>
                      <a:pt x="34" y="50"/>
                      <a:pt x="35" y="50"/>
                    </a:cubicBezTo>
                    <a:cubicBezTo>
                      <a:pt x="36" y="49"/>
                      <a:pt x="37" y="49"/>
                      <a:pt x="38" y="49"/>
                    </a:cubicBezTo>
                    <a:cubicBezTo>
                      <a:pt x="38" y="48"/>
                      <a:pt x="39" y="48"/>
                      <a:pt x="40" y="48"/>
                    </a:cubicBezTo>
                    <a:cubicBezTo>
                      <a:pt x="41" y="47"/>
                      <a:pt x="41" y="46"/>
                      <a:pt x="42"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141"/>
              <p:cNvSpPr/>
              <p:nvPr/>
            </p:nvSpPr>
            <p:spPr bwMode="auto">
              <a:xfrm>
                <a:off x="2746" y="3694"/>
                <a:ext cx="37" cy="32"/>
              </a:xfrm>
              <a:custGeom>
                <a:avLst/>
                <a:gdLst>
                  <a:gd name="T0" fmla="*/ 8 w 8"/>
                  <a:gd name="T1" fmla="*/ 2 h 7"/>
                  <a:gd name="T2" fmla="*/ 7 w 8"/>
                  <a:gd name="T3" fmla="*/ 2 h 7"/>
                  <a:gd name="T4" fmla="*/ 6 w 8"/>
                  <a:gd name="T5" fmla="*/ 2 h 7"/>
                  <a:gd name="T6" fmla="*/ 4 w 8"/>
                  <a:gd name="T7" fmla="*/ 1 h 7"/>
                  <a:gd name="T8" fmla="*/ 2 w 8"/>
                  <a:gd name="T9" fmla="*/ 1 h 7"/>
                  <a:gd name="T10" fmla="*/ 1 w 8"/>
                  <a:gd name="T11" fmla="*/ 1 h 7"/>
                  <a:gd name="T12" fmla="*/ 1 w 8"/>
                  <a:gd name="T13" fmla="*/ 0 h 7"/>
                  <a:gd name="T14" fmla="*/ 1 w 8"/>
                  <a:gd name="T15" fmla="*/ 3 h 7"/>
                  <a:gd name="T16" fmla="*/ 1 w 8"/>
                  <a:gd name="T17" fmla="*/ 4 h 7"/>
                  <a:gd name="T18" fmla="*/ 1 w 8"/>
                  <a:gd name="T19" fmla="*/ 5 h 7"/>
                  <a:gd name="T20" fmla="*/ 0 w 8"/>
                  <a:gd name="T21" fmla="*/ 7 h 7"/>
                  <a:gd name="T22" fmla="*/ 0 w 8"/>
                  <a:gd name="T23" fmla="*/ 5 h 7"/>
                  <a:gd name="T24" fmla="*/ 0 w 8"/>
                  <a:gd name="T25" fmla="*/ 3 h 7"/>
                  <a:gd name="T26" fmla="*/ 0 w 8"/>
                  <a:gd name="T27" fmla="*/ 0 h 7"/>
                  <a:gd name="T28" fmla="*/ 1 w 8"/>
                  <a:gd name="T29" fmla="*/ 0 h 7"/>
                  <a:gd name="T30" fmla="*/ 3 w 8"/>
                  <a:gd name="T31" fmla="*/ 0 h 7"/>
                  <a:gd name="T32" fmla="*/ 4 w 8"/>
                  <a:gd name="T33" fmla="*/ 1 h 7"/>
                  <a:gd name="T34" fmla="*/ 6 w 8"/>
                  <a:gd name="T35" fmla="*/ 1 h 7"/>
                  <a:gd name="T36" fmla="*/ 7 w 8"/>
                  <a:gd name="T37" fmla="*/ 2 h 7"/>
                  <a:gd name="T38" fmla="*/ 8 w 8"/>
                  <a:gd name="T39"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7">
                    <a:moveTo>
                      <a:pt x="8" y="2"/>
                    </a:moveTo>
                    <a:cubicBezTo>
                      <a:pt x="8" y="2"/>
                      <a:pt x="7" y="2"/>
                      <a:pt x="7" y="2"/>
                    </a:cubicBezTo>
                    <a:cubicBezTo>
                      <a:pt x="7" y="2"/>
                      <a:pt x="6" y="2"/>
                      <a:pt x="6" y="2"/>
                    </a:cubicBezTo>
                    <a:cubicBezTo>
                      <a:pt x="5" y="2"/>
                      <a:pt x="5" y="2"/>
                      <a:pt x="4" y="1"/>
                    </a:cubicBezTo>
                    <a:cubicBezTo>
                      <a:pt x="4" y="1"/>
                      <a:pt x="3" y="1"/>
                      <a:pt x="2" y="1"/>
                    </a:cubicBezTo>
                    <a:cubicBezTo>
                      <a:pt x="2" y="1"/>
                      <a:pt x="1" y="1"/>
                      <a:pt x="1" y="1"/>
                    </a:cubicBezTo>
                    <a:cubicBezTo>
                      <a:pt x="1" y="0"/>
                      <a:pt x="1" y="0"/>
                      <a:pt x="1" y="0"/>
                    </a:cubicBezTo>
                    <a:cubicBezTo>
                      <a:pt x="1" y="1"/>
                      <a:pt x="1" y="2"/>
                      <a:pt x="1" y="3"/>
                    </a:cubicBezTo>
                    <a:cubicBezTo>
                      <a:pt x="1" y="4"/>
                      <a:pt x="1" y="4"/>
                      <a:pt x="1" y="4"/>
                    </a:cubicBezTo>
                    <a:cubicBezTo>
                      <a:pt x="1" y="5"/>
                      <a:pt x="1" y="5"/>
                      <a:pt x="1" y="5"/>
                    </a:cubicBezTo>
                    <a:cubicBezTo>
                      <a:pt x="1" y="6"/>
                      <a:pt x="0" y="6"/>
                      <a:pt x="0" y="7"/>
                    </a:cubicBezTo>
                    <a:cubicBezTo>
                      <a:pt x="0" y="6"/>
                      <a:pt x="0" y="6"/>
                      <a:pt x="0" y="5"/>
                    </a:cubicBezTo>
                    <a:cubicBezTo>
                      <a:pt x="0" y="5"/>
                      <a:pt x="0" y="4"/>
                      <a:pt x="0" y="3"/>
                    </a:cubicBezTo>
                    <a:cubicBezTo>
                      <a:pt x="0" y="2"/>
                      <a:pt x="0" y="1"/>
                      <a:pt x="0" y="0"/>
                    </a:cubicBezTo>
                    <a:cubicBezTo>
                      <a:pt x="0" y="0"/>
                      <a:pt x="0" y="0"/>
                      <a:pt x="1" y="0"/>
                    </a:cubicBezTo>
                    <a:cubicBezTo>
                      <a:pt x="1" y="0"/>
                      <a:pt x="2" y="0"/>
                      <a:pt x="3" y="0"/>
                    </a:cubicBezTo>
                    <a:cubicBezTo>
                      <a:pt x="3" y="0"/>
                      <a:pt x="4" y="0"/>
                      <a:pt x="4" y="1"/>
                    </a:cubicBezTo>
                    <a:cubicBezTo>
                      <a:pt x="5" y="1"/>
                      <a:pt x="6" y="1"/>
                      <a:pt x="6" y="1"/>
                    </a:cubicBezTo>
                    <a:cubicBezTo>
                      <a:pt x="6" y="1"/>
                      <a:pt x="7" y="1"/>
                      <a:pt x="7" y="2"/>
                    </a:cubicBezTo>
                    <a:cubicBezTo>
                      <a:pt x="7" y="2"/>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142"/>
              <p:cNvSpPr/>
              <p:nvPr/>
            </p:nvSpPr>
            <p:spPr bwMode="auto">
              <a:xfrm>
                <a:off x="2593" y="3496"/>
                <a:ext cx="23" cy="9"/>
              </a:xfrm>
              <a:custGeom>
                <a:avLst/>
                <a:gdLst>
                  <a:gd name="T0" fmla="*/ 0 w 5"/>
                  <a:gd name="T1" fmla="*/ 1 h 2"/>
                  <a:gd name="T2" fmla="*/ 0 w 5"/>
                  <a:gd name="T3" fmla="*/ 1 h 2"/>
                  <a:gd name="T4" fmla="*/ 1 w 5"/>
                  <a:gd name="T5" fmla="*/ 1 h 2"/>
                  <a:gd name="T6" fmla="*/ 3 w 5"/>
                  <a:gd name="T7" fmla="*/ 0 h 2"/>
                  <a:gd name="T8" fmla="*/ 4 w 5"/>
                  <a:gd name="T9" fmla="*/ 0 h 2"/>
                  <a:gd name="T10" fmla="*/ 5 w 5"/>
                  <a:gd name="T11" fmla="*/ 1 h 2"/>
                  <a:gd name="T12" fmla="*/ 5 w 5"/>
                  <a:gd name="T13" fmla="*/ 1 h 2"/>
                  <a:gd name="T14" fmla="*/ 5 w 5"/>
                  <a:gd name="T15" fmla="*/ 1 h 2"/>
                  <a:gd name="T16" fmla="*/ 4 w 5"/>
                  <a:gd name="T17" fmla="*/ 1 h 2"/>
                  <a:gd name="T18" fmla="*/ 3 w 5"/>
                  <a:gd name="T19" fmla="*/ 1 h 2"/>
                  <a:gd name="T20" fmla="*/ 1 w 5"/>
                  <a:gd name="T21" fmla="*/ 2 h 2"/>
                  <a:gd name="T22" fmla="*/ 1 w 5"/>
                  <a:gd name="T23" fmla="*/ 1 h 2"/>
                  <a:gd name="T24" fmla="*/ 0 w 5"/>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 h="2">
                    <a:moveTo>
                      <a:pt x="0" y="1"/>
                    </a:moveTo>
                    <a:cubicBezTo>
                      <a:pt x="0" y="1"/>
                      <a:pt x="0" y="1"/>
                      <a:pt x="0" y="1"/>
                    </a:cubicBezTo>
                    <a:cubicBezTo>
                      <a:pt x="0" y="1"/>
                      <a:pt x="0" y="1"/>
                      <a:pt x="1" y="1"/>
                    </a:cubicBezTo>
                    <a:cubicBezTo>
                      <a:pt x="1" y="0"/>
                      <a:pt x="2" y="0"/>
                      <a:pt x="3" y="0"/>
                    </a:cubicBezTo>
                    <a:cubicBezTo>
                      <a:pt x="3" y="0"/>
                      <a:pt x="4" y="0"/>
                      <a:pt x="4" y="0"/>
                    </a:cubicBezTo>
                    <a:cubicBezTo>
                      <a:pt x="4" y="0"/>
                      <a:pt x="5" y="1"/>
                      <a:pt x="5" y="1"/>
                    </a:cubicBezTo>
                    <a:cubicBezTo>
                      <a:pt x="5" y="1"/>
                      <a:pt x="5" y="1"/>
                      <a:pt x="5" y="1"/>
                    </a:cubicBezTo>
                    <a:cubicBezTo>
                      <a:pt x="5" y="1"/>
                      <a:pt x="5" y="1"/>
                      <a:pt x="5" y="1"/>
                    </a:cubicBezTo>
                    <a:cubicBezTo>
                      <a:pt x="5" y="1"/>
                      <a:pt x="4" y="1"/>
                      <a:pt x="4" y="1"/>
                    </a:cubicBezTo>
                    <a:cubicBezTo>
                      <a:pt x="4" y="1"/>
                      <a:pt x="3" y="1"/>
                      <a:pt x="3" y="1"/>
                    </a:cubicBezTo>
                    <a:cubicBezTo>
                      <a:pt x="2" y="1"/>
                      <a:pt x="1" y="1"/>
                      <a:pt x="1" y="2"/>
                    </a:cubicBezTo>
                    <a:cubicBezTo>
                      <a:pt x="1" y="2"/>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143"/>
              <p:cNvSpPr/>
              <p:nvPr/>
            </p:nvSpPr>
            <p:spPr bwMode="auto">
              <a:xfrm>
                <a:off x="2783" y="3649"/>
                <a:ext cx="4" cy="59"/>
              </a:xfrm>
              <a:custGeom>
                <a:avLst/>
                <a:gdLst>
                  <a:gd name="T0" fmla="*/ 1 w 1"/>
                  <a:gd name="T1" fmla="*/ 0 h 13"/>
                  <a:gd name="T2" fmla="*/ 1 w 1"/>
                  <a:gd name="T3" fmla="*/ 1 h 13"/>
                  <a:gd name="T4" fmla="*/ 1 w 1"/>
                  <a:gd name="T5" fmla="*/ 1 h 13"/>
                  <a:gd name="T6" fmla="*/ 1 w 1"/>
                  <a:gd name="T7" fmla="*/ 3 h 13"/>
                  <a:gd name="T8" fmla="*/ 1 w 1"/>
                  <a:gd name="T9" fmla="*/ 6 h 13"/>
                  <a:gd name="T10" fmla="*/ 1 w 1"/>
                  <a:gd name="T11" fmla="*/ 7 h 13"/>
                  <a:gd name="T12" fmla="*/ 1 w 1"/>
                  <a:gd name="T13" fmla="*/ 8 h 13"/>
                  <a:gd name="T14" fmla="*/ 1 w 1"/>
                  <a:gd name="T15" fmla="*/ 9 h 13"/>
                  <a:gd name="T16" fmla="*/ 0 w 1"/>
                  <a:gd name="T17" fmla="*/ 12 h 13"/>
                  <a:gd name="T18" fmla="*/ 0 w 1"/>
                  <a:gd name="T19" fmla="*/ 12 h 13"/>
                  <a:gd name="T20" fmla="*/ 0 w 1"/>
                  <a:gd name="T21" fmla="*/ 12 h 13"/>
                  <a:gd name="T22" fmla="*/ 0 w 1"/>
                  <a:gd name="T23" fmla="*/ 12 h 13"/>
                  <a:gd name="T24" fmla="*/ 0 w 1"/>
                  <a:gd name="T25" fmla="*/ 12 h 13"/>
                  <a:gd name="T26" fmla="*/ 0 w 1"/>
                  <a:gd name="T27" fmla="*/ 9 h 13"/>
                  <a:gd name="T28" fmla="*/ 0 w 1"/>
                  <a:gd name="T29" fmla="*/ 6 h 13"/>
                  <a:gd name="T30" fmla="*/ 0 w 1"/>
                  <a:gd name="T31" fmla="*/ 3 h 13"/>
                  <a:gd name="T32" fmla="*/ 0 w 1"/>
                  <a:gd name="T33" fmla="*/ 1 h 13"/>
                  <a:gd name="T34" fmla="*/ 0 w 1"/>
                  <a:gd name="T35" fmla="*/ 1 h 13"/>
                  <a:gd name="T36" fmla="*/ 1 w 1"/>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 h="13">
                    <a:moveTo>
                      <a:pt x="1" y="0"/>
                    </a:moveTo>
                    <a:cubicBezTo>
                      <a:pt x="1" y="0"/>
                      <a:pt x="1" y="0"/>
                      <a:pt x="1" y="1"/>
                    </a:cubicBezTo>
                    <a:cubicBezTo>
                      <a:pt x="1" y="1"/>
                      <a:pt x="1" y="1"/>
                      <a:pt x="1" y="1"/>
                    </a:cubicBezTo>
                    <a:cubicBezTo>
                      <a:pt x="1" y="2"/>
                      <a:pt x="1" y="3"/>
                      <a:pt x="1" y="3"/>
                    </a:cubicBezTo>
                    <a:cubicBezTo>
                      <a:pt x="1" y="4"/>
                      <a:pt x="1" y="5"/>
                      <a:pt x="1" y="6"/>
                    </a:cubicBezTo>
                    <a:cubicBezTo>
                      <a:pt x="1" y="7"/>
                      <a:pt x="1" y="7"/>
                      <a:pt x="1" y="7"/>
                    </a:cubicBezTo>
                    <a:cubicBezTo>
                      <a:pt x="1" y="7"/>
                      <a:pt x="1" y="7"/>
                      <a:pt x="1" y="8"/>
                    </a:cubicBezTo>
                    <a:cubicBezTo>
                      <a:pt x="1" y="9"/>
                      <a:pt x="1" y="9"/>
                      <a:pt x="1" y="9"/>
                    </a:cubicBezTo>
                    <a:cubicBezTo>
                      <a:pt x="1" y="10"/>
                      <a:pt x="1" y="11"/>
                      <a:pt x="0" y="12"/>
                    </a:cubicBezTo>
                    <a:cubicBezTo>
                      <a:pt x="0" y="12"/>
                      <a:pt x="0" y="12"/>
                      <a:pt x="0" y="12"/>
                    </a:cubicBezTo>
                    <a:cubicBezTo>
                      <a:pt x="0" y="13"/>
                      <a:pt x="0" y="12"/>
                      <a:pt x="0" y="12"/>
                    </a:cubicBezTo>
                    <a:cubicBezTo>
                      <a:pt x="0" y="12"/>
                      <a:pt x="0" y="13"/>
                      <a:pt x="0" y="12"/>
                    </a:cubicBezTo>
                    <a:cubicBezTo>
                      <a:pt x="0" y="12"/>
                      <a:pt x="0" y="12"/>
                      <a:pt x="0" y="12"/>
                    </a:cubicBezTo>
                    <a:cubicBezTo>
                      <a:pt x="1" y="11"/>
                      <a:pt x="0" y="10"/>
                      <a:pt x="0" y="9"/>
                    </a:cubicBezTo>
                    <a:cubicBezTo>
                      <a:pt x="0" y="8"/>
                      <a:pt x="0" y="7"/>
                      <a:pt x="0" y="6"/>
                    </a:cubicBezTo>
                    <a:cubicBezTo>
                      <a:pt x="0" y="5"/>
                      <a:pt x="0" y="4"/>
                      <a:pt x="0" y="3"/>
                    </a:cubicBezTo>
                    <a:cubicBezTo>
                      <a:pt x="0" y="2"/>
                      <a:pt x="0" y="2"/>
                      <a:pt x="0" y="1"/>
                    </a:cubicBezTo>
                    <a:cubicBezTo>
                      <a:pt x="0" y="1"/>
                      <a:pt x="0" y="1"/>
                      <a:pt x="0" y="1"/>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144"/>
              <p:cNvSpPr/>
              <p:nvPr/>
            </p:nvSpPr>
            <p:spPr bwMode="auto">
              <a:xfrm>
                <a:off x="2756" y="3496"/>
                <a:ext cx="31" cy="85"/>
              </a:xfrm>
              <a:custGeom>
                <a:avLst/>
                <a:gdLst>
                  <a:gd name="T0" fmla="*/ 0 w 7"/>
                  <a:gd name="T1" fmla="*/ 1 h 19"/>
                  <a:gd name="T2" fmla="*/ 1 w 7"/>
                  <a:gd name="T3" fmla="*/ 1 h 19"/>
                  <a:gd name="T4" fmla="*/ 4 w 7"/>
                  <a:gd name="T5" fmla="*/ 0 h 19"/>
                  <a:gd name="T6" fmla="*/ 5 w 7"/>
                  <a:gd name="T7" fmla="*/ 1 h 19"/>
                  <a:gd name="T8" fmla="*/ 7 w 7"/>
                  <a:gd name="T9" fmla="*/ 2 h 19"/>
                  <a:gd name="T10" fmla="*/ 7 w 7"/>
                  <a:gd name="T11" fmla="*/ 7 h 19"/>
                  <a:gd name="T12" fmla="*/ 7 w 7"/>
                  <a:gd name="T13" fmla="*/ 15 h 19"/>
                  <a:gd name="T14" fmla="*/ 7 w 7"/>
                  <a:gd name="T15" fmla="*/ 17 h 19"/>
                  <a:gd name="T16" fmla="*/ 7 w 7"/>
                  <a:gd name="T17" fmla="*/ 18 h 19"/>
                  <a:gd name="T18" fmla="*/ 6 w 7"/>
                  <a:gd name="T19" fmla="*/ 19 h 19"/>
                  <a:gd name="T20" fmla="*/ 6 w 7"/>
                  <a:gd name="T21" fmla="*/ 18 h 19"/>
                  <a:gd name="T22" fmla="*/ 6 w 7"/>
                  <a:gd name="T23" fmla="*/ 15 h 19"/>
                  <a:gd name="T24" fmla="*/ 6 w 7"/>
                  <a:gd name="T25" fmla="*/ 7 h 19"/>
                  <a:gd name="T26" fmla="*/ 6 w 7"/>
                  <a:gd name="T27" fmla="*/ 3 h 19"/>
                  <a:gd name="T28" fmla="*/ 5 w 7"/>
                  <a:gd name="T29" fmla="*/ 1 h 19"/>
                  <a:gd name="T30" fmla="*/ 4 w 7"/>
                  <a:gd name="T31" fmla="*/ 1 h 19"/>
                  <a:gd name="T32" fmla="*/ 1 w 7"/>
                  <a:gd name="T33" fmla="*/ 1 h 19"/>
                  <a:gd name="T34" fmla="*/ 0 w 7"/>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19">
                    <a:moveTo>
                      <a:pt x="0" y="1"/>
                    </a:moveTo>
                    <a:cubicBezTo>
                      <a:pt x="0" y="1"/>
                      <a:pt x="0" y="1"/>
                      <a:pt x="1" y="1"/>
                    </a:cubicBezTo>
                    <a:cubicBezTo>
                      <a:pt x="1" y="1"/>
                      <a:pt x="2" y="0"/>
                      <a:pt x="4" y="0"/>
                    </a:cubicBezTo>
                    <a:cubicBezTo>
                      <a:pt x="4" y="0"/>
                      <a:pt x="5" y="0"/>
                      <a:pt x="5" y="1"/>
                    </a:cubicBezTo>
                    <a:cubicBezTo>
                      <a:pt x="6" y="1"/>
                      <a:pt x="7" y="2"/>
                      <a:pt x="7" y="2"/>
                    </a:cubicBezTo>
                    <a:cubicBezTo>
                      <a:pt x="7" y="4"/>
                      <a:pt x="7" y="5"/>
                      <a:pt x="7" y="7"/>
                    </a:cubicBezTo>
                    <a:cubicBezTo>
                      <a:pt x="7" y="10"/>
                      <a:pt x="7" y="13"/>
                      <a:pt x="7" y="15"/>
                    </a:cubicBezTo>
                    <a:cubicBezTo>
                      <a:pt x="7" y="16"/>
                      <a:pt x="7" y="16"/>
                      <a:pt x="7" y="17"/>
                    </a:cubicBezTo>
                    <a:cubicBezTo>
                      <a:pt x="7" y="17"/>
                      <a:pt x="7" y="17"/>
                      <a:pt x="7" y="18"/>
                    </a:cubicBezTo>
                    <a:cubicBezTo>
                      <a:pt x="7" y="18"/>
                      <a:pt x="6" y="19"/>
                      <a:pt x="6" y="19"/>
                    </a:cubicBezTo>
                    <a:cubicBezTo>
                      <a:pt x="6" y="19"/>
                      <a:pt x="6" y="18"/>
                      <a:pt x="6" y="18"/>
                    </a:cubicBezTo>
                    <a:cubicBezTo>
                      <a:pt x="6" y="17"/>
                      <a:pt x="6" y="16"/>
                      <a:pt x="6" y="15"/>
                    </a:cubicBezTo>
                    <a:cubicBezTo>
                      <a:pt x="6" y="13"/>
                      <a:pt x="6" y="10"/>
                      <a:pt x="6" y="7"/>
                    </a:cubicBezTo>
                    <a:cubicBezTo>
                      <a:pt x="6" y="5"/>
                      <a:pt x="6" y="4"/>
                      <a:pt x="6" y="3"/>
                    </a:cubicBezTo>
                    <a:cubicBezTo>
                      <a:pt x="6" y="2"/>
                      <a:pt x="6" y="2"/>
                      <a:pt x="5" y="1"/>
                    </a:cubicBezTo>
                    <a:cubicBezTo>
                      <a:pt x="5" y="1"/>
                      <a:pt x="4" y="1"/>
                      <a:pt x="4" y="1"/>
                    </a:cubicBezTo>
                    <a:cubicBezTo>
                      <a:pt x="2" y="1"/>
                      <a:pt x="2"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145"/>
              <p:cNvSpPr/>
              <p:nvPr/>
            </p:nvSpPr>
            <p:spPr bwMode="auto">
              <a:xfrm>
                <a:off x="2580" y="3735"/>
                <a:ext cx="225" cy="31"/>
              </a:xfrm>
              <a:custGeom>
                <a:avLst/>
                <a:gdLst>
                  <a:gd name="T0" fmla="*/ 14 w 50"/>
                  <a:gd name="T1" fmla="*/ 6 h 7"/>
                  <a:gd name="T2" fmla="*/ 13 w 50"/>
                  <a:gd name="T3" fmla="*/ 6 h 7"/>
                  <a:gd name="T4" fmla="*/ 6 w 50"/>
                  <a:gd name="T5" fmla="*/ 6 h 7"/>
                  <a:gd name="T6" fmla="*/ 2 w 50"/>
                  <a:gd name="T7" fmla="*/ 5 h 7"/>
                  <a:gd name="T8" fmla="*/ 0 w 50"/>
                  <a:gd name="T9" fmla="*/ 2 h 7"/>
                  <a:gd name="T10" fmla="*/ 0 w 50"/>
                  <a:gd name="T11" fmla="*/ 1 h 7"/>
                  <a:gd name="T12" fmla="*/ 1 w 50"/>
                  <a:gd name="T13" fmla="*/ 1 h 7"/>
                  <a:gd name="T14" fmla="*/ 2 w 50"/>
                  <a:gd name="T15" fmla="*/ 4 h 7"/>
                  <a:gd name="T16" fmla="*/ 7 w 50"/>
                  <a:gd name="T17" fmla="*/ 5 h 7"/>
                  <a:gd name="T18" fmla="*/ 13 w 50"/>
                  <a:gd name="T19" fmla="*/ 5 h 7"/>
                  <a:gd name="T20" fmla="*/ 14 w 50"/>
                  <a:gd name="T21" fmla="*/ 5 h 7"/>
                  <a:gd name="T22" fmla="*/ 14 w 50"/>
                  <a:gd name="T23" fmla="*/ 5 h 7"/>
                  <a:gd name="T24" fmla="*/ 21 w 50"/>
                  <a:gd name="T25" fmla="*/ 6 h 7"/>
                  <a:gd name="T26" fmla="*/ 22 w 50"/>
                  <a:gd name="T27" fmla="*/ 6 h 7"/>
                  <a:gd name="T28" fmla="*/ 35 w 50"/>
                  <a:gd name="T29" fmla="*/ 5 h 7"/>
                  <a:gd name="T30" fmla="*/ 40 w 50"/>
                  <a:gd name="T31" fmla="*/ 5 h 7"/>
                  <a:gd name="T32" fmla="*/ 44 w 50"/>
                  <a:gd name="T33" fmla="*/ 5 h 7"/>
                  <a:gd name="T34" fmla="*/ 45 w 50"/>
                  <a:gd name="T35" fmla="*/ 5 h 7"/>
                  <a:gd name="T36" fmla="*/ 45 w 50"/>
                  <a:gd name="T37" fmla="*/ 5 h 7"/>
                  <a:gd name="T38" fmla="*/ 46 w 50"/>
                  <a:gd name="T39" fmla="*/ 5 h 7"/>
                  <a:gd name="T40" fmla="*/ 48 w 50"/>
                  <a:gd name="T41" fmla="*/ 5 h 7"/>
                  <a:gd name="T42" fmla="*/ 49 w 50"/>
                  <a:gd name="T43" fmla="*/ 2 h 7"/>
                  <a:gd name="T44" fmla="*/ 49 w 50"/>
                  <a:gd name="T45" fmla="*/ 1 h 7"/>
                  <a:gd name="T46" fmla="*/ 49 w 50"/>
                  <a:gd name="T47" fmla="*/ 0 h 7"/>
                  <a:gd name="T48" fmla="*/ 50 w 50"/>
                  <a:gd name="T49" fmla="*/ 1 h 7"/>
                  <a:gd name="T50" fmla="*/ 50 w 50"/>
                  <a:gd name="T51" fmla="*/ 2 h 7"/>
                  <a:gd name="T52" fmla="*/ 49 w 50"/>
                  <a:gd name="T53" fmla="*/ 5 h 7"/>
                  <a:gd name="T54" fmla="*/ 46 w 50"/>
                  <a:gd name="T55" fmla="*/ 6 h 7"/>
                  <a:gd name="T56" fmla="*/ 45 w 50"/>
                  <a:gd name="T57" fmla="*/ 6 h 7"/>
                  <a:gd name="T58" fmla="*/ 45 w 50"/>
                  <a:gd name="T59" fmla="*/ 6 h 7"/>
                  <a:gd name="T60" fmla="*/ 44 w 50"/>
                  <a:gd name="T61" fmla="*/ 6 h 7"/>
                  <a:gd name="T62" fmla="*/ 40 w 50"/>
                  <a:gd name="T63" fmla="*/ 6 h 7"/>
                  <a:gd name="T64" fmla="*/ 35 w 50"/>
                  <a:gd name="T65" fmla="*/ 6 h 7"/>
                  <a:gd name="T66" fmla="*/ 22 w 50"/>
                  <a:gd name="T67" fmla="*/ 7 h 7"/>
                  <a:gd name="T68" fmla="*/ 21 w 50"/>
                  <a:gd name="T69" fmla="*/ 7 h 7"/>
                  <a:gd name="T70" fmla="*/ 14 w 50"/>
                  <a:gd name="T7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7">
                    <a:moveTo>
                      <a:pt x="14" y="6"/>
                    </a:moveTo>
                    <a:cubicBezTo>
                      <a:pt x="14" y="6"/>
                      <a:pt x="14" y="6"/>
                      <a:pt x="14" y="6"/>
                    </a:cubicBezTo>
                    <a:cubicBezTo>
                      <a:pt x="14" y="6"/>
                      <a:pt x="14" y="6"/>
                      <a:pt x="14" y="6"/>
                    </a:cubicBezTo>
                    <a:cubicBezTo>
                      <a:pt x="14" y="6"/>
                      <a:pt x="13" y="6"/>
                      <a:pt x="13" y="6"/>
                    </a:cubicBezTo>
                    <a:cubicBezTo>
                      <a:pt x="13" y="6"/>
                      <a:pt x="13" y="6"/>
                      <a:pt x="13" y="6"/>
                    </a:cubicBezTo>
                    <a:cubicBezTo>
                      <a:pt x="11" y="6"/>
                      <a:pt x="9" y="6"/>
                      <a:pt x="6" y="6"/>
                    </a:cubicBezTo>
                    <a:cubicBezTo>
                      <a:pt x="6" y="6"/>
                      <a:pt x="6" y="6"/>
                      <a:pt x="6" y="6"/>
                    </a:cubicBezTo>
                    <a:cubicBezTo>
                      <a:pt x="5" y="6"/>
                      <a:pt x="3" y="6"/>
                      <a:pt x="2" y="5"/>
                    </a:cubicBezTo>
                    <a:cubicBezTo>
                      <a:pt x="2" y="5"/>
                      <a:pt x="2" y="5"/>
                      <a:pt x="2" y="5"/>
                    </a:cubicBezTo>
                    <a:cubicBezTo>
                      <a:pt x="0" y="5"/>
                      <a:pt x="0" y="3"/>
                      <a:pt x="0" y="2"/>
                    </a:cubicBezTo>
                    <a:cubicBezTo>
                      <a:pt x="0" y="2"/>
                      <a:pt x="0" y="2"/>
                      <a:pt x="0" y="2"/>
                    </a:cubicBezTo>
                    <a:cubicBezTo>
                      <a:pt x="0" y="2"/>
                      <a:pt x="0" y="1"/>
                      <a:pt x="0" y="1"/>
                    </a:cubicBezTo>
                    <a:cubicBezTo>
                      <a:pt x="0" y="1"/>
                      <a:pt x="0" y="1"/>
                      <a:pt x="0" y="1"/>
                    </a:cubicBezTo>
                    <a:cubicBezTo>
                      <a:pt x="0" y="1"/>
                      <a:pt x="1" y="1"/>
                      <a:pt x="1" y="1"/>
                    </a:cubicBezTo>
                    <a:cubicBezTo>
                      <a:pt x="1" y="1"/>
                      <a:pt x="1" y="1"/>
                      <a:pt x="1" y="1"/>
                    </a:cubicBezTo>
                    <a:cubicBezTo>
                      <a:pt x="1" y="3"/>
                      <a:pt x="1" y="4"/>
                      <a:pt x="2" y="4"/>
                    </a:cubicBezTo>
                    <a:cubicBezTo>
                      <a:pt x="2" y="4"/>
                      <a:pt x="2" y="4"/>
                      <a:pt x="2" y="4"/>
                    </a:cubicBezTo>
                    <a:cubicBezTo>
                      <a:pt x="3" y="5"/>
                      <a:pt x="5" y="5"/>
                      <a:pt x="7" y="5"/>
                    </a:cubicBezTo>
                    <a:cubicBezTo>
                      <a:pt x="7" y="5"/>
                      <a:pt x="7" y="5"/>
                      <a:pt x="7" y="5"/>
                    </a:cubicBezTo>
                    <a:cubicBezTo>
                      <a:pt x="9" y="5"/>
                      <a:pt x="11" y="5"/>
                      <a:pt x="13" y="5"/>
                    </a:cubicBezTo>
                    <a:cubicBezTo>
                      <a:pt x="13" y="5"/>
                      <a:pt x="13" y="5"/>
                      <a:pt x="13" y="5"/>
                    </a:cubicBezTo>
                    <a:cubicBezTo>
                      <a:pt x="13" y="5"/>
                      <a:pt x="13" y="5"/>
                      <a:pt x="14" y="5"/>
                    </a:cubicBezTo>
                    <a:cubicBezTo>
                      <a:pt x="14" y="5"/>
                      <a:pt x="14" y="5"/>
                      <a:pt x="14" y="5"/>
                    </a:cubicBezTo>
                    <a:cubicBezTo>
                      <a:pt x="14" y="5"/>
                      <a:pt x="14" y="5"/>
                      <a:pt x="14" y="5"/>
                    </a:cubicBezTo>
                    <a:cubicBezTo>
                      <a:pt x="14" y="5"/>
                      <a:pt x="14" y="5"/>
                      <a:pt x="14" y="5"/>
                    </a:cubicBezTo>
                    <a:cubicBezTo>
                      <a:pt x="16" y="5"/>
                      <a:pt x="19" y="6"/>
                      <a:pt x="21" y="6"/>
                    </a:cubicBezTo>
                    <a:cubicBezTo>
                      <a:pt x="21" y="6"/>
                      <a:pt x="21" y="6"/>
                      <a:pt x="21" y="6"/>
                    </a:cubicBezTo>
                    <a:cubicBezTo>
                      <a:pt x="21" y="6"/>
                      <a:pt x="22" y="6"/>
                      <a:pt x="22" y="6"/>
                    </a:cubicBezTo>
                    <a:cubicBezTo>
                      <a:pt x="22" y="6"/>
                      <a:pt x="22" y="6"/>
                      <a:pt x="22" y="6"/>
                    </a:cubicBezTo>
                    <a:cubicBezTo>
                      <a:pt x="26" y="5"/>
                      <a:pt x="31" y="5"/>
                      <a:pt x="35" y="5"/>
                    </a:cubicBezTo>
                    <a:cubicBezTo>
                      <a:pt x="35" y="5"/>
                      <a:pt x="35" y="5"/>
                      <a:pt x="35" y="5"/>
                    </a:cubicBezTo>
                    <a:cubicBezTo>
                      <a:pt x="36" y="5"/>
                      <a:pt x="38" y="5"/>
                      <a:pt x="40" y="5"/>
                    </a:cubicBezTo>
                    <a:cubicBezTo>
                      <a:pt x="40" y="5"/>
                      <a:pt x="40" y="5"/>
                      <a:pt x="40" y="5"/>
                    </a:cubicBezTo>
                    <a:cubicBezTo>
                      <a:pt x="41" y="5"/>
                      <a:pt x="42" y="5"/>
                      <a:pt x="44" y="5"/>
                    </a:cubicBezTo>
                    <a:cubicBezTo>
                      <a:pt x="44" y="5"/>
                      <a:pt x="44" y="5"/>
                      <a:pt x="44" y="5"/>
                    </a:cubicBezTo>
                    <a:cubicBezTo>
                      <a:pt x="44" y="5"/>
                      <a:pt x="44" y="5"/>
                      <a:pt x="45" y="5"/>
                    </a:cubicBezTo>
                    <a:cubicBezTo>
                      <a:pt x="45" y="5"/>
                      <a:pt x="45" y="5"/>
                      <a:pt x="45" y="5"/>
                    </a:cubicBezTo>
                    <a:cubicBezTo>
                      <a:pt x="45" y="5"/>
                      <a:pt x="45" y="5"/>
                      <a:pt x="45" y="5"/>
                    </a:cubicBezTo>
                    <a:cubicBezTo>
                      <a:pt x="45" y="5"/>
                      <a:pt x="45" y="5"/>
                      <a:pt x="45" y="5"/>
                    </a:cubicBezTo>
                    <a:cubicBezTo>
                      <a:pt x="45" y="5"/>
                      <a:pt x="45" y="5"/>
                      <a:pt x="46" y="5"/>
                    </a:cubicBezTo>
                    <a:cubicBezTo>
                      <a:pt x="46" y="5"/>
                      <a:pt x="46" y="5"/>
                      <a:pt x="46" y="5"/>
                    </a:cubicBezTo>
                    <a:cubicBezTo>
                      <a:pt x="47" y="5"/>
                      <a:pt x="48" y="5"/>
                      <a:pt x="48" y="5"/>
                    </a:cubicBezTo>
                    <a:cubicBezTo>
                      <a:pt x="48" y="5"/>
                      <a:pt x="48" y="5"/>
                      <a:pt x="48" y="5"/>
                    </a:cubicBezTo>
                    <a:cubicBezTo>
                      <a:pt x="49" y="4"/>
                      <a:pt x="49" y="3"/>
                      <a:pt x="49" y="2"/>
                    </a:cubicBezTo>
                    <a:cubicBezTo>
                      <a:pt x="49" y="2"/>
                      <a:pt x="49" y="2"/>
                      <a:pt x="49" y="2"/>
                    </a:cubicBezTo>
                    <a:cubicBezTo>
                      <a:pt x="49" y="2"/>
                      <a:pt x="49" y="1"/>
                      <a:pt x="49" y="1"/>
                    </a:cubicBezTo>
                    <a:cubicBezTo>
                      <a:pt x="49" y="1"/>
                      <a:pt x="49" y="1"/>
                      <a:pt x="49" y="1"/>
                    </a:cubicBezTo>
                    <a:cubicBezTo>
                      <a:pt x="49" y="1"/>
                      <a:pt x="49" y="0"/>
                      <a:pt x="49" y="0"/>
                    </a:cubicBezTo>
                    <a:cubicBezTo>
                      <a:pt x="49" y="0"/>
                      <a:pt x="49" y="0"/>
                      <a:pt x="49" y="0"/>
                    </a:cubicBezTo>
                    <a:cubicBezTo>
                      <a:pt x="49" y="0"/>
                      <a:pt x="50" y="0"/>
                      <a:pt x="50" y="1"/>
                    </a:cubicBezTo>
                    <a:cubicBezTo>
                      <a:pt x="50" y="1"/>
                      <a:pt x="50" y="1"/>
                      <a:pt x="50" y="1"/>
                    </a:cubicBezTo>
                    <a:cubicBezTo>
                      <a:pt x="50" y="1"/>
                      <a:pt x="50" y="2"/>
                      <a:pt x="50" y="2"/>
                    </a:cubicBezTo>
                    <a:cubicBezTo>
                      <a:pt x="50" y="2"/>
                      <a:pt x="50" y="2"/>
                      <a:pt x="50" y="2"/>
                    </a:cubicBezTo>
                    <a:cubicBezTo>
                      <a:pt x="50" y="3"/>
                      <a:pt x="50" y="5"/>
                      <a:pt x="49" y="5"/>
                    </a:cubicBezTo>
                    <a:cubicBezTo>
                      <a:pt x="49" y="5"/>
                      <a:pt x="49" y="5"/>
                      <a:pt x="49" y="5"/>
                    </a:cubicBezTo>
                    <a:cubicBezTo>
                      <a:pt x="48" y="6"/>
                      <a:pt x="47" y="6"/>
                      <a:pt x="46" y="6"/>
                    </a:cubicBezTo>
                    <a:cubicBezTo>
                      <a:pt x="46" y="6"/>
                      <a:pt x="46" y="6"/>
                      <a:pt x="46" y="6"/>
                    </a:cubicBezTo>
                    <a:cubicBezTo>
                      <a:pt x="45" y="6"/>
                      <a:pt x="45" y="6"/>
                      <a:pt x="45" y="6"/>
                    </a:cubicBezTo>
                    <a:cubicBezTo>
                      <a:pt x="45" y="6"/>
                      <a:pt x="45" y="6"/>
                      <a:pt x="45" y="6"/>
                    </a:cubicBezTo>
                    <a:cubicBezTo>
                      <a:pt x="45" y="6"/>
                      <a:pt x="45" y="6"/>
                      <a:pt x="45" y="6"/>
                    </a:cubicBezTo>
                    <a:cubicBezTo>
                      <a:pt x="45" y="6"/>
                      <a:pt x="45" y="6"/>
                      <a:pt x="45" y="6"/>
                    </a:cubicBezTo>
                    <a:cubicBezTo>
                      <a:pt x="44" y="6"/>
                      <a:pt x="44" y="6"/>
                      <a:pt x="44" y="6"/>
                    </a:cubicBezTo>
                    <a:cubicBezTo>
                      <a:pt x="44" y="6"/>
                      <a:pt x="44" y="6"/>
                      <a:pt x="44" y="6"/>
                    </a:cubicBezTo>
                    <a:cubicBezTo>
                      <a:pt x="42" y="6"/>
                      <a:pt x="41" y="6"/>
                      <a:pt x="40" y="6"/>
                    </a:cubicBezTo>
                    <a:cubicBezTo>
                      <a:pt x="40" y="6"/>
                      <a:pt x="40" y="6"/>
                      <a:pt x="40" y="6"/>
                    </a:cubicBezTo>
                    <a:cubicBezTo>
                      <a:pt x="38" y="6"/>
                      <a:pt x="36" y="6"/>
                      <a:pt x="35" y="6"/>
                    </a:cubicBezTo>
                    <a:cubicBezTo>
                      <a:pt x="35" y="6"/>
                      <a:pt x="35" y="6"/>
                      <a:pt x="35" y="6"/>
                    </a:cubicBezTo>
                    <a:cubicBezTo>
                      <a:pt x="31" y="6"/>
                      <a:pt x="26" y="6"/>
                      <a:pt x="22" y="7"/>
                    </a:cubicBezTo>
                    <a:cubicBezTo>
                      <a:pt x="22" y="7"/>
                      <a:pt x="22" y="7"/>
                      <a:pt x="22" y="7"/>
                    </a:cubicBezTo>
                    <a:cubicBezTo>
                      <a:pt x="22" y="7"/>
                      <a:pt x="21" y="7"/>
                      <a:pt x="21" y="7"/>
                    </a:cubicBezTo>
                    <a:cubicBezTo>
                      <a:pt x="21" y="7"/>
                      <a:pt x="21" y="7"/>
                      <a:pt x="21" y="7"/>
                    </a:cubicBezTo>
                    <a:cubicBezTo>
                      <a:pt x="19" y="7"/>
                      <a:pt x="16" y="6"/>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146"/>
              <p:cNvSpPr/>
              <p:nvPr/>
            </p:nvSpPr>
            <p:spPr bwMode="auto">
              <a:xfrm>
                <a:off x="2589" y="3744"/>
                <a:ext cx="130" cy="22"/>
              </a:xfrm>
              <a:custGeom>
                <a:avLst/>
                <a:gdLst>
                  <a:gd name="T0" fmla="*/ 0 w 29"/>
                  <a:gd name="T1" fmla="*/ 1 h 5"/>
                  <a:gd name="T2" fmla="*/ 2 w 29"/>
                  <a:gd name="T3" fmla="*/ 1 h 5"/>
                  <a:gd name="T4" fmla="*/ 4 w 29"/>
                  <a:gd name="T5" fmla="*/ 3 h 5"/>
                  <a:gd name="T6" fmla="*/ 3 w 29"/>
                  <a:gd name="T7" fmla="*/ 1 h 5"/>
                  <a:gd name="T8" fmla="*/ 5 w 29"/>
                  <a:gd name="T9" fmla="*/ 3 h 5"/>
                  <a:gd name="T10" fmla="*/ 8 w 29"/>
                  <a:gd name="T11" fmla="*/ 3 h 5"/>
                  <a:gd name="T12" fmla="*/ 10 w 29"/>
                  <a:gd name="T13" fmla="*/ 3 h 5"/>
                  <a:gd name="T14" fmla="*/ 8 w 29"/>
                  <a:gd name="T15" fmla="*/ 1 h 5"/>
                  <a:gd name="T16" fmla="*/ 10 w 29"/>
                  <a:gd name="T17" fmla="*/ 4 h 5"/>
                  <a:gd name="T18" fmla="*/ 9 w 29"/>
                  <a:gd name="T19" fmla="*/ 0 h 5"/>
                  <a:gd name="T20" fmla="*/ 10 w 29"/>
                  <a:gd name="T21" fmla="*/ 1 h 5"/>
                  <a:gd name="T22" fmla="*/ 14 w 29"/>
                  <a:gd name="T23" fmla="*/ 3 h 5"/>
                  <a:gd name="T24" fmla="*/ 12 w 29"/>
                  <a:gd name="T25" fmla="*/ 1 h 5"/>
                  <a:gd name="T26" fmla="*/ 13 w 29"/>
                  <a:gd name="T27" fmla="*/ 3 h 5"/>
                  <a:gd name="T28" fmla="*/ 16 w 29"/>
                  <a:gd name="T29" fmla="*/ 3 h 5"/>
                  <a:gd name="T30" fmla="*/ 14 w 29"/>
                  <a:gd name="T31" fmla="*/ 1 h 5"/>
                  <a:gd name="T32" fmla="*/ 15 w 29"/>
                  <a:gd name="T33" fmla="*/ 1 h 5"/>
                  <a:gd name="T34" fmla="*/ 19 w 29"/>
                  <a:gd name="T35" fmla="*/ 4 h 5"/>
                  <a:gd name="T36" fmla="*/ 16 w 29"/>
                  <a:gd name="T37" fmla="*/ 1 h 5"/>
                  <a:gd name="T38" fmla="*/ 17 w 29"/>
                  <a:gd name="T39" fmla="*/ 2 h 5"/>
                  <a:gd name="T40" fmla="*/ 22 w 29"/>
                  <a:gd name="T41" fmla="*/ 4 h 5"/>
                  <a:gd name="T42" fmla="*/ 20 w 29"/>
                  <a:gd name="T43" fmla="*/ 1 h 5"/>
                  <a:gd name="T44" fmla="*/ 21 w 29"/>
                  <a:gd name="T45" fmla="*/ 3 h 5"/>
                  <a:gd name="T46" fmla="*/ 22 w 29"/>
                  <a:gd name="T47" fmla="*/ 1 h 5"/>
                  <a:gd name="T48" fmla="*/ 25 w 29"/>
                  <a:gd name="T49" fmla="*/ 4 h 5"/>
                  <a:gd name="T50" fmla="*/ 24 w 29"/>
                  <a:gd name="T51" fmla="*/ 2 h 5"/>
                  <a:gd name="T52" fmla="*/ 27 w 29"/>
                  <a:gd name="T53" fmla="*/ 4 h 5"/>
                  <a:gd name="T54" fmla="*/ 28 w 29"/>
                  <a:gd name="T55" fmla="*/ 3 h 5"/>
                  <a:gd name="T56" fmla="*/ 27 w 29"/>
                  <a:gd name="T57" fmla="*/ 2 h 5"/>
                  <a:gd name="T58" fmla="*/ 27 w 29"/>
                  <a:gd name="T59" fmla="*/ 4 h 5"/>
                  <a:gd name="T60" fmla="*/ 25 w 29"/>
                  <a:gd name="T61" fmla="*/ 3 h 5"/>
                  <a:gd name="T62" fmla="*/ 22 w 29"/>
                  <a:gd name="T63" fmla="*/ 2 h 5"/>
                  <a:gd name="T64" fmla="*/ 22 w 29"/>
                  <a:gd name="T65" fmla="*/ 2 h 5"/>
                  <a:gd name="T66" fmla="*/ 21 w 29"/>
                  <a:gd name="T67" fmla="*/ 3 h 5"/>
                  <a:gd name="T68" fmla="*/ 22 w 29"/>
                  <a:gd name="T69" fmla="*/ 3 h 5"/>
                  <a:gd name="T70" fmla="*/ 18 w 29"/>
                  <a:gd name="T71" fmla="*/ 2 h 5"/>
                  <a:gd name="T72" fmla="*/ 19 w 29"/>
                  <a:gd name="T73" fmla="*/ 4 h 5"/>
                  <a:gd name="T74" fmla="*/ 18 w 29"/>
                  <a:gd name="T75" fmla="*/ 4 h 5"/>
                  <a:gd name="T76" fmla="*/ 17 w 29"/>
                  <a:gd name="T77" fmla="*/ 4 h 5"/>
                  <a:gd name="T78" fmla="*/ 15 w 29"/>
                  <a:gd name="T79" fmla="*/ 2 h 5"/>
                  <a:gd name="T80" fmla="*/ 14 w 29"/>
                  <a:gd name="T81" fmla="*/ 3 h 5"/>
                  <a:gd name="T82" fmla="*/ 15 w 29"/>
                  <a:gd name="T83" fmla="*/ 3 h 5"/>
                  <a:gd name="T84" fmla="*/ 12 w 29"/>
                  <a:gd name="T85" fmla="*/ 1 h 5"/>
                  <a:gd name="T86" fmla="*/ 12 w 29"/>
                  <a:gd name="T87" fmla="*/ 2 h 5"/>
                  <a:gd name="T88" fmla="*/ 12 w 29"/>
                  <a:gd name="T89" fmla="*/ 4 h 5"/>
                  <a:gd name="T90" fmla="*/ 10 w 29"/>
                  <a:gd name="T91" fmla="*/ 1 h 5"/>
                  <a:gd name="T92" fmla="*/ 10 w 29"/>
                  <a:gd name="T93" fmla="*/ 4 h 5"/>
                  <a:gd name="T94" fmla="*/ 9 w 29"/>
                  <a:gd name="T95" fmla="*/ 2 h 5"/>
                  <a:gd name="T96" fmla="*/ 7 w 29"/>
                  <a:gd name="T97" fmla="*/ 1 h 5"/>
                  <a:gd name="T98" fmla="*/ 5 w 29"/>
                  <a:gd name="T99" fmla="*/ 2 h 5"/>
                  <a:gd name="T100" fmla="*/ 6 w 29"/>
                  <a:gd name="T101" fmla="*/ 4 h 5"/>
                  <a:gd name="T102" fmla="*/ 4 w 29"/>
                  <a:gd name="T103" fmla="*/ 2 h 5"/>
                  <a:gd name="T104" fmla="*/ 3 w 29"/>
                  <a:gd name="T105" fmla="*/ 2 h 5"/>
                  <a:gd name="T106" fmla="*/ 3 w 29"/>
                  <a:gd name="T107" fmla="*/ 3 h 5"/>
                  <a:gd name="T108" fmla="*/ 1 w 29"/>
                  <a:gd name="T109"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9" h="5">
                    <a:moveTo>
                      <a:pt x="1" y="3"/>
                    </a:moveTo>
                    <a:cubicBezTo>
                      <a:pt x="1" y="3"/>
                      <a:pt x="0" y="2"/>
                      <a:pt x="0" y="2"/>
                    </a:cubicBezTo>
                    <a:cubicBezTo>
                      <a:pt x="0" y="2"/>
                      <a:pt x="0" y="1"/>
                      <a:pt x="0" y="1"/>
                    </a:cubicBezTo>
                    <a:cubicBezTo>
                      <a:pt x="0" y="1"/>
                      <a:pt x="0" y="1"/>
                      <a:pt x="0" y="1"/>
                    </a:cubicBezTo>
                    <a:cubicBezTo>
                      <a:pt x="0" y="1"/>
                      <a:pt x="0" y="1"/>
                      <a:pt x="0" y="1"/>
                    </a:cubicBezTo>
                    <a:cubicBezTo>
                      <a:pt x="1" y="1"/>
                      <a:pt x="1" y="1"/>
                      <a:pt x="2" y="2"/>
                    </a:cubicBezTo>
                    <a:cubicBezTo>
                      <a:pt x="2" y="2"/>
                      <a:pt x="3" y="3"/>
                      <a:pt x="3" y="3"/>
                    </a:cubicBezTo>
                    <a:cubicBezTo>
                      <a:pt x="3" y="3"/>
                      <a:pt x="3" y="3"/>
                      <a:pt x="3" y="3"/>
                    </a:cubicBezTo>
                    <a:cubicBezTo>
                      <a:pt x="2" y="3"/>
                      <a:pt x="2" y="2"/>
                      <a:pt x="1" y="1"/>
                    </a:cubicBezTo>
                    <a:cubicBezTo>
                      <a:pt x="1" y="1"/>
                      <a:pt x="1" y="1"/>
                      <a:pt x="2" y="1"/>
                    </a:cubicBezTo>
                    <a:cubicBezTo>
                      <a:pt x="2" y="1"/>
                      <a:pt x="2" y="1"/>
                      <a:pt x="2" y="1"/>
                    </a:cubicBezTo>
                    <a:cubicBezTo>
                      <a:pt x="2" y="1"/>
                      <a:pt x="2" y="1"/>
                      <a:pt x="2" y="1"/>
                    </a:cubicBezTo>
                    <a:cubicBezTo>
                      <a:pt x="2" y="1"/>
                      <a:pt x="3" y="1"/>
                      <a:pt x="4" y="2"/>
                    </a:cubicBezTo>
                    <a:cubicBezTo>
                      <a:pt x="4" y="2"/>
                      <a:pt x="4" y="2"/>
                      <a:pt x="5" y="3"/>
                    </a:cubicBezTo>
                    <a:cubicBezTo>
                      <a:pt x="4" y="3"/>
                      <a:pt x="4" y="3"/>
                      <a:pt x="4" y="3"/>
                    </a:cubicBezTo>
                    <a:cubicBezTo>
                      <a:pt x="3" y="2"/>
                      <a:pt x="3" y="2"/>
                      <a:pt x="3" y="2"/>
                    </a:cubicBezTo>
                    <a:cubicBezTo>
                      <a:pt x="3" y="2"/>
                      <a:pt x="3" y="2"/>
                      <a:pt x="3" y="1"/>
                    </a:cubicBezTo>
                    <a:cubicBezTo>
                      <a:pt x="3" y="1"/>
                      <a:pt x="3" y="1"/>
                      <a:pt x="3" y="1"/>
                    </a:cubicBezTo>
                    <a:cubicBezTo>
                      <a:pt x="3" y="1"/>
                      <a:pt x="3" y="1"/>
                      <a:pt x="3" y="1"/>
                    </a:cubicBezTo>
                    <a:cubicBezTo>
                      <a:pt x="3" y="1"/>
                      <a:pt x="3" y="1"/>
                      <a:pt x="3" y="1"/>
                    </a:cubicBezTo>
                    <a:cubicBezTo>
                      <a:pt x="4" y="1"/>
                      <a:pt x="4" y="1"/>
                      <a:pt x="4" y="1"/>
                    </a:cubicBezTo>
                    <a:cubicBezTo>
                      <a:pt x="5" y="2"/>
                      <a:pt x="5" y="2"/>
                      <a:pt x="5" y="2"/>
                    </a:cubicBezTo>
                    <a:cubicBezTo>
                      <a:pt x="5" y="2"/>
                      <a:pt x="6" y="3"/>
                      <a:pt x="6" y="3"/>
                    </a:cubicBezTo>
                    <a:cubicBezTo>
                      <a:pt x="6" y="4"/>
                      <a:pt x="6" y="4"/>
                      <a:pt x="6" y="4"/>
                    </a:cubicBezTo>
                    <a:cubicBezTo>
                      <a:pt x="6" y="3"/>
                      <a:pt x="5" y="3"/>
                      <a:pt x="5" y="3"/>
                    </a:cubicBezTo>
                    <a:cubicBezTo>
                      <a:pt x="5" y="2"/>
                      <a:pt x="5" y="2"/>
                      <a:pt x="5" y="1"/>
                    </a:cubicBezTo>
                    <a:cubicBezTo>
                      <a:pt x="5" y="1"/>
                      <a:pt x="5" y="1"/>
                      <a:pt x="5" y="1"/>
                    </a:cubicBezTo>
                    <a:cubicBezTo>
                      <a:pt x="5" y="1"/>
                      <a:pt x="5" y="1"/>
                      <a:pt x="5" y="1"/>
                    </a:cubicBezTo>
                    <a:cubicBezTo>
                      <a:pt x="6" y="1"/>
                      <a:pt x="6" y="1"/>
                      <a:pt x="7" y="2"/>
                    </a:cubicBezTo>
                    <a:cubicBezTo>
                      <a:pt x="7" y="2"/>
                      <a:pt x="8" y="3"/>
                      <a:pt x="8" y="3"/>
                    </a:cubicBezTo>
                    <a:cubicBezTo>
                      <a:pt x="8" y="4"/>
                      <a:pt x="8" y="4"/>
                      <a:pt x="8" y="4"/>
                    </a:cubicBezTo>
                    <a:cubicBezTo>
                      <a:pt x="7" y="3"/>
                      <a:pt x="6" y="2"/>
                      <a:pt x="6" y="1"/>
                    </a:cubicBezTo>
                    <a:cubicBezTo>
                      <a:pt x="6" y="1"/>
                      <a:pt x="6" y="1"/>
                      <a:pt x="6" y="1"/>
                    </a:cubicBezTo>
                    <a:cubicBezTo>
                      <a:pt x="6" y="1"/>
                      <a:pt x="6" y="1"/>
                      <a:pt x="7" y="1"/>
                    </a:cubicBezTo>
                    <a:cubicBezTo>
                      <a:pt x="8" y="1"/>
                      <a:pt x="9" y="2"/>
                      <a:pt x="10" y="3"/>
                    </a:cubicBezTo>
                    <a:cubicBezTo>
                      <a:pt x="9" y="4"/>
                      <a:pt x="9" y="4"/>
                      <a:pt x="9" y="4"/>
                    </a:cubicBezTo>
                    <a:cubicBezTo>
                      <a:pt x="9" y="3"/>
                      <a:pt x="8" y="3"/>
                      <a:pt x="8" y="3"/>
                    </a:cubicBezTo>
                    <a:cubicBezTo>
                      <a:pt x="8" y="2"/>
                      <a:pt x="8" y="2"/>
                      <a:pt x="8" y="2"/>
                    </a:cubicBezTo>
                    <a:cubicBezTo>
                      <a:pt x="7" y="2"/>
                      <a:pt x="7" y="1"/>
                      <a:pt x="7" y="1"/>
                    </a:cubicBezTo>
                    <a:cubicBezTo>
                      <a:pt x="7" y="1"/>
                      <a:pt x="8" y="1"/>
                      <a:pt x="8" y="1"/>
                    </a:cubicBezTo>
                    <a:cubicBezTo>
                      <a:pt x="8" y="1"/>
                      <a:pt x="8" y="1"/>
                      <a:pt x="8" y="1"/>
                    </a:cubicBezTo>
                    <a:cubicBezTo>
                      <a:pt x="8" y="1"/>
                      <a:pt x="8" y="1"/>
                      <a:pt x="8" y="1"/>
                    </a:cubicBezTo>
                    <a:cubicBezTo>
                      <a:pt x="9" y="1"/>
                      <a:pt x="9" y="1"/>
                      <a:pt x="10" y="2"/>
                    </a:cubicBezTo>
                    <a:cubicBezTo>
                      <a:pt x="10" y="2"/>
                      <a:pt x="11" y="3"/>
                      <a:pt x="11" y="3"/>
                    </a:cubicBezTo>
                    <a:cubicBezTo>
                      <a:pt x="10" y="4"/>
                      <a:pt x="10" y="4"/>
                      <a:pt x="10" y="4"/>
                    </a:cubicBezTo>
                    <a:cubicBezTo>
                      <a:pt x="9" y="2"/>
                      <a:pt x="9" y="2"/>
                      <a:pt x="9" y="2"/>
                    </a:cubicBezTo>
                    <a:cubicBezTo>
                      <a:pt x="9" y="1"/>
                      <a:pt x="9" y="1"/>
                      <a:pt x="9" y="1"/>
                    </a:cubicBezTo>
                    <a:cubicBezTo>
                      <a:pt x="9" y="1"/>
                      <a:pt x="9" y="1"/>
                      <a:pt x="9" y="0"/>
                    </a:cubicBezTo>
                    <a:cubicBezTo>
                      <a:pt x="9" y="0"/>
                      <a:pt x="9" y="0"/>
                      <a:pt x="9" y="0"/>
                    </a:cubicBezTo>
                    <a:cubicBezTo>
                      <a:pt x="9" y="0"/>
                      <a:pt x="9" y="0"/>
                      <a:pt x="9" y="0"/>
                    </a:cubicBezTo>
                    <a:cubicBezTo>
                      <a:pt x="10" y="1"/>
                      <a:pt x="11" y="1"/>
                      <a:pt x="11" y="2"/>
                    </a:cubicBezTo>
                    <a:cubicBezTo>
                      <a:pt x="12" y="2"/>
                      <a:pt x="12" y="3"/>
                      <a:pt x="12" y="3"/>
                    </a:cubicBezTo>
                    <a:cubicBezTo>
                      <a:pt x="12" y="4"/>
                      <a:pt x="12" y="4"/>
                      <a:pt x="12" y="4"/>
                    </a:cubicBezTo>
                    <a:cubicBezTo>
                      <a:pt x="11" y="3"/>
                      <a:pt x="11" y="3"/>
                      <a:pt x="11" y="3"/>
                    </a:cubicBezTo>
                    <a:cubicBezTo>
                      <a:pt x="11" y="2"/>
                      <a:pt x="10" y="2"/>
                      <a:pt x="10" y="1"/>
                    </a:cubicBezTo>
                    <a:cubicBezTo>
                      <a:pt x="10" y="1"/>
                      <a:pt x="10" y="1"/>
                      <a:pt x="10" y="1"/>
                    </a:cubicBezTo>
                    <a:cubicBezTo>
                      <a:pt x="10" y="1"/>
                      <a:pt x="10" y="1"/>
                      <a:pt x="11" y="1"/>
                    </a:cubicBezTo>
                    <a:cubicBezTo>
                      <a:pt x="11" y="1"/>
                      <a:pt x="11" y="1"/>
                      <a:pt x="11" y="1"/>
                    </a:cubicBezTo>
                    <a:cubicBezTo>
                      <a:pt x="12" y="2"/>
                      <a:pt x="12" y="2"/>
                      <a:pt x="12" y="2"/>
                    </a:cubicBezTo>
                    <a:cubicBezTo>
                      <a:pt x="14" y="3"/>
                      <a:pt x="14" y="3"/>
                      <a:pt x="14" y="3"/>
                    </a:cubicBezTo>
                    <a:cubicBezTo>
                      <a:pt x="13" y="4"/>
                      <a:pt x="13" y="4"/>
                      <a:pt x="13" y="4"/>
                    </a:cubicBezTo>
                    <a:cubicBezTo>
                      <a:pt x="12" y="3"/>
                      <a:pt x="12" y="3"/>
                      <a:pt x="12" y="3"/>
                    </a:cubicBezTo>
                    <a:cubicBezTo>
                      <a:pt x="11" y="1"/>
                      <a:pt x="11" y="1"/>
                      <a:pt x="11" y="1"/>
                    </a:cubicBezTo>
                    <a:cubicBezTo>
                      <a:pt x="11" y="1"/>
                      <a:pt x="11" y="1"/>
                      <a:pt x="11" y="0"/>
                    </a:cubicBezTo>
                    <a:cubicBezTo>
                      <a:pt x="11" y="0"/>
                      <a:pt x="12" y="0"/>
                      <a:pt x="12" y="1"/>
                    </a:cubicBezTo>
                    <a:cubicBezTo>
                      <a:pt x="12" y="1"/>
                      <a:pt x="12" y="1"/>
                      <a:pt x="12" y="1"/>
                    </a:cubicBezTo>
                    <a:cubicBezTo>
                      <a:pt x="13" y="2"/>
                      <a:pt x="13" y="2"/>
                      <a:pt x="13" y="2"/>
                    </a:cubicBezTo>
                    <a:cubicBezTo>
                      <a:pt x="14" y="3"/>
                      <a:pt x="14" y="3"/>
                      <a:pt x="14" y="3"/>
                    </a:cubicBezTo>
                    <a:cubicBezTo>
                      <a:pt x="14" y="4"/>
                      <a:pt x="14" y="4"/>
                      <a:pt x="14" y="4"/>
                    </a:cubicBezTo>
                    <a:cubicBezTo>
                      <a:pt x="13" y="3"/>
                      <a:pt x="13" y="3"/>
                      <a:pt x="13" y="3"/>
                    </a:cubicBezTo>
                    <a:cubicBezTo>
                      <a:pt x="13" y="2"/>
                      <a:pt x="12" y="2"/>
                      <a:pt x="12" y="1"/>
                    </a:cubicBezTo>
                    <a:cubicBezTo>
                      <a:pt x="12" y="1"/>
                      <a:pt x="12" y="1"/>
                      <a:pt x="13" y="1"/>
                    </a:cubicBezTo>
                    <a:cubicBezTo>
                      <a:pt x="13" y="1"/>
                      <a:pt x="13" y="1"/>
                      <a:pt x="13" y="1"/>
                    </a:cubicBezTo>
                    <a:cubicBezTo>
                      <a:pt x="15" y="2"/>
                      <a:pt x="15" y="2"/>
                      <a:pt x="15" y="2"/>
                    </a:cubicBezTo>
                    <a:cubicBezTo>
                      <a:pt x="16" y="3"/>
                      <a:pt x="16" y="3"/>
                      <a:pt x="16" y="3"/>
                    </a:cubicBezTo>
                    <a:cubicBezTo>
                      <a:pt x="15" y="4"/>
                      <a:pt x="15" y="4"/>
                      <a:pt x="15" y="4"/>
                    </a:cubicBezTo>
                    <a:cubicBezTo>
                      <a:pt x="14" y="3"/>
                      <a:pt x="14" y="3"/>
                      <a:pt x="14" y="3"/>
                    </a:cubicBezTo>
                    <a:cubicBezTo>
                      <a:pt x="14" y="2"/>
                      <a:pt x="14" y="2"/>
                      <a:pt x="13" y="1"/>
                    </a:cubicBezTo>
                    <a:cubicBezTo>
                      <a:pt x="13" y="1"/>
                      <a:pt x="13" y="1"/>
                      <a:pt x="14" y="1"/>
                    </a:cubicBezTo>
                    <a:cubicBezTo>
                      <a:pt x="14" y="1"/>
                      <a:pt x="14" y="1"/>
                      <a:pt x="14" y="1"/>
                    </a:cubicBezTo>
                    <a:cubicBezTo>
                      <a:pt x="15" y="2"/>
                      <a:pt x="16" y="3"/>
                      <a:pt x="17" y="3"/>
                    </a:cubicBezTo>
                    <a:cubicBezTo>
                      <a:pt x="16" y="4"/>
                      <a:pt x="16" y="4"/>
                      <a:pt x="16" y="4"/>
                    </a:cubicBezTo>
                    <a:cubicBezTo>
                      <a:pt x="16" y="4"/>
                      <a:pt x="16" y="3"/>
                      <a:pt x="15" y="3"/>
                    </a:cubicBezTo>
                    <a:cubicBezTo>
                      <a:pt x="15" y="3"/>
                      <a:pt x="15" y="2"/>
                      <a:pt x="15" y="2"/>
                    </a:cubicBezTo>
                    <a:cubicBezTo>
                      <a:pt x="15" y="1"/>
                      <a:pt x="15" y="1"/>
                      <a:pt x="15" y="1"/>
                    </a:cubicBezTo>
                    <a:cubicBezTo>
                      <a:pt x="15" y="1"/>
                      <a:pt x="15" y="1"/>
                      <a:pt x="15" y="1"/>
                    </a:cubicBezTo>
                    <a:cubicBezTo>
                      <a:pt x="16" y="1"/>
                      <a:pt x="17" y="2"/>
                      <a:pt x="17" y="2"/>
                    </a:cubicBezTo>
                    <a:cubicBezTo>
                      <a:pt x="18" y="4"/>
                      <a:pt x="18" y="4"/>
                      <a:pt x="18" y="4"/>
                    </a:cubicBezTo>
                    <a:cubicBezTo>
                      <a:pt x="19" y="4"/>
                      <a:pt x="19" y="4"/>
                      <a:pt x="19" y="4"/>
                    </a:cubicBezTo>
                    <a:cubicBezTo>
                      <a:pt x="19" y="4"/>
                      <a:pt x="19" y="4"/>
                      <a:pt x="19" y="4"/>
                    </a:cubicBezTo>
                    <a:cubicBezTo>
                      <a:pt x="18" y="5"/>
                      <a:pt x="18" y="5"/>
                      <a:pt x="18" y="4"/>
                    </a:cubicBezTo>
                    <a:cubicBezTo>
                      <a:pt x="18" y="4"/>
                      <a:pt x="18" y="4"/>
                      <a:pt x="18" y="4"/>
                    </a:cubicBezTo>
                    <a:cubicBezTo>
                      <a:pt x="17" y="3"/>
                      <a:pt x="17" y="3"/>
                      <a:pt x="17" y="3"/>
                    </a:cubicBezTo>
                    <a:cubicBezTo>
                      <a:pt x="16" y="2"/>
                      <a:pt x="16" y="2"/>
                      <a:pt x="16" y="2"/>
                    </a:cubicBezTo>
                    <a:cubicBezTo>
                      <a:pt x="16" y="1"/>
                      <a:pt x="16" y="1"/>
                      <a:pt x="16" y="1"/>
                    </a:cubicBezTo>
                    <a:cubicBezTo>
                      <a:pt x="16" y="1"/>
                      <a:pt x="16" y="1"/>
                      <a:pt x="16" y="1"/>
                    </a:cubicBezTo>
                    <a:cubicBezTo>
                      <a:pt x="19" y="3"/>
                      <a:pt x="19" y="3"/>
                      <a:pt x="19" y="3"/>
                    </a:cubicBezTo>
                    <a:cubicBezTo>
                      <a:pt x="19" y="4"/>
                      <a:pt x="19" y="4"/>
                      <a:pt x="19" y="4"/>
                    </a:cubicBezTo>
                    <a:cubicBezTo>
                      <a:pt x="19" y="4"/>
                      <a:pt x="18" y="3"/>
                      <a:pt x="18" y="3"/>
                    </a:cubicBezTo>
                    <a:cubicBezTo>
                      <a:pt x="18" y="3"/>
                      <a:pt x="17" y="2"/>
                      <a:pt x="17" y="2"/>
                    </a:cubicBezTo>
                    <a:cubicBezTo>
                      <a:pt x="17" y="2"/>
                      <a:pt x="17" y="1"/>
                      <a:pt x="17" y="1"/>
                    </a:cubicBezTo>
                    <a:cubicBezTo>
                      <a:pt x="17" y="1"/>
                      <a:pt x="17" y="1"/>
                      <a:pt x="17" y="1"/>
                    </a:cubicBezTo>
                    <a:cubicBezTo>
                      <a:pt x="19" y="1"/>
                      <a:pt x="19" y="2"/>
                      <a:pt x="20" y="2"/>
                    </a:cubicBezTo>
                    <a:cubicBezTo>
                      <a:pt x="21" y="2"/>
                      <a:pt x="21" y="3"/>
                      <a:pt x="22" y="3"/>
                    </a:cubicBezTo>
                    <a:cubicBezTo>
                      <a:pt x="22" y="4"/>
                      <a:pt x="22" y="4"/>
                      <a:pt x="22" y="4"/>
                    </a:cubicBezTo>
                    <a:cubicBezTo>
                      <a:pt x="22" y="4"/>
                      <a:pt x="21" y="4"/>
                      <a:pt x="21" y="4"/>
                    </a:cubicBezTo>
                    <a:cubicBezTo>
                      <a:pt x="21" y="4"/>
                      <a:pt x="20" y="4"/>
                      <a:pt x="20" y="3"/>
                    </a:cubicBezTo>
                    <a:cubicBezTo>
                      <a:pt x="19" y="3"/>
                      <a:pt x="19" y="3"/>
                      <a:pt x="19" y="3"/>
                    </a:cubicBezTo>
                    <a:cubicBezTo>
                      <a:pt x="19" y="2"/>
                      <a:pt x="19" y="2"/>
                      <a:pt x="19" y="2"/>
                    </a:cubicBezTo>
                    <a:cubicBezTo>
                      <a:pt x="19" y="1"/>
                      <a:pt x="19" y="1"/>
                      <a:pt x="20" y="1"/>
                    </a:cubicBezTo>
                    <a:cubicBezTo>
                      <a:pt x="20" y="1"/>
                      <a:pt x="20" y="1"/>
                      <a:pt x="20" y="1"/>
                    </a:cubicBezTo>
                    <a:cubicBezTo>
                      <a:pt x="21" y="2"/>
                      <a:pt x="21" y="2"/>
                      <a:pt x="21" y="2"/>
                    </a:cubicBezTo>
                    <a:cubicBezTo>
                      <a:pt x="23" y="3"/>
                      <a:pt x="23" y="3"/>
                      <a:pt x="23" y="3"/>
                    </a:cubicBezTo>
                    <a:cubicBezTo>
                      <a:pt x="22" y="4"/>
                      <a:pt x="22" y="4"/>
                      <a:pt x="22" y="4"/>
                    </a:cubicBezTo>
                    <a:cubicBezTo>
                      <a:pt x="22" y="4"/>
                      <a:pt x="21" y="3"/>
                      <a:pt x="21" y="3"/>
                    </a:cubicBezTo>
                    <a:cubicBezTo>
                      <a:pt x="21" y="3"/>
                      <a:pt x="21" y="2"/>
                      <a:pt x="21" y="2"/>
                    </a:cubicBezTo>
                    <a:cubicBezTo>
                      <a:pt x="21" y="2"/>
                      <a:pt x="21" y="2"/>
                      <a:pt x="21" y="2"/>
                    </a:cubicBezTo>
                    <a:cubicBezTo>
                      <a:pt x="22" y="1"/>
                      <a:pt x="22" y="1"/>
                      <a:pt x="22" y="1"/>
                    </a:cubicBezTo>
                    <a:cubicBezTo>
                      <a:pt x="22" y="1"/>
                      <a:pt x="22" y="1"/>
                      <a:pt x="22" y="1"/>
                    </a:cubicBezTo>
                    <a:cubicBezTo>
                      <a:pt x="22" y="1"/>
                      <a:pt x="22" y="1"/>
                      <a:pt x="22" y="1"/>
                    </a:cubicBezTo>
                    <a:cubicBezTo>
                      <a:pt x="22" y="1"/>
                      <a:pt x="22" y="1"/>
                      <a:pt x="22" y="1"/>
                    </a:cubicBezTo>
                    <a:cubicBezTo>
                      <a:pt x="22" y="1"/>
                      <a:pt x="22" y="1"/>
                      <a:pt x="22" y="1"/>
                    </a:cubicBezTo>
                    <a:cubicBezTo>
                      <a:pt x="23" y="2"/>
                      <a:pt x="24" y="2"/>
                      <a:pt x="24" y="2"/>
                    </a:cubicBezTo>
                    <a:cubicBezTo>
                      <a:pt x="24" y="3"/>
                      <a:pt x="25" y="3"/>
                      <a:pt x="25" y="3"/>
                    </a:cubicBezTo>
                    <a:cubicBezTo>
                      <a:pt x="25" y="4"/>
                      <a:pt x="25" y="4"/>
                      <a:pt x="25" y="4"/>
                    </a:cubicBezTo>
                    <a:cubicBezTo>
                      <a:pt x="25" y="4"/>
                      <a:pt x="25" y="4"/>
                      <a:pt x="25" y="4"/>
                    </a:cubicBezTo>
                    <a:cubicBezTo>
                      <a:pt x="25" y="4"/>
                      <a:pt x="25" y="4"/>
                      <a:pt x="25" y="4"/>
                    </a:cubicBezTo>
                    <a:cubicBezTo>
                      <a:pt x="25" y="4"/>
                      <a:pt x="25" y="4"/>
                      <a:pt x="25" y="4"/>
                    </a:cubicBezTo>
                    <a:cubicBezTo>
                      <a:pt x="24" y="3"/>
                      <a:pt x="24" y="3"/>
                      <a:pt x="24" y="3"/>
                    </a:cubicBezTo>
                    <a:cubicBezTo>
                      <a:pt x="24" y="2"/>
                      <a:pt x="24" y="2"/>
                      <a:pt x="24" y="2"/>
                    </a:cubicBezTo>
                    <a:cubicBezTo>
                      <a:pt x="24" y="2"/>
                      <a:pt x="24" y="2"/>
                      <a:pt x="24" y="2"/>
                    </a:cubicBezTo>
                    <a:cubicBezTo>
                      <a:pt x="24" y="2"/>
                      <a:pt x="24" y="2"/>
                      <a:pt x="24" y="2"/>
                    </a:cubicBezTo>
                    <a:cubicBezTo>
                      <a:pt x="24" y="2"/>
                      <a:pt x="24" y="2"/>
                      <a:pt x="24" y="2"/>
                    </a:cubicBezTo>
                    <a:cubicBezTo>
                      <a:pt x="25" y="2"/>
                      <a:pt x="25" y="2"/>
                      <a:pt x="26" y="2"/>
                    </a:cubicBezTo>
                    <a:cubicBezTo>
                      <a:pt x="26" y="3"/>
                      <a:pt x="27" y="3"/>
                      <a:pt x="27" y="4"/>
                    </a:cubicBezTo>
                    <a:cubicBezTo>
                      <a:pt x="27" y="4"/>
                      <a:pt x="27" y="4"/>
                      <a:pt x="27" y="4"/>
                    </a:cubicBezTo>
                    <a:cubicBezTo>
                      <a:pt x="26" y="4"/>
                      <a:pt x="26" y="3"/>
                      <a:pt x="26" y="3"/>
                    </a:cubicBezTo>
                    <a:cubicBezTo>
                      <a:pt x="26" y="3"/>
                      <a:pt x="26" y="2"/>
                      <a:pt x="26" y="2"/>
                    </a:cubicBezTo>
                    <a:cubicBezTo>
                      <a:pt x="27" y="2"/>
                      <a:pt x="27" y="2"/>
                      <a:pt x="27" y="2"/>
                    </a:cubicBezTo>
                    <a:cubicBezTo>
                      <a:pt x="27" y="2"/>
                      <a:pt x="28" y="3"/>
                      <a:pt x="28" y="3"/>
                    </a:cubicBezTo>
                    <a:cubicBezTo>
                      <a:pt x="28" y="3"/>
                      <a:pt x="28" y="3"/>
                      <a:pt x="29" y="3"/>
                    </a:cubicBezTo>
                    <a:cubicBezTo>
                      <a:pt x="29" y="4"/>
                      <a:pt x="29" y="4"/>
                      <a:pt x="29" y="3"/>
                    </a:cubicBezTo>
                    <a:cubicBezTo>
                      <a:pt x="29" y="4"/>
                      <a:pt x="29" y="4"/>
                      <a:pt x="29" y="3"/>
                    </a:cubicBezTo>
                    <a:cubicBezTo>
                      <a:pt x="28" y="3"/>
                      <a:pt x="28" y="3"/>
                      <a:pt x="28" y="3"/>
                    </a:cubicBezTo>
                    <a:cubicBezTo>
                      <a:pt x="28" y="3"/>
                      <a:pt x="27" y="3"/>
                      <a:pt x="27" y="2"/>
                    </a:cubicBezTo>
                    <a:cubicBezTo>
                      <a:pt x="27" y="2"/>
                      <a:pt x="26" y="2"/>
                      <a:pt x="26" y="2"/>
                    </a:cubicBezTo>
                    <a:cubicBezTo>
                      <a:pt x="26" y="2"/>
                      <a:pt x="26" y="3"/>
                      <a:pt x="26" y="3"/>
                    </a:cubicBezTo>
                    <a:cubicBezTo>
                      <a:pt x="26" y="3"/>
                      <a:pt x="27" y="3"/>
                      <a:pt x="27" y="4"/>
                    </a:cubicBezTo>
                    <a:cubicBezTo>
                      <a:pt x="27" y="4"/>
                      <a:pt x="27" y="4"/>
                      <a:pt x="27" y="4"/>
                    </a:cubicBezTo>
                    <a:cubicBezTo>
                      <a:pt x="27" y="4"/>
                      <a:pt x="27" y="4"/>
                      <a:pt x="27" y="4"/>
                    </a:cubicBezTo>
                    <a:cubicBezTo>
                      <a:pt x="26" y="4"/>
                      <a:pt x="26" y="3"/>
                      <a:pt x="25" y="3"/>
                    </a:cubicBezTo>
                    <a:cubicBezTo>
                      <a:pt x="25" y="2"/>
                      <a:pt x="25" y="2"/>
                      <a:pt x="24" y="2"/>
                    </a:cubicBezTo>
                    <a:cubicBezTo>
                      <a:pt x="24" y="2"/>
                      <a:pt x="24" y="2"/>
                      <a:pt x="24" y="2"/>
                    </a:cubicBezTo>
                    <a:cubicBezTo>
                      <a:pt x="25" y="3"/>
                      <a:pt x="25" y="3"/>
                      <a:pt x="25" y="3"/>
                    </a:cubicBezTo>
                    <a:cubicBezTo>
                      <a:pt x="25" y="3"/>
                      <a:pt x="25" y="3"/>
                      <a:pt x="25" y="3"/>
                    </a:cubicBezTo>
                    <a:cubicBezTo>
                      <a:pt x="25" y="4"/>
                      <a:pt x="25" y="4"/>
                      <a:pt x="25" y="4"/>
                    </a:cubicBezTo>
                    <a:cubicBezTo>
                      <a:pt x="24" y="4"/>
                      <a:pt x="24" y="3"/>
                      <a:pt x="23" y="3"/>
                    </a:cubicBezTo>
                    <a:cubicBezTo>
                      <a:pt x="23" y="3"/>
                      <a:pt x="23" y="2"/>
                      <a:pt x="22" y="2"/>
                    </a:cubicBezTo>
                    <a:cubicBezTo>
                      <a:pt x="22" y="2"/>
                      <a:pt x="22" y="2"/>
                      <a:pt x="22" y="2"/>
                    </a:cubicBezTo>
                    <a:cubicBezTo>
                      <a:pt x="22" y="2"/>
                      <a:pt x="22" y="2"/>
                      <a:pt x="22" y="2"/>
                    </a:cubicBezTo>
                    <a:cubicBezTo>
                      <a:pt x="22" y="2"/>
                      <a:pt x="22" y="2"/>
                      <a:pt x="22" y="2"/>
                    </a:cubicBezTo>
                    <a:cubicBezTo>
                      <a:pt x="22" y="2"/>
                      <a:pt x="22" y="2"/>
                      <a:pt x="22" y="2"/>
                    </a:cubicBezTo>
                    <a:cubicBezTo>
                      <a:pt x="22" y="2"/>
                      <a:pt x="22" y="2"/>
                      <a:pt x="22" y="2"/>
                    </a:cubicBezTo>
                    <a:cubicBezTo>
                      <a:pt x="22" y="2"/>
                      <a:pt x="22" y="2"/>
                      <a:pt x="22" y="2"/>
                    </a:cubicBezTo>
                    <a:cubicBezTo>
                      <a:pt x="22" y="2"/>
                      <a:pt x="22" y="2"/>
                      <a:pt x="22" y="2"/>
                    </a:cubicBezTo>
                    <a:cubicBezTo>
                      <a:pt x="22" y="3"/>
                      <a:pt x="22" y="3"/>
                      <a:pt x="23" y="4"/>
                    </a:cubicBezTo>
                    <a:cubicBezTo>
                      <a:pt x="23" y="4"/>
                      <a:pt x="23" y="4"/>
                      <a:pt x="23" y="4"/>
                    </a:cubicBezTo>
                    <a:cubicBezTo>
                      <a:pt x="23" y="4"/>
                      <a:pt x="23" y="4"/>
                      <a:pt x="23" y="4"/>
                    </a:cubicBezTo>
                    <a:cubicBezTo>
                      <a:pt x="23" y="4"/>
                      <a:pt x="22" y="4"/>
                      <a:pt x="22" y="4"/>
                    </a:cubicBezTo>
                    <a:cubicBezTo>
                      <a:pt x="21" y="3"/>
                      <a:pt x="21" y="3"/>
                      <a:pt x="21" y="3"/>
                    </a:cubicBezTo>
                    <a:cubicBezTo>
                      <a:pt x="20" y="2"/>
                      <a:pt x="20" y="2"/>
                      <a:pt x="20" y="2"/>
                    </a:cubicBezTo>
                    <a:cubicBezTo>
                      <a:pt x="20" y="2"/>
                      <a:pt x="20" y="2"/>
                      <a:pt x="20" y="2"/>
                    </a:cubicBezTo>
                    <a:cubicBezTo>
                      <a:pt x="20" y="2"/>
                      <a:pt x="20" y="2"/>
                      <a:pt x="20" y="2"/>
                    </a:cubicBezTo>
                    <a:cubicBezTo>
                      <a:pt x="21" y="3"/>
                      <a:pt x="21" y="3"/>
                      <a:pt x="21" y="3"/>
                    </a:cubicBezTo>
                    <a:cubicBezTo>
                      <a:pt x="21" y="3"/>
                      <a:pt x="21" y="3"/>
                      <a:pt x="22" y="3"/>
                    </a:cubicBezTo>
                    <a:cubicBezTo>
                      <a:pt x="21" y="4"/>
                      <a:pt x="21" y="4"/>
                      <a:pt x="21" y="4"/>
                    </a:cubicBezTo>
                    <a:cubicBezTo>
                      <a:pt x="20" y="4"/>
                      <a:pt x="20" y="3"/>
                      <a:pt x="19" y="3"/>
                    </a:cubicBezTo>
                    <a:cubicBezTo>
                      <a:pt x="19" y="2"/>
                      <a:pt x="18" y="2"/>
                      <a:pt x="18" y="2"/>
                    </a:cubicBezTo>
                    <a:cubicBezTo>
                      <a:pt x="18" y="2"/>
                      <a:pt x="18" y="2"/>
                      <a:pt x="18" y="2"/>
                    </a:cubicBezTo>
                    <a:cubicBezTo>
                      <a:pt x="18" y="2"/>
                      <a:pt x="18" y="2"/>
                      <a:pt x="18" y="2"/>
                    </a:cubicBezTo>
                    <a:cubicBezTo>
                      <a:pt x="19" y="2"/>
                      <a:pt x="19" y="2"/>
                      <a:pt x="19" y="2"/>
                    </a:cubicBezTo>
                    <a:cubicBezTo>
                      <a:pt x="19" y="3"/>
                      <a:pt x="19" y="3"/>
                      <a:pt x="20" y="4"/>
                    </a:cubicBezTo>
                    <a:cubicBezTo>
                      <a:pt x="20" y="4"/>
                      <a:pt x="20" y="4"/>
                      <a:pt x="20" y="4"/>
                    </a:cubicBezTo>
                    <a:cubicBezTo>
                      <a:pt x="20" y="4"/>
                      <a:pt x="20" y="4"/>
                      <a:pt x="19" y="4"/>
                    </a:cubicBezTo>
                    <a:cubicBezTo>
                      <a:pt x="19" y="4"/>
                      <a:pt x="19" y="4"/>
                      <a:pt x="19" y="4"/>
                    </a:cubicBezTo>
                    <a:cubicBezTo>
                      <a:pt x="16" y="2"/>
                      <a:pt x="16" y="2"/>
                      <a:pt x="16" y="2"/>
                    </a:cubicBezTo>
                    <a:cubicBezTo>
                      <a:pt x="17" y="1"/>
                      <a:pt x="17" y="1"/>
                      <a:pt x="17" y="1"/>
                    </a:cubicBezTo>
                    <a:cubicBezTo>
                      <a:pt x="17" y="2"/>
                      <a:pt x="17" y="2"/>
                      <a:pt x="17" y="2"/>
                    </a:cubicBezTo>
                    <a:cubicBezTo>
                      <a:pt x="18" y="4"/>
                      <a:pt x="18" y="4"/>
                      <a:pt x="18" y="4"/>
                    </a:cubicBezTo>
                    <a:cubicBezTo>
                      <a:pt x="18" y="4"/>
                      <a:pt x="18" y="4"/>
                      <a:pt x="18" y="4"/>
                    </a:cubicBezTo>
                    <a:cubicBezTo>
                      <a:pt x="16" y="3"/>
                      <a:pt x="16" y="3"/>
                      <a:pt x="16" y="3"/>
                    </a:cubicBezTo>
                    <a:cubicBezTo>
                      <a:pt x="16" y="2"/>
                      <a:pt x="15" y="2"/>
                      <a:pt x="15" y="2"/>
                    </a:cubicBezTo>
                    <a:cubicBezTo>
                      <a:pt x="16" y="1"/>
                      <a:pt x="16" y="1"/>
                      <a:pt x="16" y="1"/>
                    </a:cubicBezTo>
                    <a:cubicBezTo>
                      <a:pt x="16" y="2"/>
                      <a:pt x="16" y="2"/>
                      <a:pt x="16" y="2"/>
                    </a:cubicBezTo>
                    <a:cubicBezTo>
                      <a:pt x="17" y="3"/>
                      <a:pt x="17" y="3"/>
                      <a:pt x="17" y="4"/>
                    </a:cubicBezTo>
                    <a:cubicBezTo>
                      <a:pt x="17" y="4"/>
                      <a:pt x="17" y="4"/>
                      <a:pt x="17" y="4"/>
                    </a:cubicBezTo>
                    <a:cubicBezTo>
                      <a:pt x="17" y="4"/>
                      <a:pt x="16" y="4"/>
                      <a:pt x="16" y="4"/>
                    </a:cubicBezTo>
                    <a:cubicBezTo>
                      <a:pt x="15" y="3"/>
                      <a:pt x="14" y="2"/>
                      <a:pt x="13" y="1"/>
                    </a:cubicBezTo>
                    <a:cubicBezTo>
                      <a:pt x="14" y="1"/>
                      <a:pt x="14" y="1"/>
                      <a:pt x="14" y="1"/>
                    </a:cubicBezTo>
                    <a:cubicBezTo>
                      <a:pt x="14" y="1"/>
                      <a:pt x="15" y="2"/>
                      <a:pt x="15" y="2"/>
                    </a:cubicBezTo>
                    <a:cubicBezTo>
                      <a:pt x="16" y="3"/>
                      <a:pt x="16" y="3"/>
                      <a:pt x="16" y="3"/>
                    </a:cubicBezTo>
                    <a:cubicBezTo>
                      <a:pt x="16" y="3"/>
                      <a:pt x="16" y="4"/>
                      <a:pt x="16" y="4"/>
                    </a:cubicBezTo>
                    <a:cubicBezTo>
                      <a:pt x="16" y="4"/>
                      <a:pt x="15" y="4"/>
                      <a:pt x="15" y="4"/>
                    </a:cubicBezTo>
                    <a:cubicBezTo>
                      <a:pt x="15" y="4"/>
                      <a:pt x="15" y="4"/>
                      <a:pt x="15" y="4"/>
                    </a:cubicBezTo>
                    <a:cubicBezTo>
                      <a:pt x="14" y="3"/>
                      <a:pt x="14" y="3"/>
                      <a:pt x="14" y="3"/>
                    </a:cubicBezTo>
                    <a:cubicBezTo>
                      <a:pt x="13" y="2"/>
                      <a:pt x="13" y="2"/>
                      <a:pt x="13" y="2"/>
                    </a:cubicBezTo>
                    <a:cubicBezTo>
                      <a:pt x="13" y="1"/>
                      <a:pt x="13" y="1"/>
                      <a:pt x="13" y="1"/>
                    </a:cubicBezTo>
                    <a:cubicBezTo>
                      <a:pt x="13" y="2"/>
                      <a:pt x="14" y="2"/>
                      <a:pt x="14" y="2"/>
                    </a:cubicBezTo>
                    <a:cubicBezTo>
                      <a:pt x="14" y="2"/>
                      <a:pt x="14" y="3"/>
                      <a:pt x="15" y="3"/>
                    </a:cubicBezTo>
                    <a:cubicBezTo>
                      <a:pt x="15" y="3"/>
                      <a:pt x="15" y="3"/>
                      <a:pt x="15" y="3"/>
                    </a:cubicBezTo>
                    <a:cubicBezTo>
                      <a:pt x="15" y="3"/>
                      <a:pt x="15" y="4"/>
                      <a:pt x="14" y="4"/>
                    </a:cubicBezTo>
                    <a:cubicBezTo>
                      <a:pt x="14" y="4"/>
                      <a:pt x="14" y="4"/>
                      <a:pt x="14" y="4"/>
                    </a:cubicBezTo>
                    <a:cubicBezTo>
                      <a:pt x="12" y="3"/>
                      <a:pt x="12" y="3"/>
                      <a:pt x="12" y="3"/>
                    </a:cubicBezTo>
                    <a:cubicBezTo>
                      <a:pt x="11" y="1"/>
                      <a:pt x="11" y="1"/>
                      <a:pt x="11" y="1"/>
                    </a:cubicBezTo>
                    <a:cubicBezTo>
                      <a:pt x="12" y="1"/>
                      <a:pt x="12" y="1"/>
                      <a:pt x="12" y="1"/>
                    </a:cubicBezTo>
                    <a:cubicBezTo>
                      <a:pt x="13" y="2"/>
                      <a:pt x="13" y="2"/>
                      <a:pt x="13" y="2"/>
                    </a:cubicBezTo>
                    <a:cubicBezTo>
                      <a:pt x="14" y="3"/>
                      <a:pt x="14" y="3"/>
                      <a:pt x="14" y="3"/>
                    </a:cubicBezTo>
                    <a:cubicBezTo>
                      <a:pt x="14" y="3"/>
                      <a:pt x="14" y="4"/>
                      <a:pt x="13" y="4"/>
                    </a:cubicBezTo>
                    <a:cubicBezTo>
                      <a:pt x="13" y="4"/>
                      <a:pt x="13" y="4"/>
                      <a:pt x="13" y="4"/>
                    </a:cubicBezTo>
                    <a:cubicBezTo>
                      <a:pt x="12" y="2"/>
                      <a:pt x="12" y="2"/>
                      <a:pt x="12" y="2"/>
                    </a:cubicBezTo>
                    <a:cubicBezTo>
                      <a:pt x="11" y="2"/>
                      <a:pt x="11" y="2"/>
                      <a:pt x="11" y="2"/>
                    </a:cubicBezTo>
                    <a:cubicBezTo>
                      <a:pt x="11" y="1"/>
                      <a:pt x="11" y="1"/>
                      <a:pt x="11" y="1"/>
                    </a:cubicBezTo>
                    <a:cubicBezTo>
                      <a:pt x="11" y="1"/>
                      <a:pt x="11" y="2"/>
                      <a:pt x="12" y="2"/>
                    </a:cubicBezTo>
                    <a:cubicBezTo>
                      <a:pt x="13" y="3"/>
                      <a:pt x="13" y="3"/>
                      <a:pt x="13" y="3"/>
                    </a:cubicBezTo>
                    <a:cubicBezTo>
                      <a:pt x="13" y="3"/>
                      <a:pt x="13" y="4"/>
                      <a:pt x="12" y="4"/>
                    </a:cubicBezTo>
                    <a:cubicBezTo>
                      <a:pt x="12" y="4"/>
                      <a:pt x="12" y="4"/>
                      <a:pt x="12" y="4"/>
                    </a:cubicBezTo>
                    <a:cubicBezTo>
                      <a:pt x="11" y="3"/>
                      <a:pt x="11" y="3"/>
                      <a:pt x="10" y="2"/>
                    </a:cubicBezTo>
                    <a:cubicBezTo>
                      <a:pt x="10" y="2"/>
                      <a:pt x="10" y="2"/>
                      <a:pt x="10" y="2"/>
                    </a:cubicBezTo>
                    <a:cubicBezTo>
                      <a:pt x="9" y="1"/>
                      <a:pt x="9" y="1"/>
                      <a:pt x="9" y="1"/>
                    </a:cubicBezTo>
                    <a:cubicBezTo>
                      <a:pt x="10" y="1"/>
                      <a:pt x="10" y="1"/>
                      <a:pt x="10" y="1"/>
                    </a:cubicBezTo>
                    <a:cubicBezTo>
                      <a:pt x="10" y="2"/>
                      <a:pt x="10" y="2"/>
                      <a:pt x="10" y="2"/>
                    </a:cubicBezTo>
                    <a:cubicBezTo>
                      <a:pt x="11" y="3"/>
                      <a:pt x="11" y="3"/>
                      <a:pt x="11" y="3"/>
                    </a:cubicBezTo>
                    <a:cubicBezTo>
                      <a:pt x="11" y="3"/>
                      <a:pt x="11" y="3"/>
                      <a:pt x="11" y="3"/>
                    </a:cubicBezTo>
                    <a:cubicBezTo>
                      <a:pt x="11" y="3"/>
                      <a:pt x="11" y="4"/>
                      <a:pt x="11" y="4"/>
                    </a:cubicBezTo>
                    <a:cubicBezTo>
                      <a:pt x="11" y="4"/>
                      <a:pt x="11" y="4"/>
                      <a:pt x="10" y="4"/>
                    </a:cubicBezTo>
                    <a:cubicBezTo>
                      <a:pt x="10" y="3"/>
                      <a:pt x="10" y="3"/>
                      <a:pt x="9" y="2"/>
                    </a:cubicBezTo>
                    <a:cubicBezTo>
                      <a:pt x="9" y="2"/>
                      <a:pt x="8" y="2"/>
                      <a:pt x="8" y="2"/>
                    </a:cubicBezTo>
                    <a:cubicBezTo>
                      <a:pt x="8" y="1"/>
                      <a:pt x="8" y="1"/>
                      <a:pt x="8" y="1"/>
                    </a:cubicBezTo>
                    <a:cubicBezTo>
                      <a:pt x="8" y="1"/>
                      <a:pt x="8" y="1"/>
                      <a:pt x="8" y="2"/>
                    </a:cubicBezTo>
                    <a:cubicBezTo>
                      <a:pt x="9" y="2"/>
                      <a:pt x="9" y="2"/>
                      <a:pt x="9" y="2"/>
                    </a:cubicBezTo>
                    <a:cubicBezTo>
                      <a:pt x="9" y="2"/>
                      <a:pt x="9" y="3"/>
                      <a:pt x="10" y="3"/>
                    </a:cubicBezTo>
                    <a:cubicBezTo>
                      <a:pt x="10" y="3"/>
                      <a:pt x="10" y="3"/>
                      <a:pt x="10" y="4"/>
                    </a:cubicBezTo>
                    <a:cubicBezTo>
                      <a:pt x="9" y="4"/>
                      <a:pt x="9" y="4"/>
                      <a:pt x="9" y="4"/>
                    </a:cubicBezTo>
                    <a:cubicBezTo>
                      <a:pt x="8" y="3"/>
                      <a:pt x="7" y="2"/>
                      <a:pt x="6" y="1"/>
                    </a:cubicBezTo>
                    <a:cubicBezTo>
                      <a:pt x="7" y="1"/>
                      <a:pt x="7" y="1"/>
                      <a:pt x="7" y="1"/>
                    </a:cubicBezTo>
                    <a:cubicBezTo>
                      <a:pt x="7" y="2"/>
                      <a:pt x="8" y="2"/>
                      <a:pt x="8" y="3"/>
                    </a:cubicBezTo>
                    <a:cubicBezTo>
                      <a:pt x="9" y="3"/>
                      <a:pt x="9" y="4"/>
                      <a:pt x="8" y="4"/>
                    </a:cubicBezTo>
                    <a:cubicBezTo>
                      <a:pt x="8" y="4"/>
                      <a:pt x="8" y="4"/>
                      <a:pt x="8" y="4"/>
                    </a:cubicBezTo>
                    <a:cubicBezTo>
                      <a:pt x="7" y="3"/>
                      <a:pt x="7" y="3"/>
                      <a:pt x="6" y="3"/>
                    </a:cubicBezTo>
                    <a:cubicBezTo>
                      <a:pt x="6" y="2"/>
                      <a:pt x="5" y="2"/>
                      <a:pt x="5" y="2"/>
                    </a:cubicBezTo>
                    <a:cubicBezTo>
                      <a:pt x="6" y="1"/>
                      <a:pt x="6" y="1"/>
                      <a:pt x="6" y="1"/>
                    </a:cubicBezTo>
                    <a:cubicBezTo>
                      <a:pt x="6" y="1"/>
                      <a:pt x="6" y="2"/>
                      <a:pt x="6" y="2"/>
                    </a:cubicBezTo>
                    <a:cubicBezTo>
                      <a:pt x="6" y="2"/>
                      <a:pt x="6" y="3"/>
                      <a:pt x="7" y="3"/>
                    </a:cubicBezTo>
                    <a:cubicBezTo>
                      <a:pt x="7" y="3"/>
                      <a:pt x="7" y="4"/>
                      <a:pt x="6" y="4"/>
                    </a:cubicBezTo>
                    <a:cubicBezTo>
                      <a:pt x="6" y="4"/>
                      <a:pt x="6" y="4"/>
                      <a:pt x="6" y="4"/>
                    </a:cubicBezTo>
                    <a:cubicBezTo>
                      <a:pt x="5" y="3"/>
                      <a:pt x="5" y="3"/>
                      <a:pt x="4" y="3"/>
                    </a:cubicBezTo>
                    <a:cubicBezTo>
                      <a:pt x="4" y="2"/>
                      <a:pt x="4" y="2"/>
                      <a:pt x="4" y="2"/>
                    </a:cubicBezTo>
                    <a:cubicBezTo>
                      <a:pt x="3" y="2"/>
                      <a:pt x="3" y="2"/>
                      <a:pt x="3" y="2"/>
                    </a:cubicBezTo>
                    <a:cubicBezTo>
                      <a:pt x="4" y="1"/>
                      <a:pt x="4" y="1"/>
                      <a:pt x="4" y="1"/>
                    </a:cubicBezTo>
                    <a:cubicBezTo>
                      <a:pt x="4" y="1"/>
                      <a:pt x="4" y="2"/>
                      <a:pt x="4" y="2"/>
                    </a:cubicBezTo>
                    <a:cubicBezTo>
                      <a:pt x="5" y="3"/>
                      <a:pt x="5" y="3"/>
                      <a:pt x="5" y="3"/>
                    </a:cubicBezTo>
                    <a:cubicBezTo>
                      <a:pt x="5" y="3"/>
                      <a:pt x="5" y="3"/>
                      <a:pt x="5" y="3"/>
                    </a:cubicBezTo>
                    <a:cubicBezTo>
                      <a:pt x="5" y="3"/>
                      <a:pt x="5" y="3"/>
                      <a:pt x="5" y="3"/>
                    </a:cubicBezTo>
                    <a:cubicBezTo>
                      <a:pt x="5" y="4"/>
                      <a:pt x="5" y="4"/>
                      <a:pt x="4" y="3"/>
                    </a:cubicBezTo>
                    <a:cubicBezTo>
                      <a:pt x="4" y="3"/>
                      <a:pt x="3" y="3"/>
                      <a:pt x="3" y="2"/>
                    </a:cubicBezTo>
                    <a:cubicBezTo>
                      <a:pt x="3" y="2"/>
                      <a:pt x="2" y="1"/>
                      <a:pt x="2" y="1"/>
                    </a:cubicBezTo>
                    <a:cubicBezTo>
                      <a:pt x="2" y="1"/>
                      <a:pt x="2" y="1"/>
                      <a:pt x="2" y="1"/>
                    </a:cubicBezTo>
                    <a:cubicBezTo>
                      <a:pt x="2" y="2"/>
                      <a:pt x="3" y="2"/>
                      <a:pt x="3" y="3"/>
                    </a:cubicBezTo>
                    <a:cubicBezTo>
                      <a:pt x="3" y="3"/>
                      <a:pt x="3" y="3"/>
                      <a:pt x="3" y="3"/>
                    </a:cubicBezTo>
                    <a:cubicBezTo>
                      <a:pt x="3" y="3"/>
                      <a:pt x="3" y="3"/>
                      <a:pt x="3" y="3"/>
                    </a:cubicBezTo>
                    <a:cubicBezTo>
                      <a:pt x="2" y="3"/>
                      <a:pt x="2" y="3"/>
                      <a:pt x="1" y="2"/>
                    </a:cubicBezTo>
                    <a:cubicBezTo>
                      <a:pt x="1" y="2"/>
                      <a:pt x="0" y="1"/>
                      <a:pt x="0" y="1"/>
                    </a:cubicBezTo>
                    <a:cubicBezTo>
                      <a:pt x="0" y="1"/>
                      <a:pt x="0" y="1"/>
                      <a:pt x="0" y="1"/>
                    </a:cubicBezTo>
                    <a:cubicBezTo>
                      <a:pt x="0" y="1"/>
                      <a:pt x="0" y="2"/>
                      <a:pt x="0" y="2"/>
                    </a:cubicBezTo>
                    <a:cubicBezTo>
                      <a:pt x="0"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147"/>
              <p:cNvSpPr/>
              <p:nvPr/>
            </p:nvSpPr>
            <p:spPr bwMode="auto">
              <a:xfrm>
                <a:off x="2688" y="3748"/>
                <a:ext cx="113" cy="14"/>
              </a:xfrm>
              <a:custGeom>
                <a:avLst/>
                <a:gdLst>
                  <a:gd name="T0" fmla="*/ 2 w 25"/>
                  <a:gd name="T1" fmla="*/ 2 h 3"/>
                  <a:gd name="T2" fmla="*/ 2 w 25"/>
                  <a:gd name="T3" fmla="*/ 0 h 3"/>
                  <a:gd name="T4" fmla="*/ 3 w 25"/>
                  <a:gd name="T5" fmla="*/ 1 h 3"/>
                  <a:gd name="T6" fmla="*/ 6 w 25"/>
                  <a:gd name="T7" fmla="*/ 2 h 3"/>
                  <a:gd name="T8" fmla="*/ 5 w 25"/>
                  <a:gd name="T9" fmla="*/ 0 h 3"/>
                  <a:gd name="T10" fmla="*/ 6 w 25"/>
                  <a:gd name="T11" fmla="*/ 2 h 3"/>
                  <a:gd name="T12" fmla="*/ 8 w 25"/>
                  <a:gd name="T13" fmla="*/ 0 h 3"/>
                  <a:gd name="T14" fmla="*/ 8 w 25"/>
                  <a:gd name="T15" fmla="*/ 2 h 3"/>
                  <a:gd name="T16" fmla="*/ 9 w 25"/>
                  <a:gd name="T17" fmla="*/ 0 h 3"/>
                  <a:gd name="T18" fmla="*/ 10 w 25"/>
                  <a:gd name="T19" fmla="*/ 2 h 3"/>
                  <a:gd name="T20" fmla="*/ 11 w 25"/>
                  <a:gd name="T21" fmla="*/ 0 h 3"/>
                  <a:gd name="T22" fmla="*/ 15 w 25"/>
                  <a:gd name="T23" fmla="*/ 2 h 3"/>
                  <a:gd name="T24" fmla="*/ 13 w 25"/>
                  <a:gd name="T25" fmla="*/ 0 h 3"/>
                  <a:gd name="T26" fmla="*/ 16 w 25"/>
                  <a:gd name="T27" fmla="*/ 0 h 3"/>
                  <a:gd name="T28" fmla="*/ 15 w 25"/>
                  <a:gd name="T29" fmla="*/ 0 h 3"/>
                  <a:gd name="T30" fmla="*/ 17 w 25"/>
                  <a:gd name="T31" fmla="*/ 2 h 3"/>
                  <a:gd name="T32" fmla="*/ 17 w 25"/>
                  <a:gd name="T33" fmla="*/ 0 h 3"/>
                  <a:gd name="T34" fmla="*/ 19 w 25"/>
                  <a:gd name="T35" fmla="*/ 2 h 3"/>
                  <a:gd name="T36" fmla="*/ 19 w 25"/>
                  <a:gd name="T37" fmla="*/ 0 h 3"/>
                  <a:gd name="T38" fmla="*/ 20 w 25"/>
                  <a:gd name="T39" fmla="*/ 2 h 3"/>
                  <a:gd name="T40" fmla="*/ 20 w 25"/>
                  <a:gd name="T41" fmla="*/ 0 h 3"/>
                  <a:gd name="T42" fmla="*/ 21 w 25"/>
                  <a:gd name="T43" fmla="*/ 1 h 3"/>
                  <a:gd name="T44" fmla="*/ 23 w 25"/>
                  <a:gd name="T45" fmla="*/ 1 h 3"/>
                  <a:gd name="T46" fmla="*/ 21 w 25"/>
                  <a:gd name="T47" fmla="*/ 0 h 3"/>
                  <a:gd name="T48" fmla="*/ 24 w 25"/>
                  <a:gd name="T49" fmla="*/ 1 h 3"/>
                  <a:gd name="T50" fmla="*/ 23 w 25"/>
                  <a:gd name="T51" fmla="*/ 1 h 3"/>
                  <a:gd name="T52" fmla="*/ 24 w 25"/>
                  <a:gd name="T53" fmla="*/ 1 h 3"/>
                  <a:gd name="T54" fmla="*/ 25 w 25"/>
                  <a:gd name="T55" fmla="*/ 2 h 3"/>
                  <a:gd name="T56" fmla="*/ 24 w 25"/>
                  <a:gd name="T57" fmla="*/ 0 h 3"/>
                  <a:gd name="T58" fmla="*/ 24 w 25"/>
                  <a:gd name="T59" fmla="*/ 0 h 3"/>
                  <a:gd name="T60" fmla="*/ 24 w 25"/>
                  <a:gd name="T61" fmla="*/ 0 h 3"/>
                  <a:gd name="T62" fmla="*/ 24 w 25"/>
                  <a:gd name="T63" fmla="*/ 0 h 3"/>
                  <a:gd name="T64" fmla="*/ 25 w 25"/>
                  <a:gd name="T65" fmla="*/ 2 h 3"/>
                  <a:gd name="T66" fmla="*/ 24 w 25"/>
                  <a:gd name="T67" fmla="*/ 1 h 3"/>
                  <a:gd name="T68" fmla="*/ 24 w 25"/>
                  <a:gd name="T69" fmla="*/ 2 h 3"/>
                  <a:gd name="T70" fmla="*/ 23 w 25"/>
                  <a:gd name="T71" fmla="*/ 1 h 3"/>
                  <a:gd name="T72" fmla="*/ 24 w 25"/>
                  <a:gd name="T73" fmla="*/ 2 h 3"/>
                  <a:gd name="T74" fmla="*/ 22 w 25"/>
                  <a:gd name="T75" fmla="*/ 2 h 3"/>
                  <a:gd name="T76" fmla="*/ 22 w 25"/>
                  <a:gd name="T77" fmla="*/ 1 h 3"/>
                  <a:gd name="T78" fmla="*/ 21 w 25"/>
                  <a:gd name="T79" fmla="*/ 2 h 3"/>
                  <a:gd name="T80" fmla="*/ 21 w 25"/>
                  <a:gd name="T81" fmla="*/ 1 h 3"/>
                  <a:gd name="T82" fmla="*/ 20 w 25"/>
                  <a:gd name="T83" fmla="*/ 2 h 3"/>
                  <a:gd name="T84" fmla="*/ 20 w 25"/>
                  <a:gd name="T85" fmla="*/ 1 h 3"/>
                  <a:gd name="T86" fmla="*/ 20 w 25"/>
                  <a:gd name="T87" fmla="*/ 3 h 3"/>
                  <a:gd name="T88" fmla="*/ 17 w 25"/>
                  <a:gd name="T89" fmla="*/ 1 h 3"/>
                  <a:gd name="T90" fmla="*/ 18 w 25"/>
                  <a:gd name="T91" fmla="*/ 3 h 3"/>
                  <a:gd name="T92" fmla="*/ 17 w 25"/>
                  <a:gd name="T93" fmla="*/ 2 h 3"/>
                  <a:gd name="T94" fmla="*/ 14 w 25"/>
                  <a:gd name="T95" fmla="*/ 1 h 3"/>
                  <a:gd name="T96" fmla="*/ 15 w 25"/>
                  <a:gd name="T97" fmla="*/ 2 h 3"/>
                  <a:gd name="T98" fmla="*/ 12 w 25"/>
                  <a:gd name="T99" fmla="*/ 1 h 3"/>
                  <a:gd name="T100" fmla="*/ 11 w 25"/>
                  <a:gd name="T101" fmla="*/ 1 h 3"/>
                  <a:gd name="T102" fmla="*/ 12 w 25"/>
                  <a:gd name="T103" fmla="*/ 3 h 3"/>
                  <a:gd name="T104" fmla="*/ 9 w 25"/>
                  <a:gd name="T105" fmla="*/ 1 h 3"/>
                  <a:gd name="T106" fmla="*/ 10 w 25"/>
                  <a:gd name="T107" fmla="*/ 3 h 3"/>
                  <a:gd name="T108" fmla="*/ 7 w 25"/>
                  <a:gd name="T109" fmla="*/ 1 h 3"/>
                  <a:gd name="T110" fmla="*/ 8 w 25"/>
                  <a:gd name="T111" fmla="*/ 2 h 3"/>
                  <a:gd name="T112" fmla="*/ 6 w 25"/>
                  <a:gd name="T113" fmla="*/ 1 h 3"/>
                  <a:gd name="T114" fmla="*/ 5 w 25"/>
                  <a:gd name="T115" fmla="*/ 3 h 3"/>
                  <a:gd name="T116" fmla="*/ 4 w 25"/>
                  <a:gd name="T117" fmla="*/ 2 h 3"/>
                  <a:gd name="T118" fmla="*/ 2 w 25"/>
                  <a:gd name="T119" fmla="*/ 1 h 3"/>
                  <a:gd name="T120" fmla="*/ 2 w 25"/>
                  <a:gd name="T12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 h="3">
                    <a:moveTo>
                      <a:pt x="0" y="1"/>
                    </a:moveTo>
                    <a:cubicBezTo>
                      <a:pt x="0" y="1"/>
                      <a:pt x="1" y="2"/>
                      <a:pt x="2" y="2"/>
                    </a:cubicBezTo>
                    <a:cubicBezTo>
                      <a:pt x="2" y="2"/>
                      <a:pt x="2" y="2"/>
                      <a:pt x="2" y="2"/>
                    </a:cubicBezTo>
                    <a:cubicBezTo>
                      <a:pt x="2" y="2"/>
                      <a:pt x="2" y="2"/>
                      <a:pt x="2" y="2"/>
                    </a:cubicBezTo>
                    <a:cubicBezTo>
                      <a:pt x="2" y="1"/>
                      <a:pt x="2" y="1"/>
                      <a:pt x="2" y="1"/>
                    </a:cubicBezTo>
                    <a:cubicBezTo>
                      <a:pt x="2" y="0"/>
                      <a:pt x="2" y="0"/>
                      <a:pt x="2" y="0"/>
                    </a:cubicBezTo>
                    <a:cubicBezTo>
                      <a:pt x="2" y="0"/>
                      <a:pt x="2" y="0"/>
                      <a:pt x="2" y="0"/>
                    </a:cubicBezTo>
                    <a:cubicBezTo>
                      <a:pt x="2" y="0"/>
                      <a:pt x="2" y="0"/>
                      <a:pt x="2" y="0"/>
                    </a:cubicBezTo>
                    <a:cubicBezTo>
                      <a:pt x="3" y="1"/>
                      <a:pt x="3" y="1"/>
                      <a:pt x="4" y="2"/>
                    </a:cubicBezTo>
                    <a:cubicBezTo>
                      <a:pt x="4" y="2"/>
                      <a:pt x="4" y="2"/>
                      <a:pt x="4" y="2"/>
                    </a:cubicBezTo>
                    <a:cubicBezTo>
                      <a:pt x="3" y="2"/>
                      <a:pt x="3" y="2"/>
                      <a:pt x="3" y="2"/>
                    </a:cubicBezTo>
                    <a:cubicBezTo>
                      <a:pt x="3" y="1"/>
                      <a:pt x="3" y="1"/>
                      <a:pt x="3" y="1"/>
                    </a:cubicBezTo>
                    <a:cubicBezTo>
                      <a:pt x="3" y="0"/>
                      <a:pt x="3" y="0"/>
                      <a:pt x="3" y="0"/>
                    </a:cubicBezTo>
                    <a:cubicBezTo>
                      <a:pt x="3" y="0"/>
                      <a:pt x="4" y="0"/>
                      <a:pt x="4" y="0"/>
                    </a:cubicBezTo>
                    <a:cubicBezTo>
                      <a:pt x="4" y="0"/>
                      <a:pt x="4" y="0"/>
                      <a:pt x="4" y="0"/>
                    </a:cubicBezTo>
                    <a:cubicBezTo>
                      <a:pt x="5" y="1"/>
                      <a:pt x="5" y="1"/>
                      <a:pt x="6" y="2"/>
                    </a:cubicBezTo>
                    <a:cubicBezTo>
                      <a:pt x="5" y="2"/>
                      <a:pt x="5" y="2"/>
                      <a:pt x="5" y="2"/>
                    </a:cubicBezTo>
                    <a:cubicBezTo>
                      <a:pt x="5" y="1"/>
                      <a:pt x="5" y="1"/>
                      <a:pt x="5" y="1"/>
                    </a:cubicBezTo>
                    <a:cubicBezTo>
                      <a:pt x="5" y="1"/>
                      <a:pt x="5" y="1"/>
                      <a:pt x="5" y="1"/>
                    </a:cubicBezTo>
                    <a:cubicBezTo>
                      <a:pt x="4" y="1"/>
                      <a:pt x="4" y="0"/>
                      <a:pt x="5" y="0"/>
                    </a:cubicBezTo>
                    <a:cubicBezTo>
                      <a:pt x="5" y="0"/>
                      <a:pt x="5" y="0"/>
                      <a:pt x="5" y="0"/>
                    </a:cubicBezTo>
                    <a:cubicBezTo>
                      <a:pt x="7" y="1"/>
                      <a:pt x="7" y="1"/>
                      <a:pt x="7" y="1"/>
                    </a:cubicBezTo>
                    <a:cubicBezTo>
                      <a:pt x="7" y="2"/>
                      <a:pt x="7" y="2"/>
                      <a:pt x="7" y="2"/>
                    </a:cubicBezTo>
                    <a:cubicBezTo>
                      <a:pt x="6" y="2"/>
                      <a:pt x="6" y="2"/>
                      <a:pt x="6" y="2"/>
                    </a:cubicBezTo>
                    <a:cubicBezTo>
                      <a:pt x="6" y="1"/>
                      <a:pt x="6" y="1"/>
                      <a:pt x="6" y="1"/>
                    </a:cubicBezTo>
                    <a:cubicBezTo>
                      <a:pt x="6" y="0"/>
                      <a:pt x="6" y="0"/>
                      <a:pt x="6" y="0"/>
                    </a:cubicBezTo>
                    <a:cubicBezTo>
                      <a:pt x="6" y="0"/>
                      <a:pt x="7" y="0"/>
                      <a:pt x="7" y="0"/>
                    </a:cubicBezTo>
                    <a:cubicBezTo>
                      <a:pt x="7" y="0"/>
                      <a:pt x="7" y="0"/>
                      <a:pt x="8" y="0"/>
                    </a:cubicBezTo>
                    <a:cubicBezTo>
                      <a:pt x="8" y="1"/>
                      <a:pt x="8" y="1"/>
                      <a:pt x="8" y="1"/>
                    </a:cubicBezTo>
                    <a:cubicBezTo>
                      <a:pt x="9" y="1"/>
                      <a:pt x="9" y="2"/>
                      <a:pt x="10" y="2"/>
                    </a:cubicBezTo>
                    <a:cubicBezTo>
                      <a:pt x="9" y="3"/>
                      <a:pt x="9" y="3"/>
                      <a:pt x="9" y="3"/>
                    </a:cubicBezTo>
                    <a:cubicBezTo>
                      <a:pt x="9" y="2"/>
                      <a:pt x="8" y="2"/>
                      <a:pt x="8" y="2"/>
                    </a:cubicBezTo>
                    <a:cubicBezTo>
                      <a:pt x="8" y="2"/>
                      <a:pt x="8" y="1"/>
                      <a:pt x="8" y="1"/>
                    </a:cubicBezTo>
                    <a:cubicBezTo>
                      <a:pt x="8" y="1"/>
                      <a:pt x="8" y="1"/>
                      <a:pt x="8" y="1"/>
                    </a:cubicBezTo>
                    <a:cubicBezTo>
                      <a:pt x="8" y="0"/>
                      <a:pt x="8" y="0"/>
                      <a:pt x="8" y="0"/>
                    </a:cubicBezTo>
                    <a:cubicBezTo>
                      <a:pt x="9" y="0"/>
                      <a:pt x="9" y="0"/>
                      <a:pt x="9" y="0"/>
                    </a:cubicBezTo>
                    <a:cubicBezTo>
                      <a:pt x="10" y="1"/>
                      <a:pt x="10" y="1"/>
                      <a:pt x="10" y="1"/>
                    </a:cubicBezTo>
                    <a:cubicBezTo>
                      <a:pt x="12" y="2"/>
                      <a:pt x="12" y="2"/>
                      <a:pt x="12" y="2"/>
                    </a:cubicBezTo>
                    <a:cubicBezTo>
                      <a:pt x="11" y="2"/>
                      <a:pt x="11" y="2"/>
                      <a:pt x="11" y="2"/>
                    </a:cubicBezTo>
                    <a:cubicBezTo>
                      <a:pt x="11" y="2"/>
                      <a:pt x="10" y="2"/>
                      <a:pt x="10" y="2"/>
                    </a:cubicBezTo>
                    <a:cubicBezTo>
                      <a:pt x="10" y="2"/>
                      <a:pt x="10" y="1"/>
                      <a:pt x="10" y="1"/>
                    </a:cubicBezTo>
                    <a:cubicBezTo>
                      <a:pt x="10" y="1"/>
                      <a:pt x="10" y="1"/>
                      <a:pt x="10" y="1"/>
                    </a:cubicBezTo>
                    <a:cubicBezTo>
                      <a:pt x="10" y="0"/>
                      <a:pt x="10" y="0"/>
                      <a:pt x="11" y="0"/>
                    </a:cubicBezTo>
                    <a:cubicBezTo>
                      <a:pt x="11" y="0"/>
                      <a:pt x="11" y="0"/>
                      <a:pt x="11" y="0"/>
                    </a:cubicBezTo>
                    <a:cubicBezTo>
                      <a:pt x="11" y="0"/>
                      <a:pt x="11" y="0"/>
                      <a:pt x="11" y="0"/>
                    </a:cubicBezTo>
                    <a:cubicBezTo>
                      <a:pt x="11" y="0"/>
                      <a:pt x="11" y="0"/>
                      <a:pt x="11" y="0"/>
                    </a:cubicBezTo>
                    <a:cubicBezTo>
                      <a:pt x="11" y="0"/>
                      <a:pt x="12" y="0"/>
                      <a:pt x="12" y="0"/>
                    </a:cubicBezTo>
                    <a:cubicBezTo>
                      <a:pt x="13" y="1"/>
                      <a:pt x="14" y="1"/>
                      <a:pt x="15" y="2"/>
                    </a:cubicBezTo>
                    <a:cubicBezTo>
                      <a:pt x="14" y="3"/>
                      <a:pt x="14" y="3"/>
                      <a:pt x="14" y="3"/>
                    </a:cubicBezTo>
                    <a:cubicBezTo>
                      <a:pt x="14" y="2"/>
                      <a:pt x="14" y="2"/>
                      <a:pt x="14" y="2"/>
                    </a:cubicBezTo>
                    <a:cubicBezTo>
                      <a:pt x="13" y="1"/>
                      <a:pt x="13" y="1"/>
                      <a:pt x="13" y="0"/>
                    </a:cubicBezTo>
                    <a:cubicBezTo>
                      <a:pt x="13" y="0"/>
                      <a:pt x="13" y="0"/>
                      <a:pt x="13" y="0"/>
                    </a:cubicBezTo>
                    <a:cubicBezTo>
                      <a:pt x="13" y="0"/>
                      <a:pt x="13" y="0"/>
                      <a:pt x="14" y="0"/>
                    </a:cubicBezTo>
                    <a:cubicBezTo>
                      <a:pt x="14" y="0"/>
                      <a:pt x="14" y="0"/>
                      <a:pt x="14" y="0"/>
                    </a:cubicBezTo>
                    <a:cubicBezTo>
                      <a:pt x="14" y="0"/>
                      <a:pt x="14" y="0"/>
                      <a:pt x="15" y="0"/>
                    </a:cubicBezTo>
                    <a:cubicBezTo>
                      <a:pt x="16" y="0"/>
                      <a:pt x="16" y="0"/>
                      <a:pt x="16" y="0"/>
                    </a:cubicBezTo>
                    <a:cubicBezTo>
                      <a:pt x="16" y="1"/>
                      <a:pt x="16" y="1"/>
                      <a:pt x="17" y="2"/>
                    </a:cubicBezTo>
                    <a:cubicBezTo>
                      <a:pt x="16" y="2"/>
                      <a:pt x="16" y="2"/>
                      <a:pt x="16" y="2"/>
                    </a:cubicBezTo>
                    <a:cubicBezTo>
                      <a:pt x="15" y="1"/>
                      <a:pt x="15" y="1"/>
                      <a:pt x="15" y="1"/>
                    </a:cubicBezTo>
                    <a:cubicBezTo>
                      <a:pt x="15" y="0"/>
                      <a:pt x="15" y="0"/>
                      <a:pt x="15" y="0"/>
                    </a:cubicBezTo>
                    <a:cubicBezTo>
                      <a:pt x="15" y="0"/>
                      <a:pt x="15" y="0"/>
                      <a:pt x="16" y="0"/>
                    </a:cubicBezTo>
                    <a:cubicBezTo>
                      <a:pt x="17" y="1"/>
                      <a:pt x="17" y="1"/>
                      <a:pt x="18" y="2"/>
                    </a:cubicBezTo>
                    <a:cubicBezTo>
                      <a:pt x="17" y="3"/>
                      <a:pt x="17" y="3"/>
                      <a:pt x="17" y="3"/>
                    </a:cubicBezTo>
                    <a:cubicBezTo>
                      <a:pt x="17" y="2"/>
                      <a:pt x="17" y="2"/>
                      <a:pt x="17" y="2"/>
                    </a:cubicBezTo>
                    <a:cubicBezTo>
                      <a:pt x="16" y="1"/>
                      <a:pt x="16" y="1"/>
                      <a:pt x="16" y="1"/>
                    </a:cubicBezTo>
                    <a:cubicBezTo>
                      <a:pt x="16" y="1"/>
                      <a:pt x="16" y="0"/>
                      <a:pt x="16" y="0"/>
                    </a:cubicBezTo>
                    <a:cubicBezTo>
                      <a:pt x="16" y="0"/>
                      <a:pt x="16" y="0"/>
                      <a:pt x="17" y="0"/>
                    </a:cubicBezTo>
                    <a:cubicBezTo>
                      <a:pt x="17" y="0"/>
                      <a:pt x="17" y="0"/>
                      <a:pt x="17" y="0"/>
                    </a:cubicBezTo>
                    <a:cubicBezTo>
                      <a:pt x="17" y="0"/>
                      <a:pt x="17" y="0"/>
                      <a:pt x="17" y="0"/>
                    </a:cubicBezTo>
                    <a:cubicBezTo>
                      <a:pt x="18" y="0"/>
                      <a:pt x="19" y="1"/>
                      <a:pt x="20" y="2"/>
                    </a:cubicBezTo>
                    <a:cubicBezTo>
                      <a:pt x="19" y="3"/>
                      <a:pt x="19" y="3"/>
                      <a:pt x="19" y="3"/>
                    </a:cubicBezTo>
                    <a:cubicBezTo>
                      <a:pt x="19" y="3"/>
                      <a:pt x="19" y="2"/>
                      <a:pt x="19" y="2"/>
                    </a:cubicBezTo>
                    <a:cubicBezTo>
                      <a:pt x="19" y="2"/>
                      <a:pt x="18" y="1"/>
                      <a:pt x="18" y="1"/>
                    </a:cubicBezTo>
                    <a:cubicBezTo>
                      <a:pt x="18" y="1"/>
                      <a:pt x="18" y="1"/>
                      <a:pt x="18" y="1"/>
                    </a:cubicBezTo>
                    <a:cubicBezTo>
                      <a:pt x="18" y="0"/>
                      <a:pt x="18" y="0"/>
                      <a:pt x="19" y="0"/>
                    </a:cubicBezTo>
                    <a:cubicBezTo>
                      <a:pt x="19" y="0"/>
                      <a:pt x="19" y="0"/>
                      <a:pt x="19" y="0"/>
                    </a:cubicBezTo>
                    <a:cubicBezTo>
                      <a:pt x="20" y="1"/>
                      <a:pt x="20" y="1"/>
                      <a:pt x="20" y="1"/>
                    </a:cubicBezTo>
                    <a:cubicBezTo>
                      <a:pt x="22" y="2"/>
                      <a:pt x="22" y="2"/>
                      <a:pt x="22" y="2"/>
                    </a:cubicBezTo>
                    <a:cubicBezTo>
                      <a:pt x="21" y="3"/>
                      <a:pt x="21" y="3"/>
                      <a:pt x="21" y="3"/>
                    </a:cubicBezTo>
                    <a:cubicBezTo>
                      <a:pt x="21" y="3"/>
                      <a:pt x="21" y="2"/>
                      <a:pt x="20" y="2"/>
                    </a:cubicBezTo>
                    <a:cubicBezTo>
                      <a:pt x="20" y="2"/>
                      <a:pt x="20" y="1"/>
                      <a:pt x="20" y="1"/>
                    </a:cubicBezTo>
                    <a:cubicBezTo>
                      <a:pt x="20" y="0"/>
                      <a:pt x="20" y="0"/>
                      <a:pt x="20" y="0"/>
                    </a:cubicBezTo>
                    <a:cubicBezTo>
                      <a:pt x="20" y="0"/>
                      <a:pt x="20" y="0"/>
                      <a:pt x="20" y="0"/>
                    </a:cubicBezTo>
                    <a:cubicBezTo>
                      <a:pt x="20" y="0"/>
                      <a:pt x="20" y="0"/>
                      <a:pt x="20" y="0"/>
                    </a:cubicBezTo>
                    <a:cubicBezTo>
                      <a:pt x="21" y="1"/>
                      <a:pt x="21" y="1"/>
                      <a:pt x="22" y="1"/>
                    </a:cubicBezTo>
                    <a:cubicBezTo>
                      <a:pt x="22" y="2"/>
                      <a:pt x="22" y="2"/>
                      <a:pt x="22" y="2"/>
                    </a:cubicBezTo>
                    <a:cubicBezTo>
                      <a:pt x="22" y="3"/>
                      <a:pt x="22" y="3"/>
                      <a:pt x="22" y="3"/>
                    </a:cubicBezTo>
                    <a:cubicBezTo>
                      <a:pt x="22" y="2"/>
                      <a:pt x="21" y="2"/>
                      <a:pt x="21" y="1"/>
                    </a:cubicBezTo>
                    <a:cubicBezTo>
                      <a:pt x="21" y="1"/>
                      <a:pt x="21" y="1"/>
                      <a:pt x="21" y="1"/>
                    </a:cubicBezTo>
                    <a:cubicBezTo>
                      <a:pt x="21" y="0"/>
                      <a:pt x="21" y="0"/>
                      <a:pt x="21" y="0"/>
                    </a:cubicBezTo>
                    <a:cubicBezTo>
                      <a:pt x="21" y="0"/>
                      <a:pt x="21" y="0"/>
                      <a:pt x="22" y="0"/>
                    </a:cubicBezTo>
                    <a:cubicBezTo>
                      <a:pt x="23" y="1"/>
                      <a:pt x="23" y="1"/>
                      <a:pt x="23" y="1"/>
                    </a:cubicBezTo>
                    <a:cubicBezTo>
                      <a:pt x="23" y="1"/>
                      <a:pt x="23" y="1"/>
                      <a:pt x="24" y="2"/>
                    </a:cubicBezTo>
                    <a:cubicBezTo>
                      <a:pt x="23" y="3"/>
                      <a:pt x="23" y="3"/>
                      <a:pt x="23" y="3"/>
                    </a:cubicBezTo>
                    <a:cubicBezTo>
                      <a:pt x="22" y="2"/>
                      <a:pt x="22" y="2"/>
                      <a:pt x="21" y="1"/>
                    </a:cubicBezTo>
                    <a:cubicBezTo>
                      <a:pt x="21" y="0"/>
                      <a:pt x="21" y="0"/>
                      <a:pt x="21" y="0"/>
                    </a:cubicBezTo>
                    <a:cubicBezTo>
                      <a:pt x="21" y="0"/>
                      <a:pt x="22" y="0"/>
                      <a:pt x="22" y="0"/>
                    </a:cubicBezTo>
                    <a:cubicBezTo>
                      <a:pt x="22" y="0"/>
                      <a:pt x="22" y="0"/>
                      <a:pt x="22" y="0"/>
                    </a:cubicBezTo>
                    <a:cubicBezTo>
                      <a:pt x="22" y="0"/>
                      <a:pt x="23" y="0"/>
                      <a:pt x="23" y="0"/>
                    </a:cubicBezTo>
                    <a:cubicBezTo>
                      <a:pt x="24" y="1"/>
                      <a:pt x="24" y="1"/>
                      <a:pt x="24" y="1"/>
                    </a:cubicBezTo>
                    <a:cubicBezTo>
                      <a:pt x="24" y="2"/>
                      <a:pt x="24" y="2"/>
                      <a:pt x="24" y="2"/>
                    </a:cubicBezTo>
                    <a:cubicBezTo>
                      <a:pt x="24" y="2"/>
                      <a:pt x="24" y="2"/>
                      <a:pt x="24" y="2"/>
                    </a:cubicBezTo>
                    <a:cubicBezTo>
                      <a:pt x="23" y="1"/>
                      <a:pt x="23" y="1"/>
                      <a:pt x="23" y="1"/>
                    </a:cubicBezTo>
                    <a:cubicBezTo>
                      <a:pt x="23" y="1"/>
                      <a:pt x="23" y="1"/>
                      <a:pt x="23" y="1"/>
                    </a:cubicBezTo>
                    <a:cubicBezTo>
                      <a:pt x="23" y="0"/>
                      <a:pt x="23" y="0"/>
                      <a:pt x="23" y="0"/>
                    </a:cubicBezTo>
                    <a:cubicBezTo>
                      <a:pt x="23" y="0"/>
                      <a:pt x="23" y="0"/>
                      <a:pt x="23" y="0"/>
                    </a:cubicBezTo>
                    <a:cubicBezTo>
                      <a:pt x="23" y="0"/>
                      <a:pt x="23" y="0"/>
                      <a:pt x="23" y="0"/>
                    </a:cubicBezTo>
                    <a:cubicBezTo>
                      <a:pt x="24" y="0"/>
                      <a:pt x="24" y="0"/>
                      <a:pt x="24" y="1"/>
                    </a:cubicBezTo>
                    <a:cubicBezTo>
                      <a:pt x="25" y="1"/>
                      <a:pt x="25" y="1"/>
                      <a:pt x="25" y="1"/>
                    </a:cubicBezTo>
                    <a:cubicBezTo>
                      <a:pt x="25" y="1"/>
                      <a:pt x="25" y="1"/>
                      <a:pt x="25" y="1"/>
                    </a:cubicBezTo>
                    <a:cubicBezTo>
                      <a:pt x="25" y="1"/>
                      <a:pt x="25" y="2"/>
                      <a:pt x="25" y="2"/>
                    </a:cubicBezTo>
                    <a:cubicBezTo>
                      <a:pt x="25" y="2"/>
                      <a:pt x="25" y="2"/>
                      <a:pt x="25" y="2"/>
                    </a:cubicBezTo>
                    <a:cubicBezTo>
                      <a:pt x="24" y="1"/>
                      <a:pt x="24" y="1"/>
                      <a:pt x="24" y="1"/>
                    </a:cubicBezTo>
                    <a:cubicBezTo>
                      <a:pt x="24" y="1"/>
                      <a:pt x="24" y="1"/>
                      <a:pt x="24" y="0"/>
                    </a:cubicBezTo>
                    <a:cubicBezTo>
                      <a:pt x="24" y="0"/>
                      <a:pt x="24" y="0"/>
                      <a:pt x="24" y="0"/>
                    </a:cubicBezTo>
                    <a:cubicBezTo>
                      <a:pt x="24" y="0"/>
                      <a:pt x="24" y="0"/>
                      <a:pt x="24" y="0"/>
                    </a:cubicBezTo>
                    <a:cubicBezTo>
                      <a:pt x="24" y="0"/>
                      <a:pt x="25" y="0"/>
                      <a:pt x="25" y="1"/>
                    </a:cubicBezTo>
                    <a:cubicBezTo>
                      <a:pt x="25" y="1"/>
                      <a:pt x="25" y="1"/>
                      <a:pt x="25" y="1"/>
                    </a:cubicBezTo>
                    <a:cubicBezTo>
                      <a:pt x="25" y="1"/>
                      <a:pt x="24" y="0"/>
                      <a:pt x="24" y="0"/>
                    </a:cubicBezTo>
                    <a:cubicBezTo>
                      <a:pt x="24" y="0"/>
                      <a:pt x="24" y="0"/>
                      <a:pt x="24" y="0"/>
                    </a:cubicBezTo>
                    <a:cubicBezTo>
                      <a:pt x="24" y="0"/>
                      <a:pt x="24" y="0"/>
                      <a:pt x="24" y="0"/>
                    </a:cubicBezTo>
                    <a:cubicBezTo>
                      <a:pt x="25" y="0"/>
                      <a:pt x="25" y="0"/>
                      <a:pt x="25" y="0"/>
                    </a:cubicBezTo>
                    <a:cubicBezTo>
                      <a:pt x="25" y="0"/>
                      <a:pt x="25" y="0"/>
                      <a:pt x="24" y="0"/>
                    </a:cubicBezTo>
                    <a:cubicBezTo>
                      <a:pt x="24" y="0"/>
                      <a:pt x="24" y="0"/>
                      <a:pt x="24" y="0"/>
                    </a:cubicBezTo>
                    <a:cubicBezTo>
                      <a:pt x="25" y="0"/>
                      <a:pt x="25" y="0"/>
                      <a:pt x="25" y="1"/>
                    </a:cubicBezTo>
                    <a:cubicBezTo>
                      <a:pt x="25" y="1"/>
                      <a:pt x="25" y="1"/>
                      <a:pt x="25" y="1"/>
                    </a:cubicBezTo>
                    <a:cubicBezTo>
                      <a:pt x="25" y="1"/>
                      <a:pt x="25" y="1"/>
                      <a:pt x="25" y="1"/>
                    </a:cubicBezTo>
                    <a:cubicBezTo>
                      <a:pt x="24" y="1"/>
                      <a:pt x="24" y="0"/>
                      <a:pt x="24" y="0"/>
                    </a:cubicBezTo>
                    <a:cubicBezTo>
                      <a:pt x="24" y="0"/>
                      <a:pt x="24" y="0"/>
                      <a:pt x="24" y="0"/>
                    </a:cubicBezTo>
                    <a:cubicBezTo>
                      <a:pt x="24" y="0"/>
                      <a:pt x="24" y="1"/>
                      <a:pt x="24" y="1"/>
                    </a:cubicBezTo>
                    <a:cubicBezTo>
                      <a:pt x="25" y="1"/>
                      <a:pt x="25" y="1"/>
                      <a:pt x="25" y="1"/>
                    </a:cubicBezTo>
                    <a:cubicBezTo>
                      <a:pt x="25" y="2"/>
                      <a:pt x="25" y="2"/>
                      <a:pt x="25" y="2"/>
                    </a:cubicBezTo>
                    <a:cubicBezTo>
                      <a:pt x="24" y="1"/>
                      <a:pt x="24" y="1"/>
                      <a:pt x="24" y="1"/>
                    </a:cubicBezTo>
                    <a:cubicBezTo>
                      <a:pt x="24" y="1"/>
                      <a:pt x="24" y="1"/>
                      <a:pt x="23" y="1"/>
                    </a:cubicBezTo>
                    <a:cubicBezTo>
                      <a:pt x="24" y="0"/>
                      <a:pt x="24" y="0"/>
                      <a:pt x="24" y="0"/>
                    </a:cubicBezTo>
                    <a:cubicBezTo>
                      <a:pt x="24" y="1"/>
                      <a:pt x="24" y="1"/>
                      <a:pt x="24" y="1"/>
                    </a:cubicBezTo>
                    <a:cubicBezTo>
                      <a:pt x="25" y="2"/>
                      <a:pt x="25" y="2"/>
                      <a:pt x="25" y="2"/>
                    </a:cubicBezTo>
                    <a:cubicBezTo>
                      <a:pt x="25" y="2"/>
                      <a:pt x="25" y="2"/>
                      <a:pt x="24" y="2"/>
                    </a:cubicBezTo>
                    <a:cubicBezTo>
                      <a:pt x="24" y="3"/>
                      <a:pt x="24" y="3"/>
                      <a:pt x="24" y="2"/>
                    </a:cubicBezTo>
                    <a:cubicBezTo>
                      <a:pt x="24" y="2"/>
                      <a:pt x="24" y="2"/>
                      <a:pt x="24" y="2"/>
                    </a:cubicBezTo>
                    <a:cubicBezTo>
                      <a:pt x="23" y="2"/>
                      <a:pt x="23" y="2"/>
                      <a:pt x="23" y="2"/>
                    </a:cubicBezTo>
                    <a:cubicBezTo>
                      <a:pt x="22" y="1"/>
                      <a:pt x="22" y="1"/>
                      <a:pt x="22" y="1"/>
                    </a:cubicBezTo>
                    <a:cubicBezTo>
                      <a:pt x="22" y="1"/>
                      <a:pt x="22" y="1"/>
                      <a:pt x="22" y="1"/>
                    </a:cubicBezTo>
                    <a:cubicBezTo>
                      <a:pt x="23" y="1"/>
                      <a:pt x="23" y="1"/>
                      <a:pt x="23" y="1"/>
                    </a:cubicBezTo>
                    <a:cubicBezTo>
                      <a:pt x="23" y="1"/>
                      <a:pt x="23" y="1"/>
                      <a:pt x="23" y="1"/>
                    </a:cubicBezTo>
                    <a:cubicBezTo>
                      <a:pt x="23" y="1"/>
                      <a:pt x="23" y="1"/>
                      <a:pt x="23" y="1"/>
                    </a:cubicBezTo>
                    <a:cubicBezTo>
                      <a:pt x="23" y="1"/>
                      <a:pt x="23" y="1"/>
                      <a:pt x="24" y="2"/>
                    </a:cubicBezTo>
                    <a:cubicBezTo>
                      <a:pt x="24" y="2"/>
                      <a:pt x="24" y="2"/>
                      <a:pt x="24" y="2"/>
                    </a:cubicBezTo>
                    <a:cubicBezTo>
                      <a:pt x="24" y="2"/>
                      <a:pt x="24" y="2"/>
                      <a:pt x="24" y="2"/>
                    </a:cubicBezTo>
                    <a:cubicBezTo>
                      <a:pt x="24" y="3"/>
                      <a:pt x="23" y="3"/>
                      <a:pt x="23" y="3"/>
                    </a:cubicBezTo>
                    <a:cubicBezTo>
                      <a:pt x="23" y="3"/>
                      <a:pt x="23" y="3"/>
                      <a:pt x="23" y="3"/>
                    </a:cubicBezTo>
                    <a:cubicBezTo>
                      <a:pt x="23" y="2"/>
                      <a:pt x="22" y="2"/>
                      <a:pt x="22" y="2"/>
                    </a:cubicBezTo>
                    <a:cubicBezTo>
                      <a:pt x="21" y="1"/>
                      <a:pt x="21" y="1"/>
                      <a:pt x="21" y="1"/>
                    </a:cubicBezTo>
                    <a:cubicBezTo>
                      <a:pt x="22" y="1"/>
                      <a:pt x="22" y="1"/>
                      <a:pt x="22" y="1"/>
                    </a:cubicBezTo>
                    <a:cubicBezTo>
                      <a:pt x="22" y="1"/>
                      <a:pt x="22" y="1"/>
                      <a:pt x="22" y="1"/>
                    </a:cubicBezTo>
                    <a:cubicBezTo>
                      <a:pt x="22" y="1"/>
                      <a:pt x="22" y="1"/>
                      <a:pt x="22" y="1"/>
                    </a:cubicBezTo>
                    <a:cubicBezTo>
                      <a:pt x="23" y="2"/>
                      <a:pt x="23" y="2"/>
                      <a:pt x="23" y="2"/>
                    </a:cubicBezTo>
                    <a:cubicBezTo>
                      <a:pt x="23" y="2"/>
                      <a:pt x="23" y="3"/>
                      <a:pt x="23" y="3"/>
                    </a:cubicBezTo>
                    <a:cubicBezTo>
                      <a:pt x="23" y="3"/>
                      <a:pt x="22" y="3"/>
                      <a:pt x="22" y="3"/>
                    </a:cubicBezTo>
                    <a:cubicBezTo>
                      <a:pt x="22" y="3"/>
                      <a:pt x="21" y="2"/>
                      <a:pt x="21" y="2"/>
                    </a:cubicBezTo>
                    <a:cubicBezTo>
                      <a:pt x="20" y="1"/>
                      <a:pt x="20" y="1"/>
                      <a:pt x="20" y="1"/>
                    </a:cubicBezTo>
                    <a:cubicBezTo>
                      <a:pt x="21" y="1"/>
                      <a:pt x="21" y="1"/>
                      <a:pt x="21" y="1"/>
                    </a:cubicBezTo>
                    <a:cubicBezTo>
                      <a:pt x="21" y="1"/>
                      <a:pt x="21" y="1"/>
                      <a:pt x="21" y="1"/>
                    </a:cubicBezTo>
                    <a:cubicBezTo>
                      <a:pt x="21" y="1"/>
                      <a:pt x="21" y="1"/>
                      <a:pt x="21" y="1"/>
                    </a:cubicBezTo>
                    <a:cubicBezTo>
                      <a:pt x="21" y="2"/>
                      <a:pt x="22" y="2"/>
                      <a:pt x="22" y="3"/>
                    </a:cubicBezTo>
                    <a:cubicBezTo>
                      <a:pt x="22" y="3"/>
                      <a:pt x="22" y="3"/>
                      <a:pt x="22" y="3"/>
                    </a:cubicBezTo>
                    <a:cubicBezTo>
                      <a:pt x="21" y="3"/>
                      <a:pt x="21" y="3"/>
                      <a:pt x="21" y="3"/>
                    </a:cubicBezTo>
                    <a:cubicBezTo>
                      <a:pt x="20" y="2"/>
                      <a:pt x="20" y="2"/>
                      <a:pt x="20" y="2"/>
                    </a:cubicBezTo>
                    <a:cubicBezTo>
                      <a:pt x="18" y="1"/>
                      <a:pt x="18" y="1"/>
                      <a:pt x="18" y="1"/>
                    </a:cubicBezTo>
                    <a:cubicBezTo>
                      <a:pt x="19" y="1"/>
                      <a:pt x="19" y="1"/>
                      <a:pt x="19" y="1"/>
                    </a:cubicBezTo>
                    <a:cubicBezTo>
                      <a:pt x="19" y="1"/>
                      <a:pt x="19" y="1"/>
                      <a:pt x="19" y="1"/>
                    </a:cubicBezTo>
                    <a:cubicBezTo>
                      <a:pt x="20" y="1"/>
                      <a:pt x="20" y="1"/>
                      <a:pt x="20" y="1"/>
                    </a:cubicBezTo>
                    <a:cubicBezTo>
                      <a:pt x="20" y="2"/>
                      <a:pt x="20" y="2"/>
                      <a:pt x="20" y="2"/>
                    </a:cubicBezTo>
                    <a:cubicBezTo>
                      <a:pt x="21" y="3"/>
                      <a:pt x="20" y="3"/>
                      <a:pt x="20" y="3"/>
                    </a:cubicBezTo>
                    <a:cubicBezTo>
                      <a:pt x="20" y="3"/>
                      <a:pt x="20" y="3"/>
                      <a:pt x="20" y="3"/>
                    </a:cubicBezTo>
                    <a:cubicBezTo>
                      <a:pt x="20" y="3"/>
                      <a:pt x="20" y="3"/>
                      <a:pt x="20" y="3"/>
                    </a:cubicBezTo>
                    <a:cubicBezTo>
                      <a:pt x="18" y="2"/>
                      <a:pt x="18" y="2"/>
                      <a:pt x="18" y="2"/>
                    </a:cubicBezTo>
                    <a:cubicBezTo>
                      <a:pt x="16" y="1"/>
                      <a:pt x="16" y="1"/>
                      <a:pt x="16" y="1"/>
                    </a:cubicBezTo>
                    <a:cubicBezTo>
                      <a:pt x="17" y="0"/>
                      <a:pt x="17" y="0"/>
                      <a:pt x="17" y="0"/>
                    </a:cubicBezTo>
                    <a:cubicBezTo>
                      <a:pt x="17" y="0"/>
                      <a:pt x="17" y="0"/>
                      <a:pt x="17" y="1"/>
                    </a:cubicBezTo>
                    <a:cubicBezTo>
                      <a:pt x="17" y="1"/>
                      <a:pt x="17" y="1"/>
                      <a:pt x="17" y="1"/>
                    </a:cubicBezTo>
                    <a:cubicBezTo>
                      <a:pt x="18" y="1"/>
                      <a:pt x="18" y="2"/>
                      <a:pt x="18" y="2"/>
                    </a:cubicBezTo>
                    <a:cubicBezTo>
                      <a:pt x="18" y="2"/>
                      <a:pt x="18" y="2"/>
                      <a:pt x="18" y="2"/>
                    </a:cubicBezTo>
                    <a:cubicBezTo>
                      <a:pt x="18" y="2"/>
                      <a:pt x="18" y="3"/>
                      <a:pt x="18" y="3"/>
                    </a:cubicBezTo>
                    <a:cubicBezTo>
                      <a:pt x="18" y="3"/>
                      <a:pt x="18" y="3"/>
                      <a:pt x="18" y="3"/>
                    </a:cubicBezTo>
                    <a:cubicBezTo>
                      <a:pt x="17" y="2"/>
                      <a:pt x="16" y="1"/>
                      <a:pt x="15" y="1"/>
                    </a:cubicBezTo>
                    <a:cubicBezTo>
                      <a:pt x="16" y="0"/>
                      <a:pt x="16" y="0"/>
                      <a:pt x="16" y="0"/>
                    </a:cubicBezTo>
                    <a:cubicBezTo>
                      <a:pt x="17" y="2"/>
                      <a:pt x="17" y="2"/>
                      <a:pt x="17" y="2"/>
                    </a:cubicBezTo>
                    <a:cubicBezTo>
                      <a:pt x="17" y="2"/>
                      <a:pt x="17" y="2"/>
                      <a:pt x="17" y="2"/>
                    </a:cubicBezTo>
                    <a:cubicBezTo>
                      <a:pt x="17" y="3"/>
                      <a:pt x="16" y="3"/>
                      <a:pt x="16" y="2"/>
                    </a:cubicBezTo>
                    <a:cubicBezTo>
                      <a:pt x="16" y="2"/>
                      <a:pt x="15" y="2"/>
                      <a:pt x="15" y="1"/>
                    </a:cubicBezTo>
                    <a:cubicBezTo>
                      <a:pt x="14" y="1"/>
                      <a:pt x="14" y="1"/>
                      <a:pt x="14" y="1"/>
                    </a:cubicBezTo>
                    <a:cubicBezTo>
                      <a:pt x="14" y="1"/>
                      <a:pt x="14" y="1"/>
                      <a:pt x="14" y="1"/>
                    </a:cubicBezTo>
                    <a:cubicBezTo>
                      <a:pt x="14" y="0"/>
                      <a:pt x="14" y="0"/>
                      <a:pt x="14" y="0"/>
                    </a:cubicBezTo>
                    <a:cubicBezTo>
                      <a:pt x="14" y="1"/>
                      <a:pt x="14" y="1"/>
                      <a:pt x="15" y="1"/>
                    </a:cubicBezTo>
                    <a:cubicBezTo>
                      <a:pt x="15" y="1"/>
                      <a:pt x="15" y="2"/>
                      <a:pt x="15" y="2"/>
                    </a:cubicBezTo>
                    <a:cubicBezTo>
                      <a:pt x="15" y="3"/>
                      <a:pt x="15" y="3"/>
                      <a:pt x="15" y="3"/>
                    </a:cubicBezTo>
                    <a:cubicBezTo>
                      <a:pt x="15" y="3"/>
                      <a:pt x="15" y="3"/>
                      <a:pt x="14" y="3"/>
                    </a:cubicBezTo>
                    <a:cubicBezTo>
                      <a:pt x="14" y="3"/>
                      <a:pt x="14" y="3"/>
                      <a:pt x="14" y="3"/>
                    </a:cubicBezTo>
                    <a:cubicBezTo>
                      <a:pt x="13" y="2"/>
                      <a:pt x="13" y="1"/>
                      <a:pt x="12" y="1"/>
                    </a:cubicBezTo>
                    <a:cubicBezTo>
                      <a:pt x="12" y="1"/>
                      <a:pt x="12"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1" y="1"/>
                      <a:pt x="11" y="1"/>
                    </a:cubicBezTo>
                    <a:cubicBezTo>
                      <a:pt x="11" y="1"/>
                      <a:pt x="12" y="2"/>
                      <a:pt x="12" y="2"/>
                    </a:cubicBezTo>
                    <a:cubicBezTo>
                      <a:pt x="12" y="2"/>
                      <a:pt x="12" y="2"/>
                      <a:pt x="12" y="3"/>
                    </a:cubicBezTo>
                    <a:cubicBezTo>
                      <a:pt x="11" y="3"/>
                      <a:pt x="11" y="3"/>
                      <a:pt x="11" y="3"/>
                    </a:cubicBezTo>
                    <a:cubicBezTo>
                      <a:pt x="10" y="2"/>
                      <a:pt x="10" y="2"/>
                      <a:pt x="10" y="2"/>
                    </a:cubicBezTo>
                    <a:cubicBezTo>
                      <a:pt x="8" y="1"/>
                      <a:pt x="8" y="1"/>
                      <a:pt x="8" y="1"/>
                    </a:cubicBezTo>
                    <a:cubicBezTo>
                      <a:pt x="9" y="1"/>
                      <a:pt x="9" y="1"/>
                      <a:pt x="9" y="1"/>
                    </a:cubicBezTo>
                    <a:cubicBezTo>
                      <a:pt x="9" y="1"/>
                      <a:pt x="9" y="1"/>
                      <a:pt x="9" y="1"/>
                    </a:cubicBezTo>
                    <a:cubicBezTo>
                      <a:pt x="9" y="2"/>
                      <a:pt x="9" y="2"/>
                      <a:pt x="10" y="2"/>
                    </a:cubicBezTo>
                    <a:cubicBezTo>
                      <a:pt x="10" y="2"/>
                      <a:pt x="10" y="2"/>
                      <a:pt x="10" y="2"/>
                    </a:cubicBezTo>
                    <a:cubicBezTo>
                      <a:pt x="10" y="2"/>
                      <a:pt x="10" y="3"/>
                      <a:pt x="10" y="3"/>
                    </a:cubicBezTo>
                    <a:cubicBezTo>
                      <a:pt x="9" y="3"/>
                      <a:pt x="9" y="3"/>
                      <a:pt x="9" y="3"/>
                    </a:cubicBezTo>
                    <a:cubicBezTo>
                      <a:pt x="8" y="2"/>
                      <a:pt x="8" y="2"/>
                      <a:pt x="8" y="2"/>
                    </a:cubicBezTo>
                    <a:cubicBezTo>
                      <a:pt x="7" y="1"/>
                      <a:pt x="7" y="1"/>
                      <a:pt x="7" y="1"/>
                    </a:cubicBezTo>
                    <a:cubicBezTo>
                      <a:pt x="7" y="1"/>
                      <a:pt x="7" y="1"/>
                      <a:pt x="7" y="1"/>
                    </a:cubicBezTo>
                    <a:cubicBezTo>
                      <a:pt x="7" y="1"/>
                      <a:pt x="7" y="1"/>
                      <a:pt x="7" y="1"/>
                    </a:cubicBezTo>
                    <a:cubicBezTo>
                      <a:pt x="7" y="1"/>
                      <a:pt x="7" y="1"/>
                      <a:pt x="7" y="1"/>
                    </a:cubicBezTo>
                    <a:cubicBezTo>
                      <a:pt x="8" y="2"/>
                      <a:pt x="8" y="2"/>
                      <a:pt x="8" y="2"/>
                    </a:cubicBezTo>
                    <a:cubicBezTo>
                      <a:pt x="8" y="2"/>
                      <a:pt x="8" y="2"/>
                      <a:pt x="8" y="2"/>
                    </a:cubicBezTo>
                    <a:cubicBezTo>
                      <a:pt x="8" y="2"/>
                      <a:pt x="8" y="2"/>
                      <a:pt x="7" y="3"/>
                    </a:cubicBezTo>
                    <a:cubicBezTo>
                      <a:pt x="7" y="3"/>
                      <a:pt x="7" y="3"/>
                      <a:pt x="7" y="3"/>
                    </a:cubicBezTo>
                    <a:cubicBezTo>
                      <a:pt x="5" y="1"/>
                      <a:pt x="5" y="1"/>
                      <a:pt x="5" y="1"/>
                    </a:cubicBezTo>
                    <a:cubicBezTo>
                      <a:pt x="6" y="1"/>
                      <a:pt x="6" y="1"/>
                      <a:pt x="6" y="1"/>
                    </a:cubicBezTo>
                    <a:cubicBezTo>
                      <a:pt x="6" y="2"/>
                      <a:pt x="6" y="2"/>
                      <a:pt x="6" y="2"/>
                    </a:cubicBezTo>
                    <a:cubicBezTo>
                      <a:pt x="6" y="2"/>
                      <a:pt x="6" y="2"/>
                      <a:pt x="6" y="2"/>
                    </a:cubicBezTo>
                    <a:cubicBezTo>
                      <a:pt x="6" y="2"/>
                      <a:pt x="6" y="3"/>
                      <a:pt x="6" y="3"/>
                    </a:cubicBezTo>
                    <a:cubicBezTo>
                      <a:pt x="6" y="3"/>
                      <a:pt x="6" y="3"/>
                      <a:pt x="5" y="3"/>
                    </a:cubicBezTo>
                    <a:cubicBezTo>
                      <a:pt x="5" y="2"/>
                      <a:pt x="4" y="2"/>
                      <a:pt x="3" y="1"/>
                    </a:cubicBezTo>
                    <a:cubicBezTo>
                      <a:pt x="4" y="0"/>
                      <a:pt x="4" y="0"/>
                      <a:pt x="4" y="0"/>
                    </a:cubicBezTo>
                    <a:cubicBezTo>
                      <a:pt x="4" y="1"/>
                      <a:pt x="4" y="1"/>
                      <a:pt x="4" y="1"/>
                    </a:cubicBezTo>
                    <a:cubicBezTo>
                      <a:pt x="4" y="1"/>
                      <a:pt x="4" y="2"/>
                      <a:pt x="4" y="2"/>
                    </a:cubicBezTo>
                    <a:cubicBezTo>
                      <a:pt x="4" y="2"/>
                      <a:pt x="4" y="3"/>
                      <a:pt x="4" y="3"/>
                    </a:cubicBezTo>
                    <a:cubicBezTo>
                      <a:pt x="4" y="3"/>
                      <a:pt x="4" y="3"/>
                      <a:pt x="4" y="2"/>
                    </a:cubicBezTo>
                    <a:cubicBezTo>
                      <a:pt x="4" y="2"/>
                      <a:pt x="4" y="2"/>
                      <a:pt x="4" y="2"/>
                    </a:cubicBezTo>
                    <a:cubicBezTo>
                      <a:pt x="3" y="2"/>
                      <a:pt x="2" y="1"/>
                      <a:pt x="2" y="1"/>
                    </a:cubicBezTo>
                    <a:cubicBezTo>
                      <a:pt x="2" y="1"/>
                      <a:pt x="2" y="1"/>
                      <a:pt x="2" y="1"/>
                    </a:cubicBezTo>
                    <a:cubicBezTo>
                      <a:pt x="2" y="1"/>
                      <a:pt x="2" y="1"/>
                      <a:pt x="2" y="1"/>
                    </a:cubicBezTo>
                    <a:cubicBezTo>
                      <a:pt x="2" y="2"/>
                      <a:pt x="3" y="2"/>
                      <a:pt x="2" y="2"/>
                    </a:cubicBezTo>
                    <a:cubicBezTo>
                      <a:pt x="2" y="3"/>
                      <a:pt x="2" y="3"/>
                      <a:pt x="2" y="3"/>
                    </a:cubicBezTo>
                    <a:cubicBezTo>
                      <a:pt x="2" y="3"/>
                      <a:pt x="2" y="3"/>
                      <a:pt x="2" y="3"/>
                    </a:cubicBezTo>
                    <a:cubicBezTo>
                      <a:pt x="1"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148"/>
              <p:cNvSpPr>
                <a:spLocks noEditPoints="1"/>
              </p:cNvSpPr>
              <p:nvPr/>
            </p:nvSpPr>
            <p:spPr bwMode="auto">
              <a:xfrm>
                <a:off x="2620" y="3545"/>
                <a:ext cx="45" cy="32"/>
              </a:xfrm>
              <a:custGeom>
                <a:avLst/>
                <a:gdLst>
                  <a:gd name="T0" fmla="*/ 0 w 10"/>
                  <a:gd name="T1" fmla="*/ 5 h 7"/>
                  <a:gd name="T2" fmla="*/ 0 w 10"/>
                  <a:gd name="T3" fmla="*/ 5 h 7"/>
                  <a:gd name="T4" fmla="*/ 0 w 10"/>
                  <a:gd name="T5" fmla="*/ 5 h 7"/>
                  <a:gd name="T6" fmla="*/ 0 w 10"/>
                  <a:gd name="T7" fmla="*/ 4 h 7"/>
                  <a:gd name="T8" fmla="*/ 0 w 10"/>
                  <a:gd name="T9" fmla="*/ 4 h 7"/>
                  <a:gd name="T10" fmla="*/ 2 w 10"/>
                  <a:gd name="T11" fmla="*/ 3 h 7"/>
                  <a:gd name="T12" fmla="*/ 2 w 10"/>
                  <a:gd name="T13" fmla="*/ 3 h 7"/>
                  <a:gd name="T14" fmla="*/ 2 w 10"/>
                  <a:gd name="T15" fmla="*/ 4 h 7"/>
                  <a:gd name="T16" fmla="*/ 2 w 10"/>
                  <a:gd name="T17" fmla="*/ 4 h 7"/>
                  <a:gd name="T18" fmla="*/ 2 w 10"/>
                  <a:gd name="T19" fmla="*/ 4 h 7"/>
                  <a:gd name="T20" fmla="*/ 2 w 10"/>
                  <a:gd name="T21" fmla="*/ 4 h 7"/>
                  <a:gd name="T22" fmla="*/ 2 w 10"/>
                  <a:gd name="T23" fmla="*/ 4 h 7"/>
                  <a:gd name="T24" fmla="*/ 4 w 10"/>
                  <a:gd name="T25" fmla="*/ 5 h 7"/>
                  <a:gd name="T26" fmla="*/ 4 w 10"/>
                  <a:gd name="T27" fmla="*/ 5 h 7"/>
                  <a:gd name="T28" fmla="*/ 6 w 10"/>
                  <a:gd name="T29" fmla="*/ 3 h 7"/>
                  <a:gd name="T30" fmla="*/ 6 w 10"/>
                  <a:gd name="T31" fmla="*/ 3 h 7"/>
                  <a:gd name="T32" fmla="*/ 9 w 10"/>
                  <a:gd name="T33" fmla="*/ 0 h 7"/>
                  <a:gd name="T34" fmla="*/ 9 w 10"/>
                  <a:gd name="T35" fmla="*/ 0 h 7"/>
                  <a:gd name="T36" fmla="*/ 9 w 10"/>
                  <a:gd name="T37" fmla="*/ 0 h 7"/>
                  <a:gd name="T38" fmla="*/ 9 w 10"/>
                  <a:gd name="T39" fmla="*/ 0 h 7"/>
                  <a:gd name="T40" fmla="*/ 10 w 10"/>
                  <a:gd name="T41" fmla="*/ 1 h 7"/>
                  <a:gd name="T42" fmla="*/ 10 w 10"/>
                  <a:gd name="T43" fmla="*/ 1 h 7"/>
                  <a:gd name="T44" fmla="*/ 10 w 10"/>
                  <a:gd name="T45" fmla="*/ 1 h 7"/>
                  <a:gd name="T46" fmla="*/ 10 w 10"/>
                  <a:gd name="T47" fmla="*/ 1 h 7"/>
                  <a:gd name="T48" fmla="*/ 10 w 10"/>
                  <a:gd name="T49" fmla="*/ 1 h 7"/>
                  <a:gd name="T50" fmla="*/ 10 w 10"/>
                  <a:gd name="T51" fmla="*/ 1 h 7"/>
                  <a:gd name="T52" fmla="*/ 10 w 10"/>
                  <a:gd name="T53" fmla="*/ 1 h 7"/>
                  <a:gd name="T54" fmla="*/ 7 w 10"/>
                  <a:gd name="T55" fmla="*/ 4 h 7"/>
                  <a:gd name="T56" fmla="*/ 7 w 10"/>
                  <a:gd name="T57" fmla="*/ 4 h 7"/>
                  <a:gd name="T58" fmla="*/ 4 w 10"/>
                  <a:gd name="T59" fmla="*/ 7 h 7"/>
                  <a:gd name="T60" fmla="*/ 4 w 10"/>
                  <a:gd name="T61" fmla="*/ 7 h 7"/>
                  <a:gd name="T62" fmla="*/ 4 w 10"/>
                  <a:gd name="T63" fmla="*/ 7 h 7"/>
                  <a:gd name="T64" fmla="*/ 4 w 10"/>
                  <a:gd name="T65" fmla="*/ 7 h 7"/>
                  <a:gd name="T66" fmla="*/ 0 w 10"/>
                  <a:gd name="T67" fmla="*/ 5 h 7"/>
                  <a:gd name="T68" fmla="*/ 4 w 10"/>
                  <a:gd name="T69" fmla="*/ 6 h 7"/>
                  <a:gd name="T70" fmla="*/ 4 w 10"/>
                  <a:gd name="T71" fmla="*/ 6 h 7"/>
                  <a:gd name="T72" fmla="*/ 4 w 10"/>
                  <a:gd name="T73" fmla="*/ 6 h 7"/>
                  <a:gd name="T74" fmla="*/ 6 w 10"/>
                  <a:gd name="T75" fmla="*/ 3 h 7"/>
                  <a:gd name="T76" fmla="*/ 6 w 10"/>
                  <a:gd name="T77" fmla="*/ 3 h 7"/>
                  <a:gd name="T78" fmla="*/ 7 w 10"/>
                  <a:gd name="T79" fmla="*/ 3 h 7"/>
                  <a:gd name="T80" fmla="*/ 7 w 10"/>
                  <a:gd name="T81" fmla="*/ 3 h 7"/>
                  <a:gd name="T82" fmla="*/ 6 w 10"/>
                  <a:gd name="T83" fmla="*/ 3 h 7"/>
                  <a:gd name="T84" fmla="*/ 6 w 10"/>
                  <a:gd name="T85" fmla="*/ 3 h 7"/>
                  <a:gd name="T86" fmla="*/ 4 w 10"/>
                  <a:gd name="T87" fmla="*/ 6 h 7"/>
                  <a:gd name="T88" fmla="*/ 4 w 10"/>
                  <a:gd name="T89" fmla="*/ 6 h 7"/>
                  <a:gd name="T90" fmla="*/ 4 w 10"/>
                  <a:gd name="T91" fmla="*/ 6 h 7"/>
                  <a:gd name="T92" fmla="*/ 2 w 10"/>
                  <a:gd name="T93" fmla="*/ 5 h 7"/>
                  <a:gd name="T94" fmla="*/ 2 w 10"/>
                  <a:gd name="T95" fmla="*/ 5 h 7"/>
                  <a:gd name="T96" fmla="*/ 2 w 10"/>
                  <a:gd name="T97" fmla="*/ 5 h 7"/>
                  <a:gd name="T98" fmla="*/ 1 w 10"/>
                  <a:gd name="T99" fmla="*/ 5 h 7"/>
                  <a:gd name="T100" fmla="*/ 1 w 10"/>
                  <a:gd name="T101" fmla="*/ 5 h 7"/>
                  <a:gd name="T102" fmla="*/ 4 w 10"/>
                  <a:gd name="T10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 h="7">
                    <a:moveTo>
                      <a:pt x="0" y="5"/>
                    </a:moveTo>
                    <a:cubicBezTo>
                      <a:pt x="0" y="5"/>
                      <a:pt x="0" y="5"/>
                      <a:pt x="0" y="5"/>
                    </a:cubicBezTo>
                    <a:cubicBezTo>
                      <a:pt x="0" y="5"/>
                      <a:pt x="0" y="5"/>
                      <a:pt x="0" y="5"/>
                    </a:cubicBezTo>
                    <a:cubicBezTo>
                      <a:pt x="0" y="5"/>
                      <a:pt x="0" y="4"/>
                      <a:pt x="0" y="4"/>
                    </a:cubicBezTo>
                    <a:cubicBezTo>
                      <a:pt x="0" y="4"/>
                      <a:pt x="0" y="4"/>
                      <a:pt x="0" y="4"/>
                    </a:cubicBezTo>
                    <a:cubicBezTo>
                      <a:pt x="1" y="4"/>
                      <a:pt x="1" y="4"/>
                      <a:pt x="2" y="3"/>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3" y="4"/>
                      <a:pt x="3" y="4"/>
                      <a:pt x="4" y="5"/>
                    </a:cubicBezTo>
                    <a:cubicBezTo>
                      <a:pt x="4" y="5"/>
                      <a:pt x="4" y="5"/>
                      <a:pt x="4" y="5"/>
                    </a:cubicBezTo>
                    <a:cubicBezTo>
                      <a:pt x="5" y="4"/>
                      <a:pt x="5" y="3"/>
                      <a:pt x="6" y="3"/>
                    </a:cubicBezTo>
                    <a:cubicBezTo>
                      <a:pt x="6" y="3"/>
                      <a:pt x="6" y="3"/>
                      <a:pt x="6" y="3"/>
                    </a:cubicBezTo>
                    <a:cubicBezTo>
                      <a:pt x="6" y="2"/>
                      <a:pt x="8" y="1"/>
                      <a:pt x="9" y="0"/>
                    </a:cubicBezTo>
                    <a:cubicBezTo>
                      <a:pt x="9" y="0"/>
                      <a:pt x="9" y="0"/>
                      <a:pt x="9" y="0"/>
                    </a:cubicBezTo>
                    <a:cubicBezTo>
                      <a:pt x="9" y="0"/>
                      <a:pt x="9" y="0"/>
                      <a:pt x="9" y="0"/>
                    </a:cubicBezTo>
                    <a:cubicBezTo>
                      <a:pt x="9" y="0"/>
                      <a:pt x="9" y="0"/>
                      <a:pt x="9" y="0"/>
                    </a:cubicBezTo>
                    <a:cubicBezTo>
                      <a:pt x="10" y="0"/>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9" y="2"/>
                      <a:pt x="8" y="3"/>
                      <a:pt x="7" y="4"/>
                    </a:cubicBezTo>
                    <a:cubicBezTo>
                      <a:pt x="7" y="4"/>
                      <a:pt x="7" y="4"/>
                      <a:pt x="7" y="4"/>
                    </a:cubicBezTo>
                    <a:cubicBezTo>
                      <a:pt x="6" y="5"/>
                      <a:pt x="5" y="6"/>
                      <a:pt x="4" y="7"/>
                    </a:cubicBezTo>
                    <a:cubicBezTo>
                      <a:pt x="4" y="7"/>
                      <a:pt x="4" y="7"/>
                      <a:pt x="4" y="7"/>
                    </a:cubicBezTo>
                    <a:cubicBezTo>
                      <a:pt x="4" y="7"/>
                      <a:pt x="4" y="7"/>
                      <a:pt x="4" y="7"/>
                    </a:cubicBezTo>
                    <a:cubicBezTo>
                      <a:pt x="4" y="7"/>
                      <a:pt x="4" y="7"/>
                      <a:pt x="4" y="7"/>
                    </a:cubicBezTo>
                    <a:cubicBezTo>
                      <a:pt x="3" y="7"/>
                      <a:pt x="1" y="5"/>
                      <a:pt x="0" y="5"/>
                    </a:cubicBezTo>
                    <a:close/>
                    <a:moveTo>
                      <a:pt x="4" y="6"/>
                    </a:moveTo>
                    <a:cubicBezTo>
                      <a:pt x="4" y="6"/>
                      <a:pt x="4" y="6"/>
                      <a:pt x="4" y="6"/>
                    </a:cubicBezTo>
                    <a:cubicBezTo>
                      <a:pt x="4" y="6"/>
                      <a:pt x="4" y="6"/>
                      <a:pt x="4" y="6"/>
                    </a:cubicBezTo>
                    <a:cubicBezTo>
                      <a:pt x="5" y="6"/>
                      <a:pt x="6" y="4"/>
                      <a:pt x="6" y="3"/>
                    </a:cubicBezTo>
                    <a:cubicBezTo>
                      <a:pt x="6" y="3"/>
                      <a:pt x="6" y="3"/>
                      <a:pt x="6" y="3"/>
                    </a:cubicBezTo>
                    <a:cubicBezTo>
                      <a:pt x="7" y="3"/>
                      <a:pt x="7" y="3"/>
                      <a:pt x="7" y="3"/>
                    </a:cubicBezTo>
                    <a:cubicBezTo>
                      <a:pt x="7" y="3"/>
                      <a:pt x="7" y="3"/>
                      <a:pt x="7" y="3"/>
                    </a:cubicBezTo>
                    <a:cubicBezTo>
                      <a:pt x="7" y="3"/>
                      <a:pt x="6" y="3"/>
                      <a:pt x="6" y="3"/>
                    </a:cubicBezTo>
                    <a:cubicBezTo>
                      <a:pt x="6" y="3"/>
                      <a:pt x="6" y="3"/>
                      <a:pt x="6" y="3"/>
                    </a:cubicBezTo>
                    <a:cubicBezTo>
                      <a:pt x="6" y="4"/>
                      <a:pt x="5" y="5"/>
                      <a:pt x="4" y="6"/>
                    </a:cubicBezTo>
                    <a:cubicBezTo>
                      <a:pt x="4" y="6"/>
                      <a:pt x="4" y="6"/>
                      <a:pt x="4" y="6"/>
                    </a:cubicBezTo>
                    <a:cubicBezTo>
                      <a:pt x="4" y="6"/>
                      <a:pt x="4" y="6"/>
                      <a:pt x="4" y="6"/>
                    </a:cubicBezTo>
                    <a:cubicBezTo>
                      <a:pt x="3" y="5"/>
                      <a:pt x="2" y="5"/>
                      <a:pt x="2" y="5"/>
                    </a:cubicBezTo>
                    <a:cubicBezTo>
                      <a:pt x="2" y="5"/>
                      <a:pt x="2" y="5"/>
                      <a:pt x="2" y="5"/>
                    </a:cubicBezTo>
                    <a:cubicBezTo>
                      <a:pt x="2" y="5"/>
                      <a:pt x="2" y="5"/>
                      <a:pt x="2" y="5"/>
                    </a:cubicBezTo>
                    <a:cubicBezTo>
                      <a:pt x="2" y="5"/>
                      <a:pt x="1" y="5"/>
                      <a:pt x="1" y="5"/>
                    </a:cubicBezTo>
                    <a:cubicBezTo>
                      <a:pt x="1" y="5"/>
                      <a:pt x="1" y="5"/>
                      <a:pt x="1" y="5"/>
                    </a:cubicBezTo>
                    <a:cubicBezTo>
                      <a:pt x="2" y="5"/>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149"/>
              <p:cNvSpPr/>
              <p:nvPr/>
            </p:nvSpPr>
            <p:spPr bwMode="auto">
              <a:xfrm>
                <a:off x="2625" y="3554"/>
                <a:ext cx="31" cy="18"/>
              </a:xfrm>
              <a:custGeom>
                <a:avLst/>
                <a:gdLst>
                  <a:gd name="T0" fmla="*/ 3 w 7"/>
                  <a:gd name="T1" fmla="*/ 4 h 4"/>
                  <a:gd name="T2" fmla="*/ 0 w 7"/>
                  <a:gd name="T3" fmla="*/ 3 h 4"/>
                  <a:gd name="T4" fmla="*/ 0 w 7"/>
                  <a:gd name="T5" fmla="*/ 3 h 4"/>
                  <a:gd name="T6" fmla="*/ 0 w 7"/>
                  <a:gd name="T7" fmla="*/ 3 h 4"/>
                  <a:gd name="T8" fmla="*/ 0 w 7"/>
                  <a:gd name="T9" fmla="*/ 2 h 4"/>
                  <a:gd name="T10" fmla="*/ 0 w 7"/>
                  <a:gd name="T11" fmla="*/ 2 h 4"/>
                  <a:gd name="T12" fmla="*/ 1 w 7"/>
                  <a:gd name="T13" fmla="*/ 2 h 4"/>
                  <a:gd name="T14" fmla="*/ 1 w 7"/>
                  <a:gd name="T15" fmla="*/ 2 h 4"/>
                  <a:gd name="T16" fmla="*/ 3 w 7"/>
                  <a:gd name="T17" fmla="*/ 3 h 4"/>
                  <a:gd name="T18" fmla="*/ 3 w 7"/>
                  <a:gd name="T19" fmla="*/ 3 h 4"/>
                  <a:gd name="T20" fmla="*/ 6 w 7"/>
                  <a:gd name="T21" fmla="*/ 0 h 4"/>
                  <a:gd name="T22" fmla="*/ 6 w 7"/>
                  <a:gd name="T23" fmla="*/ 0 h 4"/>
                  <a:gd name="T24" fmla="*/ 6 w 7"/>
                  <a:gd name="T25" fmla="*/ 0 h 4"/>
                  <a:gd name="T26" fmla="*/ 6 w 7"/>
                  <a:gd name="T27" fmla="*/ 0 h 4"/>
                  <a:gd name="T28" fmla="*/ 6 w 7"/>
                  <a:gd name="T29" fmla="*/ 1 h 4"/>
                  <a:gd name="T30" fmla="*/ 6 w 7"/>
                  <a:gd name="T31" fmla="*/ 1 h 4"/>
                  <a:gd name="T32" fmla="*/ 4 w 7"/>
                  <a:gd name="T33" fmla="*/ 4 h 4"/>
                  <a:gd name="T34" fmla="*/ 4 w 7"/>
                  <a:gd name="T35" fmla="*/ 4 h 4"/>
                  <a:gd name="T36" fmla="*/ 3 w 7"/>
                  <a:gd name="T37" fmla="*/ 4 h 4"/>
                  <a:gd name="T38" fmla="*/ 3 w 7"/>
                  <a:gd name="T39" fmla="*/ 4 h 4"/>
                  <a:gd name="T40" fmla="*/ 3 w 7"/>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4">
                    <a:moveTo>
                      <a:pt x="3" y="4"/>
                    </a:moveTo>
                    <a:cubicBezTo>
                      <a:pt x="2" y="4"/>
                      <a:pt x="1" y="4"/>
                      <a:pt x="0" y="3"/>
                    </a:cubicBezTo>
                    <a:cubicBezTo>
                      <a:pt x="0" y="3"/>
                      <a:pt x="0" y="3"/>
                      <a:pt x="0" y="3"/>
                    </a:cubicBezTo>
                    <a:cubicBezTo>
                      <a:pt x="0" y="3"/>
                      <a:pt x="0" y="3"/>
                      <a:pt x="0" y="3"/>
                    </a:cubicBezTo>
                    <a:cubicBezTo>
                      <a:pt x="0" y="3"/>
                      <a:pt x="0" y="2"/>
                      <a:pt x="0" y="2"/>
                    </a:cubicBezTo>
                    <a:cubicBezTo>
                      <a:pt x="0" y="2"/>
                      <a:pt x="0" y="2"/>
                      <a:pt x="0" y="2"/>
                    </a:cubicBezTo>
                    <a:cubicBezTo>
                      <a:pt x="0" y="2"/>
                      <a:pt x="1" y="2"/>
                      <a:pt x="1" y="2"/>
                    </a:cubicBezTo>
                    <a:cubicBezTo>
                      <a:pt x="1" y="2"/>
                      <a:pt x="1" y="2"/>
                      <a:pt x="1" y="2"/>
                    </a:cubicBezTo>
                    <a:cubicBezTo>
                      <a:pt x="1" y="3"/>
                      <a:pt x="2" y="3"/>
                      <a:pt x="3" y="3"/>
                    </a:cubicBezTo>
                    <a:cubicBezTo>
                      <a:pt x="3" y="3"/>
                      <a:pt x="3" y="3"/>
                      <a:pt x="3" y="3"/>
                    </a:cubicBezTo>
                    <a:cubicBezTo>
                      <a:pt x="4" y="2"/>
                      <a:pt x="5" y="1"/>
                      <a:pt x="6" y="0"/>
                    </a:cubicBezTo>
                    <a:cubicBezTo>
                      <a:pt x="6" y="0"/>
                      <a:pt x="6" y="0"/>
                      <a:pt x="6" y="0"/>
                    </a:cubicBezTo>
                    <a:cubicBezTo>
                      <a:pt x="6" y="0"/>
                      <a:pt x="6" y="0"/>
                      <a:pt x="6" y="0"/>
                    </a:cubicBezTo>
                    <a:cubicBezTo>
                      <a:pt x="6" y="0"/>
                      <a:pt x="6" y="0"/>
                      <a:pt x="6" y="0"/>
                    </a:cubicBezTo>
                    <a:cubicBezTo>
                      <a:pt x="7" y="0"/>
                      <a:pt x="7" y="1"/>
                      <a:pt x="6" y="1"/>
                    </a:cubicBezTo>
                    <a:cubicBezTo>
                      <a:pt x="6" y="1"/>
                      <a:pt x="6" y="1"/>
                      <a:pt x="6" y="1"/>
                    </a:cubicBezTo>
                    <a:cubicBezTo>
                      <a:pt x="6" y="2"/>
                      <a:pt x="4" y="3"/>
                      <a:pt x="4" y="4"/>
                    </a:cubicBezTo>
                    <a:cubicBezTo>
                      <a:pt x="4" y="4"/>
                      <a:pt x="4" y="4"/>
                      <a:pt x="4"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150"/>
              <p:cNvSpPr/>
              <p:nvPr/>
            </p:nvSpPr>
            <p:spPr bwMode="auto">
              <a:xfrm>
                <a:off x="2616" y="3550"/>
                <a:ext cx="40" cy="31"/>
              </a:xfrm>
              <a:custGeom>
                <a:avLst/>
                <a:gdLst>
                  <a:gd name="T0" fmla="*/ 0 w 9"/>
                  <a:gd name="T1" fmla="*/ 0 h 7"/>
                  <a:gd name="T2" fmla="*/ 1 w 9"/>
                  <a:gd name="T3" fmla="*/ 4 h 7"/>
                  <a:gd name="T4" fmla="*/ 1 w 9"/>
                  <a:gd name="T5" fmla="*/ 5 h 7"/>
                  <a:gd name="T6" fmla="*/ 0 w 9"/>
                  <a:gd name="T7" fmla="*/ 7 h 7"/>
                  <a:gd name="T8" fmla="*/ 0 w 9"/>
                  <a:gd name="T9" fmla="*/ 7 h 7"/>
                  <a:gd name="T10" fmla="*/ 4 w 9"/>
                  <a:gd name="T11" fmla="*/ 6 h 7"/>
                  <a:gd name="T12" fmla="*/ 8 w 9"/>
                  <a:gd name="T13" fmla="*/ 6 h 7"/>
                  <a:gd name="T14" fmla="*/ 7 w 9"/>
                  <a:gd name="T15" fmla="*/ 7 h 7"/>
                  <a:gd name="T16" fmla="*/ 8 w 9"/>
                  <a:gd name="T17" fmla="*/ 3 h 7"/>
                  <a:gd name="T18" fmla="*/ 8 w 9"/>
                  <a:gd name="T19" fmla="*/ 2 h 7"/>
                  <a:gd name="T20" fmla="*/ 7 w 9"/>
                  <a:gd name="T21" fmla="*/ 1 h 7"/>
                  <a:gd name="T22" fmla="*/ 6 w 9"/>
                  <a:gd name="T23" fmla="*/ 0 h 7"/>
                  <a:gd name="T24" fmla="*/ 4 w 9"/>
                  <a:gd name="T25" fmla="*/ 0 h 7"/>
                  <a:gd name="T26" fmla="*/ 1 w 9"/>
                  <a:gd name="T27" fmla="*/ 0 h 7"/>
                  <a:gd name="T28" fmla="*/ 4 w 9"/>
                  <a:gd name="T29" fmla="*/ 0 h 7"/>
                  <a:gd name="T30" fmla="*/ 6 w 9"/>
                  <a:gd name="T31" fmla="*/ 0 h 7"/>
                  <a:gd name="T32" fmla="*/ 7 w 9"/>
                  <a:gd name="T33" fmla="*/ 0 h 7"/>
                  <a:gd name="T34" fmla="*/ 8 w 9"/>
                  <a:gd name="T35" fmla="*/ 0 h 7"/>
                  <a:gd name="T36" fmla="*/ 9 w 9"/>
                  <a:gd name="T37" fmla="*/ 4 h 7"/>
                  <a:gd name="T38" fmla="*/ 8 w 9"/>
                  <a:gd name="T39" fmla="*/ 7 h 7"/>
                  <a:gd name="T40" fmla="*/ 8 w 9"/>
                  <a:gd name="T41" fmla="*/ 7 h 7"/>
                  <a:gd name="T42" fmla="*/ 8 w 9"/>
                  <a:gd name="T43" fmla="*/ 7 h 7"/>
                  <a:gd name="T44" fmla="*/ 8 w 9"/>
                  <a:gd name="T45" fmla="*/ 7 h 7"/>
                  <a:gd name="T46" fmla="*/ 4 w 9"/>
                  <a:gd name="T47" fmla="*/ 7 h 7"/>
                  <a:gd name="T48" fmla="*/ 0 w 9"/>
                  <a:gd name="T49" fmla="*/ 7 h 7"/>
                  <a:gd name="T50" fmla="*/ 0 w 9"/>
                  <a:gd name="T51" fmla="*/ 7 h 7"/>
                  <a:gd name="T52" fmla="*/ 0 w 9"/>
                  <a:gd name="T53" fmla="*/ 7 h 7"/>
                  <a:gd name="T54" fmla="*/ 0 w 9"/>
                  <a:gd name="T55" fmla="*/ 4 h 7"/>
                  <a:gd name="T56" fmla="*/ 0 w 9"/>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7">
                    <a:moveTo>
                      <a:pt x="0" y="0"/>
                    </a:moveTo>
                    <a:cubicBezTo>
                      <a:pt x="1" y="1"/>
                      <a:pt x="0" y="3"/>
                      <a:pt x="1" y="4"/>
                    </a:cubicBezTo>
                    <a:cubicBezTo>
                      <a:pt x="1" y="4"/>
                      <a:pt x="1" y="5"/>
                      <a:pt x="1" y="5"/>
                    </a:cubicBezTo>
                    <a:cubicBezTo>
                      <a:pt x="1" y="6"/>
                      <a:pt x="1" y="7"/>
                      <a:pt x="0" y="7"/>
                    </a:cubicBezTo>
                    <a:cubicBezTo>
                      <a:pt x="0" y="7"/>
                      <a:pt x="0" y="7"/>
                      <a:pt x="0" y="7"/>
                    </a:cubicBezTo>
                    <a:cubicBezTo>
                      <a:pt x="1" y="7"/>
                      <a:pt x="3" y="6"/>
                      <a:pt x="4" y="6"/>
                    </a:cubicBezTo>
                    <a:cubicBezTo>
                      <a:pt x="8" y="6"/>
                      <a:pt x="8" y="6"/>
                      <a:pt x="8" y="6"/>
                    </a:cubicBezTo>
                    <a:cubicBezTo>
                      <a:pt x="7" y="7"/>
                      <a:pt x="7" y="7"/>
                      <a:pt x="7" y="7"/>
                    </a:cubicBezTo>
                    <a:cubicBezTo>
                      <a:pt x="7" y="6"/>
                      <a:pt x="8" y="5"/>
                      <a:pt x="8" y="3"/>
                    </a:cubicBezTo>
                    <a:cubicBezTo>
                      <a:pt x="8" y="3"/>
                      <a:pt x="8" y="2"/>
                      <a:pt x="8" y="2"/>
                    </a:cubicBezTo>
                    <a:cubicBezTo>
                      <a:pt x="8" y="1"/>
                      <a:pt x="7" y="1"/>
                      <a:pt x="7" y="1"/>
                    </a:cubicBezTo>
                    <a:cubicBezTo>
                      <a:pt x="7" y="0"/>
                      <a:pt x="6" y="0"/>
                      <a:pt x="6" y="0"/>
                    </a:cubicBezTo>
                    <a:cubicBezTo>
                      <a:pt x="4" y="0"/>
                      <a:pt x="4" y="0"/>
                      <a:pt x="4" y="0"/>
                    </a:cubicBezTo>
                    <a:cubicBezTo>
                      <a:pt x="1" y="0"/>
                      <a:pt x="1" y="0"/>
                      <a:pt x="1" y="0"/>
                    </a:cubicBezTo>
                    <a:cubicBezTo>
                      <a:pt x="4" y="0"/>
                      <a:pt x="4" y="0"/>
                      <a:pt x="4" y="0"/>
                    </a:cubicBezTo>
                    <a:cubicBezTo>
                      <a:pt x="6" y="0"/>
                      <a:pt x="6" y="0"/>
                      <a:pt x="6" y="0"/>
                    </a:cubicBezTo>
                    <a:cubicBezTo>
                      <a:pt x="6" y="0"/>
                      <a:pt x="6" y="0"/>
                      <a:pt x="7" y="0"/>
                    </a:cubicBezTo>
                    <a:cubicBezTo>
                      <a:pt x="7" y="0"/>
                      <a:pt x="7" y="0"/>
                      <a:pt x="8" y="0"/>
                    </a:cubicBezTo>
                    <a:cubicBezTo>
                      <a:pt x="9" y="1"/>
                      <a:pt x="9" y="2"/>
                      <a:pt x="9" y="4"/>
                    </a:cubicBezTo>
                    <a:cubicBezTo>
                      <a:pt x="9" y="5"/>
                      <a:pt x="8" y="6"/>
                      <a:pt x="8" y="7"/>
                    </a:cubicBezTo>
                    <a:cubicBezTo>
                      <a:pt x="8" y="7"/>
                      <a:pt x="8" y="7"/>
                      <a:pt x="8" y="7"/>
                    </a:cubicBezTo>
                    <a:cubicBezTo>
                      <a:pt x="8" y="7"/>
                      <a:pt x="8" y="7"/>
                      <a:pt x="8" y="7"/>
                    </a:cubicBezTo>
                    <a:cubicBezTo>
                      <a:pt x="8" y="7"/>
                      <a:pt x="8" y="7"/>
                      <a:pt x="8" y="7"/>
                    </a:cubicBezTo>
                    <a:cubicBezTo>
                      <a:pt x="4" y="7"/>
                      <a:pt x="4" y="7"/>
                      <a:pt x="4" y="7"/>
                    </a:cubicBezTo>
                    <a:cubicBezTo>
                      <a:pt x="3" y="7"/>
                      <a:pt x="1" y="7"/>
                      <a:pt x="0" y="7"/>
                    </a:cubicBezTo>
                    <a:cubicBezTo>
                      <a:pt x="0" y="7"/>
                      <a:pt x="0" y="7"/>
                      <a:pt x="0" y="7"/>
                    </a:cubicBezTo>
                    <a:cubicBezTo>
                      <a:pt x="0" y="7"/>
                      <a:pt x="0" y="7"/>
                      <a:pt x="0" y="7"/>
                    </a:cubicBezTo>
                    <a:cubicBezTo>
                      <a:pt x="0" y="6"/>
                      <a:pt x="0" y="5"/>
                      <a:pt x="0" y="4"/>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151"/>
              <p:cNvSpPr>
                <a:spLocks noEditPoints="1"/>
              </p:cNvSpPr>
              <p:nvPr/>
            </p:nvSpPr>
            <p:spPr bwMode="auto">
              <a:xfrm>
                <a:off x="2620" y="3599"/>
                <a:ext cx="45" cy="28"/>
              </a:xfrm>
              <a:custGeom>
                <a:avLst/>
                <a:gdLst>
                  <a:gd name="T0" fmla="*/ 0 w 10"/>
                  <a:gd name="T1" fmla="*/ 4 h 6"/>
                  <a:gd name="T2" fmla="*/ 0 w 10"/>
                  <a:gd name="T3" fmla="*/ 4 h 6"/>
                  <a:gd name="T4" fmla="*/ 0 w 10"/>
                  <a:gd name="T5" fmla="*/ 4 h 6"/>
                  <a:gd name="T6" fmla="*/ 0 w 10"/>
                  <a:gd name="T7" fmla="*/ 4 h 6"/>
                  <a:gd name="T8" fmla="*/ 0 w 10"/>
                  <a:gd name="T9" fmla="*/ 4 h 6"/>
                  <a:gd name="T10" fmla="*/ 2 w 10"/>
                  <a:gd name="T11" fmla="*/ 3 h 6"/>
                  <a:gd name="T12" fmla="*/ 2 w 10"/>
                  <a:gd name="T13" fmla="*/ 3 h 6"/>
                  <a:gd name="T14" fmla="*/ 2 w 10"/>
                  <a:gd name="T15" fmla="*/ 3 h 6"/>
                  <a:gd name="T16" fmla="*/ 2 w 10"/>
                  <a:gd name="T17" fmla="*/ 3 h 6"/>
                  <a:gd name="T18" fmla="*/ 2 w 10"/>
                  <a:gd name="T19" fmla="*/ 3 h 6"/>
                  <a:gd name="T20" fmla="*/ 2 w 10"/>
                  <a:gd name="T21" fmla="*/ 3 h 6"/>
                  <a:gd name="T22" fmla="*/ 2 w 10"/>
                  <a:gd name="T23" fmla="*/ 3 h 6"/>
                  <a:gd name="T24" fmla="*/ 4 w 10"/>
                  <a:gd name="T25" fmla="*/ 4 h 6"/>
                  <a:gd name="T26" fmla="*/ 4 w 10"/>
                  <a:gd name="T27" fmla="*/ 4 h 6"/>
                  <a:gd name="T28" fmla="*/ 6 w 10"/>
                  <a:gd name="T29" fmla="*/ 2 h 6"/>
                  <a:gd name="T30" fmla="*/ 6 w 10"/>
                  <a:gd name="T31" fmla="*/ 2 h 6"/>
                  <a:gd name="T32" fmla="*/ 9 w 10"/>
                  <a:gd name="T33" fmla="*/ 0 h 6"/>
                  <a:gd name="T34" fmla="*/ 9 w 10"/>
                  <a:gd name="T35" fmla="*/ 0 h 6"/>
                  <a:gd name="T36" fmla="*/ 9 w 10"/>
                  <a:gd name="T37" fmla="*/ 0 h 6"/>
                  <a:gd name="T38" fmla="*/ 9 w 10"/>
                  <a:gd name="T39" fmla="*/ 0 h 6"/>
                  <a:gd name="T40" fmla="*/ 10 w 10"/>
                  <a:gd name="T41" fmla="*/ 0 h 6"/>
                  <a:gd name="T42" fmla="*/ 10 w 10"/>
                  <a:gd name="T43" fmla="*/ 0 h 6"/>
                  <a:gd name="T44" fmla="*/ 10 w 10"/>
                  <a:gd name="T45" fmla="*/ 0 h 6"/>
                  <a:gd name="T46" fmla="*/ 10 w 10"/>
                  <a:gd name="T47" fmla="*/ 0 h 6"/>
                  <a:gd name="T48" fmla="*/ 10 w 10"/>
                  <a:gd name="T49" fmla="*/ 0 h 6"/>
                  <a:gd name="T50" fmla="*/ 10 w 10"/>
                  <a:gd name="T51" fmla="*/ 1 h 6"/>
                  <a:gd name="T52" fmla="*/ 10 w 10"/>
                  <a:gd name="T53" fmla="*/ 1 h 6"/>
                  <a:gd name="T54" fmla="*/ 7 w 10"/>
                  <a:gd name="T55" fmla="*/ 4 h 6"/>
                  <a:gd name="T56" fmla="*/ 7 w 10"/>
                  <a:gd name="T57" fmla="*/ 4 h 6"/>
                  <a:gd name="T58" fmla="*/ 4 w 10"/>
                  <a:gd name="T59" fmla="*/ 6 h 6"/>
                  <a:gd name="T60" fmla="*/ 4 w 10"/>
                  <a:gd name="T61" fmla="*/ 6 h 6"/>
                  <a:gd name="T62" fmla="*/ 4 w 10"/>
                  <a:gd name="T63" fmla="*/ 6 h 6"/>
                  <a:gd name="T64" fmla="*/ 4 w 10"/>
                  <a:gd name="T65" fmla="*/ 6 h 6"/>
                  <a:gd name="T66" fmla="*/ 0 w 10"/>
                  <a:gd name="T67" fmla="*/ 4 h 6"/>
                  <a:gd name="T68" fmla="*/ 4 w 10"/>
                  <a:gd name="T69" fmla="*/ 5 h 6"/>
                  <a:gd name="T70" fmla="*/ 4 w 10"/>
                  <a:gd name="T71" fmla="*/ 5 h 6"/>
                  <a:gd name="T72" fmla="*/ 4 w 10"/>
                  <a:gd name="T73" fmla="*/ 5 h 6"/>
                  <a:gd name="T74" fmla="*/ 6 w 10"/>
                  <a:gd name="T75" fmla="*/ 3 h 6"/>
                  <a:gd name="T76" fmla="*/ 6 w 10"/>
                  <a:gd name="T77" fmla="*/ 3 h 6"/>
                  <a:gd name="T78" fmla="*/ 7 w 10"/>
                  <a:gd name="T79" fmla="*/ 3 h 6"/>
                  <a:gd name="T80" fmla="*/ 7 w 10"/>
                  <a:gd name="T81" fmla="*/ 3 h 6"/>
                  <a:gd name="T82" fmla="*/ 6 w 10"/>
                  <a:gd name="T83" fmla="*/ 3 h 6"/>
                  <a:gd name="T84" fmla="*/ 6 w 10"/>
                  <a:gd name="T85" fmla="*/ 3 h 6"/>
                  <a:gd name="T86" fmla="*/ 4 w 10"/>
                  <a:gd name="T87" fmla="*/ 5 h 6"/>
                  <a:gd name="T88" fmla="*/ 4 w 10"/>
                  <a:gd name="T89" fmla="*/ 5 h 6"/>
                  <a:gd name="T90" fmla="*/ 4 w 10"/>
                  <a:gd name="T91" fmla="*/ 5 h 6"/>
                  <a:gd name="T92" fmla="*/ 2 w 10"/>
                  <a:gd name="T93" fmla="*/ 4 h 6"/>
                  <a:gd name="T94" fmla="*/ 2 w 10"/>
                  <a:gd name="T95" fmla="*/ 4 h 6"/>
                  <a:gd name="T96" fmla="*/ 2 w 10"/>
                  <a:gd name="T97" fmla="*/ 4 h 6"/>
                  <a:gd name="T98" fmla="*/ 1 w 10"/>
                  <a:gd name="T99" fmla="*/ 4 h 6"/>
                  <a:gd name="T100" fmla="*/ 1 w 10"/>
                  <a:gd name="T101" fmla="*/ 4 h 6"/>
                  <a:gd name="T102" fmla="*/ 4 w 10"/>
                  <a:gd name="T103"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 h="6">
                    <a:moveTo>
                      <a:pt x="0" y="4"/>
                    </a:moveTo>
                    <a:cubicBezTo>
                      <a:pt x="0" y="4"/>
                      <a:pt x="0" y="4"/>
                      <a:pt x="0" y="4"/>
                    </a:cubicBezTo>
                    <a:cubicBezTo>
                      <a:pt x="0" y="4"/>
                      <a:pt x="0" y="4"/>
                      <a:pt x="0" y="4"/>
                    </a:cubicBezTo>
                    <a:cubicBezTo>
                      <a:pt x="0" y="4"/>
                      <a:pt x="0" y="4"/>
                      <a:pt x="0" y="4"/>
                    </a:cubicBezTo>
                    <a:cubicBezTo>
                      <a:pt x="0" y="4"/>
                      <a:pt x="0" y="4"/>
                      <a:pt x="0" y="4"/>
                    </a:cubicBezTo>
                    <a:cubicBezTo>
                      <a:pt x="1" y="3"/>
                      <a:pt x="1"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2" y="3"/>
                      <a:pt x="2" y="3"/>
                      <a:pt x="2" y="3"/>
                    </a:cubicBezTo>
                    <a:cubicBezTo>
                      <a:pt x="3" y="4"/>
                      <a:pt x="3" y="4"/>
                      <a:pt x="4" y="4"/>
                    </a:cubicBezTo>
                    <a:cubicBezTo>
                      <a:pt x="4" y="4"/>
                      <a:pt x="4" y="4"/>
                      <a:pt x="4" y="4"/>
                    </a:cubicBezTo>
                    <a:cubicBezTo>
                      <a:pt x="5" y="4"/>
                      <a:pt x="5" y="3"/>
                      <a:pt x="6" y="2"/>
                    </a:cubicBezTo>
                    <a:cubicBezTo>
                      <a:pt x="6" y="2"/>
                      <a:pt x="6" y="2"/>
                      <a:pt x="6" y="2"/>
                    </a:cubicBezTo>
                    <a:cubicBezTo>
                      <a:pt x="6" y="2"/>
                      <a:pt x="8" y="0"/>
                      <a:pt x="9" y="0"/>
                    </a:cubicBezTo>
                    <a:cubicBezTo>
                      <a:pt x="9" y="0"/>
                      <a:pt x="9" y="0"/>
                      <a:pt x="9" y="0"/>
                    </a:cubicBezTo>
                    <a:cubicBezTo>
                      <a:pt x="9" y="0"/>
                      <a:pt x="9" y="0"/>
                      <a:pt x="9" y="0"/>
                    </a:cubicBezTo>
                    <a:cubicBezTo>
                      <a:pt x="9" y="0"/>
                      <a:pt x="9" y="0"/>
                      <a:pt x="9" y="0"/>
                    </a:cubicBezTo>
                    <a:cubicBezTo>
                      <a:pt x="10" y="0"/>
                      <a:pt x="10" y="0"/>
                      <a:pt x="10" y="0"/>
                    </a:cubicBezTo>
                    <a:cubicBezTo>
                      <a:pt x="10" y="0"/>
                      <a:pt x="10" y="0"/>
                      <a:pt x="10" y="0"/>
                    </a:cubicBezTo>
                    <a:cubicBezTo>
                      <a:pt x="10" y="0"/>
                      <a:pt x="10" y="0"/>
                      <a:pt x="10" y="0"/>
                    </a:cubicBezTo>
                    <a:cubicBezTo>
                      <a:pt x="10" y="0"/>
                      <a:pt x="10" y="0"/>
                      <a:pt x="10" y="0"/>
                    </a:cubicBezTo>
                    <a:cubicBezTo>
                      <a:pt x="10" y="0"/>
                      <a:pt x="10" y="0"/>
                      <a:pt x="10" y="0"/>
                    </a:cubicBezTo>
                    <a:cubicBezTo>
                      <a:pt x="10" y="1"/>
                      <a:pt x="10" y="1"/>
                      <a:pt x="10" y="1"/>
                    </a:cubicBezTo>
                    <a:cubicBezTo>
                      <a:pt x="10" y="1"/>
                      <a:pt x="10" y="1"/>
                      <a:pt x="10" y="1"/>
                    </a:cubicBezTo>
                    <a:cubicBezTo>
                      <a:pt x="9" y="2"/>
                      <a:pt x="8" y="3"/>
                      <a:pt x="7" y="4"/>
                    </a:cubicBezTo>
                    <a:cubicBezTo>
                      <a:pt x="7" y="4"/>
                      <a:pt x="7" y="4"/>
                      <a:pt x="7" y="4"/>
                    </a:cubicBezTo>
                    <a:cubicBezTo>
                      <a:pt x="6" y="4"/>
                      <a:pt x="5" y="6"/>
                      <a:pt x="4" y="6"/>
                    </a:cubicBezTo>
                    <a:cubicBezTo>
                      <a:pt x="4" y="6"/>
                      <a:pt x="4" y="6"/>
                      <a:pt x="4" y="6"/>
                    </a:cubicBezTo>
                    <a:cubicBezTo>
                      <a:pt x="4" y="6"/>
                      <a:pt x="4" y="6"/>
                      <a:pt x="4" y="6"/>
                    </a:cubicBezTo>
                    <a:cubicBezTo>
                      <a:pt x="4" y="6"/>
                      <a:pt x="4" y="6"/>
                      <a:pt x="4" y="6"/>
                    </a:cubicBezTo>
                    <a:cubicBezTo>
                      <a:pt x="3" y="6"/>
                      <a:pt x="1" y="5"/>
                      <a:pt x="0" y="4"/>
                    </a:cubicBezTo>
                    <a:close/>
                    <a:moveTo>
                      <a:pt x="4" y="5"/>
                    </a:moveTo>
                    <a:cubicBezTo>
                      <a:pt x="4" y="5"/>
                      <a:pt x="4" y="5"/>
                      <a:pt x="4" y="5"/>
                    </a:cubicBezTo>
                    <a:cubicBezTo>
                      <a:pt x="4" y="5"/>
                      <a:pt x="4" y="5"/>
                      <a:pt x="4" y="5"/>
                    </a:cubicBezTo>
                    <a:cubicBezTo>
                      <a:pt x="5" y="5"/>
                      <a:pt x="6" y="4"/>
                      <a:pt x="6" y="3"/>
                    </a:cubicBezTo>
                    <a:cubicBezTo>
                      <a:pt x="6" y="3"/>
                      <a:pt x="6" y="3"/>
                      <a:pt x="6" y="3"/>
                    </a:cubicBezTo>
                    <a:cubicBezTo>
                      <a:pt x="7" y="3"/>
                      <a:pt x="7" y="3"/>
                      <a:pt x="7" y="3"/>
                    </a:cubicBezTo>
                    <a:cubicBezTo>
                      <a:pt x="7" y="3"/>
                      <a:pt x="7" y="3"/>
                      <a:pt x="7" y="3"/>
                    </a:cubicBezTo>
                    <a:cubicBezTo>
                      <a:pt x="7" y="3"/>
                      <a:pt x="6" y="3"/>
                      <a:pt x="6" y="3"/>
                    </a:cubicBezTo>
                    <a:cubicBezTo>
                      <a:pt x="6" y="3"/>
                      <a:pt x="6" y="3"/>
                      <a:pt x="6" y="3"/>
                    </a:cubicBezTo>
                    <a:cubicBezTo>
                      <a:pt x="6" y="4"/>
                      <a:pt x="5" y="4"/>
                      <a:pt x="4" y="5"/>
                    </a:cubicBezTo>
                    <a:cubicBezTo>
                      <a:pt x="4" y="5"/>
                      <a:pt x="4" y="5"/>
                      <a:pt x="4" y="5"/>
                    </a:cubicBezTo>
                    <a:cubicBezTo>
                      <a:pt x="4" y="5"/>
                      <a:pt x="4" y="5"/>
                      <a:pt x="4" y="5"/>
                    </a:cubicBezTo>
                    <a:cubicBezTo>
                      <a:pt x="3" y="5"/>
                      <a:pt x="2" y="4"/>
                      <a:pt x="2" y="4"/>
                    </a:cubicBezTo>
                    <a:cubicBezTo>
                      <a:pt x="2" y="4"/>
                      <a:pt x="2" y="4"/>
                      <a:pt x="2" y="4"/>
                    </a:cubicBezTo>
                    <a:cubicBezTo>
                      <a:pt x="2" y="4"/>
                      <a:pt x="2" y="4"/>
                      <a:pt x="2" y="4"/>
                    </a:cubicBezTo>
                    <a:cubicBezTo>
                      <a:pt x="2" y="4"/>
                      <a:pt x="1" y="4"/>
                      <a:pt x="1" y="4"/>
                    </a:cubicBezTo>
                    <a:cubicBezTo>
                      <a:pt x="1" y="4"/>
                      <a:pt x="1" y="4"/>
                      <a:pt x="1" y="4"/>
                    </a:cubicBezTo>
                    <a:cubicBezTo>
                      <a:pt x="2" y="5"/>
                      <a:pt x="3" y="5"/>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152"/>
              <p:cNvSpPr/>
              <p:nvPr/>
            </p:nvSpPr>
            <p:spPr bwMode="auto">
              <a:xfrm>
                <a:off x="2625" y="3608"/>
                <a:ext cx="31" cy="19"/>
              </a:xfrm>
              <a:custGeom>
                <a:avLst/>
                <a:gdLst>
                  <a:gd name="T0" fmla="*/ 3 w 7"/>
                  <a:gd name="T1" fmla="*/ 4 h 4"/>
                  <a:gd name="T2" fmla="*/ 0 w 7"/>
                  <a:gd name="T3" fmla="*/ 2 h 4"/>
                  <a:gd name="T4" fmla="*/ 0 w 7"/>
                  <a:gd name="T5" fmla="*/ 2 h 4"/>
                  <a:gd name="T6" fmla="*/ 0 w 7"/>
                  <a:gd name="T7" fmla="*/ 2 h 4"/>
                  <a:gd name="T8" fmla="*/ 0 w 7"/>
                  <a:gd name="T9" fmla="*/ 2 h 4"/>
                  <a:gd name="T10" fmla="*/ 0 w 7"/>
                  <a:gd name="T11" fmla="*/ 2 h 4"/>
                  <a:gd name="T12" fmla="*/ 1 w 7"/>
                  <a:gd name="T13" fmla="*/ 2 h 4"/>
                  <a:gd name="T14" fmla="*/ 1 w 7"/>
                  <a:gd name="T15" fmla="*/ 2 h 4"/>
                  <a:gd name="T16" fmla="*/ 3 w 7"/>
                  <a:gd name="T17" fmla="*/ 3 h 4"/>
                  <a:gd name="T18" fmla="*/ 3 w 7"/>
                  <a:gd name="T19" fmla="*/ 3 h 4"/>
                  <a:gd name="T20" fmla="*/ 6 w 7"/>
                  <a:gd name="T21" fmla="*/ 0 h 4"/>
                  <a:gd name="T22" fmla="*/ 6 w 7"/>
                  <a:gd name="T23" fmla="*/ 0 h 4"/>
                  <a:gd name="T24" fmla="*/ 6 w 7"/>
                  <a:gd name="T25" fmla="*/ 0 h 4"/>
                  <a:gd name="T26" fmla="*/ 6 w 7"/>
                  <a:gd name="T27" fmla="*/ 0 h 4"/>
                  <a:gd name="T28" fmla="*/ 6 w 7"/>
                  <a:gd name="T29" fmla="*/ 0 h 4"/>
                  <a:gd name="T30" fmla="*/ 6 w 7"/>
                  <a:gd name="T31" fmla="*/ 0 h 4"/>
                  <a:gd name="T32" fmla="*/ 4 w 7"/>
                  <a:gd name="T33" fmla="*/ 4 h 4"/>
                  <a:gd name="T34" fmla="*/ 4 w 7"/>
                  <a:gd name="T35" fmla="*/ 4 h 4"/>
                  <a:gd name="T36" fmla="*/ 3 w 7"/>
                  <a:gd name="T37" fmla="*/ 4 h 4"/>
                  <a:gd name="T38" fmla="*/ 3 w 7"/>
                  <a:gd name="T39" fmla="*/ 4 h 4"/>
                  <a:gd name="T40" fmla="*/ 3 w 7"/>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4">
                    <a:moveTo>
                      <a:pt x="3" y="4"/>
                    </a:moveTo>
                    <a:cubicBezTo>
                      <a:pt x="2" y="4"/>
                      <a:pt x="1" y="3"/>
                      <a:pt x="0" y="2"/>
                    </a:cubicBezTo>
                    <a:cubicBezTo>
                      <a:pt x="0" y="2"/>
                      <a:pt x="0" y="2"/>
                      <a:pt x="0" y="2"/>
                    </a:cubicBezTo>
                    <a:cubicBezTo>
                      <a:pt x="0" y="2"/>
                      <a:pt x="0" y="2"/>
                      <a:pt x="0" y="2"/>
                    </a:cubicBezTo>
                    <a:cubicBezTo>
                      <a:pt x="0" y="2"/>
                      <a:pt x="0" y="2"/>
                      <a:pt x="0" y="2"/>
                    </a:cubicBezTo>
                    <a:cubicBezTo>
                      <a:pt x="0" y="2"/>
                      <a:pt x="0" y="2"/>
                      <a:pt x="0" y="2"/>
                    </a:cubicBezTo>
                    <a:cubicBezTo>
                      <a:pt x="0" y="1"/>
                      <a:pt x="1" y="2"/>
                      <a:pt x="1" y="2"/>
                    </a:cubicBezTo>
                    <a:cubicBezTo>
                      <a:pt x="1" y="2"/>
                      <a:pt x="1" y="2"/>
                      <a:pt x="1" y="2"/>
                    </a:cubicBezTo>
                    <a:cubicBezTo>
                      <a:pt x="1" y="2"/>
                      <a:pt x="2" y="3"/>
                      <a:pt x="3" y="3"/>
                    </a:cubicBezTo>
                    <a:cubicBezTo>
                      <a:pt x="3" y="3"/>
                      <a:pt x="3" y="3"/>
                      <a:pt x="3" y="3"/>
                    </a:cubicBezTo>
                    <a:cubicBezTo>
                      <a:pt x="4" y="2"/>
                      <a:pt x="5" y="1"/>
                      <a:pt x="6" y="0"/>
                    </a:cubicBezTo>
                    <a:cubicBezTo>
                      <a:pt x="6" y="0"/>
                      <a:pt x="6" y="0"/>
                      <a:pt x="6" y="0"/>
                    </a:cubicBezTo>
                    <a:cubicBezTo>
                      <a:pt x="6" y="0"/>
                      <a:pt x="6" y="0"/>
                      <a:pt x="6" y="0"/>
                    </a:cubicBezTo>
                    <a:cubicBezTo>
                      <a:pt x="6" y="0"/>
                      <a:pt x="6" y="0"/>
                      <a:pt x="6" y="0"/>
                    </a:cubicBezTo>
                    <a:cubicBezTo>
                      <a:pt x="7" y="0"/>
                      <a:pt x="7" y="0"/>
                      <a:pt x="6" y="0"/>
                    </a:cubicBezTo>
                    <a:cubicBezTo>
                      <a:pt x="6" y="0"/>
                      <a:pt x="6" y="0"/>
                      <a:pt x="6" y="0"/>
                    </a:cubicBezTo>
                    <a:cubicBezTo>
                      <a:pt x="6" y="2"/>
                      <a:pt x="4" y="3"/>
                      <a:pt x="4" y="4"/>
                    </a:cubicBezTo>
                    <a:cubicBezTo>
                      <a:pt x="4" y="4"/>
                      <a:pt x="4" y="4"/>
                      <a:pt x="4"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153"/>
              <p:cNvSpPr/>
              <p:nvPr/>
            </p:nvSpPr>
            <p:spPr bwMode="auto">
              <a:xfrm>
                <a:off x="2616" y="3599"/>
                <a:ext cx="40" cy="37"/>
              </a:xfrm>
              <a:custGeom>
                <a:avLst/>
                <a:gdLst>
                  <a:gd name="T0" fmla="*/ 0 w 9"/>
                  <a:gd name="T1" fmla="*/ 1 h 8"/>
                  <a:gd name="T2" fmla="*/ 1 w 9"/>
                  <a:gd name="T3" fmla="*/ 4 h 8"/>
                  <a:gd name="T4" fmla="*/ 1 w 9"/>
                  <a:gd name="T5" fmla="*/ 6 h 8"/>
                  <a:gd name="T6" fmla="*/ 0 w 9"/>
                  <a:gd name="T7" fmla="*/ 8 h 8"/>
                  <a:gd name="T8" fmla="*/ 0 w 9"/>
                  <a:gd name="T9" fmla="*/ 7 h 8"/>
                  <a:gd name="T10" fmla="*/ 4 w 9"/>
                  <a:gd name="T11" fmla="*/ 7 h 8"/>
                  <a:gd name="T12" fmla="*/ 8 w 9"/>
                  <a:gd name="T13" fmla="*/ 7 h 8"/>
                  <a:gd name="T14" fmla="*/ 7 w 9"/>
                  <a:gd name="T15" fmla="*/ 7 h 8"/>
                  <a:gd name="T16" fmla="*/ 8 w 9"/>
                  <a:gd name="T17" fmla="*/ 4 h 8"/>
                  <a:gd name="T18" fmla="*/ 8 w 9"/>
                  <a:gd name="T19" fmla="*/ 2 h 8"/>
                  <a:gd name="T20" fmla="*/ 7 w 9"/>
                  <a:gd name="T21" fmla="*/ 1 h 8"/>
                  <a:gd name="T22" fmla="*/ 6 w 9"/>
                  <a:gd name="T23" fmla="*/ 1 h 8"/>
                  <a:gd name="T24" fmla="*/ 4 w 9"/>
                  <a:gd name="T25" fmla="*/ 1 h 8"/>
                  <a:gd name="T26" fmla="*/ 1 w 9"/>
                  <a:gd name="T27" fmla="*/ 0 h 8"/>
                  <a:gd name="T28" fmla="*/ 4 w 9"/>
                  <a:gd name="T29" fmla="*/ 0 h 8"/>
                  <a:gd name="T30" fmla="*/ 6 w 9"/>
                  <a:gd name="T31" fmla="*/ 0 h 8"/>
                  <a:gd name="T32" fmla="*/ 7 w 9"/>
                  <a:gd name="T33" fmla="*/ 0 h 8"/>
                  <a:gd name="T34" fmla="*/ 8 w 9"/>
                  <a:gd name="T35" fmla="*/ 1 h 8"/>
                  <a:gd name="T36" fmla="*/ 9 w 9"/>
                  <a:gd name="T37" fmla="*/ 4 h 8"/>
                  <a:gd name="T38" fmla="*/ 8 w 9"/>
                  <a:gd name="T39" fmla="*/ 7 h 8"/>
                  <a:gd name="T40" fmla="*/ 8 w 9"/>
                  <a:gd name="T41" fmla="*/ 7 h 8"/>
                  <a:gd name="T42" fmla="*/ 8 w 9"/>
                  <a:gd name="T43" fmla="*/ 8 h 8"/>
                  <a:gd name="T44" fmla="*/ 8 w 9"/>
                  <a:gd name="T45" fmla="*/ 8 h 8"/>
                  <a:gd name="T46" fmla="*/ 4 w 9"/>
                  <a:gd name="T47" fmla="*/ 8 h 8"/>
                  <a:gd name="T48" fmla="*/ 0 w 9"/>
                  <a:gd name="T49" fmla="*/ 8 h 8"/>
                  <a:gd name="T50" fmla="*/ 0 w 9"/>
                  <a:gd name="T51" fmla="*/ 8 h 8"/>
                  <a:gd name="T52" fmla="*/ 0 w 9"/>
                  <a:gd name="T53" fmla="*/ 7 h 8"/>
                  <a:gd name="T54" fmla="*/ 0 w 9"/>
                  <a:gd name="T55" fmla="*/ 4 h 8"/>
                  <a:gd name="T56" fmla="*/ 0 w 9"/>
                  <a:gd name="T5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8">
                    <a:moveTo>
                      <a:pt x="0" y="1"/>
                    </a:moveTo>
                    <a:cubicBezTo>
                      <a:pt x="1" y="2"/>
                      <a:pt x="0" y="3"/>
                      <a:pt x="1" y="4"/>
                    </a:cubicBezTo>
                    <a:cubicBezTo>
                      <a:pt x="1" y="5"/>
                      <a:pt x="1" y="5"/>
                      <a:pt x="1" y="6"/>
                    </a:cubicBezTo>
                    <a:cubicBezTo>
                      <a:pt x="1" y="6"/>
                      <a:pt x="1" y="7"/>
                      <a:pt x="0" y="8"/>
                    </a:cubicBezTo>
                    <a:cubicBezTo>
                      <a:pt x="0" y="7"/>
                      <a:pt x="0" y="7"/>
                      <a:pt x="0" y="7"/>
                    </a:cubicBezTo>
                    <a:cubicBezTo>
                      <a:pt x="1" y="7"/>
                      <a:pt x="3" y="7"/>
                      <a:pt x="4" y="7"/>
                    </a:cubicBezTo>
                    <a:cubicBezTo>
                      <a:pt x="8" y="7"/>
                      <a:pt x="8" y="7"/>
                      <a:pt x="8" y="7"/>
                    </a:cubicBezTo>
                    <a:cubicBezTo>
                      <a:pt x="7" y="7"/>
                      <a:pt x="7" y="7"/>
                      <a:pt x="7" y="7"/>
                    </a:cubicBezTo>
                    <a:cubicBezTo>
                      <a:pt x="7" y="6"/>
                      <a:pt x="8" y="5"/>
                      <a:pt x="8" y="4"/>
                    </a:cubicBezTo>
                    <a:cubicBezTo>
                      <a:pt x="8" y="3"/>
                      <a:pt x="8" y="3"/>
                      <a:pt x="8" y="2"/>
                    </a:cubicBezTo>
                    <a:cubicBezTo>
                      <a:pt x="8" y="2"/>
                      <a:pt x="7" y="1"/>
                      <a:pt x="7" y="1"/>
                    </a:cubicBezTo>
                    <a:cubicBezTo>
                      <a:pt x="7" y="1"/>
                      <a:pt x="6" y="1"/>
                      <a:pt x="6" y="1"/>
                    </a:cubicBezTo>
                    <a:cubicBezTo>
                      <a:pt x="4" y="1"/>
                      <a:pt x="4" y="1"/>
                      <a:pt x="4" y="1"/>
                    </a:cubicBezTo>
                    <a:cubicBezTo>
                      <a:pt x="1" y="0"/>
                      <a:pt x="1" y="0"/>
                      <a:pt x="1" y="0"/>
                    </a:cubicBezTo>
                    <a:cubicBezTo>
                      <a:pt x="4" y="0"/>
                      <a:pt x="4" y="0"/>
                      <a:pt x="4" y="0"/>
                    </a:cubicBezTo>
                    <a:cubicBezTo>
                      <a:pt x="6" y="0"/>
                      <a:pt x="6" y="0"/>
                      <a:pt x="6" y="0"/>
                    </a:cubicBezTo>
                    <a:cubicBezTo>
                      <a:pt x="6" y="0"/>
                      <a:pt x="6" y="0"/>
                      <a:pt x="7" y="0"/>
                    </a:cubicBezTo>
                    <a:cubicBezTo>
                      <a:pt x="7" y="0"/>
                      <a:pt x="7" y="0"/>
                      <a:pt x="8" y="1"/>
                    </a:cubicBezTo>
                    <a:cubicBezTo>
                      <a:pt x="9" y="2"/>
                      <a:pt x="9" y="3"/>
                      <a:pt x="9" y="4"/>
                    </a:cubicBezTo>
                    <a:cubicBezTo>
                      <a:pt x="9" y="5"/>
                      <a:pt x="8" y="6"/>
                      <a:pt x="8" y="7"/>
                    </a:cubicBezTo>
                    <a:cubicBezTo>
                      <a:pt x="8" y="7"/>
                      <a:pt x="8" y="7"/>
                      <a:pt x="8" y="7"/>
                    </a:cubicBezTo>
                    <a:cubicBezTo>
                      <a:pt x="8" y="8"/>
                      <a:pt x="8" y="8"/>
                      <a:pt x="8" y="8"/>
                    </a:cubicBezTo>
                    <a:cubicBezTo>
                      <a:pt x="8" y="8"/>
                      <a:pt x="8" y="8"/>
                      <a:pt x="8" y="8"/>
                    </a:cubicBezTo>
                    <a:cubicBezTo>
                      <a:pt x="4" y="8"/>
                      <a:pt x="4" y="8"/>
                      <a:pt x="4" y="8"/>
                    </a:cubicBezTo>
                    <a:cubicBezTo>
                      <a:pt x="3" y="8"/>
                      <a:pt x="1" y="8"/>
                      <a:pt x="0" y="8"/>
                    </a:cubicBezTo>
                    <a:cubicBezTo>
                      <a:pt x="0" y="8"/>
                      <a:pt x="0" y="8"/>
                      <a:pt x="0" y="8"/>
                    </a:cubicBezTo>
                    <a:cubicBezTo>
                      <a:pt x="0" y="8"/>
                      <a:pt x="0" y="7"/>
                      <a:pt x="0" y="7"/>
                    </a:cubicBezTo>
                    <a:cubicBezTo>
                      <a:pt x="0" y="7"/>
                      <a:pt x="0" y="5"/>
                      <a:pt x="0" y="4"/>
                    </a:cubicBezTo>
                    <a:cubicBezTo>
                      <a:pt x="0" y="3"/>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154"/>
              <p:cNvSpPr>
                <a:spLocks noEditPoints="1"/>
              </p:cNvSpPr>
              <p:nvPr/>
            </p:nvSpPr>
            <p:spPr bwMode="auto">
              <a:xfrm>
                <a:off x="2620" y="3654"/>
                <a:ext cx="45" cy="31"/>
              </a:xfrm>
              <a:custGeom>
                <a:avLst/>
                <a:gdLst>
                  <a:gd name="T0" fmla="*/ 0 w 10"/>
                  <a:gd name="T1" fmla="*/ 5 h 7"/>
                  <a:gd name="T2" fmla="*/ 0 w 10"/>
                  <a:gd name="T3" fmla="*/ 5 h 7"/>
                  <a:gd name="T4" fmla="*/ 0 w 10"/>
                  <a:gd name="T5" fmla="*/ 5 h 7"/>
                  <a:gd name="T6" fmla="*/ 0 w 10"/>
                  <a:gd name="T7" fmla="*/ 4 h 7"/>
                  <a:gd name="T8" fmla="*/ 0 w 10"/>
                  <a:gd name="T9" fmla="*/ 4 h 7"/>
                  <a:gd name="T10" fmla="*/ 2 w 10"/>
                  <a:gd name="T11" fmla="*/ 3 h 7"/>
                  <a:gd name="T12" fmla="*/ 2 w 10"/>
                  <a:gd name="T13" fmla="*/ 3 h 7"/>
                  <a:gd name="T14" fmla="*/ 2 w 10"/>
                  <a:gd name="T15" fmla="*/ 4 h 7"/>
                  <a:gd name="T16" fmla="*/ 2 w 10"/>
                  <a:gd name="T17" fmla="*/ 4 h 7"/>
                  <a:gd name="T18" fmla="*/ 2 w 10"/>
                  <a:gd name="T19" fmla="*/ 4 h 7"/>
                  <a:gd name="T20" fmla="*/ 2 w 10"/>
                  <a:gd name="T21" fmla="*/ 4 h 7"/>
                  <a:gd name="T22" fmla="*/ 2 w 10"/>
                  <a:gd name="T23" fmla="*/ 4 h 7"/>
                  <a:gd name="T24" fmla="*/ 4 w 10"/>
                  <a:gd name="T25" fmla="*/ 5 h 7"/>
                  <a:gd name="T26" fmla="*/ 4 w 10"/>
                  <a:gd name="T27" fmla="*/ 5 h 7"/>
                  <a:gd name="T28" fmla="*/ 6 w 10"/>
                  <a:gd name="T29" fmla="*/ 3 h 7"/>
                  <a:gd name="T30" fmla="*/ 6 w 10"/>
                  <a:gd name="T31" fmla="*/ 3 h 7"/>
                  <a:gd name="T32" fmla="*/ 9 w 10"/>
                  <a:gd name="T33" fmla="*/ 0 h 7"/>
                  <a:gd name="T34" fmla="*/ 9 w 10"/>
                  <a:gd name="T35" fmla="*/ 0 h 7"/>
                  <a:gd name="T36" fmla="*/ 9 w 10"/>
                  <a:gd name="T37" fmla="*/ 0 h 7"/>
                  <a:gd name="T38" fmla="*/ 9 w 10"/>
                  <a:gd name="T39" fmla="*/ 0 h 7"/>
                  <a:gd name="T40" fmla="*/ 10 w 10"/>
                  <a:gd name="T41" fmla="*/ 1 h 7"/>
                  <a:gd name="T42" fmla="*/ 10 w 10"/>
                  <a:gd name="T43" fmla="*/ 1 h 7"/>
                  <a:gd name="T44" fmla="*/ 10 w 10"/>
                  <a:gd name="T45" fmla="*/ 1 h 7"/>
                  <a:gd name="T46" fmla="*/ 10 w 10"/>
                  <a:gd name="T47" fmla="*/ 1 h 7"/>
                  <a:gd name="T48" fmla="*/ 10 w 10"/>
                  <a:gd name="T49" fmla="*/ 1 h 7"/>
                  <a:gd name="T50" fmla="*/ 10 w 10"/>
                  <a:gd name="T51" fmla="*/ 1 h 7"/>
                  <a:gd name="T52" fmla="*/ 10 w 10"/>
                  <a:gd name="T53" fmla="*/ 1 h 7"/>
                  <a:gd name="T54" fmla="*/ 7 w 10"/>
                  <a:gd name="T55" fmla="*/ 4 h 7"/>
                  <a:gd name="T56" fmla="*/ 7 w 10"/>
                  <a:gd name="T57" fmla="*/ 4 h 7"/>
                  <a:gd name="T58" fmla="*/ 4 w 10"/>
                  <a:gd name="T59" fmla="*/ 7 h 7"/>
                  <a:gd name="T60" fmla="*/ 4 w 10"/>
                  <a:gd name="T61" fmla="*/ 7 h 7"/>
                  <a:gd name="T62" fmla="*/ 4 w 10"/>
                  <a:gd name="T63" fmla="*/ 7 h 7"/>
                  <a:gd name="T64" fmla="*/ 4 w 10"/>
                  <a:gd name="T65" fmla="*/ 7 h 7"/>
                  <a:gd name="T66" fmla="*/ 0 w 10"/>
                  <a:gd name="T67" fmla="*/ 5 h 7"/>
                  <a:gd name="T68" fmla="*/ 4 w 10"/>
                  <a:gd name="T69" fmla="*/ 6 h 7"/>
                  <a:gd name="T70" fmla="*/ 4 w 10"/>
                  <a:gd name="T71" fmla="*/ 6 h 7"/>
                  <a:gd name="T72" fmla="*/ 4 w 10"/>
                  <a:gd name="T73" fmla="*/ 6 h 7"/>
                  <a:gd name="T74" fmla="*/ 6 w 10"/>
                  <a:gd name="T75" fmla="*/ 3 h 7"/>
                  <a:gd name="T76" fmla="*/ 6 w 10"/>
                  <a:gd name="T77" fmla="*/ 3 h 7"/>
                  <a:gd name="T78" fmla="*/ 7 w 10"/>
                  <a:gd name="T79" fmla="*/ 3 h 7"/>
                  <a:gd name="T80" fmla="*/ 7 w 10"/>
                  <a:gd name="T81" fmla="*/ 3 h 7"/>
                  <a:gd name="T82" fmla="*/ 6 w 10"/>
                  <a:gd name="T83" fmla="*/ 3 h 7"/>
                  <a:gd name="T84" fmla="*/ 6 w 10"/>
                  <a:gd name="T85" fmla="*/ 3 h 7"/>
                  <a:gd name="T86" fmla="*/ 4 w 10"/>
                  <a:gd name="T87" fmla="*/ 6 h 7"/>
                  <a:gd name="T88" fmla="*/ 4 w 10"/>
                  <a:gd name="T89" fmla="*/ 6 h 7"/>
                  <a:gd name="T90" fmla="*/ 4 w 10"/>
                  <a:gd name="T91" fmla="*/ 6 h 7"/>
                  <a:gd name="T92" fmla="*/ 2 w 10"/>
                  <a:gd name="T93" fmla="*/ 5 h 7"/>
                  <a:gd name="T94" fmla="*/ 2 w 10"/>
                  <a:gd name="T95" fmla="*/ 5 h 7"/>
                  <a:gd name="T96" fmla="*/ 2 w 10"/>
                  <a:gd name="T97" fmla="*/ 5 h 7"/>
                  <a:gd name="T98" fmla="*/ 1 w 10"/>
                  <a:gd name="T99" fmla="*/ 5 h 7"/>
                  <a:gd name="T100" fmla="*/ 1 w 10"/>
                  <a:gd name="T101" fmla="*/ 5 h 7"/>
                  <a:gd name="T102" fmla="*/ 4 w 10"/>
                  <a:gd name="T10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 h="7">
                    <a:moveTo>
                      <a:pt x="0" y="5"/>
                    </a:moveTo>
                    <a:cubicBezTo>
                      <a:pt x="0" y="5"/>
                      <a:pt x="0" y="5"/>
                      <a:pt x="0" y="5"/>
                    </a:cubicBezTo>
                    <a:cubicBezTo>
                      <a:pt x="0" y="5"/>
                      <a:pt x="0" y="5"/>
                      <a:pt x="0" y="5"/>
                    </a:cubicBezTo>
                    <a:cubicBezTo>
                      <a:pt x="0" y="5"/>
                      <a:pt x="0" y="4"/>
                      <a:pt x="0" y="4"/>
                    </a:cubicBezTo>
                    <a:cubicBezTo>
                      <a:pt x="0" y="4"/>
                      <a:pt x="0" y="4"/>
                      <a:pt x="0" y="4"/>
                    </a:cubicBezTo>
                    <a:cubicBezTo>
                      <a:pt x="1" y="4"/>
                      <a:pt x="1" y="3"/>
                      <a:pt x="2" y="3"/>
                    </a:cubicBezTo>
                    <a:cubicBezTo>
                      <a:pt x="2" y="3"/>
                      <a:pt x="2" y="3"/>
                      <a:pt x="2" y="3"/>
                    </a:cubicBezTo>
                    <a:cubicBezTo>
                      <a:pt x="2" y="3"/>
                      <a:pt x="2" y="3"/>
                      <a:pt x="2" y="4"/>
                    </a:cubicBezTo>
                    <a:cubicBezTo>
                      <a:pt x="2" y="4"/>
                      <a:pt x="2" y="4"/>
                      <a:pt x="2" y="4"/>
                    </a:cubicBezTo>
                    <a:cubicBezTo>
                      <a:pt x="2" y="4"/>
                      <a:pt x="2" y="4"/>
                      <a:pt x="2" y="4"/>
                    </a:cubicBezTo>
                    <a:cubicBezTo>
                      <a:pt x="2" y="4"/>
                      <a:pt x="2" y="4"/>
                      <a:pt x="2" y="4"/>
                    </a:cubicBezTo>
                    <a:cubicBezTo>
                      <a:pt x="2" y="4"/>
                      <a:pt x="2" y="4"/>
                      <a:pt x="2" y="4"/>
                    </a:cubicBezTo>
                    <a:cubicBezTo>
                      <a:pt x="3" y="4"/>
                      <a:pt x="3" y="4"/>
                      <a:pt x="4" y="5"/>
                    </a:cubicBezTo>
                    <a:cubicBezTo>
                      <a:pt x="4" y="5"/>
                      <a:pt x="4" y="5"/>
                      <a:pt x="4" y="5"/>
                    </a:cubicBezTo>
                    <a:cubicBezTo>
                      <a:pt x="5" y="4"/>
                      <a:pt x="5" y="3"/>
                      <a:pt x="6" y="3"/>
                    </a:cubicBezTo>
                    <a:cubicBezTo>
                      <a:pt x="6" y="3"/>
                      <a:pt x="6" y="3"/>
                      <a:pt x="6" y="3"/>
                    </a:cubicBezTo>
                    <a:cubicBezTo>
                      <a:pt x="6" y="2"/>
                      <a:pt x="8" y="1"/>
                      <a:pt x="9" y="0"/>
                    </a:cubicBezTo>
                    <a:cubicBezTo>
                      <a:pt x="9" y="0"/>
                      <a:pt x="9" y="0"/>
                      <a:pt x="9" y="0"/>
                    </a:cubicBezTo>
                    <a:cubicBezTo>
                      <a:pt x="9" y="0"/>
                      <a:pt x="9" y="0"/>
                      <a:pt x="9" y="0"/>
                    </a:cubicBezTo>
                    <a:cubicBezTo>
                      <a:pt x="9" y="0"/>
                      <a:pt x="9" y="0"/>
                      <a:pt x="9" y="0"/>
                    </a:cubicBezTo>
                    <a:cubicBezTo>
                      <a:pt x="10" y="0"/>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9" y="2"/>
                      <a:pt x="8" y="3"/>
                      <a:pt x="7" y="4"/>
                    </a:cubicBezTo>
                    <a:cubicBezTo>
                      <a:pt x="7" y="4"/>
                      <a:pt x="7" y="4"/>
                      <a:pt x="7" y="4"/>
                    </a:cubicBezTo>
                    <a:cubicBezTo>
                      <a:pt x="6" y="5"/>
                      <a:pt x="5" y="6"/>
                      <a:pt x="4" y="7"/>
                    </a:cubicBezTo>
                    <a:cubicBezTo>
                      <a:pt x="4" y="7"/>
                      <a:pt x="4" y="7"/>
                      <a:pt x="4" y="7"/>
                    </a:cubicBezTo>
                    <a:cubicBezTo>
                      <a:pt x="4" y="7"/>
                      <a:pt x="4" y="7"/>
                      <a:pt x="4" y="7"/>
                    </a:cubicBezTo>
                    <a:cubicBezTo>
                      <a:pt x="4" y="7"/>
                      <a:pt x="4" y="7"/>
                      <a:pt x="4" y="7"/>
                    </a:cubicBezTo>
                    <a:cubicBezTo>
                      <a:pt x="3" y="7"/>
                      <a:pt x="1" y="5"/>
                      <a:pt x="0" y="5"/>
                    </a:cubicBezTo>
                    <a:close/>
                    <a:moveTo>
                      <a:pt x="4" y="6"/>
                    </a:moveTo>
                    <a:cubicBezTo>
                      <a:pt x="4" y="6"/>
                      <a:pt x="4" y="6"/>
                      <a:pt x="4" y="6"/>
                    </a:cubicBezTo>
                    <a:cubicBezTo>
                      <a:pt x="4" y="6"/>
                      <a:pt x="4" y="6"/>
                      <a:pt x="4" y="6"/>
                    </a:cubicBezTo>
                    <a:cubicBezTo>
                      <a:pt x="5" y="6"/>
                      <a:pt x="6" y="4"/>
                      <a:pt x="6" y="3"/>
                    </a:cubicBezTo>
                    <a:cubicBezTo>
                      <a:pt x="6" y="3"/>
                      <a:pt x="6" y="3"/>
                      <a:pt x="6" y="3"/>
                    </a:cubicBezTo>
                    <a:cubicBezTo>
                      <a:pt x="7" y="3"/>
                      <a:pt x="7" y="3"/>
                      <a:pt x="7" y="3"/>
                    </a:cubicBezTo>
                    <a:cubicBezTo>
                      <a:pt x="7" y="3"/>
                      <a:pt x="7" y="3"/>
                      <a:pt x="7" y="3"/>
                    </a:cubicBezTo>
                    <a:cubicBezTo>
                      <a:pt x="7" y="3"/>
                      <a:pt x="6" y="3"/>
                      <a:pt x="6" y="3"/>
                    </a:cubicBezTo>
                    <a:cubicBezTo>
                      <a:pt x="6" y="3"/>
                      <a:pt x="6" y="3"/>
                      <a:pt x="6" y="3"/>
                    </a:cubicBezTo>
                    <a:cubicBezTo>
                      <a:pt x="6" y="4"/>
                      <a:pt x="5" y="5"/>
                      <a:pt x="4" y="6"/>
                    </a:cubicBezTo>
                    <a:cubicBezTo>
                      <a:pt x="4" y="6"/>
                      <a:pt x="4" y="6"/>
                      <a:pt x="4" y="6"/>
                    </a:cubicBezTo>
                    <a:cubicBezTo>
                      <a:pt x="4" y="6"/>
                      <a:pt x="4" y="6"/>
                      <a:pt x="4" y="6"/>
                    </a:cubicBezTo>
                    <a:cubicBezTo>
                      <a:pt x="3" y="5"/>
                      <a:pt x="2" y="5"/>
                      <a:pt x="2" y="5"/>
                    </a:cubicBezTo>
                    <a:cubicBezTo>
                      <a:pt x="2" y="5"/>
                      <a:pt x="2" y="5"/>
                      <a:pt x="2" y="5"/>
                    </a:cubicBezTo>
                    <a:cubicBezTo>
                      <a:pt x="2" y="5"/>
                      <a:pt x="2" y="5"/>
                      <a:pt x="2" y="5"/>
                    </a:cubicBezTo>
                    <a:cubicBezTo>
                      <a:pt x="2" y="5"/>
                      <a:pt x="1" y="5"/>
                      <a:pt x="1" y="5"/>
                    </a:cubicBezTo>
                    <a:cubicBezTo>
                      <a:pt x="1" y="5"/>
                      <a:pt x="1" y="5"/>
                      <a:pt x="1" y="5"/>
                    </a:cubicBezTo>
                    <a:cubicBezTo>
                      <a:pt x="2" y="5"/>
                      <a:pt x="3" y="6"/>
                      <a:pt x="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155"/>
              <p:cNvSpPr/>
              <p:nvPr/>
            </p:nvSpPr>
            <p:spPr bwMode="auto">
              <a:xfrm>
                <a:off x="2625" y="3663"/>
                <a:ext cx="31" cy="18"/>
              </a:xfrm>
              <a:custGeom>
                <a:avLst/>
                <a:gdLst>
                  <a:gd name="T0" fmla="*/ 3 w 7"/>
                  <a:gd name="T1" fmla="*/ 4 h 4"/>
                  <a:gd name="T2" fmla="*/ 0 w 7"/>
                  <a:gd name="T3" fmla="*/ 3 h 4"/>
                  <a:gd name="T4" fmla="*/ 0 w 7"/>
                  <a:gd name="T5" fmla="*/ 3 h 4"/>
                  <a:gd name="T6" fmla="*/ 0 w 7"/>
                  <a:gd name="T7" fmla="*/ 3 h 4"/>
                  <a:gd name="T8" fmla="*/ 0 w 7"/>
                  <a:gd name="T9" fmla="*/ 2 h 4"/>
                  <a:gd name="T10" fmla="*/ 0 w 7"/>
                  <a:gd name="T11" fmla="*/ 2 h 4"/>
                  <a:gd name="T12" fmla="*/ 1 w 7"/>
                  <a:gd name="T13" fmla="*/ 2 h 4"/>
                  <a:gd name="T14" fmla="*/ 1 w 7"/>
                  <a:gd name="T15" fmla="*/ 2 h 4"/>
                  <a:gd name="T16" fmla="*/ 3 w 7"/>
                  <a:gd name="T17" fmla="*/ 3 h 4"/>
                  <a:gd name="T18" fmla="*/ 3 w 7"/>
                  <a:gd name="T19" fmla="*/ 3 h 4"/>
                  <a:gd name="T20" fmla="*/ 6 w 7"/>
                  <a:gd name="T21" fmla="*/ 0 h 4"/>
                  <a:gd name="T22" fmla="*/ 6 w 7"/>
                  <a:gd name="T23" fmla="*/ 0 h 4"/>
                  <a:gd name="T24" fmla="*/ 6 w 7"/>
                  <a:gd name="T25" fmla="*/ 0 h 4"/>
                  <a:gd name="T26" fmla="*/ 6 w 7"/>
                  <a:gd name="T27" fmla="*/ 0 h 4"/>
                  <a:gd name="T28" fmla="*/ 6 w 7"/>
                  <a:gd name="T29" fmla="*/ 1 h 4"/>
                  <a:gd name="T30" fmla="*/ 6 w 7"/>
                  <a:gd name="T31" fmla="*/ 1 h 4"/>
                  <a:gd name="T32" fmla="*/ 4 w 7"/>
                  <a:gd name="T33" fmla="*/ 4 h 4"/>
                  <a:gd name="T34" fmla="*/ 4 w 7"/>
                  <a:gd name="T35" fmla="*/ 4 h 4"/>
                  <a:gd name="T36" fmla="*/ 3 w 7"/>
                  <a:gd name="T37" fmla="*/ 4 h 4"/>
                  <a:gd name="T38" fmla="*/ 3 w 7"/>
                  <a:gd name="T39" fmla="*/ 4 h 4"/>
                  <a:gd name="T40" fmla="*/ 3 w 7"/>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4">
                    <a:moveTo>
                      <a:pt x="3" y="4"/>
                    </a:moveTo>
                    <a:cubicBezTo>
                      <a:pt x="2" y="4"/>
                      <a:pt x="1" y="4"/>
                      <a:pt x="0" y="3"/>
                    </a:cubicBezTo>
                    <a:cubicBezTo>
                      <a:pt x="0" y="3"/>
                      <a:pt x="0" y="3"/>
                      <a:pt x="0" y="3"/>
                    </a:cubicBezTo>
                    <a:cubicBezTo>
                      <a:pt x="0" y="3"/>
                      <a:pt x="0" y="3"/>
                      <a:pt x="0" y="3"/>
                    </a:cubicBezTo>
                    <a:cubicBezTo>
                      <a:pt x="0" y="3"/>
                      <a:pt x="0" y="2"/>
                      <a:pt x="0" y="2"/>
                    </a:cubicBezTo>
                    <a:cubicBezTo>
                      <a:pt x="0" y="2"/>
                      <a:pt x="0" y="2"/>
                      <a:pt x="0" y="2"/>
                    </a:cubicBezTo>
                    <a:cubicBezTo>
                      <a:pt x="0" y="2"/>
                      <a:pt x="1" y="2"/>
                      <a:pt x="1" y="2"/>
                    </a:cubicBezTo>
                    <a:cubicBezTo>
                      <a:pt x="1" y="2"/>
                      <a:pt x="1" y="2"/>
                      <a:pt x="1" y="2"/>
                    </a:cubicBezTo>
                    <a:cubicBezTo>
                      <a:pt x="1" y="3"/>
                      <a:pt x="2" y="3"/>
                      <a:pt x="3" y="3"/>
                    </a:cubicBezTo>
                    <a:cubicBezTo>
                      <a:pt x="3" y="3"/>
                      <a:pt x="3" y="3"/>
                      <a:pt x="3" y="3"/>
                    </a:cubicBezTo>
                    <a:cubicBezTo>
                      <a:pt x="4" y="2"/>
                      <a:pt x="5" y="1"/>
                      <a:pt x="6" y="0"/>
                    </a:cubicBezTo>
                    <a:cubicBezTo>
                      <a:pt x="6" y="0"/>
                      <a:pt x="6" y="0"/>
                      <a:pt x="6" y="0"/>
                    </a:cubicBezTo>
                    <a:cubicBezTo>
                      <a:pt x="6" y="0"/>
                      <a:pt x="6" y="0"/>
                      <a:pt x="6" y="0"/>
                    </a:cubicBezTo>
                    <a:cubicBezTo>
                      <a:pt x="6" y="0"/>
                      <a:pt x="6" y="0"/>
                      <a:pt x="6" y="0"/>
                    </a:cubicBezTo>
                    <a:cubicBezTo>
                      <a:pt x="7" y="0"/>
                      <a:pt x="7" y="1"/>
                      <a:pt x="6" y="1"/>
                    </a:cubicBezTo>
                    <a:cubicBezTo>
                      <a:pt x="6" y="1"/>
                      <a:pt x="6" y="1"/>
                      <a:pt x="6" y="1"/>
                    </a:cubicBezTo>
                    <a:cubicBezTo>
                      <a:pt x="6" y="2"/>
                      <a:pt x="4" y="3"/>
                      <a:pt x="4" y="4"/>
                    </a:cubicBezTo>
                    <a:cubicBezTo>
                      <a:pt x="4" y="4"/>
                      <a:pt x="4" y="4"/>
                      <a:pt x="4" y="4"/>
                    </a:cubicBezTo>
                    <a:cubicBezTo>
                      <a:pt x="3" y="4"/>
                      <a:pt x="3" y="4"/>
                      <a:pt x="3" y="4"/>
                    </a:cubicBezTo>
                    <a:cubicBezTo>
                      <a:pt x="3" y="4"/>
                      <a:pt x="3" y="4"/>
                      <a:pt x="3" y="4"/>
                    </a:cubicBezTo>
                    <a:cubicBezTo>
                      <a:pt x="3" y="4"/>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156"/>
              <p:cNvSpPr/>
              <p:nvPr/>
            </p:nvSpPr>
            <p:spPr bwMode="auto">
              <a:xfrm>
                <a:off x="2616" y="3658"/>
                <a:ext cx="40" cy="32"/>
              </a:xfrm>
              <a:custGeom>
                <a:avLst/>
                <a:gdLst>
                  <a:gd name="T0" fmla="*/ 0 w 9"/>
                  <a:gd name="T1" fmla="*/ 0 h 7"/>
                  <a:gd name="T2" fmla="*/ 1 w 9"/>
                  <a:gd name="T3" fmla="*/ 4 h 7"/>
                  <a:gd name="T4" fmla="*/ 1 w 9"/>
                  <a:gd name="T5" fmla="*/ 5 h 7"/>
                  <a:gd name="T6" fmla="*/ 0 w 9"/>
                  <a:gd name="T7" fmla="*/ 7 h 7"/>
                  <a:gd name="T8" fmla="*/ 0 w 9"/>
                  <a:gd name="T9" fmla="*/ 7 h 7"/>
                  <a:gd name="T10" fmla="*/ 4 w 9"/>
                  <a:gd name="T11" fmla="*/ 6 h 7"/>
                  <a:gd name="T12" fmla="*/ 8 w 9"/>
                  <a:gd name="T13" fmla="*/ 6 h 7"/>
                  <a:gd name="T14" fmla="*/ 7 w 9"/>
                  <a:gd name="T15" fmla="*/ 7 h 7"/>
                  <a:gd name="T16" fmla="*/ 8 w 9"/>
                  <a:gd name="T17" fmla="*/ 3 h 7"/>
                  <a:gd name="T18" fmla="*/ 8 w 9"/>
                  <a:gd name="T19" fmla="*/ 2 h 7"/>
                  <a:gd name="T20" fmla="*/ 7 w 9"/>
                  <a:gd name="T21" fmla="*/ 1 h 7"/>
                  <a:gd name="T22" fmla="*/ 6 w 9"/>
                  <a:gd name="T23" fmla="*/ 0 h 7"/>
                  <a:gd name="T24" fmla="*/ 4 w 9"/>
                  <a:gd name="T25" fmla="*/ 0 h 7"/>
                  <a:gd name="T26" fmla="*/ 1 w 9"/>
                  <a:gd name="T27" fmla="*/ 0 h 7"/>
                  <a:gd name="T28" fmla="*/ 4 w 9"/>
                  <a:gd name="T29" fmla="*/ 0 h 7"/>
                  <a:gd name="T30" fmla="*/ 6 w 9"/>
                  <a:gd name="T31" fmla="*/ 0 h 7"/>
                  <a:gd name="T32" fmla="*/ 7 w 9"/>
                  <a:gd name="T33" fmla="*/ 0 h 7"/>
                  <a:gd name="T34" fmla="*/ 8 w 9"/>
                  <a:gd name="T35" fmla="*/ 0 h 7"/>
                  <a:gd name="T36" fmla="*/ 9 w 9"/>
                  <a:gd name="T37" fmla="*/ 4 h 7"/>
                  <a:gd name="T38" fmla="*/ 8 w 9"/>
                  <a:gd name="T39" fmla="*/ 7 h 7"/>
                  <a:gd name="T40" fmla="*/ 8 w 9"/>
                  <a:gd name="T41" fmla="*/ 7 h 7"/>
                  <a:gd name="T42" fmla="*/ 8 w 9"/>
                  <a:gd name="T43" fmla="*/ 7 h 7"/>
                  <a:gd name="T44" fmla="*/ 8 w 9"/>
                  <a:gd name="T45" fmla="*/ 7 h 7"/>
                  <a:gd name="T46" fmla="*/ 4 w 9"/>
                  <a:gd name="T47" fmla="*/ 7 h 7"/>
                  <a:gd name="T48" fmla="*/ 0 w 9"/>
                  <a:gd name="T49" fmla="*/ 7 h 7"/>
                  <a:gd name="T50" fmla="*/ 0 w 9"/>
                  <a:gd name="T51" fmla="*/ 7 h 7"/>
                  <a:gd name="T52" fmla="*/ 0 w 9"/>
                  <a:gd name="T53" fmla="*/ 7 h 7"/>
                  <a:gd name="T54" fmla="*/ 0 w 9"/>
                  <a:gd name="T55" fmla="*/ 4 h 7"/>
                  <a:gd name="T56" fmla="*/ 0 w 9"/>
                  <a:gd name="T5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 h="7">
                    <a:moveTo>
                      <a:pt x="0" y="0"/>
                    </a:moveTo>
                    <a:cubicBezTo>
                      <a:pt x="1" y="1"/>
                      <a:pt x="0" y="3"/>
                      <a:pt x="1" y="4"/>
                    </a:cubicBezTo>
                    <a:cubicBezTo>
                      <a:pt x="1" y="4"/>
                      <a:pt x="1" y="5"/>
                      <a:pt x="1" y="5"/>
                    </a:cubicBezTo>
                    <a:cubicBezTo>
                      <a:pt x="1" y="6"/>
                      <a:pt x="1" y="7"/>
                      <a:pt x="0" y="7"/>
                    </a:cubicBezTo>
                    <a:cubicBezTo>
                      <a:pt x="0" y="7"/>
                      <a:pt x="0" y="7"/>
                      <a:pt x="0" y="7"/>
                    </a:cubicBezTo>
                    <a:cubicBezTo>
                      <a:pt x="1" y="7"/>
                      <a:pt x="3" y="6"/>
                      <a:pt x="4" y="6"/>
                    </a:cubicBezTo>
                    <a:cubicBezTo>
                      <a:pt x="8" y="6"/>
                      <a:pt x="8" y="6"/>
                      <a:pt x="8" y="6"/>
                    </a:cubicBezTo>
                    <a:cubicBezTo>
                      <a:pt x="7" y="7"/>
                      <a:pt x="7" y="7"/>
                      <a:pt x="7" y="7"/>
                    </a:cubicBezTo>
                    <a:cubicBezTo>
                      <a:pt x="7" y="6"/>
                      <a:pt x="8" y="5"/>
                      <a:pt x="8" y="3"/>
                    </a:cubicBezTo>
                    <a:cubicBezTo>
                      <a:pt x="8" y="3"/>
                      <a:pt x="8" y="2"/>
                      <a:pt x="8" y="2"/>
                    </a:cubicBezTo>
                    <a:cubicBezTo>
                      <a:pt x="8" y="1"/>
                      <a:pt x="7" y="1"/>
                      <a:pt x="7" y="1"/>
                    </a:cubicBezTo>
                    <a:cubicBezTo>
                      <a:pt x="7" y="0"/>
                      <a:pt x="6" y="0"/>
                      <a:pt x="6" y="0"/>
                    </a:cubicBezTo>
                    <a:cubicBezTo>
                      <a:pt x="4" y="0"/>
                      <a:pt x="4" y="0"/>
                      <a:pt x="4" y="0"/>
                    </a:cubicBezTo>
                    <a:cubicBezTo>
                      <a:pt x="1" y="0"/>
                      <a:pt x="1" y="0"/>
                      <a:pt x="1" y="0"/>
                    </a:cubicBezTo>
                    <a:cubicBezTo>
                      <a:pt x="4" y="0"/>
                      <a:pt x="4" y="0"/>
                      <a:pt x="4" y="0"/>
                    </a:cubicBezTo>
                    <a:cubicBezTo>
                      <a:pt x="6" y="0"/>
                      <a:pt x="6" y="0"/>
                      <a:pt x="6" y="0"/>
                    </a:cubicBezTo>
                    <a:cubicBezTo>
                      <a:pt x="6" y="0"/>
                      <a:pt x="6" y="0"/>
                      <a:pt x="7" y="0"/>
                    </a:cubicBezTo>
                    <a:cubicBezTo>
                      <a:pt x="7" y="0"/>
                      <a:pt x="7" y="0"/>
                      <a:pt x="8" y="0"/>
                    </a:cubicBezTo>
                    <a:cubicBezTo>
                      <a:pt x="9" y="1"/>
                      <a:pt x="9" y="2"/>
                      <a:pt x="9" y="4"/>
                    </a:cubicBezTo>
                    <a:cubicBezTo>
                      <a:pt x="9" y="5"/>
                      <a:pt x="8" y="6"/>
                      <a:pt x="8" y="7"/>
                    </a:cubicBezTo>
                    <a:cubicBezTo>
                      <a:pt x="8" y="7"/>
                      <a:pt x="8" y="7"/>
                      <a:pt x="8" y="7"/>
                    </a:cubicBezTo>
                    <a:cubicBezTo>
                      <a:pt x="8" y="7"/>
                      <a:pt x="8" y="7"/>
                      <a:pt x="8" y="7"/>
                    </a:cubicBezTo>
                    <a:cubicBezTo>
                      <a:pt x="8" y="7"/>
                      <a:pt x="8" y="7"/>
                      <a:pt x="8" y="7"/>
                    </a:cubicBezTo>
                    <a:cubicBezTo>
                      <a:pt x="4" y="7"/>
                      <a:pt x="4" y="7"/>
                      <a:pt x="4" y="7"/>
                    </a:cubicBezTo>
                    <a:cubicBezTo>
                      <a:pt x="3" y="7"/>
                      <a:pt x="1" y="7"/>
                      <a:pt x="0" y="7"/>
                    </a:cubicBezTo>
                    <a:cubicBezTo>
                      <a:pt x="0" y="7"/>
                      <a:pt x="0" y="7"/>
                      <a:pt x="0" y="7"/>
                    </a:cubicBezTo>
                    <a:cubicBezTo>
                      <a:pt x="0" y="7"/>
                      <a:pt x="0" y="7"/>
                      <a:pt x="0" y="7"/>
                    </a:cubicBezTo>
                    <a:cubicBezTo>
                      <a:pt x="0" y="6"/>
                      <a:pt x="0" y="5"/>
                      <a:pt x="0" y="4"/>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157"/>
              <p:cNvSpPr/>
              <p:nvPr/>
            </p:nvSpPr>
            <p:spPr bwMode="auto">
              <a:xfrm>
                <a:off x="2670" y="3672"/>
                <a:ext cx="81" cy="13"/>
              </a:xfrm>
              <a:custGeom>
                <a:avLst/>
                <a:gdLst>
                  <a:gd name="T0" fmla="*/ 0 w 18"/>
                  <a:gd name="T1" fmla="*/ 3 h 3"/>
                  <a:gd name="T2" fmla="*/ 0 w 18"/>
                  <a:gd name="T3" fmla="*/ 2 h 3"/>
                  <a:gd name="T4" fmla="*/ 0 w 18"/>
                  <a:gd name="T5" fmla="*/ 2 h 3"/>
                  <a:gd name="T6" fmla="*/ 4 w 18"/>
                  <a:gd name="T7" fmla="*/ 0 h 3"/>
                  <a:gd name="T8" fmla="*/ 4 w 18"/>
                  <a:gd name="T9" fmla="*/ 0 h 3"/>
                  <a:gd name="T10" fmla="*/ 5 w 18"/>
                  <a:gd name="T11" fmla="*/ 2 h 3"/>
                  <a:gd name="T12" fmla="*/ 5 w 18"/>
                  <a:gd name="T13" fmla="*/ 2 h 3"/>
                  <a:gd name="T14" fmla="*/ 8 w 18"/>
                  <a:gd name="T15" fmla="*/ 1 h 3"/>
                  <a:gd name="T16" fmla="*/ 8 w 18"/>
                  <a:gd name="T17" fmla="*/ 1 h 3"/>
                  <a:gd name="T18" fmla="*/ 8 w 18"/>
                  <a:gd name="T19" fmla="*/ 1 h 3"/>
                  <a:gd name="T20" fmla="*/ 8 w 18"/>
                  <a:gd name="T21" fmla="*/ 1 h 3"/>
                  <a:gd name="T22" fmla="*/ 8 w 18"/>
                  <a:gd name="T23" fmla="*/ 1 h 3"/>
                  <a:gd name="T24" fmla="*/ 8 w 18"/>
                  <a:gd name="T25" fmla="*/ 1 h 3"/>
                  <a:gd name="T26" fmla="*/ 9 w 18"/>
                  <a:gd name="T27" fmla="*/ 1 h 3"/>
                  <a:gd name="T28" fmla="*/ 9 w 18"/>
                  <a:gd name="T29" fmla="*/ 1 h 3"/>
                  <a:gd name="T30" fmla="*/ 12 w 18"/>
                  <a:gd name="T31" fmla="*/ 1 h 3"/>
                  <a:gd name="T32" fmla="*/ 12 w 18"/>
                  <a:gd name="T33" fmla="*/ 1 h 3"/>
                  <a:gd name="T34" fmla="*/ 17 w 18"/>
                  <a:gd name="T35" fmla="*/ 1 h 3"/>
                  <a:gd name="T36" fmla="*/ 17 w 18"/>
                  <a:gd name="T37" fmla="*/ 1 h 3"/>
                  <a:gd name="T38" fmla="*/ 18 w 18"/>
                  <a:gd name="T39" fmla="*/ 2 h 3"/>
                  <a:gd name="T40" fmla="*/ 18 w 18"/>
                  <a:gd name="T41" fmla="*/ 2 h 3"/>
                  <a:gd name="T42" fmla="*/ 18 w 18"/>
                  <a:gd name="T43" fmla="*/ 2 h 3"/>
                  <a:gd name="T44" fmla="*/ 18 w 18"/>
                  <a:gd name="T45" fmla="*/ 2 h 3"/>
                  <a:gd name="T46" fmla="*/ 17 w 18"/>
                  <a:gd name="T47" fmla="*/ 2 h 3"/>
                  <a:gd name="T48" fmla="*/ 17 w 18"/>
                  <a:gd name="T49" fmla="*/ 2 h 3"/>
                  <a:gd name="T50" fmla="*/ 17 w 18"/>
                  <a:gd name="T51" fmla="*/ 2 h 3"/>
                  <a:gd name="T52" fmla="*/ 17 w 18"/>
                  <a:gd name="T53" fmla="*/ 2 h 3"/>
                  <a:gd name="T54" fmla="*/ 17 w 18"/>
                  <a:gd name="T55" fmla="*/ 2 h 3"/>
                  <a:gd name="T56" fmla="*/ 17 w 18"/>
                  <a:gd name="T57" fmla="*/ 2 h 3"/>
                  <a:gd name="T58" fmla="*/ 16 w 18"/>
                  <a:gd name="T59" fmla="*/ 2 h 3"/>
                  <a:gd name="T60" fmla="*/ 16 w 18"/>
                  <a:gd name="T61" fmla="*/ 2 h 3"/>
                  <a:gd name="T62" fmla="*/ 13 w 18"/>
                  <a:gd name="T63" fmla="*/ 2 h 3"/>
                  <a:gd name="T64" fmla="*/ 13 w 18"/>
                  <a:gd name="T65" fmla="*/ 2 h 3"/>
                  <a:gd name="T66" fmla="*/ 8 w 18"/>
                  <a:gd name="T67" fmla="*/ 2 h 3"/>
                  <a:gd name="T68" fmla="*/ 8 w 18"/>
                  <a:gd name="T69" fmla="*/ 2 h 3"/>
                  <a:gd name="T70" fmla="*/ 5 w 18"/>
                  <a:gd name="T71" fmla="*/ 3 h 3"/>
                  <a:gd name="T72" fmla="*/ 5 w 18"/>
                  <a:gd name="T73" fmla="*/ 3 h 3"/>
                  <a:gd name="T74" fmla="*/ 5 w 18"/>
                  <a:gd name="T75" fmla="*/ 3 h 3"/>
                  <a:gd name="T76" fmla="*/ 5 w 18"/>
                  <a:gd name="T77" fmla="*/ 3 h 3"/>
                  <a:gd name="T78" fmla="*/ 5 w 18"/>
                  <a:gd name="T79" fmla="*/ 3 h 3"/>
                  <a:gd name="T80" fmla="*/ 5 w 18"/>
                  <a:gd name="T81" fmla="*/ 3 h 3"/>
                  <a:gd name="T82" fmla="*/ 4 w 18"/>
                  <a:gd name="T83" fmla="*/ 2 h 3"/>
                  <a:gd name="T84" fmla="*/ 4 w 18"/>
                  <a:gd name="T85" fmla="*/ 2 h 3"/>
                  <a:gd name="T86" fmla="*/ 4 w 18"/>
                  <a:gd name="T87" fmla="*/ 2 h 3"/>
                  <a:gd name="T88" fmla="*/ 4 w 18"/>
                  <a:gd name="T89" fmla="*/ 2 h 3"/>
                  <a:gd name="T90" fmla="*/ 4 w 18"/>
                  <a:gd name="T91" fmla="*/ 1 h 3"/>
                  <a:gd name="T92" fmla="*/ 4 w 18"/>
                  <a:gd name="T93" fmla="*/ 1 h 3"/>
                  <a:gd name="T94" fmla="*/ 1 w 18"/>
                  <a:gd name="T95" fmla="*/ 3 h 3"/>
                  <a:gd name="T96" fmla="*/ 1 w 18"/>
                  <a:gd name="T97" fmla="*/ 3 h 3"/>
                  <a:gd name="T98" fmla="*/ 1 w 18"/>
                  <a:gd name="T99" fmla="*/ 3 h 3"/>
                  <a:gd name="T100" fmla="*/ 1 w 18"/>
                  <a:gd name="T101" fmla="*/ 3 h 3"/>
                  <a:gd name="T102" fmla="*/ 1 w 18"/>
                  <a:gd name="T103" fmla="*/ 3 h 3"/>
                  <a:gd name="T104" fmla="*/ 0 w 18"/>
                  <a:gd name="T10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3">
                    <a:moveTo>
                      <a:pt x="0" y="3"/>
                    </a:moveTo>
                    <a:cubicBezTo>
                      <a:pt x="0" y="2"/>
                      <a:pt x="0" y="2"/>
                      <a:pt x="0" y="2"/>
                    </a:cubicBezTo>
                    <a:cubicBezTo>
                      <a:pt x="0" y="2"/>
                      <a:pt x="0" y="2"/>
                      <a:pt x="0" y="2"/>
                    </a:cubicBezTo>
                    <a:cubicBezTo>
                      <a:pt x="1" y="2"/>
                      <a:pt x="3" y="0"/>
                      <a:pt x="4" y="0"/>
                    </a:cubicBezTo>
                    <a:cubicBezTo>
                      <a:pt x="4" y="0"/>
                      <a:pt x="4" y="0"/>
                      <a:pt x="4" y="0"/>
                    </a:cubicBezTo>
                    <a:cubicBezTo>
                      <a:pt x="5" y="0"/>
                      <a:pt x="5" y="1"/>
                      <a:pt x="5" y="2"/>
                    </a:cubicBezTo>
                    <a:cubicBezTo>
                      <a:pt x="5" y="2"/>
                      <a:pt x="5" y="2"/>
                      <a:pt x="5" y="2"/>
                    </a:cubicBezTo>
                    <a:cubicBezTo>
                      <a:pt x="6" y="2"/>
                      <a:pt x="7"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8" y="1"/>
                      <a:pt x="9" y="1"/>
                      <a:pt x="9" y="1"/>
                    </a:cubicBezTo>
                    <a:cubicBezTo>
                      <a:pt x="9" y="1"/>
                      <a:pt x="9" y="1"/>
                      <a:pt x="9" y="1"/>
                    </a:cubicBezTo>
                    <a:cubicBezTo>
                      <a:pt x="10" y="1"/>
                      <a:pt x="11" y="1"/>
                      <a:pt x="12" y="1"/>
                    </a:cubicBezTo>
                    <a:cubicBezTo>
                      <a:pt x="12" y="1"/>
                      <a:pt x="12" y="1"/>
                      <a:pt x="12" y="1"/>
                    </a:cubicBezTo>
                    <a:cubicBezTo>
                      <a:pt x="14" y="1"/>
                      <a:pt x="16" y="1"/>
                      <a:pt x="17" y="1"/>
                    </a:cubicBezTo>
                    <a:cubicBezTo>
                      <a:pt x="17" y="1"/>
                      <a:pt x="17" y="1"/>
                      <a:pt x="17" y="1"/>
                    </a:cubicBezTo>
                    <a:cubicBezTo>
                      <a:pt x="17" y="1"/>
                      <a:pt x="17" y="1"/>
                      <a:pt x="18" y="2"/>
                    </a:cubicBezTo>
                    <a:cubicBezTo>
                      <a:pt x="18" y="2"/>
                      <a:pt x="18" y="2"/>
                      <a:pt x="18" y="2"/>
                    </a:cubicBezTo>
                    <a:cubicBezTo>
                      <a:pt x="18" y="2"/>
                      <a:pt x="18" y="2"/>
                      <a:pt x="18" y="2"/>
                    </a:cubicBezTo>
                    <a:cubicBezTo>
                      <a:pt x="18" y="2"/>
                      <a:pt x="18" y="2"/>
                      <a:pt x="18"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7" y="2"/>
                      <a:pt x="17" y="2"/>
                      <a:pt x="17" y="2"/>
                    </a:cubicBezTo>
                    <a:cubicBezTo>
                      <a:pt x="16" y="2"/>
                      <a:pt x="16" y="2"/>
                      <a:pt x="16" y="2"/>
                    </a:cubicBezTo>
                    <a:cubicBezTo>
                      <a:pt x="16" y="2"/>
                      <a:pt x="16" y="2"/>
                      <a:pt x="16" y="2"/>
                    </a:cubicBezTo>
                    <a:cubicBezTo>
                      <a:pt x="15" y="2"/>
                      <a:pt x="14" y="2"/>
                      <a:pt x="13" y="2"/>
                    </a:cubicBezTo>
                    <a:cubicBezTo>
                      <a:pt x="13" y="2"/>
                      <a:pt x="13" y="2"/>
                      <a:pt x="13" y="2"/>
                    </a:cubicBezTo>
                    <a:cubicBezTo>
                      <a:pt x="11" y="2"/>
                      <a:pt x="9" y="2"/>
                      <a:pt x="8" y="2"/>
                    </a:cubicBezTo>
                    <a:cubicBezTo>
                      <a:pt x="8" y="2"/>
                      <a:pt x="8" y="2"/>
                      <a:pt x="8" y="2"/>
                    </a:cubicBezTo>
                    <a:cubicBezTo>
                      <a:pt x="7" y="2"/>
                      <a:pt x="6" y="3"/>
                      <a:pt x="5" y="3"/>
                    </a:cubicBezTo>
                    <a:cubicBezTo>
                      <a:pt x="5" y="3"/>
                      <a:pt x="5" y="3"/>
                      <a:pt x="5" y="3"/>
                    </a:cubicBezTo>
                    <a:cubicBezTo>
                      <a:pt x="5" y="3"/>
                      <a:pt x="5" y="3"/>
                      <a:pt x="5" y="3"/>
                    </a:cubicBezTo>
                    <a:cubicBezTo>
                      <a:pt x="5" y="3"/>
                      <a:pt x="5" y="3"/>
                      <a:pt x="5" y="3"/>
                    </a:cubicBezTo>
                    <a:cubicBezTo>
                      <a:pt x="5" y="3"/>
                      <a:pt x="5" y="3"/>
                      <a:pt x="5" y="3"/>
                    </a:cubicBezTo>
                    <a:cubicBezTo>
                      <a:pt x="5" y="3"/>
                      <a:pt x="5" y="3"/>
                      <a:pt x="5" y="3"/>
                    </a:cubicBezTo>
                    <a:cubicBezTo>
                      <a:pt x="4" y="2"/>
                      <a:pt x="4" y="2"/>
                      <a:pt x="4" y="2"/>
                    </a:cubicBezTo>
                    <a:cubicBezTo>
                      <a:pt x="4" y="2"/>
                      <a:pt x="4" y="2"/>
                      <a:pt x="4" y="2"/>
                    </a:cubicBezTo>
                    <a:cubicBezTo>
                      <a:pt x="4" y="2"/>
                      <a:pt x="4" y="2"/>
                      <a:pt x="4" y="2"/>
                    </a:cubicBezTo>
                    <a:cubicBezTo>
                      <a:pt x="4" y="2"/>
                      <a:pt x="4" y="2"/>
                      <a:pt x="4" y="2"/>
                    </a:cubicBezTo>
                    <a:cubicBezTo>
                      <a:pt x="4" y="1"/>
                      <a:pt x="4" y="1"/>
                      <a:pt x="4" y="1"/>
                    </a:cubicBezTo>
                    <a:cubicBezTo>
                      <a:pt x="4" y="1"/>
                      <a:pt x="4" y="1"/>
                      <a:pt x="4" y="1"/>
                    </a:cubicBezTo>
                    <a:cubicBezTo>
                      <a:pt x="3" y="1"/>
                      <a:pt x="2" y="3"/>
                      <a:pt x="1" y="3"/>
                    </a:cubicBezTo>
                    <a:cubicBezTo>
                      <a:pt x="1" y="3"/>
                      <a:pt x="1" y="3"/>
                      <a:pt x="1" y="3"/>
                    </a:cubicBezTo>
                    <a:cubicBezTo>
                      <a:pt x="1" y="3"/>
                      <a:pt x="1" y="3"/>
                      <a:pt x="1" y="3"/>
                    </a:cubicBezTo>
                    <a:cubicBezTo>
                      <a:pt x="1" y="3"/>
                      <a:pt x="1" y="3"/>
                      <a:pt x="1" y="3"/>
                    </a:cubicBezTo>
                    <a:cubicBezTo>
                      <a:pt x="1" y="3"/>
                      <a:pt x="1" y="3"/>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158"/>
              <p:cNvSpPr/>
              <p:nvPr/>
            </p:nvSpPr>
            <p:spPr bwMode="auto">
              <a:xfrm>
                <a:off x="2674" y="3604"/>
                <a:ext cx="82" cy="9"/>
              </a:xfrm>
              <a:custGeom>
                <a:avLst/>
                <a:gdLst>
                  <a:gd name="T0" fmla="*/ 3 w 18"/>
                  <a:gd name="T1" fmla="*/ 2 h 2"/>
                  <a:gd name="T2" fmla="*/ 3 w 18"/>
                  <a:gd name="T3" fmla="*/ 2 h 2"/>
                  <a:gd name="T4" fmla="*/ 2 w 18"/>
                  <a:gd name="T5" fmla="*/ 1 h 2"/>
                  <a:gd name="T6" fmla="*/ 2 w 18"/>
                  <a:gd name="T7" fmla="*/ 1 h 2"/>
                  <a:gd name="T8" fmla="*/ 0 w 18"/>
                  <a:gd name="T9" fmla="*/ 2 h 2"/>
                  <a:gd name="T10" fmla="*/ 0 w 18"/>
                  <a:gd name="T11" fmla="*/ 2 h 2"/>
                  <a:gd name="T12" fmla="*/ 0 w 18"/>
                  <a:gd name="T13" fmla="*/ 2 h 2"/>
                  <a:gd name="T14" fmla="*/ 0 w 18"/>
                  <a:gd name="T15" fmla="*/ 2 h 2"/>
                  <a:gd name="T16" fmla="*/ 0 w 18"/>
                  <a:gd name="T17" fmla="*/ 2 h 2"/>
                  <a:gd name="T18" fmla="*/ 0 w 18"/>
                  <a:gd name="T19" fmla="*/ 1 h 2"/>
                  <a:gd name="T20" fmla="*/ 0 w 18"/>
                  <a:gd name="T21" fmla="*/ 1 h 2"/>
                  <a:gd name="T22" fmla="*/ 2 w 18"/>
                  <a:gd name="T23" fmla="*/ 0 h 2"/>
                  <a:gd name="T24" fmla="*/ 2 w 18"/>
                  <a:gd name="T25" fmla="*/ 0 h 2"/>
                  <a:gd name="T26" fmla="*/ 3 w 18"/>
                  <a:gd name="T27" fmla="*/ 1 h 2"/>
                  <a:gd name="T28" fmla="*/ 3 w 18"/>
                  <a:gd name="T29" fmla="*/ 1 h 2"/>
                  <a:gd name="T30" fmla="*/ 4 w 18"/>
                  <a:gd name="T31" fmla="*/ 1 h 2"/>
                  <a:gd name="T32" fmla="*/ 4 w 18"/>
                  <a:gd name="T33" fmla="*/ 1 h 2"/>
                  <a:gd name="T34" fmla="*/ 7 w 18"/>
                  <a:gd name="T35" fmla="*/ 1 h 2"/>
                  <a:gd name="T36" fmla="*/ 7 w 18"/>
                  <a:gd name="T37" fmla="*/ 1 h 2"/>
                  <a:gd name="T38" fmla="*/ 7 w 18"/>
                  <a:gd name="T39" fmla="*/ 0 h 2"/>
                  <a:gd name="T40" fmla="*/ 7 w 18"/>
                  <a:gd name="T41" fmla="*/ 0 h 2"/>
                  <a:gd name="T42" fmla="*/ 10 w 18"/>
                  <a:gd name="T43" fmla="*/ 1 h 2"/>
                  <a:gd name="T44" fmla="*/ 10 w 18"/>
                  <a:gd name="T45" fmla="*/ 1 h 2"/>
                  <a:gd name="T46" fmla="*/ 11 w 18"/>
                  <a:gd name="T47" fmla="*/ 1 h 2"/>
                  <a:gd name="T48" fmla="*/ 11 w 18"/>
                  <a:gd name="T49" fmla="*/ 1 h 2"/>
                  <a:gd name="T50" fmla="*/ 16 w 18"/>
                  <a:gd name="T51" fmla="*/ 0 h 2"/>
                  <a:gd name="T52" fmla="*/ 16 w 18"/>
                  <a:gd name="T53" fmla="*/ 0 h 2"/>
                  <a:gd name="T54" fmla="*/ 18 w 18"/>
                  <a:gd name="T55" fmla="*/ 0 h 2"/>
                  <a:gd name="T56" fmla="*/ 18 w 18"/>
                  <a:gd name="T57" fmla="*/ 0 h 2"/>
                  <a:gd name="T58" fmla="*/ 18 w 18"/>
                  <a:gd name="T59" fmla="*/ 1 h 2"/>
                  <a:gd name="T60" fmla="*/ 18 w 18"/>
                  <a:gd name="T61" fmla="*/ 1 h 2"/>
                  <a:gd name="T62" fmla="*/ 17 w 18"/>
                  <a:gd name="T63" fmla="*/ 1 h 2"/>
                  <a:gd name="T64" fmla="*/ 17 w 18"/>
                  <a:gd name="T65" fmla="*/ 1 h 2"/>
                  <a:gd name="T66" fmla="*/ 16 w 18"/>
                  <a:gd name="T67" fmla="*/ 1 h 2"/>
                  <a:gd name="T68" fmla="*/ 16 w 18"/>
                  <a:gd name="T69" fmla="*/ 1 h 2"/>
                  <a:gd name="T70" fmla="*/ 11 w 18"/>
                  <a:gd name="T71" fmla="*/ 2 h 2"/>
                  <a:gd name="T72" fmla="*/ 11 w 18"/>
                  <a:gd name="T73" fmla="*/ 2 h 2"/>
                  <a:gd name="T74" fmla="*/ 10 w 18"/>
                  <a:gd name="T75" fmla="*/ 2 h 2"/>
                  <a:gd name="T76" fmla="*/ 10 w 18"/>
                  <a:gd name="T77" fmla="*/ 2 h 2"/>
                  <a:gd name="T78" fmla="*/ 7 w 18"/>
                  <a:gd name="T79" fmla="*/ 1 h 2"/>
                  <a:gd name="T80" fmla="*/ 7 w 18"/>
                  <a:gd name="T81" fmla="*/ 1 h 2"/>
                  <a:gd name="T82" fmla="*/ 7 w 18"/>
                  <a:gd name="T83" fmla="*/ 1 h 2"/>
                  <a:gd name="T84" fmla="*/ 7 w 18"/>
                  <a:gd name="T85" fmla="*/ 1 h 2"/>
                  <a:gd name="T86" fmla="*/ 4 w 18"/>
                  <a:gd name="T87" fmla="*/ 2 h 2"/>
                  <a:gd name="T88" fmla="*/ 4 w 18"/>
                  <a:gd name="T89" fmla="*/ 2 h 2"/>
                  <a:gd name="T90" fmla="*/ 3 w 18"/>
                  <a:gd name="T9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 h="2">
                    <a:moveTo>
                      <a:pt x="3" y="2"/>
                    </a:moveTo>
                    <a:cubicBezTo>
                      <a:pt x="3" y="2"/>
                      <a:pt x="3" y="2"/>
                      <a:pt x="3" y="2"/>
                    </a:cubicBezTo>
                    <a:cubicBezTo>
                      <a:pt x="2" y="1"/>
                      <a:pt x="2" y="1"/>
                      <a:pt x="2" y="1"/>
                    </a:cubicBezTo>
                    <a:cubicBezTo>
                      <a:pt x="2" y="1"/>
                      <a:pt x="2" y="1"/>
                      <a:pt x="2" y="1"/>
                    </a:cubicBezTo>
                    <a:cubicBezTo>
                      <a:pt x="2" y="1"/>
                      <a:pt x="1" y="2"/>
                      <a:pt x="0" y="2"/>
                    </a:cubicBezTo>
                    <a:cubicBezTo>
                      <a:pt x="0" y="2"/>
                      <a:pt x="0" y="2"/>
                      <a:pt x="0" y="2"/>
                    </a:cubicBezTo>
                    <a:cubicBezTo>
                      <a:pt x="0" y="2"/>
                      <a:pt x="0" y="2"/>
                      <a:pt x="0" y="2"/>
                    </a:cubicBezTo>
                    <a:cubicBezTo>
                      <a:pt x="0" y="2"/>
                      <a:pt x="0" y="2"/>
                      <a:pt x="0" y="2"/>
                    </a:cubicBezTo>
                    <a:cubicBezTo>
                      <a:pt x="0" y="2"/>
                      <a:pt x="0" y="2"/>
                      <a:pt x="0" y="2"/>
                    </a:cubicBezTo>
                    <a:cubicBezTo>
                      <a:pt x="0" y="2"/>
                      <a:pt x="0" y="1"/>
                      <a:pt x="0" y="1"/>
                    </a:cubicBezTo>
                    <a:cubicBezTo>
                      <a:pt x="0" y="1"/>
                      <a:pt x="0" y="1"/>
                      <a:pt x="0" y="1"/>
                    </a:cubicBezTo>
                    <a:cubicBezTo>
                      <a:pt x="1" y="1"/>
                      <a:pt x="1" y="0"/>
                      <a:pt x="2" y="0"/>
                    </a:cubicBezTo>
                    <a:cubicBezTo>
                      <a:pt x="2" y="0"/>
                      <a:pt x="2" y="0"/>
                      <a:pt x="2" y="0"/>
                    </a:cubicBezTo>
                    <a:cubicBezTo>
                      <a:pt x="3" y="0"/>
                      <a:pt x="3" y="1"/>
                      <a:pt x="3" y="1"/>
                    </a:cubicBezTo>
                    <a:cubicBezTo>
                      <a:pt x="3" y="1"/>
                      <a:pt x="3" y="1"/>
                      <a:pt x="3" y="1"/>
                    </a:cubicBezTo>
                    <a:cubicBezTo>
                      <a:pt x="4" y="1"/>
                      <a:pt x="4" y="1"/>
                      <a:pt x="4" y="1"/>
                    </a:cubicBezTo>
                    <a:cubicBezTo>
                      <a:pt x="4" y="1"/>
                      <a:pt x="4" y="1"/>
                      <a:pt x="4" y="1"/>
                    </a:cubicBezTo>
                    <a:cubicBezTo>
                      <a:pt x="5" y="1"/>
                      <a:pt x="5" y="1"/>
                      <a:pt x="7" y="1"/>
                    </a:cubicBezTo>
                    <a:cubicBezTo>
                      <a:pt x="7" y="1"/>
                      <a:pt x="7" y="1"/>
                      <a:pt x="7" y="1"/>
                    </a:cubicBezTo>
                    <a:cubicBezTo>
                      <a:pt x="7" y="0"/>
                      <a:pt x="7" y="0"/>
                      <a:pt x="7" y="0"/>
                    </a:cubicBezTo>
                    <a:cubicBezTo>
                      <a:pt x="7" y="0"/>
                      <a:pt x="7" y="0"/>
                      <a:pt x="7" y="0"/>
                    </a:cubicBezTo>
                    <a:cubicBezTo>
                      <a:pt x="9" y="0"/>
                      <a:pt x="9" y="1"/>
                      <a:pt x="10" y="1"/>
                    </a:cubicBezTo>
                    <a:cubicBezTo>
                      <a:pt x="10" y="1"/>
                      <a:pt x="10" y="1"/>
                      <a:pt x="10" y="1"/>
                    </a:cubicBezTo>
                    <a:cubicBezTo>
                      <a:pt x="11" y="1"/>
                      <a:pt x="11" y="1"/>
                      <a:pt x="11" y="1"/>
                    </a:cubicBezTo>
                    <a:cubicBezTo>
                      <a:pt x="11" y="1"/>
                      <a:pt x="11" y="1"/>
                      <a:pt x="11" y="1"/>
                    </a:cubicBezTo>
                    <a:cubicBezTo>
                      <a:pt x="12" y="1"/>
                      <a:pt x="14" y="0"/>
                      <a:pt x="16" y="0"/>
                    </a:cubicBezTo>
                    <a:cubicBezTo>
                      <a:pt x="16" y="0"/>
                      <a:pt x="16" y="0"/>
                      <a:pt x="16" y="0"/>
                    </a:cubicBezTo>
                    <a:cubicBezTo>
                      <a:pt x="17" y="0"/>
                      <a:pt x="17" y="0"/>
                      <a:pt x="18" y="0"/>
                    </a:cubicBezTo>
                    <a:cubicBezTo>
                      <a:pt x="18" y="0"/>
                      <a:pt x="18" y="0"/>
                      <a:pt x="18" y="0"/>
                    </a:cubicBezTo>
                    <a:cubicBezTo>
                      <a:pt x="18" y="0"/>
                      <a:pt x="18" y="1"/>
                      <a:pt x="18" y="1"/>
                    </a:cubicBezTo>
                    <a:cubicBezTo>
                      <a:pt x="18" y="1"/>
                      <a:pt x="18" y="1"/>
                      <a:pt x="18" y="1"/>
                    </a:cubicBezTo>
                    <a:cubicBezTo>
                      <a:pt x="18" y="1"/>
                      <a:pt x="17" y="1"/>
                      <a:pt x="17" y="1"/>
                    </a:cubicBezTo>
                    <a:cubicBezTo>
                      <a:pt x="17" y="1"/>
                      <a:pt x="17" y="1"/>
                      <a:pt x="17" y="1"/>
                    </a:cubicBezTo>
                    <a:cubicBezTo>
                      <a:pt x="17" y="1"/>
                      <a:pt x="16" y="1"/>
                      <a:pt x="16" y="1"/>
                    </a:cubicBezTo>
                    <a:cubicBezTo>
                      <a:pt x="16" y="1"/>
                      <a:pt x="16" y="1"/>
                      <a:pt x="16" y="1"/>
                    </a:cubicBezTo>
                    <a:cubicBezTo>
                      <a:pt x="15" y="1"/>
                      <a:pt x="13" y="2"/>
                      <a:pt x="11" y="2"/>
                    </a:cubicBezTo>
                    <a:cubicBezTo>
                      <a:pt x="11" y="2"/>
                      <a:pt x="11" y="2"/>
                      <a:pt x="11" y="2"/>
                    </a:cubicBezTo>
                    <a:cubicBezTo>
                      <a:pt x="11" y="2"/>
                      <a:pt x="10" y="2"/>
                      <a:pt x="10" y="2"/>
                    </a:cubicBezTo>
                    <a:cubicBezTo>
                      <a:pt x="10" y="2"/>
                      <a:pt x="10" y="2"/>
                      <a:pt x="10" y="2"/>
                    </a:cubicBezTo>
                    <a:cubicBezTo>
                      <a:pt x="9" y="2"/>
                      <a:pt x="8" y="1"/>
                      <a:pt x="7" y="1"/>
                    </a:cubicBezTo>
                    <a:cubicBezTo>
                      <a:pt x="7" y="1"/>
                      <a:pt x="7" y="1"/>
                      <a:pt x="7" y="1"/>
                    </a:cubicBezTo>
                    <a:cubicBezTo>
                      <a:pt x="7" y="1"/>
                      <a:pt x="7" y="1"/>
                      <a:pt x="7" y="1"/>
                    </a:cubicBezTo>
                    <a:cubicBezTo>
                      <a:pt x="7" y="1"/>
                      <a:pt x="7" y="1"/>
                      <a:pt x="7" y="1"/>
                    </a:cubicBezTo>
                    <a:cubicBezTo>
                      <a:pt x="6" y="1"/>
                      <a:pt x="5" y="2"/>
                      <a:pt x="4" y="2"/>
                    </a:cubicBezTo>
                    <a:cubicBezTo>
                      <a:pt x="4" y="2"/>
                      <a:pt x="4" y="2"/>
                      <a:pt x="4" y="2"/>
                    </a:cubicBezTo>
                    <a:cubicBezTo>
                      <a:pt x="3" y="2"/>
                      <a:pt x="3" y="2"/>
                      <a:pt x="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159"/>
              <p:cNvSpPr/>
              <p:nvPr/>
            </p:nvSpPr>
            <p:spPr bwMode="auto">
              <a:xfrm>
                <a:off x="2679" y="3622"/>
                <a:ext cx="58" cy="9"/>
              </a:xfrm>
              <a:custGeom>
                <a:avLst/>
                <a:gdLst>
                  <a:gd name="T0" fmla="*/ 0 w 13"/>
                  <a:gd name="T1" fmla="*/ 1 h 2"/>
                  <a:gd name="T2" fmla="*/ 1 w 13"/>
                  <a:gd name="T3" fmla="*/ 1 h 2"/>
                  <a:gd name="T4" fmla="*/ 1 w 13"/>
                  <a:gd name="T5" fmla="*/ 1 h 2"/>
                  <a:gd name="T6" fmla="*/ 12 w 13"/>
                  <a:gd name="T7" fmla="*/ 0 h 2"/>
                  <a:gd name="T8" fmla="*/ 12 w 13"/>
                  <a:gd name="T9" fmla="*/ 0 h 2"/>
                  <a:gd name="T10" fmla="*/ 13 w 13"/>
                  <a:gd name="T11" fmla="*/ 1 h 2"/>
                  <a:gd name="T12" fmla="*/ 13 w 13"/>
                  <a:gd name="T13" fmla="*/ 1 h 2"/>
                  <a:gd name="T14" fmla="*/ 12 w 13"/>
                  <a:gd name="T15" fmla="*/ 1 h 2"/>
                  <a:gd name="T16" fmla="*/ 12 w 13"/>
                  <a:gd name="T17" fmla="*/ 1 h 2"/>
                  <a:gd name="T18" fmla="*/ 1 w 13"/>
                  <a:gd name="T19" fmla="*/ 2 h 2"/>
                  <a:gd name="T20" fmla="*/ 1 w 13"/>
                  <a:gd name="T21" fmla="*/ 2 h 2"/>
                  <a:gd name="T22" fmla="*/ 1 w 13"/>
                  <a:gd name="T23" fmla="*/ 2 h 2"/>
                  <a:gd name="T24" fmla="*/ 1 w 13"/>
                  <a:gd name="T25" fmla="*/ 2 h 2"/>
                  <a:gd name="T26" fmla="*/ 1 w 13"/>
                  <a:gd name="T27" fmla="*/ 2 h 2"/>
                  <a:gd name="T28" fmla="*/ 0 w 13"/>
                  <a:gd name="T2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 h="2">
                    <a:moveTo>
                      <a:pt x="0" y="1"/>
                    </a:moveTo>
                    <a:cubicBezTo>
                      <a:pt x="0" y="1"/>
                      <a:pt x="0" y="1"/>
                      <a:pt x="1" y="1"/>
                    </a:cubicBezTo>
                    <a:cubicBezTo>
                      <a:pt x="1" y="1"/>
                      <a:pt x="1" y="1"/>
                      <a:pt x="1" y="1"/>
                    </a:cubicBezTo>
                    <a:cubicBezTo>
                      <a:pt x="5" y="0"/>
                      <a:pt x="8" y="0"/>
                      <a:pt x="12" y="0"/>
                    </a:cubicBezTo>
                    <a:cubicBezTo>
                      <a:pt x="12" y="0"/>
                      <a:pt x="12" y="0"/>
                      <a:pt x="12" y="0"/>
                    </a:cubicBezTo>
                    <a:cubicBezTo>
                      <a:pt x="12" y="0"/>
                      <a:pt x="13" y="1"/>
                      <a:pt x="13" y="1"/>
                    </a:cubicBezTo>
                    <a:cubicBezTo>
                      <a:pt x="13" y="1"/>
                      <a:pt x="13" y="1"/>
                      <a:pt x="13" y="1"/>
                    </a:cubicBezTo>
                    <a:cubicBezTo>
                      <a:pt x="13" y="1"/>
                      <a:pt x="12" y="1"/>
                      <a:pt x="12" y="1"/>
                    </a:cubicBezTo>
                    <a:cubicBezTo>
                      <a:pt x="12" y="1"/>
                      <a:pt x="12" y="1"/>
                      <a:pt x="12" y="1"/>
                    </a:cubicBezTo>
                    <a:cubicBezTo>
                      <a:pt x="8" y="1"/>
                      <a:pt x="5" y="1"/>
                      <a:pt x="1" y="2"/>
                    </a:cubicBezTo>
                    <a:cubicBezTo>
                      <a:pt x="1" y="2"/>
                      <a:pt x="1" y="2"/>
                      <a:pt x="1" y="2"/>
                    </a:cubicBezTo>
                    <a:cubicBezTo>
                      <a:pt x="1" y="2"/>
                      <a:pt x="1" y="2"/>
                      <a:pt x="1" y="2"/>
                    </a:cubicBezTo>
                    <a:cubicBezTo>
                      <a:pt x="1" y="2"/>
                      <a:pt x="1" y="2"/>
                      <a:pt x="1" y="2"/>
                    </a:cubicBezTo>
                    <a:cubicBezTo>
                      <a:pt x="1" y="2"/>
                      <a:pt x="1" y="2"/>
                      <a:pt x="1" y="2"/>
                    </a:cubicBezTo>
                    <a:cubicBezTo>
                      <a:pt x="0"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160"/>
              <p:cNvSpPr/>
              <p:nvPr/>
            </p:nvSpPr>
            <p:spPr bwMode="auto">
              <a:xfrm>
                <a:off x="2679" y="3559"/>
                <a:ext cx="63" cy="9"/>
              </a:xfrm>
              <a:custGeom>
                <a:avLst/>
                <a:gdLst>
                  <a:gd name="T0" fmla="*/ 4 w 14"/>
                  <a:gd name="T1" fmla="*/ 1 h 2"/>
                  <a:gd name="T2" fmla="*/ 4 w 14"/>
                  <a:gd name="T3" fmla="*/ 1 h 2"/>
                  <a:gd name="T4" fmla="*/ 4 w 14"/>
                  <a:gd name="T5" fmla="*/ 1 h 2"/>
                  <a:gd name="T6" fmla="*/ 0 w 14"/>
                  <a:gd name="T7" fmla="*/ 1 h 2"/>
                  <a:gd name="T8" fmla="*/ 0 w 14"/>
                  <a:gd name="T9" fmla="*/ 1 h 2"/>
                  <a:gd name="T10" fmla="*/ 0 w 14"/>
                  <a:gd name="T11" fmla="*/ 1 h 2"/>
                  <a:gd name="T12" fmla="*/ 0 w 14"/>
                  <a:gd name="T13" fmla="*/ 1 h 2"/>
                  <a:gd name="T14" fmla="*/ 0 w 14"/>
                  <a:gd name="T15" fmla="*/ 1 h 2"/>
                  <a:gd name="T16" fmla="*/ 0 w 14"/>
                  <a:gd name="T17" fmla="*/ 0 h 2"/>
                  <a:gd name="T18" fmla="*/ 0 w 14"/>
                  <a:gd name="T19" fmla="*/ 0 h 2"/>
                  <a:gd name="T20" fmla="*/ 4 w 14"/>
                  <a:gd name="T21" fmla="*/ 0 h 2"/>
                  <a:gd name="T22" fmla="*/ 4 w 14"/>
                  <a:gd name="T23" fmla="*/ 0 h 2"/>
                  <a:gd name="T24" fmla="*/ 5 w 14"/>
                  <a:gd name="T25" fmla="*/ 0 h 2"/>
                  <a:gd name="T26" fmla="*/ 5 w 14"/>
                  <a:gd name="T27" fmla="*/ 0 h 2"/>
                  <a:gd name="T28" fmla="*/ 8 w 14"/>
                  <a:gd name="T29" fmla="*/ 1 h 2"/>
                  <a:gd name="T30" fmla="*/ 8 w 14"/>
                  <a:gd name="T31" fmla="*/ 1 h 2"/>
                  <a:gd name="T32" fmla="*/ 8 w 14"/>
                  <a:gd name="T33" fmla="*/ 1 h 2"/>
                  <a:gd name="T34" fmla="*/ 8 w 14"/>
                  <a:gd name="T35" fmla="*/ 1 h 2"/>
                  <a:gd name="T36" fmla="*/ 8 w 14"/>
                  <a:gd name="T37" fmla="*/ 1 h 2"/>
                  <a:gd name="T38" fmla="*/ 8 w 14"/>
                  <a:gd name="T39" fmla="*/ 1 h 2"/>
                  <a:gd name="T40" fmla="*/ 11 w 14"/>
                  <a:gd name="T41" fmla="*/ 0 h 2"/>
                  <a:gd name="T42" fmla="*/ 11 w 14"/>
                  <a:gd name="T43" fmla="*/ 0 h 2"/>
                  <a:gd name="T44" fmla="*/ 12 w 14"/>
                  <a:gd name="T45" fmla="*/ 0 h 2"/>
                  <a:gd name="T46" fmla="*/ 12 w 14"/>
                  <a:gd name="T47" fmla="*/ 0 h 2"/>
                  <a:gd name="T48" fmla="*/ 13 w 14"/>
                  <a:gd name="T49" fmla="*/ 0 h 2"/>
                  <a:gd name="T50" fmla="*/ 13 w 14"/>
                  <a:gd name="T51" fmla="*/ 0 h 2"/>
                  <a:gd name="T52" fmla="*/ 14 w 14"/>
                  <a:gd name="T53" fmla="*/ 0 h 2"/>
                  <a:gd name="T54" fmla="*/ 14 w 14"/>
                  <a:gd name="T55" fmla="*/ 0 h 2"/>
                  <a:gd name="T56" fmla="*/ 14 w 14"/>
                  <a:gd name="T57" fmla="*/ 0 h 2"/>
                  <a:gd name="T58" fmla="*/ 14 w 14"/>
                  <a:gd name="T59" fmla="*/ 0 h 2"/>
                  <a:gd name="T60" fmla="*/ 14 w 14"/>
                  <a:gd name="T61" fmla="*/ 1 h 2"/>
                  <a:gd name="T62" fmla="*/ 14 w 14"/>
                  <a:gd name="T63" fmla="*/ 1 h 2"/>
                  <a:gd name="T64" fmla="*/ 14 w 14"/>
                  <a:gd name="T65" fmla="*/ 1 h 2"/>
                  <a:gd name="T66" fmla="*/ 14 w 14"/>
                  <a:gd name="T67" fmla="*/ 1 h 2"/>
                  <a:gd name="T68" fmla="*/ 14 w 14"/>
                  <a:gd name="T69" fmla="*/ 1 h 2"/>
                  <a:gd name="T70" fmla="*/ 14 w 14"/>
                  <a:gd name="T71" fmla="*/ 1 h 2"/>
                  <a:gd name="T72" fmla="*/ 14 w 14"/>
                  <a:gd name="T73" fmla="*/ 1 h 2"/>
                  <a:gd name="T74" fmla="*/ 14 w 14"/>
                  <a:gd name="T75" fmla="*/ 1 h 2"/>
                  <a:gd name="T76" fmla="*/ 13 w 14"/>
                  <a:gd name="T77" fmla="*/ 1 h 2"/>
                  <a:gd name="T78" fmla="*/ 13 w 14"/>
                  <a:gd name="T79" fmla="*/ 1 h 2"/>
                  <a:gd name="T80" fmla="*/ 12 w 14"/>
                  <a:gd name="T81" fmla="*/ 1 h 2"/>
                  <a:gd name="T82" fmla="*/ 12 w 14"/>
                  <a:gd name="T83" fmla="*/ 1 h 2"/>
                  <a:gd name="T84" fmla="*/ 11 w 14"/>
                  <a:gd name="T85" fmla="*/ 1 h 2"/>
                  <a:gd name="T86" fmla="*/ 11 w 14"/>
                  <a:gd name="T87" fmla="*/ 1 h 2"/>
                  <a:gd name="T88" fmla="*/ 8 w 14"/>
                  <a:gd name="T89" fmla="*/ 2 h 2"/>
                  <a:gd name="T90" fmla="*/ 8 w 14"/>
                  <a:gd name="T91" fmla="*/ 2 h 2"/>
                  <a:gd name="T92" fmla="*/ 8 w 14"/>
                  <a:gd name="T93" fmla="*/ 2 h 2"/>
                  <a:gd name="T94" fmla="*/ 4 w 14"/>
                  <a:gd name="T9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 h="2">
                    <a:moveTo>
                      <a:pt x="4" y="1"/>
                    </a:moveTo>
                    <a:cubicBezTo>
                      <a:pt x="4" y="1"/>
                      <a:pt x="4" y="1"/>
                      <a:pt x="4" y="1"/>
                    </a:cubicBezTo>
                    <a:cubicBezTo>
                      <a:pt x="4" y="1"/>
                      <a:pt x="4" y="1"/>
                      <a:pt x="4" y="1"/>
                    </a:cubicBezTo>
                    <a:cubicBezTo>
                      <a:pt x="3" y="1"/>
                      <a:pt x="2" y="1"/>
                      <a:pt x="0" y="1"/>
                    </a:cubicBezTo>
                    <a:cubicBezTo>
                      <a:pt x="0" y="1"/>
                      <a:pt x="0" y="1"/>
                      <a:pt x="0" y="1"/>
                    </a:cubicBezTo>
                    <a:cubicBezTo>
                      <a:pt x="0" y="1"/>
                      <a:pt x="0" y="1"/>
                      <a:pt x="0" y="1"/>
                    </a:cubicBezTo>
                    <a:cubicBezTo>
                      <a:pt x="0" y="1"/>
                      <a:pt x="0" y="1"/>
                      <a:pt x="0" y="1"/>
                    </a:cubicBezTo>
                    <a:cubicBezTo>
                      <a:pt x="0" y="1"/>
                      <a:pt x="0" y="1"/>
                      <a:pt x="0" y="1"/>
                    </a:cubicBezTo>
                    <a:cubicBezTo>
                      <a:pt x="0" y="1"/>
                      <a:pt x="0" y="0"/>
                      <a:pt x="0" y="0"/>
                    </a:cubicBezTo>
                    <a:cubicBezTo>
                      <a:pt x="0" y="0"/>
                      <a:pt x="0" y="0"/>
                      <a:pt x="0" y="0"/>
                    </a:cubicBezTo>
                    <a:cubicBezTo>
                      <a:pt x="1" y="0"/>
                      <a:pt x="3" y="0"/>
                      <a:pt x="4" y="0"/>
                    </a:cubicBezTo>
                    <a:cubicBezTo>
                      <a:pt x="4" y="0"/>
                      <a:pt x="4" y="0"/>
                      <a:pt x="4" y="0"/>
                    </a:cubicBezTo>
                    <a:cubicBezTo>
                      <a:pt x="4" y="0"/>
                      <a:pt x="4" y="0"/>
                      <a:pt x="5" y="0"/>
                    </a:cubicBezTo>
                    <a:cubicBezTo>
                      <a:pt x="5" y="0"/>
                      <a:pt x="5" y="0"/>
                      <a:pt x="5" y="0"/>
                    </a:cubicBezTo>
                    <a:cubicBezTo>
                      <a:pt x="6" y="0"/>
                      <a:pt x="7" y="1"/>
                      <a:pt x="8" y="1"/>
                    </a:cubicBezTo>
                    <a:cubicBezTo>
                      <a:pt x="8" y="1"/>
                      <a:pt x="8" y="1"/>
                      <a:pt x="8" y="1"/>
                    </a:cubicBezTo>
                    <a:cubicBezTo>
                      <a:pt x="8" y="1"/>
                      <a:pt x="8" y="1"/>
                      <a:pt x="8" y="1"/>
                    </a:cubicBezTo>
                    <a:cubicBezTo>
                      <a:pt x="8" y="1"/>
                      <a:pt x="8" y="1"/>
                      <a:pt x="8" y="1"/>
                    </a:cubicBezTo>
                    <a:cubicBezTo>
                      <a:pt x="8" y="1"/>
                      <a:pt x="8" y="1"/>
                      <a:pt x="8" y="1"/>
                    </a:cubicBezTo>
                    <a:cubicBezTo>
                      <a:pt x="8" y="1"/>
                      <a:pt x="8" y="1"/>
                      <a:pt x="8" y="1"/>
                    </a:cubicBezTo>
                    <a:cubicBezTo>
                      <a:pt x="9" y="1"/>
                      <a:pt x="10" y="0"/>
                      <a:pt x="11" y="0"/>
                    </a:cubicBezTo>
                    <a:cubicBezTo>
                      <a:pt x="11" y="0"/>
                      <a:pt x="11" y="0"/>
                      <a:pt x="11"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4" y="0"/>
                      <a:pt x="14" y="0"/>
                      <a:pt x="14" y="0"/>
                    </a:cubicBezTo>
                    <a:cubicBezTo>
                      <a:pt x="14" y="0"/>
                      <a:pt x="14" y="0"/>
                      <a:pt x="14" y="0"/>
                    </a:cubicBezTo>
                    <a:cubicBezTo>
                      <a:pt x="14" y="0"/>
                      <a:pt x="14" y="0"/>
                      <a:pt x="14" y="0"/>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3" y="1"/>
                    </a:cubicBezTo>
                    <a:cubicBezTo>
                      <a:pt x="13" y="1"/>
                      <a:pt x="13" y="1"/>
                      <a:pt x="13" y="1"/>
                    </a:cubicBezTo>
                    <a:cubicBezTo>
                      <a:pt x="13" y="1"/>
                      <a:pt x="13" y="1"/>
                      <a:pt x="12" y="1"/>
                    </a:cubicBezTo>
                    <a:cubicBezTo>
                      <a:pt x="12" y="1"/>
                      <a:pt x="12" y="1"/>
                      <a:pt x="12" y="1"/>
                    </a:cubicBezTo>
                    <a:cubicBezTo>
                      <a:pt x="12" y="1"/>
                      <a:pt x="12" y="1"/>
                      <a:pt x="11" y="1"/>
                    </a:cubicBezTo>
                    <a:cubicBezTo>
                      <a:pt x="11" y="1"/>
                      <a:pt x="11" y="1"/>
                      <a:pt x="11" y="1"/>
                    </a:cubicBezTo>
                    <a:cubicBezTo>
                      <a:pt x="10" y="1"/>
                      <a:pt x="9" y="2"/>
                      <a:pt x="8" y="2"/>
                    </a:cubicBezTo>
                    <a:cubicBezTo>
                      <a:pt x="8" y="2"/>
                      <a:pt x="8" y="2"/>
                      <a:pt x="8" y="2"/>
                    </a:cubicBezTo>
                    <a:cubicBezTo>
                      <a:pt x="8" y="2"/>
                      <a:pt x="8" y="2"/>
                      <a:pt x="8" y="2"/>
                    </a:cubicBezTo>
                    <a:cubicBezTo>
                      <a:pt x="6" y="2"/>
                      <a:pt x="6" y="1"/>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161"/>
              <p:cNvSpPr/>
              <p:nvPr/>
            </p:nvSpPr>
            <p:spPr bwMode="auto">
              <a:xfrm>
                <a:off x="2688" y="3577"/>
                <a:ext cx="31" cy="4"/>
              </a:xfrm>
              <a:custGeom>
                <a:avLst/>
                <a:gdLst>
                  <a:gd name="T0" fmla="*/ 2 w 7"/>
                  <a:gd name="T1" fmla="*/ 1 h 1"/>
                  <a:gd name="T2" fmla="*/ 0 w 7"/>
                  <a:gd name="T3" fmla="*/ 1 h 1"/>
                  <a:gd name="T4" fmla="*/ 0 w 7"/>
                  <a:gd name="T5" fmla="*/ 1 h 1"/>
                  <a:gd name="T6" fmla="*/ 0 w 7"/>
                  <a:gd name="T7" fmla="*/ 1 h 1"/>
                  <a:gd name="T8" fmla="*/ 0 w 7"/>
                  <a:gd name="T9" fmla="*/ 0 h 1"/>
                  <a:gd name="T10" fmla="*/ 0 w 7"/>
                  <a:gd name="T11" fmla="*/ 0 h 1"/>
                  <a:gd name="T12" fmla="*/ 0 w 7"/>
                  <a:gd name="T13" fmla="*/ 0 h 1"/>
                  <a:gd name="T14" fmla="*/ 0 w 7"/>
                  <a:gd name="T15" fmla="*/ 0 h 1"/>
                  <a:gd name="T16" fmla="*/ 2 w 7"/>
                  <a:gd name="T17" fmla="*/ 0 h 1"/>
                  <a:gd name="T18" fmla="*/ 2 w 7"/>
                  <a:gd name="T19" fmla="*/ 0 h 1"/>
                  <a:gd name="T20" fmla="*/ 5 w 7"/>
                  <a:gd name="T21" fmla="*/ 0 h 1"/>
                  <a:gd name="T22" fmla="*/ 5 w 7"/>
                  <a:gd name="T23" fmla="*/ 0 h 1"/>
                  <a:gd name="T24" fmla="*/ 6 w 7"/>
                  <a:gd name="T25" fmla="*/ 0 h 1"/>
                  <a:gd name="T26" fmla="*/ 6 w 7"/>
                  <a:gd name="T27" fmla="*/ 0 h 1"/>
                  <a:gd name="T28" fmla="*/ 6 w 7"/>
                  <a:gd name="T29" fmla="*/ 0 h 1"/>
                  <a:gd name="T30" fmla="*/ 6 w 7"/>
                  <a:gd name="T31" fmla="*/ 0 h 1"/>
                  <a:gd name="T32" fmla="*/ 6 w 7"/>
                  <a:gd name="T33" fmla="*/ 0 h 1"/>
                  <a:gd name="T34" fmla="*/ 6 w 7"/>
                  <a:gd name="T35" fmla="*/ 0 h 1"/>
                  <a:gd name="T36" fmla="*/ 5 w 7"/>
                  <a:gd name="T37" fmla="*/ 1 h 1"/>
                  <a:gd name="T38" fmla="*/ 5 w 7"/>
                  <a:gd name="T39" fmla="*/ 1 h 1"/>
                  <a:gd name="T40" fmla="*/ 2 w 7"/>
                  <a:gd name="T4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
                    <a:moveTo>
                      <a:pt x="2" y="1"/>
                    </a:moveTo>
                    <a:cubicBezTo>
                      <a:pt x="1" y="1"/>
                      <a:pt x="1" y="1"/>
                      <a:pt x="0" y="1"/>
                    </a:cubicBez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0" y="0"/>
                      <a:pt x="0" y="0"/>
                      <a:pt x="0" y="0"/>
                    </a:cubicBezTo>
                    <a:cubicBezTo>
                      <a:pt x="1" y="0"/>
                      <a:pt x="1" y="0"/>
                      <a:pt x="2" y="0"/>
                    </a:cubicBezTo>
                    <a:cubicBezTo>
                      <a:pt x="2" y="0"/>
                      <a:pt x="2" y="0"/>
                      <a:pt x="2" y="0"/>
                    </a:cubicBezTo>
                    <a:cubicBezTo>
                      <a:pt x="3" y="0"/>
                      <a:pt x="4" y="0"/>
                      <a:pt x="5" y="0"/>
                    </a:cubicBezTo>
                    <a:cubicBezTo>
                      <a:pt x="5" y="0"/>
                      <a:pt x="5" y="0"/>
                      <a:pt x="5" y="0"/>
                    </a:cubicBezTo>
                    <a:cubicBezTo>
                      <a:pt x="5" y="0"/>
                      <a:pt x="6" y="0"/>
                      <a:pt x="6" y="0"/>
                    </a:cubicBezTo>
                    <a:cubicBezTo>
                      <a:pt x="6" y="0"/>
                      <a:pt x="6" y="0"/>
                      <a:pt x="6" y="0"/>
                    </a:cubicBezTo>
                    <a:cubicBezTo>
                      <a:pt x="6" y="0"/>
                      <a:pt x="6" y="0"/>
                      <a:pt x="6" y="0"/>
                    </a:cubicBezTo>
                    <a:cubicBezTo>
                      <a:pt x="6" y="0"/>
                      <a:pt x="6" y="0"/>
                      <a:pt x="6" y="0"/>
                    </a:cubicBezTo>
                    <a:cubicBezTo>
                      <a:pt x="7" y="0"/>
                      <a:pt x="7" y="0"/>
                      <a:pt x="6" y="0"/>
                    </a:cubicBezTo>
                    <a:cubicBezTo>
                      <a:pt x="6" y="0"/>
                      <a:pt x="6" y="0"/>
                      <a:pt x="6" y="0"/>
                    </a:cubicBezTo>
                    <a:cubicBezTo>
                      <a:pt x="6" y="1"/>
                      <a:pt x="5" y="1"/>
                      <a:pt x="5" y="1"/>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162"/>
              <p:cNvSpPr/>
              <p:nvPr/>
            </p:nvSpPr>
            <p:spPr bwMode="auto">
              <a:xfrm>
                <a:off x="2792" y="3482"/>
                <a:ext cx="13" cy="63"/>
              </a:xfrm>
              <a:custGeom>
                <a:avLst/>
                <a:gdLst>
                  <a:gd name="T0" fmla="*/ 0 w 3"/>
                  <a:gd name="T1" fmla="*/ 0 h 14"/>
                  <a:gd name="T2" fmla="*/ 1 w 3"/>
                  <a:gd name="T3" fmla="*/ 0 h 14"/>
                  <a:gd name="T4" fmla="*/ 2 w 3"/>
                  <a:gd name="T5" fmla="*/ 1 h 14"/>
                  <a:gd name="T6" fmla="*/ 2 w 3"/>
                  <a:gd name="T7" fmla="*/ 2 h 14"/>
                  <a:gd name="T8" fmla="*/ 3 w 3"/>
                  <a:gd name="T9" fmla="*/ 7 h 14"/>
                  <a:gd name="T10" fmla="*/ 3 w 3"/>
                  <a:gd name="T11" fmla="*/ 12 h 14"/>
                  <a:gd name="T12" fmla="*/ 3 w 3"/>
                  <a:gd name="T13" fmla="*/ 14 h 14"/>
                  <a:gd name="T14" fmla="*/ 2 w 3"/>
                  <a:gd name="T15" fmla="*/ 12 h 14"/>
                  <a:gd name="T16" fmla="*/ 1 w 3"/>
                  <a:gd name="T17" fmla="*/ 7 h 14"/>
                  <a:gd name="T18" fmla="*/ 1 w 3"/>
                  <a:gd name="T19" fmla="*/ 4 h 14"/>
                  <a:gd name="T20" fmla="*/ 1 w 3"/>
                  <a:gd name="T21" fmla="*/ 2 h 14"/>
                  <a:gd name="T22" fmla="*/ 1 w 3"/>
                  <a:gd name="T23" fmla="*/ 1 h 14"/>
                  <a:gd name="T24" fmla="*/ 1 w 3"/>
                  <a:gd name="T25" fmla="*/ 1 h 14"/>
                  <a:gd name="T26" fmla="*/ 0 w 3"/>
                  <a:gd name="T2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14">
                    <a:moveTo>
                      <a:pt x="0" y="0"/>
                    </a:moveTo>
                    <a:cubicBezTo>
                      <a:pt x="0" y="0"/>
                      <a:pt x="1" y="0"/>
                      <a:pt x="1" y="0"/>
                    </a:cubicBezTo>
                    <a:cubicBezTo>
                      <a:pt x="1" y="0"/>
                      <a:pt x="1" y="0"/>
                      <a:pt x="2" y="1"/>
                    </a:cubicBezTo>
                    <a:cubicBezTo>
                      <a:pt x="2" y="1"/>
                      <a:pt x="2" y="1"/>
                      <a:pt x="2" y="2"/>
                    </a:cubicBezTo>
                    <a:cubicBezTo>
                      <a:pt x="3" y="3"/>
                      <a:pt x="3" y="5"/>
                      <a:pt x="3" y="7"/>
                    </a:cubicBezTo>
                    <a:cubicBezTo>
                      <a:pt x="3" y="9"/>
                      <a:pt x="3" y="10"/>
                      <a:pt x="3" y="12"/>
                    </a:cubicBezTo>
                    <a:cubicBezTo>
                      <a:pt x="3" y="13"/>
                      <a:pt x="3" y="14"/>
                      <a:pt x="3" y="14"/>
                    </a:cubicBezTo>
                    <a:cubicBezTo>
                      <a:pt x="3" y="14"/>
                      <a:pt x="2" y="13"/>
                      <a:pt x="2" y="12"/>
                    </a:cubicBezTo>
                    <a:cubicBezTo>
                      <a:pt x="2" y="10"/>
                      <a:pt x="1" y="9"/>
                      <a:pt x="1" y="7"/>
                    </a:cubicBezTo>
                    <a:cubicBezTo>
                      <a:pt x="1" y="6"/>
                      <a:pt x="1" y="5"/>
                      <a:pt x="1" y="4"/>
                    </a:cubicBezTo>
                    <a:cubicBezTo>
                      <a:pt x="1" y="3"/>
                      <a:pt x="2" y="2"/>
                      <a:pt x="1" y="2"/>
                    </a:cubicBezTo>
                    <a:cubicBezTo>
                      <a:pt x="1" y="2"/>
                      <a:pt x="1" y="1"/>
                      <a:pt x="1" y="1"/>
                    </a:cubicBezTo>
                    <a:cubicBezTo>
                      <a:pt x="1" y="1"/>
                      <a:pt x="1" y="1"/>
                      <a:pt x="1" y="1"/>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163"/>
              <p:cNvSpPr/>
              <p:nvPr/>
            </p:nvSpPr>
            <p:spPr bwMode="auto">
              <a:xfrm>
                <a:off x="2801" y="3622"/>
                <a:ext cx="9" cy="131"/>
              </a:xfrm>
              <a:custGeom>
                <a:avLst/>
                <a:gdLst>
                  <a:gd name="T0" fmla="*/ 1 w 2"/>
                  <a:gd name="T1" fmla="*/ 0 h 29"/>
                  <a:gd name="T2" fmla="*/ 1 w 2"/>
                  <a:gd name="T3" fmla="*/ 5 h 29"/>
                  <a:gd name="T4" fmla="*/ 2 w 2"/>
                  <a:gd name="T5" fmla="*/ 15 h 29"/>
                  <a:gd name="T6" fmla="*/ 2 w 2"/>
                  <a:gd name="T7" fmla="*/ 20 h 29"/>
                  <a:gd name="T8" fmla="*/ 2 w 2"/>
                  <a:gd name="T9" fmla="*/ 25 h 29"/>
                  <a:gd name="T10" fmla="*/ 1 w 2"/>
                  <a:gd name="T11" fmla="*/ 28 h 29"/>
                  <a:gd name="T12" fmla="*/ 1 w 2"/>
                  <a:gd name="T13" fmla="*/ 29 h 29"/>
                  <a:gd name="T14" fmla="*/ 1 w 2"/>
                  <a:gd name="T15" fmla="*/ 28 h 29"/>
                  <a:gd name="T16" fmla="*/ 0 w 2"/>
                  <a:gd name="T17" fmla="*/ 25 h 29"/>
                  <a:gd name="T18" fmla="*/ 0 w 2"/>
                  <a:gd name="T19" fmla="*/ 20 h 29"/>
                  <a:gd name="T20" fmla="*/ 0 w 2"/>
                  <a:gd name="T21" fmla="*/ 15 h 29"/>
                  <a:gd name="T22" fmla="*/ 0 w 2"/>
                  <a:gd name="T23" fmla="*/ 5 h 29"/>
                  <a:gd name="T24" fmla="*/ 1 w 2"/>
                  <a:gd name="T2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9">
                    <a:moveTo>
                      <a:pt x="1" y="0"/>
                    </a:moveTo>
                    <a:cubicBezTo>
                      <a:pt x="1" y="0"/>
                      <a:pt x="1" y="2"/>
                      <a:pt x="1" y="5"/>
                    </a:cubicBezTo>
                    <a:cubicBezTo>
                      <a:pt x="2" y="8"/>
                      <a:pt x="2" y="11"/>
                      <a:pt x="2" y="15"/>
                    </a:cubicBezTo>
                    <a:cubicBezTo>
                      <a:pt x="2" y="17"/>
                      <a:pt x="2" y="18"/>
                      <a:pt x="2" y="20"/>
                    </a:cubicBezTo>
                    <a:cubicBezTo>
                      <a:pt x="2" y="22"/>
                      <a:pt x="2" y="23"/>
                      <a:pt x="2" y="25"/>
                    </a:cubicBezTo>
                    <a:cubicBezTo>
                      <a:pt x="2" y="26"/>
                      <a:pt x="1" y="27"/>
                      <a:pt x="1" y="28"/>
                    </a:cubicBezTo>
                    <a:cubicBezTo>
                      <a:pt x="1" y="29"/>
                      <a:pt x="1" y="29"/>
                      <a:pt x="1" y="29"/>
                    </a:cubicBezTo>
                    <a:cubicBezTo>
                      <a:pt x="1" y="29"/>
                      <a:pt x="1" y="29"/>
                      <a:pt x="1" y="28"/>
                    </a:cubicBezTo>
                    <a:cubicBezTo>
                      <a:pt x="1" y="27"/>
                      <a:pt x="1" y="26"/>
                      <a:pt x="0" y="25"/>
                    </a:cubicBezTo>
                    <a:cubicBezTo>
                      <a:pt x="0" y="23"/>
                      <a:pt x="0" y="22"/>
                      <a:pt x="0" y="20"/>
                    </a:cubicBezTo>
                    <a:cubicBezTo>
                      <a:pt x="0" y="18"/>
                      <a:pt x="0" y="17"/>
                      <a:pt x="0" y="15"/>
                    </a:cubicBezTo>
                    <a:cubicBezTo>
                      <a:pt x="0" y="11"/>
                      <a:pt x="0" y="8"/>
                      <a:pt x="0" y="5"/>
                    </a:cubicBezTo>
                    <a:cubicBezTo>
                      <a:pt x="1" y="2"/>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212" name="椭圆 211"/>
          <p:cNvSpPr/>
          <p:nvPr/>
        </p:nvSpPr>
        <p:spPr>
          <a:xfrm>
            <a:off x="4487229" y="1889962"/>
            <a:ext cx="655946" cy="655709"/>
          </a:xfrm>
          <a:prstGeom prst="ellipse">
            <a:avLst/>
          </a:prstGeom>
          <a:solidFill>
            <a:sysClr val="window" lastClr="FFFFFF">
              <a:lumMod val="95000"/>
            </a:sysClr>
          </a:solidFill>
          <a:ln w="25400" cap="flat" cmpd="sng" algn="ctr">
            <a:noFill/>
            <a:prstDash val="solid"/>
          </a:ln>
          <a:effectLst>
            <a:innerShdw blurRad="88900" dist="254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213" name="文本框 272"/>
          <p:cNvSpPr txBox="1"/>
          <p:nvPr/>
        </p:nvSpPr>
        <p:spPr>
          <a:xfrm>
            <a:off x="4485757" y="2017911"/>
            <a:ext cx="656813" cy="400017"/>
          </a:xfrm>
          <a:prstGeom prst="rect">
            <a:avLst/>
          </a:prstGeom>
          <a:noFill/>
        </p:spPr>
        <p:txBody>
          <a:bodyPr wrap="square" rtlCol="0">
            <a:spAutoFit/>
          </a:bodyPr>
          <a:lstStyle/>
          <a:p>
            <a:pPr algn="ctr"/>
            <a:r>
              <a:rPr lang="en-US" altLang="zh-CN" sz="2000" dirty="0">
                <a:gradFill>
                  <a:gsLst>
                    <a:gs pos="0">
                      <a:srgbClr val="007BD3"/>
                    </a:gs>
                    <a:gs pos="100000">
                      <a:srgbClr val="034373"/>
                    </a:gs>
                  </a:gsLst>
                  <a:path path="circle">
                    <a:fillToRect t="100000" r="100000"/>
                  </a:path>
                  <a:tileRect l="-100000" b="-100000"/>
                </a:gradFill>
                <a:latin typeface="Impact" panose="020B0806030902050204" pitchFamily="34" charset="0"/>
              </a:rPr>
              <a:t>2</a:t>
            </a: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5</a:t>
            </a:r>
            <a:r>
              <a:rPr lang="en-US" altLang="zh-CN" sz="1400" dirty="0" smtClean="0">
                <a:gradFill>
                  <a:gsLst>
                    <a:gs pos="0">
                      <a:srgbClr val="007BD3"/>
                    </a:gs>
                    <a:gs pos="100000">
                      <a:srgbClr val="034373"/>
                    </a:gs>
                  </a:gsLst>
                  <a:path path="circle">
                    <a:fillToRect t="100000" r="100000"/>
                  </a:path>
                  <a:tileRect l="-100000" b="-100000"/>
                </a:gradFill>
                <a:latin typeface="Impact" panose="020B0806030902050204" pitchFamily="34" charset="0"/>
              </a:rPr>
              <a:t>%</a:t>
            </a:r>
          </a:p>
        </p:txBody>
      </p:sp>
      <p:sp>
        <p:nvSpPr>
          <p:cNvPr id="214" name="椭圆 213"/>
          <p:cNvSpPr/>
          <p:nvPr/>
        </p:nvSpPr>
        <p:spPr>
          <a:xfrm>
            <a:off x="6577527" y="2601864"/>
            <a:ext cx="655946" cy="655709"/>
          </a:xfrm>
          <a:prstGeom prst="ellipse">
            <a:avLst/>
          </a:prstGeom>
          <a:solidFill>
            <a:sysClr val="window" lastClr="FFFFFF">
              <a:lumMod val="95000"/>
            </a:sysClr>
          </a:solidFill>
          <a:ln w="25400" cap="flat" cmpd="sng" algn="ctr">
            <a:noFill/>
            <a:prstDash val="solid"/>
          </a:ln>
          <a:effectLst>
            <a:innerShdw blurRad="88900" dist="254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215" name="文本框 273"/>
          <p:cNvSpPr txBox="1"/>
          <p:nvPr/>
        </p:nvSpPr>
        <p:spPr>
          <a:xfrm>
            <a:off x="6572451" y="2727743"/>
            <a:ext cx="656813" cy="400017"/>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35</a:t>
            </a:r>
            <a:r>
              <a:rPr lang="en-US" altLang="zh-CN" sz="1400" dirty="0" smtClean="0">
                <a:gradFill>
                  <a:gsLst>
                    <a:gs pos="0">
                      <a:srgbClr val="007BD3"/>
                    </a:gs>
                    <a:gs pos="100000">
                      <a:srgbClr val="034373"/>
                    </a:gs>
                  </a:gsLst>
                  <a:path path="circle">
                    <a:fillToRect t="100000" r="100000"/>
                  </a:path>
                  <a:tileRect l="-100000" b="-100000"/>
                </a:gradFill>
                <a:latin typeface="Impact" panose="020B0806030902050204" pitchFamily="34" charset="0"/>
              </a:rPr>
              <a:t>%</a:t>
            </a:r>
          </a:p>
        </p:txBody>
      </p:sp>
      <p:sp>
        <p:nvSpPr>
          <p:cNvPr id="216" name="椭圆 215"/>
          <p:cNvSpPr/>
          <p:nvPr/>
        </p:nvSpPr>
        <p:spPr>
          <a:xfrm>
            <a:off x="5063420" y="3879932"/>
            <a:ext cx="655946" cy="655709"/>
          </a:xfrm>
          <a:prstGeom prst="ellipse">
            <a:avLst/>
          </a:prstGeom>
          <a:solidFill>
            <a:sysClr val="window" lastClr="FFFFFF">
              <a:lumMod val="95000"/>
            </a:sysClr>
          </a:solidFill>
          <a:ln w="25400" cap="flat" cmpd="sng" algn="ctr">
            <a:noFill/>
            <a:prstDash val="solid"/>
          </a:ln>
          <a:effectLst>
            <a:innerShdw blurRad="88900" dist="254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217" name="文本框 274"/>
          <p:cNvSpPr txBox="1"/>
          <p:nvPr/>
        </p:nvSpPr>
        <p:spPr>
          <a:xfrm>
            <a:off x="5045986" y="3991063"/>
            <a:ext cx="656813" cy="400017"/>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4</a:t>
            </a:r>
            <a:r>
              <a:rPr lang="en-US" altLang="zh-CN" sz="2000" dirty="0">
                <a:gradFill>
                  <a:gsLst>
                    <a:gs pos="0">
                      <a:srgbClr val="007BD3"/>
                    </a:gs>
                    <a:gs pos="100000">
                      <a:srgbClr val="034373"/>
                    </a:gs>
                  </a:gsLst>
                  <a:path path="circle">
                    <a:fillToRect t="100000" r="100000"/>
                  </a:path>
                  <a:tileRect l="-100000" b="-100000"/>
                </a:gradFill>
                <a:latin typeface="Impact" panose="020B0806030902050204" pitchFamily="34" charset="0"/>
              </a:rPr>
              <a:t>3</a:t>
            </a:r>
            <a:r>
              <a:rPr lang="en-US" altLang="zh-CN" sz="1400" dirty="0" smtClean="0">
                <a:gradFill>
                  <a:gsLst>
                    <a:gs pos="0">
                      <a:srgbClr val="007BD3"/>
                    </a:gs>
                    <a:gs pos="100000">
                      <a:srgbClr val="034373"/>
                    </a:gs>
                  </a:gsLst>
                  <a:path path="circle">
                    <a:fillToRect t="100000" r="100000"/>
                  </a:path>
                  <a:tileRect l="-100000" b="-100000"/>
                </a:gradFill>
                <a:latin typeface="Impact" panose="020B0806030902050204" pitchFamily="34" charset="0"/>
              </a:rPr>
              <a:t>%</a:t>
            </a:r>
          </a:p>
        </p:txBody>
      </p:sp>
      <p:sp>
        <p:nvSpPr>
          <p:cNvPr id="218" name="椭圆 217"/>
          <p:cNvSpPr/>
          <p:nvPr/>
        </p:nvSpPr>
        <p:spPr>
          <a:xfrm>
            <a:off x="7026476" y="4594857"/>
            <a:ext cx="655946" cy="655709"/>
          </a:xfrm>
          <a:prstGeom prst="ellipse">
            <a:avLst/>
          </a:prstGeom>
          <a:solidFill>
            <a:sysClr val="window" lastClr="FFFFFF">
              <a:lumMod val="95000"/>
            </a:sysClr>
          </a:solidFill>
          <a:ln w="25400" cap="flat" cmpd="sng" algn="ctr">
            <a:noFill/>
            <a:prstDash val="solid"/>
          </a:ln>
          <a:effectLst>
            <a:innerShdw blurRad="88900" dist="254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219" name="文本框 275"/>
          <p:cNvSpPr txBox="1"/>
          <p:nvPr/>
        </p:nvSpPr>
        <p:spPr>
          <a:xfrm>
            <a:off x="7075581" y="4733486"/>
            <a:ext cx="656813" cy="400017"/>
          </a:xfrm>
          <a:prstGeom prst="rect">
            <a:avLst/>
          </a:prstGeom>
          <a:noFill/>
        </p:spPr>
        <p:txBody>
          <a:bodyPr wrap="square" rtlCol="0">
            <a:spAutoFit/>
          </a:bodyPr>
          <a:lstStyle/>
          <a:p>
            <a:pPr algn="ctr"/>
            <a:r>
              <a:rPr lang="en-US" altLang="zh-CN" sz="2000" dirty="0">
                <a:gradFill>
                  <a:gsLst>
                    <a:gs pos="0">
                      <a:srgbClr val="007BD3"/>
                    </a:gs>
                    <a:gs pos="100000">
                      <a:srgbClr val="034373"/>
                    </a:gs>
                  </a:gsLst>
                  <a:path path="circle">
                    <a:fillToRect t="100000" r="100000"/>
                  </a:path>
                  <a:tileRect l="-100000" b="-100000"/>
                </a:gradFill>
                <a:latin typeface="Impact" panose="020B0806030902050204" pitchFamily="34" charset="0"/>
              </a:rPr>
              <a:t>5</a:t>
            </a: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3</a:t>
            </a:r>
            <a:r>
              <a:rPr lang="en-US" altLang="zh-CN" sz="1400" dirty="0" smtClean="0">
                <a:gradFill>
                  <a:gsLst>
                    <a:gs pos="0">
                      <a:srgbClr val="007BD3"/>
                    </a:gs>
                    <a:gs pos="100000">
                      <a:srgbClr val="034373"/>
                    </a:gs>
                  </a:gsLst>
                  <a:path path="circle">
                    <a:fillToRect t="100000" r="100000"/>
                  </a:path>
                  <a:tileRect l="-100000" b="-100000"/>
                </a:gradFill>
                <a:latin typeface="Impact" panose="020B0806030902050204" pitchFamily="34" charset="0"/>
              </a:rPr>
              <a:t>%</a:t>
            </a:r>
          </a:p>
        </p:txBody>
      </p:sp>
      <p:sp>
        <p:nvSpPr>
          <p:cNvPr id="220" name="矩形 47"/>
          <p:cNvSpPr>
            <a:spLocks noChangeArrowheads="1"/>
          </p:cNvSpPr>
          <p:nvPr/>
        </p:nvSpPr>
        <p:spPr bwMode="auto">
          <a:xfrm>
            <a:off x="2376455" y="1790594"/>
            <a:ext cx="1447107" cy="125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just">
              <a:lnSpc>
                <a:spcPct val="130000"/>
              </a:lnSpc>
              <a:spcBef>
                <a:spcPct val="0"/>
              </a:spcBef>
            </a:pPr>
            <a:r>
              <a:rPr lang="zh-CN" altLang="en-US" sz="1000" dirty="0">
                <a:solidFill>
                  <a:sysClr val="windowText" lastClr="000000">
                    <a:lumMod val="50000"/>
                    <a:lumOff val="50000"/>
                  </a:sysClr>
                </a:solidFill>
                <a:latin typeface="微软雅黑" panose="020B0503020204020204" charset="-122"/>
                <a:ea typeface="微软雅黑" panose="020B0503020204020204" charset="-122"/>
                <a:sym typeface="+mn-ea"/>
              </a:rPr>
              <a:t>从热端(排气歧管、催化转换器)和冷端(消声器)的排气系统全部功能的系统性配套是目前客户方普遍希望的采购方案</a:t>
            </a:r>
          </a:p>
        </p:txBody>
      </p:sp>
      <p:sp>
        <p:nvSpPr>
          <p:cNvPr id="221" name="矩形 47"/>
          <p:cNvSpPr>
            <a:spLocks noChangeArrowheads="1"/>
          </p:cNvSpPr>
          <p:nvPr/>
        </p:nvSpPr>
        <p:spPr bwMode="auto">
          <a:xfrm>
            <a:off x="1891241" y="4897504"/>
            <a:ext cx="2292200" cy="125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000" dirty="0">
                <a:solidFill>
                  <a:sysClr val="windowText" lastClr="000000">
                    <a:lumMod val="50000"/>
                    <a:lumOff val="50000"/>
                  </a:sysClr>
                </a:solidFill>
                <a:latin typeface="微软雅黑" panose="020B0503020204020204" charset="-122"/>
                <a:ea typeface="微软雅黑" panose="020B0503020204020204" charset="-122"/>
                <a:sym typeface="+mn-ea"/>
              </a:rPr>
              <a:t>供货企业如何在产品配套领域广、品种覆盖面宽、产品型号多，而且用户分散、单个用户需求量相对较小的“小批量、多品种、插单频繁”的行业特点中经济有效的保证供货能力也是客户的重要需求点之一。</a:t>
            </a:r>
          </a:p>
        </p:txBody>
      </p:sp>
      <p:sp>
        <p:nvSpPr>
          <p:cNvPr id="222" name="矩形 47"/>
          <p:cNvSpPr>
            <a:spLocks noChangeArrowheads="1"/>
          </p:cNvSpPr>
          <p:nvPr/>
        </p:nvSpPr>
        <p:spPr bwMode="auto">
          <a:xfrm>
            <a:off x="7667625" y="5915025"/>
            <a:ext cx="2911475" cy="38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fontAlgn="auto">
              <a:lnSpc>
                <a:spcPct val="100000"/>
              </a:lnSpc>
              <a:spcBef>
                <a:spcPct val="0"/>
              </a:spcBef>
            </a:pPr>
            <a:r>
              <a:rPr lang="zh-CN" altLang="en-US" sz="1000" dirty="0">
                <a:solidFill>
                  <a:sysClr val="windowText" lastClr="000000">
                    <a:lumMod val="50000"/>
                    <a:lumOff val="50000"/>
                  </a:sysClr>
                </a:solidFill>
                <a:latin typeface="微软雅黑" panose="020B0503020204020204" charset="-122"/>
                <a:ea typeface="微软雅黑" panose="020B0503020204020204" charset="-122"/>
                <a:sym typeface="+mn-ea"/>
              </a:rPr>
              <a:t>鉴于排放法规的越加严格，歧管催化器将会是未来排气系统市场的首选技术方案。。</a:t>
            </a:r>
            <a:endParaRPr lang="en-US" altLang="zh-CN" sz="1000" dirty="0">
              <a:solidFill>
                <a:sysClr val="windowText" lastClr="000000">
                  <a:lumMod val="50000"/>
                  <a:lumOff val="50000"/>
                </a:sysClr>
              </a:solidFill>
              <a:latin typeface="微软雅黑" panose="020B0503020204020204" charset="-122"/>
              <a:ea typeface="微软雅黑" panose="020B0503020204020204" charset="-122"/>
              <a:sym typeface="微软雅黑" panose="020B0503020204020204" charset="-122"/>
            </a:endParaRPr>
          </a:p>
        </p:txBody>
      </p:sp>
      <p:sp>
        <p:nvSpPr>
          <p:cNvPr id="223" name="矩形 47"/>
          <p:cNvSpPr>
            <a:spLocks noChangeArrowheads="1"/>
          </p:cNvSpPr>
          <p:nvPr/>
        </p:nvSpPr>
        <p:spPr bwMode="auto">
          <a:xfrm>
            <a:off x="8113505" y="2345443"/>
            <a:ext cx="2262011" cy="125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000" dirty="0">
                <a:solidFill>
                  <a:sysClr val="windowText" lastClr="000000">
                    <a:lumMod val="50000"/>
                    <a:lumOff val="50000"/>
                  </a:sysClr>
                </a:solidFill>
                <a:latin typeface="微软雅黑" panose="020B0503020204020204" charset="-122"/>
                <a:ea typeface="微软雅黑" panose="020B0503020204020204" charset="-122"/>
                <a:sym typeface="微软雅黑" panose="020B0503020204020204" charset="-122"/>
              </a:rPr>
              <a:t>拥有雄厚的技术实力，规模较大的生产企业，才能在市场竞争中获得较强的竞争优势，并通过行业整合、去淘汰技术落后产品质量不合格的企业，从而不断提高产业集中度，创造更好的良性市场竞争环境。</a:t>
            </a:r>
          </a:p>
        </p:txBody>
      </p:sp>
      <p:pic>
        <p:nvPicPr>
          <p:cNvPr id="166" name="图片 165"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53" presetClass="entr" presetSubtype="16"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53" presetClass="entr" presetSubtype="16" fill="hold" nodeType="withEffect">
                                  <p:stCondLst>
                                    <p:cond delay="75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212"/>
                                        </p:tgtEl>
                                        <p:attrNameLst>
                                          <p:attrName>style.visibility</p:attrName>
                                        </p:attrNameLst>
                                      </p:cBhvr>
                                      <p:to>
                                        <p:strVal val="visible"/>
                                      </p:to>
                                    </p:set>
                                    <p:anim calcmode="lin" valueType="num">
                                      <p:cBhvr>
                                        <p:cTn id="33" dur="500" fill="hold"/>
                                        <p:tgtEl>
                                          <p:spTgt spid="212"/>
                                        </p:tgtEl>
                                        <p:attrNameLst>
                                          <p:attrName>ppt_w</p:attrName>
                                        </p:attrNameLst>
                                      </p:cBhvr>
                                      <p:tavLst>
                                        <p:tav tm="0">
                                          <p:val>
                                            <p:fltVal val="0"/>
                                          </p:val>
                                        </p:tav>
                                        <p:tav tm="100000">
                                          <p:val>
                                            <p:strVal val="#ppt_w"/>
                                          </p:val>
                                        </p:tav>
                                      </p:tavLst>
                                    </p:anim>
                                    <p:anim calcmode="lin" valueType="num">
                                      <p:cBhvr>
                                        <p:cTn id="34" dur="500" fill="hold"/>
                                        <p:tgtEl>
                                          <p:spTgt spid="212"/>
                                        </p:tgtEl>
                                        <p:attrNameLst>
                                          <p:attrName>ppt_h</p:attrName>
                                        </p:attrNameLst>
                                      </p:cBhvr>
                                      <p:tavLst>
                                        <p:tav tm="0">
                                          <p:val>
                                            <p:fltVal val="0"/>
                                          </p:val>
                                        </p:tav>
                                        <p:tav tm="100000">
                                          <p:val>
                                            <p:strVal val="#ppt_h"/>
                                          </p:val>
                                        </p:tav>
                                      </p:tavLst>
                                    </p:anim>
                                    <p:animEffect transition="in" filter="fade">
                                      <p:cBhvr>
                                        <p:cTn id="35" dur="500"/>
                                        <p:tgtEl>
                                          <p:spTgt spid="212"/>
                                        </p:tgtEl>
                                      </p:cBhvr>
                                    </p:animEffect>
                                  </p:childTnLst>
                                </p:cTn>
                              </p:par>
                              <p:par>
                                <p:cTn id="36" presetID="53" presetClass="entr" presetSubtype="16" fill="hold" grpId="0" nodeType="withEffect">
                                  <p:stCondLst>
                                    <p:cond delay="1250"/>
                                  </p:stCondLst>
                                  <p:childTnLst>
                                    <p:set>
                                      <p:cBhvr>
                                        <p:cTn id="37" dur="1" fill="hold">
                                          <p:stCondLst>
                                            <p:cond delay="0"/>
                                          </p:stCondLst>
                                        </p:cTn>
                                        <p:tgtEl>
                                          <p:spTgt spid="213"/>
                                        </p:tgtEl>
                                        <p:attrNameLst>
                                          <p:attrName>style.visibility</p:attrName>
                                        </p:attrNameLst>
                                      </p:cBhvr>
                                      <p:to>
                                        <p:strVal val="visible"/>
                                      </p:to>
                                    </p:set>
                                    <p:anim calcmode="lin" valueType="num">
                                      <p:cBhvr>
                                        <p:cTn id="38" dur="500" fill="hold"/>
                                        <p:tgtEl>
                                          <p:spTgt spid="213"/>
                                        </p:tgtEl>
                                        <p:attrNameLst>
                                          <p:attrName>ppt_w</p:attrName>
                                        </p:attrNameLst>
                                      </p:cBhvr>
                                      <p:tavLst>
                                        <p:tav tm="0">
                                          <p:val>
                                            <p:fltVal val="0"/>
                                          </p:val>
                                        </p:tav>
                                        <p:tav tm="100000">
                                          <p:val>
                                            <p:strVal val="#ppt_w"/>
                                          </p:val>
                                        </p:tav>
                                      </p:tavLst>
                                    </p:anim>
                                    <p:anim calcmode="lin" valueType="num">
                                      <p:cBhvr>
                                        <p:cTn id="39" dur="500" fill="hold"/>
                                        <p:tgtEl>
                                          <p:spTgt spid="213"/>
                                        </p:tgtEl>
                                        <p:attrNameLst>
                                          <p:attrName>ppt_h</p:attrName>
                                        </p:attrNameLst>
                                      </p:cBhvr>
                                      <p:tavLst>
                                        <p:tav tm="0">
                                          <p:val>
                                            <p:fltVal val="0"/>
                                          </p:val>
                                        </p:tav>
                                        <p:tav tm="100000">
                                          <p:val>
                                            <p:strVal val="#ppt_h"/>
                                          </p:val>
                                        </p:tav>
                                      </p:tavLst>
                                    </p:anim>
                                    <p:animEffect transition="in" filter="fade">
                                      <p:cBhvr>
                                        <p:cTn id="40" dur="500"/>
                                        <p:tgtEl>
                                          <p:spTgt spid="213"/>
                                        </p:tgtEl>
                                      </p:cBhvr>
                                    </p:animEffect>
                                  </p:childTnLst>
                                </p:cTn>
                              </p:par>
                            </p:childTnLst>
                          </p:cTn>
                        </p:par>
                        <p:par>
                          <p:cTn id="41" fill="hold">
                            <p:stCondLst>
                              <p:cond delay="1000"/>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childTnLst>
                          </p:cTn>
                        </p:par>
                        <p:par>
                          <p:cTn id="45" fill="hold">
                            <p:stCondLst>
                              <p:cond delay="1500"/>
                            </p:stCondLst>
                            <p:childTnLst>
                              <p:par>
                                <p:cTn id="46" presetID="14" presetClass="entr" presetSubtype="10" fill="hold" nodeType="after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randombar(horizontal)">
                                      <p:cBhvr>
                                        <p:cTn id="48" dur="500"/>
                                        <p:tgtEl>
                                          <p:spTgt spid="54"/>
                                        </p:tgtEl>
                                      </p:cBhvr>
                                    </p:animEffect>
                                  </p:childTnLst>
                                </p:cTn>
                              </p:par>
                            </p:childTnLst>
                          </p:cTn>
                        </p:par>
                        <p:par>
                          <p:cTn id="49" fill="hold">
                            <p:stCondLst>
                              <p:cond delay="2000"/>
                            </p:stCondLst>
                            <p:childTnLst>
                              <p:par>
                                <p:cTn id="50" presetID="42" presetClass="entr" presetSubtype="0" fill="hold" grpId="0"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anim calcmode="lin" valueType="num">
                                      <p:cBhvr>
                                        <p:cTn id="53" dur="500" fill="hold"/>
                                        <p:tgtEl>
                                          <p:spTgt spid="79"/>
                                        </p:tgtEl>
                                        <p:attrNameLst>
                                          <p:attrName>ppt_x</p:attrName>
                                        </p:attrNameLst>
                                      </p:cBhvr>
                                      <p:tavLst>
                                        <p:tav tm="0">
                                          <p:val>
                                            <p:strVal val="#ppt_x"/>
                                          </p:val>
                                        </p:tav>
                                        <p:tav tm="100000">
                                          <p:val>
                                            <p:strVal val="#ppt_x"/>
                                          </p:val>
                                        </p:tav>
                                      </p:tavLst>
                                    </p:anim>
                                    <p:anim calcmode="lin" valueType="num">
                                      <p:cBhvr>
                                        <p:cTn id="54" dur="500" fill="hold"/>
                                        <p:tgtEl>
                                          <p:spTgt spid="7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220"/>
                                        </p:tgtEl>
                                        <p:attrNameLst>
                                          <p:attrName>style.visibility</p:attrName>
                                        </p:attrNameLst>
                                      </p:cBhvr>
                                      <p:to>
                                        <p:strVal val="visible"/>
                                      </p:to>
                                    </p:set>
                                    <p:animEffect transition="in" filter="fade">
                                      <p:cBhvr>
                                        <p:cTn id="57" dur="500"/>
                                        <p:tgtEl>
                                          <p:spTgt spid="220"/>
                                        </p:tgtEl>
                                      </p:cBhvr>
                                    </p:animEffect>
                                    <p:anim calcmode="lin" valueType="num">
                                      <p:cBhvr>
                                        <p:cTn id="58" dur="500" fill="hold"/>
                                        <p:tgtEl>
                                          <p:spTgt spid="220"/>
                                        </p:tgtEl>
                                        <p:attrNameLst>
                                          <p:attrName>ppt_x</p:attrName>
                                        </p:attrNameLst>
                                      </p:cBhvr>
                                      <p:tavLst>
                                        <p:tav tm="0">
                                          <p:val>
                                            <p:strVal val="#ppt_x"/>
                                          </p:val>
                                        </p:tav>
                                        <p:tav tm="100000">
                                          <p:val>
                                            <p:strVal val="#ppt_x"/>
                                          </p:val>
                                        </p:tav>
                                      </p:tavLst>
                                    </p:anim>
                                    <p:anim calcmode="lin" valueType="num">
                                      <p:cBhvr>
                                        <p:cTn id="59" dur="500" fill="hold"/>
                                        <p:tgtEl>
                                          <p:spTgt spid="220"/>
                                        </p:tgtEl>
                                        <p:attrNameLst>
                                          <p:attrName>ppt_y</p:attrName>
                                        </p:attrNameLst>
                                      </p:cBhvr>
                                      <p:tavLst>
                                        <p:tav tm="0">
                                          <p:val>
                                            <p:strVal val="#ppt_y-.1"/>
                                          </p:val>
                                        </p:tav>
                                        <p:tav tm="100000">
                                          <p:val>
                                            <p:strVal val="#ppt_y"/>
                                          </p:val>
                                        </p:tav>
                                      </p:tavLst>
                                    </p:anim>
                                  </p:childTnLst>
                                </p:cTn>
                              </p:par>
                            </p:childTnLst>
                          </p:cTn>
                        </p:par>
                        <p:par>
                          <p:cTn id="60" fill="hold">
                            <p:stCondLst>
                              <p:cond delay="2500"/>
                            </p:stCondLst>
                            <p:childTnLst>
                              <p:par>
                                <p:cTn id="61" presetID="53" presetClass="entr" presetSubtype="16"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ppt_w</p:attrName>
                                        </p:attrNameLst>
                                      </p:cBhvr>
                                      <p:tavLst>
                                        <p:tav tm="0">
                                          <p:val>
                                            <p:fltVal val="0"/>
                                          </p:val>
                                        </p:tav>
                                        <p:tav tm="100000">
                                          <p:val>
                                            <p:strVal val="#ppt_w"/>
                                          </p:val>
                                        </p:tav>
                                      </p:tavLst>
                                    </p:anim>
                                    <p:anim calcmode="lin" valueType="num">
                                      <p:cBhvr>
                                        <p:cTn id="64" dur="500" fill="hold"/>
                                        <p:tgtEl>
                                          <p:spTgt spid="9"/>
                                        </p:tgtEl>
                                        <p:attrNameLst>
                                          <p:attrName>ppt_h</p:attrName>
                                        </p:attrNameLst>
                                      </p:cBhvr>
                                      <p:tavLst>
                                        <p:tav tm="0">
                                          <p:val>
                                            <p:fltVal val="0"/>
                                          </p:val>
                                        </p:tav>
                                        <p:tav tm="100000">
                                          <p:val>
                                            <p:strVal val="#ppt_h"/>
                                          </p:val>
                                        </p:tav>
                                      </p:tavLst>
                                    </p:anim>
                                    <p:animEffect transition="in" filter="fade">
                                      <p:cBhvr>
                                        <p:cTn id="65" dur="500"/>
                                        <p:tgtEl>
                                          <p:spTgt spid="9"/>
                                        </p:tgtEl>
                                      </p:cBhvr>
                                    </p:animEffect>
                                  </p:childTnLst>
                                </p:cTn>
                              </p:par>
                              <p:par>
                                <p:cTn id="66" presetID="53" presetClass="entr" presetSubtype="16" fill="hold" grpId="0" nodeType="with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p:cTn id="68" dur="500" fill="hold"/>
                                        <p:tgtEl>
                                          <p:spTgt spid="10"/>
                                        </p:tgtEl>
                                        <p:attrNameLst>
                                          <p:attrName>ppt_w</p:attrName>
                                        </p:attrNameLst>
                                      </p:cBhvr>
                                      <p:tavLst>
                                        <p:tav tm="0">
                                          <p:val>
                                            <p:fltVal val="0"/>
                                          </p:val>
                                        </p:tav>
                                        <p:tav tm="100000">
                                          <p:val>
                                            <p:strVal val="#ppt_w"/>
                                          </p:val>
                                        </p:tav>
                                      </p:tavLst>
                                    </p:anim>
                                    <p:anim calcmode="lin" valueType="num">
                                      <p:cBhvr>
                                        <p:cTn id="69" dur="500" fill="hold"/>
                                        <p:tgtEl>
                                          <p:spTgt spid="10"/>
                                        </p:tgtEl>
                                        <p:attrNameLst>
                                          <p:attrName>ppt_h</p:attrName>
                                        </p:attrNameLst>
                                      </p:cBhvr>
                                      <p:tavLst>
                                        <p:tav tm="0">
                                          <p:val>
                                            <p:fltVal val="0"/>
                                          </p:val>
                                        </p:tav>
                                        <p:tav tm="100000">
                                          <p:val>
                                            <p:strVal val="#ppt_h"/>
                                          </p:val>
                                        </p:tav>
                                      </p:tavLst>
                                    </p:anim>
                                    <p:animEffect transition="in" filter="fade">
                                      <p:cBhvr>
                                        <p:cTn id="70" dur="500"/>
                                        <p:tgtEl>
                                          <p:spTgt spid="10"/>
                                        </p:tgtEl>
                                      </p:cBhvr>
                                    </p:animEffect>
                                  </p:childTnLst>
                                </p:cTn>
                              </p:par>
                              <p:par>
                                <p:cTn id="71" presetID="53" presetClass="entr" presetSubtype="16" fill="hold" grpId="0" nodeType="withEffect">
                                  <p:stCondLst>
                                    <p:cond delay="500"/>
                                  </p:stCondLst>
                                  <p:childTnLst>
                                    <p:set>
                                      <p:cBhvr>
                                        <p:cTn id="72" dur="1" fill="hold">
                                          <p:stCondLst>
                                            <p:cond delay="0"/>
                                          </p:stCondLst>
                                        </p:cTn>
                                        <p:tgtEl>
                                          <p:spTgt spid="35"/>
                                        </p:tgtEl>
                                        <p:attrNameLst>
                                          <p:attrName>style.visibility</p:attrName>
                                        </p:attrNameLst>
                                      </p:cBhvr>
                                      <p:to>
                                        <p:strVal val="visible"/>
                                      </p:to>
                                    </p:set>
                                    <p:anim calcmode="lin" valueType="num">
                                      <p:cBhvr>
                                        <p:cTn id="73" dur="500" fill="hold"/>
                                        <p:tgtEl>
                                          <p:spTgt spid="35"/>
                                        </p:tgtEl>
                                        <p:attrNameLst>
                                          <p:attrName>ppt_w</p:attrName>
                                        </p:attrNameLst>
                                      </p:cBhvr>
                                      <p:tavLst>
                                        <p:tav tm="0">
                                          <p:val>
                                            <p:fltVal val="0"/>
                                          </p:val>
                                        </p:tav>
                                        <p:tav tm="100000">
                                          <p:val>
                                            <p:strVal val="#ppt_w"/>
                                          </p:val>
                                        </p:tav>
                                      </p:tavLst>
                                    </p:anim>
                                    <p:anim calcmode="lin" valueType="num">
                                      <p:cBhvr>
                                        <p:cTn id="74" dur="500" fill="hold"/>
                                        <p:tgtEl>
                                          <p:spTgt spid="35"/>
                                        </p:tgtEl>
                                        <p:attrNameLst>
                                          <p:attrName>ppt_h</p:attrName>
                                        </p:attrNameLst>
                                      </p:cBhvr>
                                      <p:tavLst>
                                        <p:tav tm="0">
                                          <p:val>
                                            <p:fltVal val="0"/>
                                          </p:val>
                                        </p:tav>
                                        <p:tav tm="100000">
                                          <p:val>
                                            <p:strVal val="#ppt_h"/>
                                          </p:val>
                                        </p:tav>
                                      </p:tavLst>
                                    </p:anim>
                                    <p:animEffect transition="in" filter="fade">
                                      <p:cBhvr>
                                        <p:cTn id="75" dur="500"/>
                                        <p:tgtEl>
                                          <p:spTgt spid="35"/>
                                        </p:tgtEl>
                                      </p:cBhvr>
                                    </p:animEffect>
                                  </p:childTnLst>
                                </p:cTn>
                              </p:par>
                              <p:par>
                                <p:cTn id="76" presetID="53" presetClass="entr" presetSubtype="16" fill="hold" nodeType="withEffect">
                                  <p:stCondLst>
                                    <p:cond delay="750"/>
                                  </p:stCondLst>
                                  <p:childTnLst>
                                    <p:set>
                                      <p:cBhvr>
                                        <p:cTn id="77" dur="1" fill="hold">
                                          <p:stCondLst>
                                            <p:cond delay="0"/>
                                          </p:stCondLst>
                                        </p:cTn>
                                        <p:tgtEl>
                                          <p:spTgt spid="39"/>
                                        </p:tgtEl>
                                        <p:attrNameLst>
                                          <p:attrName>style.visibility</p:attrName>
                                        </p:attrNameLst>
                                      </p:cBhvr>
                                      <p:to>
                                        <p:strVal val="visible"/>
                                      </p:to>
                                    </p:set>
                                    <p:anim calcmode="lin" valueType="num">
                                      <p:cBhvr>
                                        <p:cTn id="78" dur="500" fill="hold"/>
                                        <p:tgtEl>
                                          <p:spTgt spid="39"/>
                                        </p:tgtEl>
                                        <p:attrNameLst>
                                          <p:attrName>ppt_w</p:attrName>
                                        </p:attrNameLst>
                                      </p:cBhvr>
                                      <p:tavLst>
                                        <p:tav tm="0">
                                          <p:val>
                                            <p:fltVal val="0"/>
                                          </p:val>
                                        </p:tav>
                                        <p:tav tm="100000">
                                          <p:val>
                                            <p:strVal val="#ppt_w"/>
                                          </p:val>
                                        </p:tav>
                                      </p:tavLst>
                                    </p:anim>
                                    <p:anim calcmode="lin" valueType="num">
                                      <p:cBhvr>
                                        <p:cTn id="79" dur="500" fill="hold"/>
                                        <p:tgtEl>
                                          <p:spTgt spid="39"/>
                                        </p:tgtEl>
                                        <p:attrNameLst>
                                          <p:attrName>ppt_h</p:attrName>
                                        </p:attrNameLst>
                                      </p:cBhvr>
                                      <p:tavLst>
                                        <p:tav tm="0">
                                          <p:val>
                                            <p:fltVal val="0"/>
                                          </p:val>
                                        </p:tav>
                                        <p:tav tm="100000">
                                          <p:val>
                                            <p:strVal val="#ppt_h"/>
                                          </p:val>
                                        </p:tav>
                                      </p:tavLst>
                                    </p:anim>
                                    <p:animEffect transition="in" filter="fade">
                                      <p:cBhvr>
                                        <p:cTn id="80" dur="500"/>
                                        <p:tgtEl>
                                          <p:spTgt spid="39"/>
                                        </p:tgtEl>
                                      </p:cBhvr>
                                    </p:animEffect>
                                  </p:childTnLst>
                                </p:cTn>
                              </p:par>
                              <p:par>
                                <p:cTn id="81" presetID="53" presetClass="entr" presetSubtype="16" fill="hold" grpId="0" nodeType="withEffect">
                                  <p:stCondLst>
                                    <p:cond delay="1000"/>
                                  </p:stCondLst>
                                  <p:childTnLst>
                                    <p:set>
                                      <p:cBhvr>
                                        <p:cTn id="82" dur="1" fill="hold">
                                          <p:stCondLst>
                                            <p:cond delay="0"/>
                                          </p:stCondLst>
                                        </p:cTn>
                                        <p:tgtEl>
                                          <p:spTgt spid="214"/>
                                        </p:tgtEl>
                                        <p:attrNameLst>
                                          <p:attrName>style.visibility</p:attrName>
                                        </p:attrNameLst>
                                      </p:cBhvr>
                                      <p:to>
                                        <p:strVal val="visible"/>
                                      </p:to>
                                    </p:set>
                                    <p:anim calcmode="lin" valueType="num">
                                      <p:cBhvr>
                                        <p:cTn id="83" dur="500" fill="hold"/>
                                        <p:tgtEl>
                                          <p:spTgt spid="214"/>
                                        </p:tgtEl>
                                        <p:attrNameLst>
                                          <p:attrName>ppt_w</p:attrName>
                                        </p:attrNameLst>
                                      </p:cBhvr>
                                      <p:tavLst>
                                        <p:tav tm="0">
                                          <p:val>
                                            <p:fltVal val="0"/>
                                          </p:val>
                                        </p:tav>
                                        <p:tav tm="100000">
                                          <p:val>
                                            <p:strVal val="#ppt_w"/>
                                          </p:val>
                                        </p:tav>
                                      </p:tavLst>
                                    </p:anim>
                                    <p:anim calcmode="lin" valueType="num">
                                      <p:cBhvr>
                                        <p:cTn id="84" dur="500" fill="hold"/>
                                        <p:tgtEl>
                                          <p:spTgt spid="214"/>
                                        </p:tgtEl>
                                        <p:attrNameLst>
                                          <p:attrName>ppt_h</p:attrName>
                                        </p:attrNameLst>
                                      </p:cBhvr>
                                      <p:tavLst>
                                        <p:tav tm="0">
                                          <p:val>
                                            <p:fltVal val="0"/>
                                          </p:val>
                                        </p:tav>
                                        <p:tav tm="100000">
                                          <p:val>
                                            <p:strVal val="#ppt_h"/>
                                          </p:val>
                                        </p:tav>
                                      </p:tavLst>
                                    </p:anim>
                                    <p:animEffect transition="in" filter="fade">
                                      <p:cBhvr>
                                        <p:cTn id="85" dur="500"/>
                                        <p:tgtEl>
                                          <p:spTgt spid="214"/>
                                        </p:tgtEl>
                                      </p:cBhvr>
                                    </p:animEffect>
                                  </p:childTnLst>
                                </p:cTn>
                              </p:par>
                              <p:par>
                                <p:cTn id="86" presetID="53" presetClass="entr" presetSubtype="16" fill="hold" grpId="0" nodeType="withEffect">
                                  <p:stCondLst>
                                    <p:cond delay="1250"/>
                                  </p:stCondLst>
                                  <p:childTnLst>
                                    <p:set>
                                      <p:cBhvr>
                                        <p:cTn id="87" dur="1" fill="hold">
                                          <p:stCondLst>
                                            <p:cond delay="0"/>
                                          </p:stCondLst>
                                        </p:cTn>
                                        <p:tgtEl>
                                          <p:spTgt spid="215"/>
                                        </p:tgtEl>
                                        <p:attrNameLst>
                                          <p:attrName>style.visibility</p:attrName>
                                        </p:attrNameLst>
                                      </p:cBhvr>
                                      <p:to>
                                        <p:strVal val="visible"/>
                                      </p:to>
                                    </p:set>
                                    <p:anim calcmode="lin" valueType="num">
                                      <p:cBhvr>
                                        <p:cTn id="88" dur="500" fill="hold"/>
                                        <p:tgtEl>
                                          <p:spTgt spid="215"/>
                                        </p:tgtEl>
                                        <p:attrNameLst>
                                          <p:attrName>ppt_w</p:attrName>
                                        </p:attrNameLst>
                                      </p:cBhvr>
                                      <p:tavLst>
                                        <p:tav tm="0">
                                          <p:val>
                                            <p:fltVal val="0"/>
                                          </p:val>
                                        </p:tav>
                                        <p:tav tm="100000">
                                          <p:val>
                                            <p:strVal val="#ppt_w"/>
                                          </p:val>
                                        </p:tav>
                                      </p:tavLst>
                                    </p:anim>
                                    <p:anim calcmode="lin" valueType="num">
                                      <p:cBhvr>
                                        <p:cTn id="89" dur="500" fill="hold"/>
                                        <p:tgtEl>
                                          <p:spTgt spid="215"/>
                                        </p:tgtEl>
                                        <p:attrNameLst>
                                          <p:attrName>ppt_h</p:attrName>
                                        </p:attrNameLst>
                                      </p:cBhvr>
                                      <p:tavLst>
                                        <p:tav tm="0">
                                          <p:val>
                                            <p:fltVal val="0"/>
                                          </p:val>
                                        </p:tav>
                                        <p:tav tm="100000">
                                          <p:val>
                                            <p:strVal val="#ppt_h"/>
                                          </p:val>
                                        </p:tav>
                                      </p:tavLst>
                                    </p:anim>
                                    <p:animEffect transition="in" filter="fade">
                                      <p:cBhvr>
                                        <p:cTn id="90" dur="500"/>
                                        <p:tgtEl>
                                          <p:spTgt spid="215"/>
                                        </p:tgtEl>
                                      </p:cBhvr>
                                    </p:animEffect>
                                  </p:childTnLst>
                                </p:cTn>
                              </p:par>
                            </p:childTnLst>
                          </p:cTn>
                        </p:par>
                        <p:par>
                          <p:cTn id="91" fill="hold">
                            <p:stCondLst>
                              <p:cond delay="3000"/>
                            </p:stCondLst>
                            <p:childTnLst>
                              <p:par>
                                <p:cTn id="92" presetID="22" presetClass="entr" presetSubtype="8" fill="hold" nodeType="afterEffect">
                                  <p:stCondLst>
                                    <p:cond delay="0"/>
                                  </p:stCondLst>
                                  <p:childTnLst>
                                    <p:set>
                                      <p:cBhvr>
                                        <p:cTn id="93" dur="1" fill="hold">
                                          <p:stCondLst>
                                            <p:cond delay="0"/>
                                          </p:stCondLst>
                                        </p:cTn>
                                        <p:tgtEl>
                                          <p:spTgt spid="81"/>
                                        </p:tgtEl>
                                        <p:attrNameLst>
                                          <p:attrName>style.visibility</p:attrName>
                                        </p:attrNameLst>
                                      </p:cBhvr>
                                      <p:to>
                                        <p:strVal val="visible"/>
                                      </p:to>
                                    </p:set>
                                    <p:animEffect transition="in" filter="wipe(left)">
                                      <p:cBhvr>
                                        <p:cTn id="94" dur="500"/>
                                        <p:tgtEl>
                                          <p:spTgt spid="81"/>
                                        </p:tgtEl>
                                      </p:cBhvr>
                                    </p:animEffect>
                                  </p:childTnLst>
                                </p:cTn>
                              </p:par>
                            </p:childTnLst>
                          </p:cTn>
                        </p:par>
                        <p:par>
                          <p:cTn id="95" fill="hold">
                            <p:stCondLst>
                              <p:cond delay="3500"/>
                            </p:stCondLst>
                            <p:childTnLst>
                              <p:par>
                                <p:cTn id="96" presetID="14" presetClass="entr" presetSubtype="10" fill="hold" nodeType="afterEffect">
                                  <p:stCondLst>
                                    <p:cond delay="0"/>
                                  </p:stCondLst>
                                  <p:childTnLst>
                                    <p:set>
                                      <p:cBhvr>
                                        <p:cTn id="97" dur="1" fill="hold">
                                          <p:stCondLst>
                                            <p:cond delay="0"/>
                                          </p:stCondLst>
                                        </p:cTn>
                                        <p:tgtEl>
                                          <p:spTgt spid="80"/>
                                        </p:tgtEl>
                                        <p:attrNameLst>
                                          <p:attrName>style.visibility</p:attrName>
                                        </p:attrNameLst>
                                      </p:cBhvr>
                                      <p:to>
                                        <p:strVal val="visible"/>
                                      </p:to>
                                    </p:set>
                                    <p:animEffect transition="in" filter="randombar(horizontal)">
                                      <p:cBhvr>
                                        <p:cTn id="98" dur="500"/>
                                        <p:tgtEl>
                                          <p:spTgt spid="80"/>
                                        </p:tgtEl>
                                      </p:cBhvr>
                                    </p:animEffect>
                                  </p:childTnLst>
                                </p:cTn>
                              </p:par>
                            </p:childTnLst>
                          </p:cTn>
                        </p:par>
                        <p:par>
                          <p:cTn id="99" fill="hold">
                            <p:stCondLst>
                              <p:cond delay="4000"/>
                            </p:stCondLst>
                            <p:childTnLst>
                              <p:par>
                                <p:cTn id="100" presetID="47" presetClass="entr" presetSubtype="0" fill="hold" grpId="0" nodeType="afterEffect">
                                  <p:stCondLst>
                                    <p:cond delay="0"/>
                                  </p:stCondLst>
                                  <p:childTnLst>
                                    <p:set>
                                      <p:cBhvr>
                                        <p:cTn id="101" dur="1" fill="hold">
                                          <p:stCondLst>
                                            <p:cond delay="0"/>
                                          </p:stCondLst>
                                        </p:cTn>
                                        <p:tgtEl>
                                          <p:spTgt spid="223"/>
                                        </p:tgtEl>
                                        <p:attrNameLst>
                                          <p:attrName>style.visibility</p:attrName>
                                        </p:attrNameLst>
                                      </p:cBhvr>
                                      <p:to>
                                        <p:strVal val="visible"/>
                                      </p:to>
                                    </p:set>
                                    <p:animEffect transition="in" filter="fade">
                                      <p:cBhvr>
                                        <p:cTn id="102" dur="500"/>
                                        <p:tgtEl>
                                          <p:spTgt spid="223"/>
                                        </p:tgtEl>
                                      </p:cBhvr>
                                    </p:animEffect>
                                    <p:anim calcmode="lin" valueType="num">
                                      <p:cBhvr>
                                        <p:cTn id="103" dur="500" fill="hold"/>
                                        <p:tgtEl>
                                          <p:spTgt spid="223"/>
                                        </p:tgtEl>
                                        <p:attrNameLst>
                                          <p:attrName>ppt_x</p:attrName>
                                        </p:attrNameLst>
                                      </p:cBhvr>
                                      <p:tavLst>
                                        <p:tav tm="0">
                                          <p:val>
                                            <p:strVal val="#ppt_x"/>
                                          </p:val>
                                        </p:tav>
                                        <p:tav tm="100000">
                                          <p:val>
                                            <p:strVal val="#ppt_x"/>
                                          </p:val>
                                        </p:tav>
                                      </p:tavLst>
                                    </p:anim>
                                    <p:anim calcmode="lin" valueType="num">
                                      <p:cBhvr>
                                        <p:cTn id="104" dur="500" fill="hold"/>
                                        <p:tgtEl>
                                          <p:spTgt spid="22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82"/>
                                        </p:tgtEl>
                                        <p:attrNameLst>
                                          <p:attrName>style.visibility</p:attrName>
                                        </p:attrNameLst>
                                      </p:cBhvr>
                                      <p:to>
                                        <p:strVal val="visible"/>
                                      </p:to>
                                    </p:set>
                                    <p:animEffect transition="in" filter="fade">
                                      <p:cBhvr>
                                        <p:cTn id="107" dur="500"/>
                                        <p:tgtEl>
                                          <p:spTgt spid="82"/>
                                        </p:tgtEl>
                                      </p:cBhvr>
                                    </p:animEffect>
                                    <p:anim calcmode="lin" valueType="num">
                                      <p:cBhvr>
                                        <p:cTn id="108" dur="500" fill="hold"/>
                                        <p:tgtEl>
                                          <p:spTgt spid="82"/>
                                        </p:tgtEl>
                                        <p:attrNameLst>
                                          <p:attrName>ppt_x</p:attrName>
                                        </p:attrNameLst>
                                      </p:cBhvr>
                                      <p:tavLst>
                                        <p:tav tm="0">
                                          <p:val>
                                            <p:strVal val="#ppt_x"/>
                                          </p:val>
                                        </p:tav>
                                        <p:tav tm="100000">
                                          <p:val>
                                            <p:strVal val="#ppt_x"/>
                                          </p:val>
                                        </p:tav>
                                      </p:tavLst>
                                    </p:anim>
                                    <p:anim calcmode="lin" valueType="num">
                                      <p:cBhvr>
                                        <p:cTn id="109" dur="500" fill="hold"/>
                                        <p:tgtEl>
                                          <p:spTgt spid="82"/>
                                        </p:tgtEl>
                                        <p:attrNameLst>
                                          <p:attrName>ppt_y</p:attrName>
                                        </p:attrNameLst>
                                      </p:cBhvr>
                                      <p:tavLst>
                                        <p:tav tm="0">
                                          <p:val>
                                            <p:strVal val="#ppt_y+.1"/>
                                          </p:val>
                                        </p:tav>
                                        <p:tav tm="100000">
                                          <p:val>
                                            <p:strVal val="#ppt_y"/>
                                          </p:val>
                                        </p:tav>
                                      </p:tavLst>
                                    </p:anim>
                                  </p:childTnLst>
                                </p:cTn>
                              </p:par>
                            </p:childTnLst>
                          </p:cTn>
                        </p:par>
                        <p:par>
                          <p:cTn id="110" fill="hold">
                            <p:stCondLst>
                              <p:cond delay="4500"/>
                            </p:stCondLst>
                            <p:childTnLst>
                              <p:par>
                                <p:cTn id="111" presetID="53" presetClass="entr" presetSubtype="16" fill="hold" grpId="0" nodeType="afterEffect">
                                  <p:stCondLst>
                                    <p:cond delay="0"/>
                                  </p:stCondLst>
                                  <p:childTnLst>
                                    <p:set>
                                      <p:cBhvr>
                                        <p:cTn id="112" dur="1" fill="hold">
                                          <p:stCondLst>
                                            <p:cond delay="0"/>
                                          </p:stCondLst>
                                        </p:cTn>
                                        <p:tgtEl>
                                          <p:spTgt spid="2"/>
                                        </p:tgtEl>
                                        <p:attrNameLst>
                                          <p:attrName>style.visibility</p:attrName>
                                        </p:attrNameLst>
                                      </p:cBhvr>
                                      <p:to>
                                        <p:strVal val="visible"/>
                                      </p:to>
                                    </p:set>
                                    <p:anim calcmode="lin" valueType="num">
                                      <p:cBhvr>
                                        <p:cTn id="113" dur="500" fill="hold"/>
                                        <p:tgtEl>
                                          <p:spTgt spid="2"/>
                                        </p:tgtEl>
                                        <p:attrNameLst>
                                          <p:attrName>ppt_w</p:attrName>
                                        </p:attrNameLst>
                                      </p:cBhvr>
                                      <p:tavLst>
                                        <p:tav tm="0">
                                          <p:val>
                                            <p:fltVal val="0"/>
                                          </p:val>
                                        </p:tav>
                                        <p:tav tm="100000">
                                          <p:val>
                                            <p:strVal val="#ppt_w"/>
                                          </p:val>
                                        </p:tav>
                                      </p:tavLst>
                                    </p:anim>
                                    <p:anim calcmode="lin" valueType="num">
                                      <p:cBhvr>
                                        <p:cTn id="114" dur="500" fill="hold"/>
                                        <p:tgtEl>
                                          <p:spTgt spid="2"/>
                                        </p:tgtEl>
                                        <p:attrNameLst>
                                          <p:attrName>ppt_h</p:attrName>
                                        </p:attrNameLst>
                                      </p:cBhvr>
                                      <p:tavLst>
                                        <p:tav tm="0">
                                          <p:val>
                                            <p:fltVal val="0"/>
                                          </p:val>
                                        </p:tav>
                                        <p:tav tm="100000">
                                          <p:val>
                                            <p:strVal val="#ppt_h"/>
                                          </p:val>
                                        </p:tav>
                                      </p:tavLst>
                                    </p:anim>
                                    <p:animEffect transition="in" filter="fade">
                                      <p:cBhvr>
                                        <p:cTn id="115" dur="500"/>
                                        <p:tgtEl>
                                          <p:spTgt spid="2"/>
                                        </p:tgtEl>
                                      </p:cBhvr>
                                    </p:animEffect>
                                  </p:childTnLst>
                                </p:cTn>
                              </p:par>
                              <p:par>
                                <p:cTn id="116" presetID="53" presetClass="entr" presetSubtype="16" fill="hold" grpId="0" nodeType="withEffect">
                                  <p:stCondLst>
                                    <p:cond delay="250"/>
                                  </p:stCondLst>
                                  <p:childTnLst>
                                    <p:set>
                                      <p:cBhvr>
                                        <p:cTn id="117" dur="1" fill="hold">
                                          <p:stCondLst>
                                            <p:cond delay="0"/>
                                          </p:stCondLst>
                                        </p:cTn>
                                        <p:tgtEl>
                                          <p:spTgt spid="3"/>
                                        </p:tgtEl>
                                        <p:attrNameLst>
                                          <p:attrName>style.visibility</p:attrName>
                                        </p:attrNameLst>
                                      </p:cBhvr>
                                      <p:to>
                                        <p:strVal val="visible"/>
                                      </p:to>
                                    </p:set>
                                    <p:anim calcmode="lin" valueType="num">
                                      <p:cBhvr>
                                        <p:cTn id="118" dur="500" fill="hold"/>
                                        <p:tgtEl>
                                          <p:spTgt spid="3"/>
                                        </p:tgtEl>
                                        <p:attrNameLst>
                                          <p:attrName>ppt_w</p:attrName>
                                        </p:attrNameLst>
                                      </p:cBhvr>
                                      <p:tavLst>
                                        <p:tav tm="0">
                                          <p:val>
                                            <p:fltVal val="0"/>
                                          </p:val>
                                        </p:tav>
                                        <p:tav tm="100000">
                                          <p:val>
                                            <p:strVal val="#ppt_w"/>
                                          </p:val>
                                        </p:tav>
                                      </p:tavLst>
                                    </p:anim>
                                    <p:anim calcmode="lin" valueType="num">
                                      <p:cBhvr>
                                        <p:cTn id="119" dur="500" fill="hold"/>
                                        <p:tgtEl>
                                          <p:spTgt spid="3"/>
                                        </p:tgtEl>
                                        <p:attrNameLst>
                                          <p:attrName>ppt_h</p:attrName>
                                        </p:attrNameLst>
                                      </p:cBhvr>
                                      <p:tavLst>
                                        <p:tav tm="0">
                                          <p:val>
                                            <p:fltVal val="0"/>
                                          </p:val>
                                        </p:tav>
                                        <p:tav tm="100000">
                                          <p:val>
                                            <p:strVal val="#ppt_h"/>
                                          </p:val>
                                        </p:tav>
                                      </p:tavLst>
                                    </p:anim>
                                    <p:animEffect transition="in" filter="fade">
                                      <p:cBhvr>
                                        <p:cTn id="120" dur="500"/>
                                        <p:tgtEl>
                                          <p:spTgt spid="3"/>
                                        </p:tgtEl>
                                      </p:cBhvr>
                                    </p:animEffect>
                                  </p:childTnLst>
                                </p:cTn>
                              </p:par>
                              <p:par>
                                <p:cTn id="121" presetID="53" presetClass="entr" presetSubtype="16" fill="hold" grpId="0" nodeType="withEffect">
                                  <p:stCondLst>
                                    <p:cond delay="500"/>
                                  </p:stCondLst>
                                  <p:childTnLst>
                                    <p:set>
                                      <p:cBhvr>
                                        <p:cTn id="122" dur="1" fill="hold">
                                          <p:stCondLst>
                                            <p:cond delay="0"/>
                                          </p:stCondLst>
                                        </p:cTn>
                                        <p:tgtEl>
                                          <p:spTgt spid="12"/>
                                        </p:tgtEl>
                                        <p:attrNameLst>
                                          <p:attrName>style.visibility</p:attrName>
                                        </p:attrNameLst>
                                      </p:cBhvr>
                                      <p:to>
                                        <p:strVal val="visible"/>
                                      </p:to>
                                    </p:set>
                                    <p:anim calcmode="lin" valueType="num">
                                      <p:cBhvr>
                                        <p:cTn id="123" dur="500" fill="hold"/>
                                        <p:tgtEl>
                                          <p:spTgt spid="12"/>
                                        </p:tgtEl>
                                        <p:attrNameLst>
                                          <p:attrName>ppt_w</p:attrName>
                                        </p:attrNameLst>
                                      </p:cBhvr>
                                      <p:tavLst>
                                        <p:tav tm="0">
                                          <p:val>
                                            <p:fltVal val="0"/>
                                          </p:val>
                                        </p:tav>
                                        <p:tav tm="100000">
                                          <p:val>
                                            <p:strVal val="#ppt_w"/>
                                          </p:val>
                                        </p:tav>
                                      </p:tavLst>
                                    </p:anim>
                                    <p:anim calcmode="lin" valueType="num">
                                      <p:cBhvr>
                                        <p:cTn id="124" dur="500" fill="hold"/>
                                        <p:tgtEl>
                                          <p:spTgt spid="12"/>
                                        </p:tgtEl>
                                        <p:attrNameLst>
                                          <p:attrName>ppt_h</p:attrName>
                                        </p:attrNameLst>
                                      </p:cBhvr>
                                      <p:tavLst>
                                        <p:tav tm="0">
                                          <p:val>
                                            <p:fltVal val="0"/>
                                          </p:val>
                                        </p:tav>
                                        <p:tav tm="100000">
                                          <p:val>
                                            <p:strVal val="#ppt_h"/>
                                          </p:val>
                                        </p:tav>
                                      </p:tavLst>
                                    </p:anim>
                                    <p:animEffect transition="in" filter="fade">
                                      <p:cBhvr>
                                        <p:cTn id="125" dur="500"/>
                                        <p:tgtEl>
                                          <p:spTgt spid="12"/>
                                        </p:tgtEl>
                                      </p:cBhvr>
                                    </p:animEffect>
                                  </p:childTnLst>
                                </p:cTn>
                              </p:par>
                              <p:par>
                                <p:cTn id="126" presetID="53" presetClass="entr" presetSubtype="16" fill="hold" nodeType="withEffect">
                                  <p:stCondLst>
                                    <p:cond delay="750"/>
                                  </p:stCondLst>
                                  <p:childTnLst>
                                    <p:set>
                                      <p:cBhvr>
                                        <p:cTn id="127" dur="1" fill="hold">
                                          <p:stCondLst>
                                            <p:cond delay="0"/>
                                          </p:stCondLst>
                                        </p:cTn>
                                        <p:tgtEl>
                                          <p:spTgt spid="29"/>
                                        </p:tgtEl>
                                        <p:attrNameLst>
                                          <p:attrName>style.visibility</p:attrName>
                                        </p:attrNameLst>
                                      </p:cBhvr>
                                      <p:to>
                                        <p:strVal val="visible"/>
                                      </p:to>
                                    </p:set>
                                    <p:anim calcmode="lin" valueType="num">
                                      <p:cBhvr>
                                        <p:cTn id="128" dur="500" fill="hold"/>
                                        <p:tgtEl>
                                          <p:spTgt spid="29"/>
                                        </p:tgtEl>
                                        <p:attrNameLst>
                                          <p:attrName>ppt_w</p:attrName>
                                        </p:attrNameLst>
                                      </p:cBhvr>
                                      <p:tavLst>
                                        <p:tav tm="0">
                                          <p:val>
                                            <p:fltVal val="0"/>
                                          </p:val>
                                        </p:tav>
                                        <p:tav tm="100000">
                                          <p:val>
                                            <p:strVal val="#ppt_w"/>
                                          </p:val>
                                        </p:tav>
                                      </p:tavLst>
                                    </p:anim>
                                    <p:anim calcmode="lin" valueType="num">
                                      <p:cBhvr>
                                        <p:cTn id="129" dur="500" fill="hold"/>
                                        <p:tgtEl>
                                          <p:spTgt spid="29"/>
                                        </p:tgtEl>
                                        <p:attrNameLst>
                                          <p:attrName>ppt_h</p:attrName>
                                        </p:attrNameLst>
                                      </p:cBhvr>
                                      <p:tavLst>
                                        <p:tav tm="0">
                                          <p:val>
                                            <p:fltVal val="0"/>
                                          </p:val>
                                        </p:tav>
                                        <p:tav tm="100000">
                                          <p:val>
                                            <p:strVal val="#ppt_h"/>
                                          </p:val>
                                        </p:tav>
                                      </p:tavLst>
                                    </p:anim>
                                    <p:animEffect transition="in" filter="fade">
                                      <p:cBhvr>
                                        <p:cTn id="130" dur="500"/>
                                        <p:tgtEl>
                                          <p:spTgt spid="29"/>
                                        </p:tgtEl>
                                      </p:cBhvr>
                                    </p:animEffect>
                                  </p:childTnLst>
                                </p:cTn>
                              </p:par>
                              <p:par>
                                <p:cTn id="131" presetID="53" presetClass="entr" presetSubtype="16" fill="hold" grpId="0" nodeType="withEffect">
                                  <p:stCondLst>
                                    <p:cond delay="1000"/>
                                  </p:stCondLst>
                                  <p:childTnLst>
                                    <p:set>
                                      <p:cBhvr>
                                        <p:cTn id="132" dur="1" fill="hold">
                                          <p:stCondLst>
                                            <p:cond delay="0"/>
                                          </p:stCondLst>
                                        </p:cTn>
                                        <p:tgtEl>
                                          <p:spTgt spid="216"/>
                                        </p:tgtEl>
                                        <p:attrNameLst>
                                          <p:attrName>style.visibility</p:attrName>
                                        </p:attrNameLst>
                                      </p:cBhvr>
                                      <p:to>
                                        <p:strVal val="visible"/>
                                      </p:to>
                                    </p:set>
                                    <p:anim calcmode="lin" valueType="num">
                                      <p:cBhvr>
                                        <p:cTn id="133" dur="500" fill="hold"/>
                                        <p:tgtEl>
                                          <p:spTgt spid="216"/>
                                        </p:tgtEl>
                                        <p:attrNameLst>
                                          <p:attrName>ppt_w</p:attrName>
                                        </p:attrNameLst>
                                      </p:cBhvr>
                                      <p:tavLst>
                                        <p:tav tm="0">
                                          <p:val>
                                            <p:fltVal val="0"/>
                                          </p:val>
                                        </p:tav>
                                        <p:tav tm="100000">
                                          <p:val>
                                            <p:strVal val="#ppt_w"/>
                                          </p:val>
                                        </p:tav>
                                      </p:tavLst>
                                    </p:anim>
                                    <p:anim calcmode="lin" valueType="num">
                                      <p:cBhvr>
                                        <p:cTn id="134" dur="500" fill="hold"/>
                                        <p:tgtEl>
                                          <p:spTgt spid="216"/>
                                        </p:tgtEl>
                                        <p:attrNameLst>
                                          <p:attrName>ppt_h</p:attrName>
                                        </p:attrNameLst>
                                      </p:cBhvr>
                                      <p:tavLst>
                                        <p:tav tm="0">
                                          <p:val>
                                            <p:fltVal val="0"/>
                                          </p:val>
                                        </p:tav>
                                        <p:tav tm="100000">
                                          <p:val>
                                            <p:strVal val="#ppt_h"/>
                                          </p:val>
                                        </p:tav>
                                      </p:tavLst>
                                    </p:anim>
                                    <p:animEffect transition="in" filter="fade">
                                      <p:cBhvr>
                                        <p:cTn id="135" dur="500"/>
                                        <p:tgtEl>
                                          <p:spTgt spid="216"/>
                                        </p:tgtEl>
                                      </p:cBhvr>
                                    </p:animEffect>
                                  </p:childTnLst>
                                </p:cTn>
                              </p:par>
                              <p:par>
                                <p:cTn id="136" presetID="53" presetClass="entr" presetSubtype="16" fill="hold" grpId="0" nodeType="withEffect">
                                  <p:stCondLst>
                                    <p:cond delay="1250"/>
                                  </p:stCondLst>
                                  <p:childTnLst>
                                    <p:set>
                                      <p:cBhvr>
                                        <p:cTn id="137" dur="1" fill="hold">
                                          <p:stCondLst>
                                            <p:cond delay="0"/>
                                          </p:stCondLst>
                                        </p:cTn>
                                        <p:tgtEl>
                                          <p:spTgt spid="217"/>
                                        </p:tgtEl>
                                        <p:attrNameLst>
                                          <p:attrName>style.visibility</p:attrName>
                                        </p:attrNameLst>
                                      </p:cBhvr>
                                      <p:to>
                                        <p:strVal val="visible"/>
                                      </p:to>
                                    </p:set>
                                    <p:anim calcmode="lin" valueType="num">
                                      <p:cBhvr>
                                        <p:cTn id="138" dur="500" fill="hold"/>
                                        <p:tgtEl>
                                          <p:spTgt spid="217"/>
                                        </p:tgtEl>
                                        <p:attrNameLst>
                                          <p:attrName>ppt_w</p:attrName>
                                        </p:attrNameLst>
                                      </p:cBhvr>
                                      <p:tavLst>
                                        <p:tav tm="0">
                                          <p:val>
                                            <p:fltVal val="0"/>
                                          </p:val>
                                        </p:tav>
                                        <p:tav tm="100000">
                                          <p:val>
                                            <p:strVal val="#ppt_w"/>
                                          </p:val>
                                        </p:tav>
                                      </p:tavLst>
                                    </p:anim>
                                    <p:anim calcmode="lin" valueType="num">
                                      <p:cBhvr>
                                        <p:cTn id="139" dur="500" fill="hold"/>
                                        <p:tgtEl>
                                          <p:spTgt spid="217"/>
                                        </p:tgtEl>
                                        <p:attrNameLst>
                                          <p:attrName>ppt_h</p:attrName>
                                        </p:attrNameLst>
                                      </p:cBhvr>
                                      <p:tavLst>
                                        <p:tav tm="0">
                                          <p:val>
                                            <p:fltVal val="0"/>
                                          </p:val>
                                        </p:tav>
                                        <p:tav tm="100000">
                                          <p:val>
                                            <p:strVal val="#ppt_h"/>
                                          </p:val>
                                        </p:tav>
                                      </p:tavLst>
                                    </p:anim>
                                    <p:animEffect transition="in" filter="fade">
                                      <p:cBhvr>
                                        <p:cTn id="140" dur="500"/>
                                        <p:tgtEl>
                                          <p:spTgt spid="217"/>
                                        </p:tgtEl>
                                      </p:cBhvr>
                                    </p:animEffect>
                                  </p:childTnLst>
                                </p:cTn>
                              </p:par>
                            </p:childTnLst>
                          </p:cTn>
                        </p:par>
                        <p:par>
                          <p:cTn id="141" fill="hold">
                            <p:stCondLst>
                              <p:cond delay="5000"/>
                            </p:stCondLst>
                            <p:childTnLst>
                              <p:par>
                                <p:cTn id="142" presetID="22" presetClass="entr" presetSubtype="2" fill="hold" nodeType="afterEffect">
                                  <p:stCondLst>
                                    <p:cond delay="0"/>
                                  </p:stCondLst>
                                  <p:childTnLst>
                                    <p:set>
                                      <p:cBhvr>
                                        <p:cTn id="143" dur="1" fill="hold">
                                          <p:stCondLst>
                                            <p:cond delay="0"/>
                                          </p:stCondLst>
                                        </p:cTn>
                                        <p:tgtEl>
                                          <p:spTgt spid="83"/>
                                        </p:tgtEl>
                                        <p:attrNameLst>
                                          <p:attrName>style.visibility</p:attrName>
                                        </p:attrNameLst>
                                      </p:cBhvr>
                                      <p:to>
                                        <p:strVal val="visible"/>
                                      </p:to>
                                    </p:set>
                                    <p:animEffect transition="in" filter="wipe(right)">
                                      <p:cBhvr>
                                        <p:cTn id="144" dur="500"/>
                                        <p:tgtEl>
                                          <p:spTgt spid="83"/>
                                        </p:tgtEl>
                                      </p:cBhvr>
                                    </p:animEffect>
                                  </p:childTnLst>
                                </p:cTn>
                              </p:par>
                            </p:childTnLst>
                          </p:cTn>
                        </p:par>
                        <p:par>
                          <p:cTn id="145" fill="hold">
                            <p:stCondLst>
                              <p:cond delay="5500"/>
                            </p:stCondLst>
                            <p:childTnLst>
                              <p:par>
                                <p:cTn id="146" presetID="14" presetClass="entr" presetSubtype="10" fill="hold" nodeType="afterEffect">
                                  <p:stCondLst>
                                    <p:cond delay="0"/>
                                  </p:stCondLst>
                                  <p:childTnLst>
                                    <p:set>
                                      <p:cBhvr>
                                        <p:cTn id="147" dur="1" fill="hold">
                                          <p:stCondLst>
                                            <p:cond delay="0"/>
                                          </p:stCondLst>
                                        </p:cTn>
                                        <p:tgtEl>
                                          <p:spTgt spid="129"/>
                                        </p:tgtEl>
                                        <p:attrNameLst>
                                          <p:attrName>style.visibility</p:attrName>
                                        </p:attrNameLst>
                                      </p:cBhvr>
                                      <p:to>
                                        <p:strVal val="visible"/>
                                      </p:to>
                                    </p:set>
                                    <p:animEffect transition="in" filter="randombar(horizontal)">
                                      <p:cBhvr>
                                        <p:cTn id="148" dur="500"/>
                                        <p:tgtEl>
                                          <p:spTgt spid="129"/>
                                        </p:tgtEl>
                                      </p:cBhvr>
                                    </p:animEffect>
                                  </p:childTnLst>
                                </p:cTn>
                              </p:par>
                            </p:childTnLst>
                          </p:cTn>
                        </p:par>
                        <p:par>
                          <p:cTn id="149" fill="hold">
                            <p:stCondLst>
                              <p:cond delay="6000"/>
                            </p:stCondLst>
                            <p:childTnLst>
                              <p:par>
                                <p:cTn id="150" presetID="42" presetClass="entr" presetSubtype="0" fill="hold" grpId="0" nodeType="afterEffect">
                                  <p:stCondLst>
                                    <p:cond delay="0"/>
                                  </p:stCondLst>
                                  <p:childTnLst>
                                    <p:set>
                                      <p:cBhvr>
                                        <p:cTn id="151" dur="1" fill="hold">
                                          <p:stCondLst>
                                            <p:cond delay="0"/>
                                          </p:stCondLst>
                                        </p:cTn>
                                        <p:tgtEl>
                                          <p:spTgt spid="130"/>
                                        </p:tgtEl>
                                        <p:attrNameLst>
                                          <p:attrName>style.visibility</p:attrName>
                                        </p:attrNameLst>
                                      </p:cBhvr>
                                      <p:to>
                                        <p:strVal val="visible"/>
                                      </p:to>
                                    </p:set>
                                    <p:animEffect transition="in" filter="fade">
                                      <p:cBhvr>
                                        <p:cTn id="152" dur="500"/>
                                        <p:tgtEl>
                                          <p:spTgt spid="130"/>
                                        </p:tgtEl>
                                      </p:cBhvr>
                                    </p:animEffect>
                                    <p:anim calcmode="lin" valueType="num">
                                      <p:cBhvr>
                                        <p:cTn id="153" dur="500" fill="hold"/>
                                        <p:tgtEl>
                                          <p:spTgt spid="130"/>
                                        </p:tgtEl>
                                        <p:attrNameLst>
                                          <p:attrName>ppt_x</p:attrName>
                                        </p:attrNameLst>
                                      </p:cBhvr>
                                      <p:tavLst>
                                        <p:tav tm="0">
                                          <p:val>
                                            <p:strVal val="#ppt_x"/>
                                          </p:val>
                                        </p:tav>
                                        <p:tav tm="100000">
                                          <p:val>
                                            <p:strVal val="#ppt_x"/>
                                          </p:val>
                                        </p:tav>
                                      </p:tavLst>
                                    </p:anim>
                                    <p:anim calcmode="lin" valueType="num">
                                      <p:cBhvr>
                                        <p:cTn id="154" dur="500" fill="hold"/>
                                        <p:tgtEl>
                                          <p:spTgt spid="130"/>
                                        </p:tgtEl>
                                        <p:attrNameLst>
                                          <p:attrName>ppt_y</p:attrName>
                                        </p:attrNameLst>
                                      </p:cBhvr>
                                      <p:tavLst>
                                        <p:tav tm="0">
                                          <p:val>
                                            <p:strVal val="#ppt_y+.1"/>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221"/>
                                        </p:tgtEl>
                                        <p:attrNameLst>
                                          <p:attrName>style.visibility</p:attrName>
                                        </p:attrNameLst>
                                      </p:cBhvr>
                                      <p:to>
                                        <p:strVal val="visible"/>
                                      </p:to>
                                    </p:set>
                                    <p:animEffect transition="in" filter="fade">
                                      <p:cBhvr>
                                        <p:cTn id="157" dur="500"/>
                                        <p:tgtEl>
                                          <p:spTgt spid="221"/>
                                        </p:tgtEl>
                                      </p:cBhvr>
                                    </p:animEffect>
                                    <p:anim calcmode="lin" valueType="num">
                                      <p:cBhvr>
                                        <p:cTn id="158" dur="500" fill="hold"/>
                                        <p:tgtEl>
                                          <p:spTgt spid="221"/>
                                        </p:tgtEl>
                                        <p:attrNameLst>
                                          <p:attrName>ppt_x</p:attrName>
                                        </p:attrNameLst>
                                      </p:cBhvr>
                                      <p:tavLst>
                                        <p:tav tm="0">
                                          <p:val>
                                            <p:strVal val="#ppt_x"/>
                                          </p:val>
                                        </p:tav>
                                        <p:tav tm="100000">
                                          <p:val>
                                            <p:strVal val="#ppt_x"/>
                                          </p:val>
                                        </p:tav>
                                      </p:tavLst>
                                    </p:anim>
                                    <p:anim calcmode="lin" valueType="num">
                                      <p:cBhvr>
                                        <p:cTn id="159" dur="500" fill="hold"/>
                                        <p:tgtEl>
                                          <p:spTgt spid="221"/>
                                        </p:tgtEl>
                                        <p:attrNameLst>
                                          <p:attrName>ppt_y</p:attrName>
                                        </p:attrNameLst>
                                      </p:cBhvr>
                                      <p:tavLst>
                                        <p:tav tm="0">
                                          <p:val>
                                            <p:strVal val="#ppt_y-.1"/>
                                          </p:val>
                                        </p:tav>
                                        <p:tav tm="100000">
                                          <p:val>
                                            <p:strVal val="#ppt_y"/>
                                          </p:val>
                                        </p:tav>
                                      </p:tavLst>
                                    </p:anim>
                                  </p:childTnLst>
                                </p:cTn>
                              </p:par>
                            </p:childTnLst>
                          </p:cTn>
                        </p:par>
                        <p:par>
                          <p:cTn id="160" fill="hold">
                            <p:stCondLst>
                              <p:cond delay="6500"/>
                            </p:stCondLst>
                            <p:childTnLst>
                              <p:par>
                                <p:cTn id="161" presetID="53" presetClass="entr" presetSubtype="16" fill="hold" grpId="0" nodeType="afterEffect">
                                  <p:stCondLst>
                                    <p:cond delay="0"/>
                                  </p:stCondLst>
                                  <p:childTnLst>
                                    <p:set>
                                      <p:cBhvr>
                                        <p:cTn id="162" dur="1" fill="hold">
                                          <p:stCondLst>
                                            <p:cond delay="0"/>
                                          </p:stCondLst>
                                        </p:cTn>
                                        <p:tgtEl>
                                          <p:spTgt spid="7"/>
                                        </p:tgtEl>
                                        <p:attrNameLst>
                                          <p:attrName>style.visibility</p:attrName>
                                        </p:attrNameLst>
                                      </p:cBhvr>
                                      <p:to>
                                        <p:strVal val="visible"/>
                                      </p:to>
                                    </p:set>
                                    <p:anim calcmode="lin" valueType="num">
                                      <p:cBhvr>
                                        <p:cTn id="163" dur="500" fill="hold"/>
                                        <p:tgtEl>
                                          <p:spTgt spid="7"/>
                                        </p:tgtEl>
                                        <p:attrNameLst>
                                          <p:attrName>ppt_w</p:attrName>
                                        </p:attrNameLst>
                                      </p:cBhvr>
                                      <p:tavLst>
                                        <p:tav tm="0">
                                          <p:val>
                                            <p:fltVal val="0"/>
                                          </p:val>
                                        </p:tav>
                                        <p:tav tm="100000">
                                          <p:val>
                                            <p:strVal val="#ppt_w"/>
                                          </p:val>
                                        </p:tav>
                                      </p:tavLst>
                                    </p:anim>
                                    <p:anim calcmode="lin" valueType="num">
                                      <p:cBhvr>
                                        <p:cTn id="164" dur="500" fill="hold"/>
                                        <p:tgtEl>
                                          <p:spTgt spid="7"/>
                                        </p:tgtEl>
                                        <p:attrNameLst>
                                          <p:attrName>ppt_h</p:attrName>
                                        </p:attrNameLst>
                                      </p:cBhvr>
                                      <p:tavLst>
                                        <p:tav tm="0">
                                          <p:val>
                                            <p:fltVal val="0"/>
                                          </p:val>
                                        </p:tav>
                                        <p:tav tm="100000">
                                          <p:val>
                                            <p:strVal val="#ppt_h"/>
                                          </p:val>
                                        </p:tav>
                                      </p:tavLst>
                                    </p:anim>
                                    <p:animEffect transition="in" filter="fade">
                                      <p:cBhvr>
                                        <p:cTn id="165" dur="500"/>
                                        <p:tgtEl>
                                          <p:spTgt spid="7"/>
                                        </p:tgtEl>
                                      </p:cBhvr>
                                    </p:animEffect>
                                  </p:childTnLst>
                                </p:cTn>
                              </p:par>
                              <p:par>
                                <p:cTn id="166" presetID="53" presetClass="entr" presetSubtype="16" fill="hold" grpId="0" nodeType="withEffect">
                                  <p:stCondLst>
                                    <p:cond delay="250"/>
                                  </p:stCondLst>
                                  <p:childTnLst>
                                    <p:set>
                                      <p:cBhvr>
                                        <p:cTn id="167" dur="1" fill="hold">
                                          <p:stCondLst>
                                            <p:cond delay="0"/>
                                          </p:stCondLst>
                                        </p:cTn>
                                        <p:tgtEl>
                                          <p:spTgt spid="14"/>
                                        </p:tgtEl>
                                        <p:attrNameLst>
                                          <p:attrName>style.visibility</p:attrName>
                                        </p:attrNameLst>
                                      </p:cBhvr>
                                      <p:to>
                                        <p:strVal val="visible"/>
                                      </p:to>
                                    </p:set>
                                    <p:anim calcmode="lin" valueType="num">
                                      <p:cBhvr>
                                        <p:cTn id="168" dur="500" fill="hold"/>
                                        <p:tgtEl>
                                          <p:spTgt spid="14"/>
                                        </p:tgtEl>
                                        <p:attrNameLst>
                                          <p:attrName>ppt_w</p:attrName>
                                        </p:attrNameLst>
                                      </p:cBhvr>
                                      <p:tavLst>
                                        <p:tav tm="0">
                                          <p:val>
                                            <p:fltVal val="0"/>
                                          </p:val>
                                        </p:tav>
                                        <p:tav tm="100000">
                                          <p:val>
                                            <p:strVal val="#ppt_w"/>
                                          </p:val>
                                        </p:tav>
                                      </p:tavLst>
                                    </p:anim>
                                    <p:anim calcmode="lin" valueType="num">
                                      <p:cBhvr>
                                        <p:cTn id="169" dur="500" fill="hold"/>
                                        <p:tgtEl>
                                          <p:spTgt spid="14"/>
                                        </p:tgtEl>
                                        <p:attrNameLst>
                                          <p:attrName>ppt_h</p:attrName>
                                        </p:attrNameLst>
                                      </p:cBhvr>
                                      <p:tavLst>
                                        <p:tav tm="0">
                                          <p:val>
                                            <p:fltVal val="0"/>
                                          </p:val>
                                        </p:tav>
                                        <p:tav tm="100000">
                                          <p:val>
                                            <p:strVal val="#ppt_h"/>
                                          </p:val>
                                        </p:tav>
                                      </p:tavLst>
                                    </p:anim>
                                    <p:animEffect transition="in" filter="fade">
                                      <p:cBhvr>
                                        <p:cTn id="170" dur="500"/>
                                        <p:tgtEl>
                                          <p:spTgt spid="14"/>
                                        </p:tgtEl>
                                      </p:cBhvr>
                                    </p:animEffect>
                                  </p:childTnLst>
                                </p:cTn>
                              </p:par>
                              <p:par>
                                <p:cTn id="171" presetID="53" presetClass="entr" presetSubtype="16" fill="hold" grpId="0" nodeType="withEffect">
                                  <p:stCondLst>
                                    <p:cond delay="500"/>
                                  </p:stCondLst>
                                  <p:childTnLst>
                                    <p:set>
                                      <p:cBhvr>
                                        <p:cTn id="172" dur="1" fill="hold">
                                          <p:stCondLst>
                                            <p:cond delay="0"/>
                                          </p:stCondLst>
                                        </p:cTn>
                                        <p:tgtEl>
                                          <p:spTgt spid="36"/>
                                        </p:tgtEl>
                                        <p:attrNameLst>
                                          <p:attrName>style.visibility</p:attrName>
                                        </p:attrNameLst>
                                      </p:cBhvr>
                                      <p:to>
                                        <p:strVal val="visible"/>
                                      </p:to>
                                    </p:set>
                                    <p:anim calcmode="lin" valueType="num">
                                      <p:cBhvr>
                                        <p:cTn id="173" dur="500" fill="hold"/>
                                        <p:tgtEl>
                                          <p:spTgt spid="36"/>
                                        </p:tgtEl>
                                        <p:attrNameLst>
                                          <p:attrName>ppt_w</p:attrName>
                                        </p:attrNameLst>
                                      </p:cBhvr>
                                      <p:tavLst>
                                        <p:tav tm="0">
                                          <p:val>
                                            <p:fltVal val="0"/>
                                          </p:val>
                                        </p:tav>
                                        <p:tav tm="100000">
                                          <p:val>
                                            <p:strVal val="#ppt_w"/>
                                          </p:val>
                                        </p:tav>
                                      </p:tavLst>
                                    </p:anim>
                                    <p:anim calcmode="lin" valueType="num">
                                      <p:cBhvr>
                                        <p:cTn id="174" dur="500" fill="hold"/>
                                        <p:tgtEl>
                                          <p:spTgt spid="36"/>
                                        </p:tgtEl>
                                        <p:attrNameLst>
                                          <p:attrName>ppt_h</p:attrName>
                                        </p:attrNameLst>
                                      </p:cBhvr>
                                      <p:tavLst>
                                        <p:tav tm="0">
                                          <p:val>
                                            <p:fltVal val="0"/>
                                          </p:val>
                                        </p:tav>
                                        <p:tav tm="100000">
                                          <p:val>
                                            <p:strVal val="#ppt_h"/>
                                          </p:val>
                                        </p:tav>
                                      </p:tavLst>
                                    </p:anim>
                                    <p:animEffect transition="in" filter="fade">
                                      <p:cBhvr>
                                        <p:cTn id="175" dur="500"/>
                                        <p:tgtEl>
                                          <p:spTgt spid="36"/>
                                        </p:tgtEl>
                                      </p:cBhvr>
                                    </p:animEffect>
                                  </p:childTnLst>
                                </p:cTn>
                              </p:par>
                              <p:par>
                                <p:cTn id="176" presetID="53" presetClass="entr" presetSubtype="16" fill="hold" nodeType="withEffect">
                                  <p:stCondLst>
                                    <p:cond delay="750"/>
                                  </p:stCondLst>
                                  <p:childTnLst>
                                    <p:set>
                                      <p:cBhvr>
                                        <p:cTn id="177" dur="1" fill="hold">
                                          <p:stCondLst>
                                            <p:cond delay="0"/>
                                          </p:stCondLst>
                                        </p:cTn>
                                        <p:tgtEl>
                                          <p:spTgt spid="45"/>
                                        </p:tgtEl>
                                        <p:attrNameLst>
                                          <p:attrName>style.visibility</p:attrName>
                                        </p:attrNameLst>
                                      </p:cBhvr>
                                      <p:to>
                                        <p:strVal val="visible"/>
                                      </p:to>
                                    </p:set>
                                    <p:anim calcmode="lin" valueType="num">
                                      <p:cBhvr>
                                        <p:cTn id="178" dur="500" fill="hold"/>
                                        <p:tgtEl>
                                          <p:spTgt spid="45"/>
                                        </p:tgtEl>
                                        <p:attrNameLst>
                                          <p:attrName>ppt_w</p:attrName>
                                        </p:attrNameLst>
                                      </p:cBhvr>
                                      <p:tavLst>
                                        <p:tav tm="0">
                                          <p:val>
                                            <p:fltVal val="0"/>
                                          </p:val>
                                        </p:tav>
                                        <p:tav tm="100000">
                                          <p:val>
                                            <p:strVal val="#ppt_w"/>
                                          </p:val>
                                        </p:tav>
                                      </p:tavLst>
                                    </p:anim>
                                    <p:anim calcmode="lin" valueType="num">
                                      <p:cBhvr>
                                        <p:cTn id="179" dur="500" fill="hold"/>
                                        <p:tgtEl>
                                          <p:spTgt spid="45"/>
                                        </p:tgtEl>
                                        <p:attrNameLst>
                                          <p:attrName>ppt_h</p:attrName>
                                        </p:attrNameLst>
                                      </p:cBhvr>
                                      <p:tavLst>
                                        <p:tav tm="0">
                                          <p:val>
                                            <p:fltVal val="0"/>
                                          </p:val>
                                        </p:tav>
                                        <p:tav tm="100000">
                                          <p:val>
                                            <p:strVal val="#ppt_h"/>
                                          </p:val>
                                        </p:tav>
                                      </p:tavLst>
                                    </p:anim>
                                    <p:animEffect transition="in" filter="fade">
                                      <p:cBhvr>
                                        <p:cTn id="180" dur="500"/>
                                        <p:tgtEl>
                                          <p:spTgt spid="45"/>
                                        </p:tgtEl>
                                      </p:cBhvr>
                                    </p:animEffect>
                                  </p:childTnLst>
                                </p:cTn>
                              </p:par>
                              <p:par>
                                <p:cTn id="181" presetID="53" presetClass="entr" presetSubtype="16" fill="hold" grpId="0" nodeType="withEffect">
                                  <p:stCondLst>
                                    <p:cond delay="1000"/>
                                  </p:stCondLst>
                                  <p:childTnLst>
                                    <p:set>
                                      <p:cBhvr>
                                        <p:cTn id="182" dur="1" fill="hold">
                                          <p:stCondLst>
                                            <p:cond delay="0"/>
                                          </p:stCondLst>
                                        </p:cTn>
                                        <p:tgtEl>
                                          <p:spTgt spid="218"/>
                                        </p:tgtEl>
                                        <p:attrNameLst>
                                          <p:attrName>style.visibility</p:attrName>
                                        </p:attrNameLst>
                                      </p:cBhvr>
                                      <p:to>
                                        <p:strVal val="visible"/>
                                      </p:to>
                                    </p:set>
                                    <p:anim calcmode="lin" valueType="num">
                                      <p:cBhvr>
                                        <p:cTn id="183" dur="500" fill="hold"/>
                                        <p:tgtEl>
                                          <p:spTgt spid="218"/>
                                        </p:tgtEl>
                                        <p:attrNameLst>
                                          <p:attrName>ppt_w</p:attrName>
                                        </p:attrNameLst>
                                      </p:cBhvr>
                                      <p:tavLst>
                                        <p:tav tm="0">
                                          <p:val>
                                            <p:fltVal val="0"/>
                                          </p:val>
                                        </p:tav>
                                        <p:tav tm="100000">
                                          <p:val>
                                            <p:strVal val="#ppt_w"/>
                                          </p:val>
                                        </p:tav>
                                      </p:tavLst>
                                    </p:anim>
                                    <p:anim calcmode="lin" valueType="num">
                                      <p:cBhvr>
                                        <p:cTn id="184" dur="500" fill="hold"/>
                                        <p:tgtEl>
                                          <p:spTgt spid="218"/>
                                        </p:tgtEl>
                                        <p:attrNameLst>
                                          <p:attrName>ppt_h</p:attrName>
                                        </p:attrNameLst>
                                      </p:cBhvr>
                                      <p:tavLst>
                                        <p:tav tm="0">
                                          <p:val>
                                            <p:fltVal val="0"/>
                                          </p:val>
                                        </p:tav>
                                        <p:tav tm="100000">
                                          <p:val>
                                            <p:strVal val="#ppt_h"/>
                                          </p:val>
                                        </p:tav>
                                      </p:tavLst>
                                    </p:anim>
                                    <p:animEffect transition="in" filter="fade">
                                      <p:cBhvr>
                                        <p:cTn id="185" dur="500"/>
                                        <p:tgtEl>
                                          <p:spTgt spid="218"/>
                                        </p:tgtEl>
                                      </p:cBhvr>
                                    </p:animEffect>
                                  </p:childTnLst>
                                </p:cTn>
                              </p:par>
                              <p:par>
                                <p:cTn id="186" presetID="53" presetClass="entr" presetSubtype="16" fill="hold" grpId="0" nodeType="withEffect">
                                  <p:stCondLst>
                                    <p:cond delay="1250"/>
                                  </p:stCondLst>
                                  <p:childTnLst>
                                    <p:set>
                                      <p:cBhvr>
                                        <p:cTn id="187" dur="1" fill="hold">
                                          <p:stCondLst>
                                            <p:cond delay="0"/>
                                          </p:stCondLst>
                                        </p:cTn>
                                        <p:tgtEl>
                                          <p:spTgt spid="219"/>
                                        </p:tgtEl>
                                        <p:attrNameLst>
                                          <p:attrName>style.visibility</p:attrName>
                                        </p:attrNameLst>
                                      </p:cBhvr>
                                      <p:to>
                                        <p:strVal val="visible"/>
                                      </p:to>
                                    </p:set>
                                    <p:anim calcmode="lin" valueType="num">
                                      <p:cBhvr>
                                        <p:cTn id="188" dur="500" fill="hold"/>
                                        <p:tgtEl>
                                          <p:spTgt spid="219"/>
                                        </p:tgtEl>
                                        <p:attrNameLst>
                                          <p:attrName>ppt_w</p:attrName>
                                        </p:attrNameLst>
                                      </p:cBhvr>
                                      <p:tavLst>
                                        <p:tav tm="0">
                                          <p:val>
                                            <p:fltVal val="0"/>
                                          </p:val>
                                        </p:tav>
                                        <p:tav tm="100000">
                                          <p:val>
                                            <p:strVal val="#ppt_w"/>
                                          </p:val>
                                        </p:tav>
                                      </p:tavLst>
                                    </p:anim>
                                    <p:anim calcmode="lin" valueType="num">
                                      <p:cBhvr>
                                        <p:cTn id="189" dur="500" fill="hold"/>
                                        <p:tgtEl>
                                          <p:spTgt spid="219"/>
                                        </p:tgtEl>
                                        <p:attrNameLst>
                                          <p:attrName>ppt_h</p:attrName>
                                        </p:attrNameLst>
                                      </p:cBhvr>
                                      <p:tavLst>
                                        <p:tav tm="0">
                                          <p:val>
                                            <p:fltVal val="0"/>
                                          </p:val>
                                        </p:tav>
                                        <p:tav tm="100000">
                                          <p:val>
                                            <p:strVal val="#ppt_h"/>
                                          </p:val>
                                        </p:tav>
                                      </p:tavLst>
                                    </p:anim>
                                    <p:animEffect transition="in" filter="fade">
                                      <p:cBhvr>
                                        <p:cTn id="190" dur="500"/>
                                        <p:tgtEl>
                                          <p:spTgt spid="219"/>
                                        </p:tgtEl>
                                      </p:cBhvr>
                                    </p:animEffect>
                                  </p:childTnLst>
                                </p:cTn>
                              </p:par>
                            </p:childTnLst>
                          </p:cTn>
                        </p:par>
                        <p:par>
                          <p:cTn id="191" fill="hold">
                            <p:stCondLst>
                              <p:cond delay="7000"/>
                            </p:stCondLst>
                            <p:childTnLst>
                              <p:par>
                                <p:cTn id="192" presetID="22" presetClass="entr" presetSubtype="8" fill="hold" nodeType="afterEffect">
                                  <p:stCondLst>
                                    <p:cond delay="0"/>
                                  </p:stCondLst>
                                  <p:childTnLst>
                                    <p:set>
                                      <p:cBhvr>
                                        <p:cTn id="193" dur="1" fill="hold">
                                          <p:stCondLst>
                                            <p:cond delay="0"/>
                                          </p:stCondLst>
                                        </p:cTn>
                                        <p:tgtEl>
                                          <p:spTgt spid="23"/>
                                        </p:tgtEl>
                                        <p:attrNameLst>
                                          <p:attrName>style.visibility</p:attrName>
                                        </p:attrNameLst>
                                      </p:cBhvr>
                                      <p:to>
                                        <p:strVal val="visible"/>
                                      </p:to>
                                    </p:set>
                                    <p:animEffect transition="in" filter="wipe(left)">
                                      <p:cBhvr>
                                        <p:cTn id="194" dur="500"/>
                                        <p:tgtEl>
                                          <p:spTgt spid="23"/>
                                        </p:tgtEl>
                                      </p:cBhvr>
                                    </p:animEffect>
                                  </p:childTnLst>
                                </p:cTn>
                              </p:par>
                            </p:childTnLst>
                          </p:cTn>
                        </p:par>
                        <p:par>
                          <p:cTn id="195" fill="hold">
                            <p:stCondLst>
                              <p:cond delay="7500"/>
                            </p:stCondLst>
                            <p:childTnLst>
                              <p:par>
                                <p:cTn id="196" presetID="14" presetClass="entr" presetSubtype="10" fill="hold" nodeType="afterEffect">
                                  <p:stCondLst>
                                    <p:cond delay="0"/>
                                  </p:stCondLst>
                                  <p:childTnLst>
                                    <p:set>
                                      <p:cBhvr>
                                        <p:cTn id="197" dur="1" fill="hold">
                                          <p:stCondLst>
                                            <p:cond delay="0"/>
                                          </p:stCondLst>
                                        </p:cTn>
                                        <p:tgtEl>
                                          <p:spTgt spid="131"/>
                                        </p:tgtEl>
                                        <p:attrNameLst>
                                          <p:attrName>style.visibility</p:attrName>
                                        </p:attrNameLst>
                                      </p:cBhvr>
                                      <p:to>
                                        <p:strVal val="visible"/>
                                      </p:to>
                                    </p:set>
                                    <p:animEffect transition="in" filter="randombar(horizontal)">
                                      <p:cBhvr>
                                        <p:cTn id="198" dur="500"/>
                                        <p:tgtEl>
                                          <p:spTgt spid="131"/>
                                        </p:tgtEl>
                                      </p:cBhvr>
                                    </p:animEffect>
                                  </p:childTnLst>
                                </p:cTn>
                              </p:par>
                            </p:childTnLst>
                          </p:cTn>
                        </p:par>
                        <p:par>
                          <p:cTn id="199" fill="hold">
                            <p:stCondLst>
                              <p:cond delay="8000"/>
                            </p:stCondLst>
                            <p:childTnLst>
                              <p:par>
                                <p:cTn id="200" presetID="42" presetClass="entr" presetSubtype="0" fill="hold" grpId="0" nodeType="afterEffect">
                                  <p:stCondLst>
                                    <p:cond delay="0"/>
                                  </p:stCondLst>
                                  <p:childTnLst>
                                    <p:set>
                                      <p:cBhvr>
                                        <p:cTn id="201" dur="1" fill="hold">
                                          <p:stCondLst>
                                            <p:cond delay="0"/>
                                          </p:stCondLst>
                                        </p:cTn>
                                        <p:tgtEl>
                                          <p:spTgt spid="167"/>
                                        </p:tgtEl>
                                        <p:attrNameLst>
                                          <p:attrName>style.visibility</p:attrName>
                                        </p:attrNameLst>
                                      </p:cBhvr>
                                      <p:to>
                                        <p:strVal val="visible"/>
                                      </p:to>
                                    </p:set>
                                    <p:animEffect transition="in" filter="fade">
                                      <p:cBhvr>
                                        <p:cTn id="202" dur="500"/>
                                        <p:tgtEl>
                                          <p:spTgt spid="167"/>
                                        </p:tgtEl>
                                      </p:cBhvr>
                                    </p:animEffect>
                                    <p:anim calcmode="lin" valueType="num">
                                      <p:cBhvr>
                                        <p:cTn id="203" dur="500" fill="hold"/>
                                        <p:tgtEl>
                                          <p:spTgt spid="167"/>
                                        </p:tgtEl>
                                        <p:attrNameLst>
                                          <p:attrName>ppt_x</p:attrName>
                                        </p:attrNameLst>
                                      </p:cBhvr>
                                      <p:tavLst>
                                        <p:tav tm="0">
                                          <p:val>
                                            <p:strVal val="#ppt_x"/>
                                          </p:val>
                                        </p:tav>
                                        <p:tav tm="100000">
                                          <p:val>
                                            <p:strVal val="#ppt_x"/>
                                          </p:val>
                                        </p:tav>
                                      </p:tavLst>
                                    </p:anim>
                                    <p:anim calcmode="lin" valueType="num">
                                      <p:cBhvr>
                                        <p:cTn id="204" dur="500" fill="hold"/>
                                        <p:tgtEl>
                                          <p:spTgt spid="167"/>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0"/>
                                  </p:stCondLst>
                                  <p:childTnLst>
                                    <p:set>
                                      <p:cBhvr>
                                        <p:cTn id="206" dur="1" fill="hold">
                                          <p:stCondLst>
                                            <p:cond delay="0"/>
                                          </p:stCondLst>
                                        </p:cTn>
                                        <p:tgtEl>
                                          <p:spTgt spid="222"/>
                                        </p:tgtEl>
                                        <p:attrNameLst>
                                          <p:attrName>style.visibility</p:attrName>
                                        </p:attrNameLst>
                                      </p:cBhvr>
                                      <p:to>
                                        <p:strVal val="visible"/>
                                      </p:to>
                                    </p:set>
                                    <p:animEffect transition="in" filter="fade">
                                      <p:cBhvr>
                                        <p:cTn id="207" dur="500"/>
                                        <p:tgtEl>
                                          <p:spTgt spid="222"/>
                                        </p:tgtEl>
                                      </p:cBhvr>
                                    </p:animEffect>
                                    <p:anim calcmode="lin" valueType="num">
                                      <p:cBhvr>
                                        <p:cTn id="208" dur="500" fill="hold"/>
                                        <p:tgtEl>
                                          <p:spTgt spid="222"/>
                                        </p:tgtEl>
                                        <p:attrNameLst>
                                          <p:attrName>ppt_x</p:attrName>
                                        </p:attrNameLst>
                                      </p:cBhvr>
                                      <p:tavLst>
                                        <p:tav tm="0">
                                          <p:val>
                                            <p:strVal val="#ppt_x"/>
                                          </p:val>
                                        </p:tav>
                                        <p:tav tm="100000">
                                          <p:val>
                                            <p:strVal val="#ppt_x"/>
                                          </p:val>
                                        </p:tav>
                                      </p:tavLst>
                                    </p:anim>
                                    <p:anim calcmode="lin" valueType="num">
                                      <p:cBhvr>
                                        <p:cTn id="209" dur="500" fill="hold"/>
                                        <p:tgtEl>
                                          <p:spTgt spid="2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bldLvl="0" animBg="1"/>
      <p:bldP spid="3" grpId="0" bldLvl="0" animBg="1"/>
      <p:bldP spid="4" grpId="0" bldLvl="0" animBg="1"/>
      <p:bldP spid="7" grpId="0" bldLvl="0" animBg="1"/>
      <p:bldP spid="8" grpId="0" bldLvl="0" animBg="1"/>
      <p:bldP spid="9" grpId="0" bldLvl="0" animBg="1"/>
      <p:bldP spid="10" grpId="0" bldLvl="0" animBg="1"/>
      <p:bldP spid="11" grpId="0" bldLvl="0" animBg="1"/>
      <p:bldP spid="12" grpId="0" bldLvl="0" animBg="1"/>
      <p:bldP spid="14" grpId="0" bldLvl="0" animBg="1"/>
      <p:bldP spid="35" grpId="0" bldLvl="0" animBg="1"/>
      <p:bldP spid="36" grpId="0" bldLvl="0" animBg="1"/>
      <p:bldP spid="79" grpId="0"/>
      <p:bldP spid="82" grpId="0"/>
      <p:bldP spid="130" grpId="0"/>
      <p:bldP spid="167" grpId="0"/>
      <p:bldP spid="212" grpId="0" bldLvl="0" animBg="1"/>
      <p:bldP spid="213" grpId="0"/>
      <p:bldP spid="214" grpId="0" bldLvl="0" animBg="1"/>
      <p:bldP spid="215" grpId="0"/>
      <p:bldP spid="216" grpId="0" bldLvl="0" animBg="1"/>
      <p:bldP spid="217" grpId="0"/>
      <p:bldP spid="218" grpId="0" bldLvl="0" animBg="1"/>
      <p:bldP spid="219" grpId="0"/>
      <p:bldP spid="220" grpId="0"/>
      <p:bldP spid="221" grpId="0"/>
      <p:bldP spid="222" grpId="0"/>
      <p:bldP spid="2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26212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商务合作品牌</a:t>
            </a:r>
          </a:p>
        </p:txBody>
      </p:sp>
      <p:pic>
        <p:nvPicPr>
          <p:cNvPr id="130" name="图片 129"/>
          <p:cNvPicPr>
            <a:picLocks noChangeAspect="1"/>
          </p:cNvPicPr>
          <p:nvPr/>
        </p:nvPicPr>
        <p:blipFill rotWithShape="1">
          <a:blip r:embed="rId3" cstate="print">
            <a:grayscl/>
            <a:extLst>
              <a:ext uri="{BEBA8EAE-BF5A-486C-A8C5-ECC9F3942E4B}">
                <a14:imgProps xmlns:a14="http://schemas.microsoft.com/office/drawing/2010/main">
                  <a14:imgLayer r:embed="rId4">
                    <a14:imgEffect>
                      <a14:colorTemperature colorTemp="2000"/>
                    </a14:imgEffect>
                    <a14:imgEffect>
                      <a14:saturation sat="400000"/>
                    </a14:imgEffect>
                  </a14:imgLayer>
                </a14:imgProps>
              </a:ext>
            </a:extLst>
          </a:blip>
          <a:srcRect b="72279"/>
          <a:stretch>
            <a:fillRect/>
          </a:stretch>
        </p:blipFill>
        <p:spPr>
          <a:xfrm rot="10800000">
            <a:off x="3241659" y="1371878"/>
            <a:ext cx="2296664" cy="192512"/>
          </a:xfrm>
          <a:prstGeom prst="rect">
            <a:avLst/>
          </a:prstGeom>
        </p:spPr>
      </p:pic>
      <p:pic>
        <p:nvPicPr>
          <p:cNvPr id="131" name="图片 130"/>
          <p:cNvPicPr>
            <a:picLocks noChangeAspect="1"/>
          </p:cNvPicPr>
          <p:nvPr/>
        </p:nvPicPr>
        <p:blipFill rotWithShape="1">
          <a:blip r:embed="rId3" cstate="print">
            <a:grayscl/>
            <a:extLst>
              <a:ext uri="{BEBA8EAE-BF5A-486C-A8C5-ECC9F3942E4B}">
                <a14:imgProps xmlns:a14="http://schemas.microsoft.com/office/drawing/2010/main">
                  <a14:imgLayer r:embed="rId4">
                    <a14:imgEffect>
                      <a14:colorTemperature colorTemp="2000"/>
                    </a14:imgEffect>
                    <a14:imgEffect>
                      <a14:saturation sat="400000"/>
                    </a14:imgEffect>
                  </a14:imgLayer>
                </a14:imgProps>
              </a:ext>
            </a:extLst>
          </a:blip>
          <a:srcRect b="72279"/>
          <a:stretch>
            <a:fillRect/>
          </a:stretch>
        </p:blipFill>
        <p:spPr>
          <a:xfrm flipH="1">
            <a:off x="3214989" y="6063195"/>
            <a:ext cx="2296664" cy="192512"/>
          </a:xfrm>
          <a:prstGeom prst="rect">
            <a:avLst/>
          </a:prstGeom>
        </p:spPr>
      </p:pic>
      <p:pic>
        <p:nvPicPr>
          <p:cNvPr id="132" name="图片 131"/>
          <p:cNvPicPr>
            <a:picLocks noChangeAspect="1"/>
          </p:cNvPicPr>
          <p:nvPr/>
        </p:nvPicPr>
        <p:blipFill rotWithShape="1">
          <a:blip r:embed="rId5" cstate="print">
            <a:grayscl/>
            <a:extLst>
              <a:ext uri="{BEBA8EAE-BF5A-486C-A8C5-ECC9F3942E4B}">
                <a14:imgProps xmlns:a14="http://schemas.microsoft.com/office/drawing/2010/main">
                  <a14:imgLayer r:embed="rId4">
                    <a14:imgEffect>
                      <a14:colorTemperature colorTemp="2000"/>
                    </a14:imgEffect>
                    <a14:imgEffect>
                      <a14:saturation sat="400000"/>
                    </a14:imgEffect>
                  </a14:imgLayer>
                </a14:imgProps>
              </a:ext>
            </a:extLst>
          </a:blip>
          <a:srcRect b="72279"/>
          <a:stretch>
            <a:fillRect/>
          </a:stretch>
        </p:blipFill>
        <p:spPr>
          <a:xfrm rot="16200000">
            <a:off x="6614781" y="3734011"/>
            <a:ext cx="2295833" cy="192582"/>
          </a:xfrm>
          <a:prstGeom prst="rect">
            <a:avLst/>
          </a:prstGeom>
        </p:spPr>
      </p:pic>
      <p:pic>
        <p:nvPicPr>
          <p:cNvPr id="133" name="图片 132"/>
          <p:cNvPicPr>
            <a:picLocks noChangeAspect="1"/>
          </p:cNvPicPr>
          <p:nvPr/>
        </p:nvPicPr>
        <p:blipFill rotWithShape="1">
          <a:blip r:embed="rId5" cstate="print">
            <a:grayscl/>
            <a:extLst>
              <a:ext uri="{BEBA8EAE-BF5A-486C-A8C5-ECC9F3942E4B}">
                <a14:imgProps xmlns:a14="http://schemas.microsoft.com/office/drawing/2010/main">
                  <a14:imgLayer r:embed="rId4">
                    <a14:imgEffect>
                      <a14:colorTemperature colorTemp="2000"/>
                    </a14:imgEffect>
                    <a14:imgEffect>
                      <a14:saturation sat="400000"/>
                    </a14:imgEffect>
                  </a14:imgLayer>
                </a14:imgProps>
              </a:ext>
            </a:extLst>
          </a:blip>
          <a:srcRect b="72279"/>
          <a:stretch>
            <a:fillRect/>
          </a:stretch>
        </p:blipFill>
        <p:spPr>
          <a:xfrm rot="5400000" flipH="1">
            <a:off x="-118566" y="3720676"/>
            <a:ext cx="2295833" cy="192582"/>
          </a:xfrm>
          <a:prstGeom prst="rect">
            <a:avLst/>
          </a:prstGeom>
        </p:spPr>
      </p:pic>
      <p:pic>
        <p:nvPicPr>
          <p:cNvPr id="2" name="图片 1" descr="635688408414499534"/>
          <p:cNvPicPr>
            <a:picLocks noChangeAspect="1"/>
          </p:cNvPicPr>
          <p:nvPr/>
        </p:nvPicPr>
        <p:blipFill>
          <a:blip r:embed="rId6">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grpSp>
        <p:nvGrpSpPr>
          <p:cNvPr id="39" name="组合 38"/>
          <p:cNvGrpSpPr/>
          <p:nvPr/>
        </p:nvGrpSpPr>
        <p:grpSpPr>
          <a:xfrm>
            <a:off x="1127760" y="4567555"/>
            <a:ext cx="1440180" cy="1440180"/>
            <a:chOff x="8824" y="2462"/>
            <a:chExt cx="2268" cy="2268"/>
          </a:xfrm>
        </p:grpSpPr>
        <p:sp>
          <p:nvSpPr>
            <p:cNvPr id="34" name="矩形 33"/>
            <p:cNvSpPr/>
            <p:nvPr/>
          </p:nvSpPr>
          <p:spPr>
            <a:xfrm>
              <a:off x="8824" y="2462"/>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3" name="图片 2" descr="12"/>
            <p:cNvPicPr>
              <a:picLocks noChangeAspect="1"/>
            </p:cNvPicPr>
            <p:nvPr/>
          </p:nvPicPr>
          <p:blipFill>
            <a:blip r:embed="rId7">
              <a:clrChange>
                <a:clrFrom>
                  <a:srgbClr val="FDFDFD">
                    <a:alpha val="100000"/>
                  </a:srgbClr>
                </a:clrFrom>
                <a:clrTo>
                  <a:srgbClr val="FDFDFD">
                    <a:alpha val="100000"/>
                    <a:alpha val="0"/>
                  </a:srgbClr>
                </a:clrTo>
              </a:clrChange>
            </a:blip>
            <a:srcRect l="21700" t="13393" r="22152" b="14610"/>
            <a:stretch>
              <a:fillRect/>
            </a:stretch>
          </p:blipFill>
          <p:spPr>
            <a:xfrm>
              <a:off x="8899" y="2587"/>
              <a:ext cx="2119" cy="2018"/>
            </a:xfrm>
            <a:prstGeom prst="rect">
              <a:avLst/>
            </a:prstGeom>
          </p:spPr>
        </p:pic>
      </p:grpSp>
      <p:grpSp>
        <p:nvGrpSpPr>
          <p:cNvPr id="18" name="组合 17"/>
          <p:cNvGrpSpPr/>
          <p:nvPr/>
        </p:nvGrpSpPr>
        <p:grpSpPr>
          <a:xfrm>
            <a:off x="2813685" y="1564005"/>
            <a:ext cx="1440180" cy="1440180"/>
            <a:chOff x="4117" y="2464"/>
            <a:chExt cx="2268" cy="2268"/>
          </a:xfrm>
        </p:grpSpPr>
        <p:sp>
          <p:nvSpPr>
            <p:cNvPr id="16" name="矩形 15"/>
            <p:cNvSpPr/>
            <p:nvPr/>
          </p:nvSpPr>
          <p:spPr>
            <a:xfrm>
              <a:off x="4117" y="2464"/>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4" name="图片 3" descr="1"/>
            <p:cNvPicPr>
              <a:picLocks noChangeAspect="1"/>
            </p:cNvPicPr>
            <p:nvPr/>
          </p:nvPicPr>
          <p:blipFill>
            <a:blip r:embed="rId8">
              <a:clrChange>
                <a:clrFrom>
                  <a:srgbClr val="FFFFFF">
                    <a:alpha val="100000"/>
                  </a:srgbClr>
                </a:clrFrom>
                <a:clrTo>
                  <a:srgbClr val="FFFFFF">
                    <a:alpha val="100000"/>
                    <a:alpha val="0"/>
                  </a:srgbClr>
                </a:clrTo>
              </a:clrChange>
            </a:blip>
            <a:srcRect l="3434"/>
            <a:stretch>
              <a:fillRect/>
            </a:stretch>
          </p:blipFill>
          <p:spPr>
            <a:xfrm>
              <a:off x="4425" y="2747"/>
              <a:ext cx="1651" cy="1701"/>
            </a:xfrm>
            <a:prstGeom prst="rect">
              <a:avLst/>
            </a:prstGeom>
          </p:spPr>
        </p:pic>
      </p:grpSp>
      <p:grpSp>
        <p:nvGrpSpPr>
          <p:cNvPr id="20" name="组合 19"/>
          <p:cNvGrpSpPr/>
          <p:nvPr/>
        </p:nvGrpSpPr>
        <p:grpSpPr>
          <a:xfrm>
            <a:off x="4500245" y="1564005"/>
            <a:ext cx="1440180" cy="1440180"/>
            <a:chOff x="7884" y="4088"/>
            <a:chExt cx="2268" cy="2268"/>
          </a:xfrm>
        </p:grpSpPr>
        <p:sp>
          <p:nvSpPr>
            <p:cNvPr id="17" name="矩形 16"/>
            <p:cNvSpPr/>
            <p:nvPr/>
          </p:nvSpPr>
          <p:spPr>
            <a:xfrm>
              <a:off x="7884" y="4088"/>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5" name="图片 4" descr="2"/>
            <p:cNvPicPr>
              <a:picLocks noChangeAspect="1"/>
            </p:cNvPicPr>
            <p:nvPr/>
          </p:nvPicPr>
          <p:blipFill>
            <a:blip r:embed="rId9">
              <a:clrChange>
                <a:clrFrom>
                  <a:srgbClr val="FFFFFF">
                    <a:alpha val="100000"/>
                  </a:srgbClr>
                </a:clrFrom>
                <a:clrTo>
                  <a:srgbClr val="FFFFFF">
                    <a:alpha val="100000"/>
                    <a:alpha val="0"/>
                  </a:srgbClr>
                </a:clrTo>
              </a:clrChange>
            </a:blip>
            <a:srcRect l="17499" r="15312"/>
            <a:stretch>
              <a:fillRect/>
            </a:stretch>
          </p:blipFill>
          <p:spPr>
            <a:xfrm>
              <a:off x="8126" y="4321"/>
              <a:ext cx="1843" cy="1800"/>
            </a:xfrm>
            <a:prstGeom prst="rect">
              <a:avLst/>
            </a:prstGeom>
          </p:spPr>
        </p:pic>
      </p:grpSp>
      <p:grpSp>
        <p:nvGrpSpPr>
          <p:cNvPr id="35" name="组合 34"/>
          <p:cNvGrpSpPr/>
          <p:nvPr/>
        </p:nvGrpSpPr>
        <p:grpSpPr>
          <a:xfrm>
            <a:off x="2814320" y="4567555"/>
            <a:ext cx="1440180" cy="1440180"/>
            <a:chOff x="8818" y="4732"/>
            <a:chExt cx="2268" cy="2268"/>
          </a:xfrm>
        </p:grpSpPr>
        <p:sp>
          <p:nvSpPr>
            <p:cNvPr id="32" name="矩形 31"/>
            <p:cNvSpPr/>
            <p:nvPr/>
          </p:nvSpPr>
          <p:spPr>
            <a:xfrm>
              <a:off x="8818" y="4732"/>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6" name="图片 5" descr="3"/>
            <p:cNvPicPr>
              <a:picLocks noChangeAspect="1"/>
            </p:cNvPicPr>
            <p:nvPr/>
          </p:nvPicPr>
          <p:blipFill>
            <a:blip r:embed="rId10">
              <a:clrChange>
                <a:clrFrom>
                  <a:srgbClr val="FFFFFF">
                    <a:alpha val="100000"/>
                  </a:srgbClr>
                </a:clrFrom>
                <a:clrTo>
                  <a:srgbClr val="FFFFFF">
                    <a:alpha val="100000"/>
                    <a:alpha val="0"/>
                  </a:srgbClr>
                </a:clrTo>
              </a:clrChange>
            </a:blip>
            <a:stretch>
              <a:fillRect/>
            </a:stretch>
          </p:blipFill>
          <p:spPr>
            <a:xfrm>
              <a:off x="8903" y="5116"/>
              <a:ext cx="2099" cy="1500"/>
            </a:xfrm>
            <a:prstGeom prst="rect">
              <a:avLst/>
            </a:prstGeom>
          </p:spPr>
        </p:pic>
      </p:grpSp>
      <p:grpSp>
        <p:nvGrpSpPr>
          <p:cNvPr id="30" name="组合 29"/>
          <p:cNvGrpSpPr/>
          <p:nvPr/>
        </p:nvGrpSpPr>
        <p:grpSpPr>
          <a:xfrm>
            <a:off x="1127760" y="1564005"/>
            <a:ext cx="1440180" cy="1440180"/>
            <a:chOff x="1630" y="2512"/>
            <a:chExt cx="2268" cy="2268"/>
          </a:xfrm>
        </p:grpSpPr>
        <p:sp>
          <p:nvSpPr>
            <p:cNvPr id="24" name="矩形 23"/>
            <p:cNvSpPr/>
            <p:nvPr/>
          </p:nvSpPr>
          <p:spPr>
            <a:xfrm>
              <a:off x="1630" y="2512"/>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8" name="图片 7" descr="5"/>
            <p:cNvPicPr>
              <a:picLocks noChangeAspect="1"/>
            </p:cNvPicPr>
            <p:nvPr/>
          </p:nvPicPr>
          <p:blipFill>
            <a:blip r:embed="rId11"/>
            <a:stretch>
              <a:fillRect/>
            </a:stretch>
          </p:blipFill>
          <p:spPr>
            <a:xfrm>
              <a:off x="2066" y="3020"/>
              <a:ext cx="1396" cy="1253"/>
            </a:xfrm>
            <a:prstGeom prst="rect">
              <a:avLst/>
            </a:prstGeom>
          </p:spPr>
        </p:pic>
      </p:grpSp>
      <p:grpSp>
        <p:nvGrpSpPr>
          <p:cNvPr id="40" name="组合 39"/>
          <p:cNvGrpSpPr/>
          <p:nvPr/>
        </p:nvGrpSpPr>
        <p:grpSpPr>
          <a:xfrm>
            <a:off x="4500880" y="4567555"/>
            <a:ext cx="1439545" cy="1440180"/>
            <a:chOff x="12257" y="2498"/>
            <a:chExt cx="2372" cy="2268"/>
          </a:xfrm>
        </p:grpSpPr>
        <p:sp>
          <p:nvSpPr>
            <p:cNvPr id="37" name="矩形 36"/>
            <p:cNvSpPr/>
            <p:nvPr/>
          </p:nvSpPr>
          <p:spPr>
            <a:xfrm>
              <a:off x="12309" y="2498"/>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9" name="图片 8" descr="6"/>
            <p:cNvPicPr>
              <a:picLocks noChangeAspect="1"/>
            </p:cNvPicPr>
            <p:nvPr/>
          </p:nvPicPr>
          <p:blipFill>
            <a:blip r:embed="rId12">
              <a:clrChange>
                <a:clrFrom>
                  <a:srgbClr val="FEFEFE">
                    <a:alpha val="100000"/>
                  </a:srgbClr>
                </a:clrFrom>
                <a:clrTo>
                  <a:srgbClr val="FEFEFE">
                    <a:alpha val="100000"/>
                    <a:alpha val="0"/>
                  </a:srgbClr>
                </a:clrTo>
              </a:clrChange>
            </a:blip>
            <a:stretch>
              <a:fillRect/>
            </a:stretch>
          </p:blipFill>
          <p:spPr>
            <a:xfrm>
              <a:off x="12257" y="2840"/>
              <a:ext cx="2372" cy="1584"/>
            </a:xfrm>
            <a:prstGeom prst="rect">
              <a:avLst/>
            </a:prstGeom>
          </p:spPr>
        </p:pic>
      </p:grpSp>
      <p:grpSp>
        <p:nvGrpSpPr>
          <p:cNvPr id="22" name="组合 21"/>
          <p:cNvGrpSpPr/>
          <p:nvPr/>
        </p:nvGrpSpPr>
        <p:grpSpPr>
          <a:xfrm>
            <a:off x="2813685" y="3065780"/>
            <a:ext cx="1440180" cy="1440180"/>
            <a:chOff x="4117" y="4958"/>
            <a:chExt cx="2268" cy="2268"/>
          </a:xfrm>
        </p:grpSpPr>
        <p:sp>
          <p:nvSpPr>
            <p:cNvPr id="19" name="矩形 18"/>
            <p:cNvSpPr/>
            <p:nvPr/>
          </p:nvSpPr>
          <p:spPr>
            <a:xfrm>
              <a:off x="4117" y="4958"/>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10" name="图片 9" descr="7"/>
            <p:cNvPicPr>
              <a:picLocks noChangeAspect="1"/>
            </p:cNvPicPr>
            <p:nvPr/>
          </p:nvPicPr>
          <p:blipFill>
            <a:blip r:embed="rId13">
              <a:clrChange>
                <a:clrFrom>
                  <a:srgbClr val="FFFFFF">
                    <a:alpha val="100000"/>
                  </a:srgbClr>
                </a:clrFrom>
                <a:clrTo>
                  <a:srgbClr val="FFFFFF">
                    <a:alpha val="100000"/>
                    <a:alpha val="0"/>
                  </a:srgbClr>
                </a:clrTo>
              </a:clrChange>
            </a:blip>
            <a:stretch>
              <a:fillRect/>
            </a:stretch>
          </p:blipFill>
          <p:spPr>
            <a:xfrm>
              <a:off x="4516" y="5464"/>
              <a:ext cx="1469" cy="1255"/>
            </a:xfrm>
            <a:prstGeom prst="rect">
              <a:avLst/>
            </a:prstGeom>
          </p:spPr>
        </p:pic>
      </p:grpSp>
      <p:grpSp>
        <p:nvGrpSpPr>
          <p:cNvPr id="47" name="组合 46"/>
          <p:cNvGrpSpPr/>
          <p:nvPr/>
        </p:nvGrpSpPr>
        <p:grpSpPr>
          <a:xfrm>
            <a:off x="6186805" y="4567555"/>
            <a:ext cx="1440180" cy="1440180"/>
            <a:chOff x="14315" y="4749"/>
            <a:chExt cx="2268" cy="2268"/>
          </a:xfrm>
        </p:grpSpPr>
        <p:sp>
          <p:nvSpPr>
            <p:cNvPr id="44" name="矩形 43"/>
            <p:cNvSpPr/>
            <p:nvPr/>
          </p:nvSpPr>
          <p:spPr>
            <a:xfrm>
              <a:off x="14315" y="4749"/>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11" name="图片 10" descr="8"/>
            <p:cNvPicPr>
              <a:picLocks noChangeAspect="1"/>
            </p:cNvPicPr>
            <p:nvPr/>
          </p:nvPicPr>
          <p:blipFill>
            <a:blip r:embed="rId14">
              <a:clrChange>
                <a:clrFrom>
                  <a:srgbClr val="FFFFFF">
                    <a:alpha val="100000"/>
                  </a:srgbClr>
                </a:clrFrom>
                <a:clrTo>
                  <a:srgbClr val="FFFFFF">
                    <a:alpha val="100000"/>
                    <a:alpha val="0"/>
                  </a:srgbClr>
                </a:clrTo>
              </a:clrChange>
            </a:blip>
            <a:srcRect l="14727" t="9143" r="10519"/>
            <a:stretch>
              <a:fillRect/>
            </a:stretch>
          </p:blipFill>
          <p:spPr>
            <a:xfrm>
              <a:off x="14681" y="5153"/>
              <a:ext cx="1536" cy="1461"/>
            </a:xfrm>
            <a:prstGeom prst="rect">
              <a:avLst/>
            </a:prstGeom>
          </p:spPr>
        </p:pic>
      </p:grpSp>
      <p:grpSp>
        <p:nvGrpSpPr>
          <p:cNvPr id="31" name="组合 30"/>
          <p:cNvGrpSpPr/>
          <p:nvPr/>
        </p:nvGrpSpPr>
        <p:grpSpPr>
          <a:xfrm>
            <a:off x="4500245" y="3065780"/>
            <a:ext cx="1440180" cy="1440180"/>
            <a:chOff x="6385" y="4748"/>
            <a:chExt cx="2268" cy="2268"/>
          </a:xfrm>
        </p:grpSpPr>
        <p:sp>
          <p:nvSpPr>
            <p:cNvPr id="21" name="矩形 20"/>
            <p:cNvSpPr/>
            <p:nvPr/>
          </p:nvSpPr>
          <p:spPr>
            <a:xfrm>
              <a:off x="6385" y="4748"/>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12" name="图片 11" descr="9"/>
            <p:cNvPicPr>
              <a:picLocks noChangeAspect="1"/>
            </p:cNvPicPr>
            <p:nvPr/>
          </p:nvPicPr>
          <p:blipFill>
            <a:blip r:embed="rId15">
              <a:clrChange>
                <a:clrFrom>
                  <a:srgbClr val="FFFFFF">
                    <a:alpha val="100000"/>
                  </a:srgbClr>
                </a:clrFrom>
                <a:clrTo>
                  <a:srgbClr val="FFFFFF">
                    <a:alpha val="100000"/>
                    <a:alpha val="0"/>
                  </a:srgbClr>
                </a:clrTo>
              </a:clrChange>
            </a:blip>
            <a:srcRect l="20161" r="23185" b="10644"/>
            <a:stretch>
              <a:fillRect/>
            </a:stretch>
          </p:blipFill>
          <p:spPr>
            <a:xfrm>
              <a:off x="6602" y="4991"/>
              <a:ext cx="1834" cy="1781"/>
            </a:xfrm>
            <a:prstGeom prst="rect">
              <a:avLst/>
            </a:prstGeom>
          </p:spPr>
        </p:pic>
      </p:grpSp>
      <p:grpSp>
        <p:nvGrpSpPr>
          <p:cNvPr id="33" name="组合 32"/>
          <p:cNvGrpSpPr/>
          <p:nvPr/>
        </p:nvGrpSpPr>
        <p:grpSpPr>
          <a:xfrm>
            <a:off x="1127760" y="3065780"/>
            <a:ext cx="1440180" cy="1440180"/>
            <a:chOff x="1749" y="4748"/>
            <a:chExt cx="2268" cy="2268"/>
          </a:xfrm>
        </p:grpSpPr>
        <p:sp>
          <p:nvSpPr>
            <p:cNvPr id="29" name="矩形 28"/>
            <p:cNvSpPr/>
            <p:nvPr/>
          </p:nvSpPr>
          <p:spPr>
            <a:xfrm>
              <a:off x="1749" y="4748"/>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7" name="图片 6" descr="4"/>
            <p:cNvPicPr>
              <a:picLocks noChangeAspect="1"/>
            </p:cNvPicPr>
            <p:nvPr/>
          </p:nvPicPr>
          <p:blipFill>
            <a:blip r:embed="rId16">
              <a:clrChange>
                <a:clrFrom>
                  <a:srgbClr val="F8F8F8">
                    <a:alpha val="100000"/>
                  </a:srgbClr>
                </a:clrFrom>
                <a:clrTo>
                  <a:srgbClr val="F8F8F8">
                    <a:alpha val="100000"/>
                    <a:alpha val="0"/>
                  </a:srgbClr>
                </a:clrTo>
              </a:clrChange>
            </a:blip>
            <a:stretch>
              <a:fillRect/>
            </a:stretch>
          </p:blipFill>
          <p:spPr>
            <a:xfrm>
              <a:off x="2181" y="5229"/>
              <a:ext cx="1404" cy="1307"/>
            </a:xfrm>
            <a:prstGeom prst="rect">
              <a:avLst/>
            </a:prstGeom>
          </p:spPr>
        </p:pic>
      </p:grpSp>
      <p:grpSp>
        <p:nvGrpSpPr>
          <p:cNvPr id="45" name="组合 44"/>
          <p:cNvGrpSpPr/>
          <p:nvPr/>
        </p:nvGrpSpPr>
        <p:grpSpPr>
          <a:xfrm>
            <a:off x="6185535" y="3065780"/>
            <a:ext cx="1440180" cy="1440180"/>
            <a:chOff x="11882" y="4730"/>
            <a:chExt cx="2268" cy="2268"/>
          </a:xfrm>
        </p:grpSpPr>
        <p:sp>
          <p:nvSpPr>
            <p:cNvPr id="42" name="矩形 41"/>
            <p:cNvSpPr/>
            <p:nvPr/>
          </p:nvSpPr>
          <p:spPr>
            <a:xfrm>
              <a:off x="11882" y="4730"/>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14" name="图片 13" descr="10"/>
            <p:cNvPicPr>
              <a:picLocks noChangeAspect="1"/>
            </p:cNvPicPr>
            <p:nvPr/>
          </p:nvPicPr>
          <p:blipFill>
            <a:blip r:embed="rId17">
              <a:clrChange>
                <a:clrFrom>
                  <a:srgbClr val="FFFFFF">
                    <a:alpha val="100000"/>
                  </a:srgbClr>
                </a:clrFrom>
                <a:clrTo>
                  <a:srgbClr val="FFFFFF">
                    <a:alpha val="100000"/>
                    <a:alpha val="0"/>
                  </a:srgbClr>
                </a:clrTo>
              </a:clrChange>
            </a:blip>
            <a:srcRect l="30249" r="32251"/>
            <a:stretch>
              <a:fillRect/>
            </a:stretch>
          </p:blipFill>
          <p:spPr>
            <a:xfrm>
              <a:off x="12311" y="5106"/>
              <a:ext cx="1410" cy="1517"/>
            </a:xfrm>
            <a:prstGeom prst="rect">
              <a:avLst/>
            </a:prstGeom>
          </p:spPr>
        </p:pic>
      </p:grpSp>
      <p:grpSp>
        <p:nvGrpSpPr>
          <p:cNvPr id="48" name="组合 47"/>
          <p:cNvGrpSpPr/>
          <p:nvPr/>
        </p:nvGrpSpPr>
        <p:grpSpPr>
          <a:xfrm>
            <a:off x="6185535" y="1564005"/>
            <a:ext cx="1440180" cy="1440180"/>
            <a:chOff x="14232" y="2513"/>
            <a:chExt cx="2268" cy="2268"/>
          </a:xfrm>
        </p:grpSpPr>
        <p:sp>
          <p:nvSpPr>
            <p:cNvPr id="46" name="矩形 45"/>
            <p:cNvSpPr/>
            <p:nvPr/>
          </p:nvSpPr>
          <p:spPr>
            <a:xfrm>
              <a:off x="14232" y="2513"/>
              <a:ext cx="2268" cy="2268"/>
            </a:xfrm>
            <a:prstGeom prst="rect">
              <a:avLst/>
            </a:prstGeom>
            <a:solidFill>
              <a:schemeClr val="bg1">
                <a:lumMod val="95000"/>
              </a:schemeClr>
            </a:solidFill>
            <a:ln>
              <a:noFill/>
            </a:ln>
            <a:effectLst>
              <a:outerShdw dist="38100" dir="2700000" algn="tl" rotWithShape="0">
                <a:prstClr val="black">
                  <a:alpha val="37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pic>
          <p:nvPicPr>
            <p:cNvPr id="15" name="图片 14" descr="11"/>
            <p:cNvPicPr>
              <a:picLocks noChangeAspect="1"/>
            </p:cNvPicPr>
            <p:nvPr/>
          </p:nvPicPr>
          <p:blipFill>
            <a:blip r:embed="rId18">
              <a:clrChange>
                <a:clrFrom>
                  <a:srgbClr val="FFFFFF">
                    <a:alpha val="100000"/>
                  </a:srgbClr>
                </a:clrFrom>
                <a:clrTo>
                  <a:srgbClr val="FFFFFF">
                    <a:alpha val="100000"/>
                    <a:alpha val="0"/>
                  </a:srgbClr>
                </a:clrTo>
              </a:clrChange>
            </a:blip>
            <a:stretch>
              <a:fillRect/>
            </a:stretch>
          </p:blipFill>
          <p:spPr>
            <a:xfrm>
              <a:off x="14516" y="3074"/>
              <a:ext cx="1701" cy="1145"/>
            </a:xfrm>
            <a:prstGeom prst="rect">
              <a:avLst/>
            </a:prstGeom>
          </p:spPr>
        </p:pic>
      </p:grpSp>
      <p:sp>
        <p:nvSpPr>
          <p:cNvPr id="69" name="文本框 104"/>
          <p:cNvSpPr txBox="1"/>
          <p:nvPr/>
        </p:nvSpPr>
        <p:spPr>
          <a:xfrm>
            <a:off x="8635365" y="1009650"/>
            <a:ext cx="2887980" cy="5547995"/>
          </a:xfrm>
          <a:prstGeom prst="rect">
            <a:avLst/>
          </a:prstGeom>
          <a:noFill/>
        </p:spPr>
        <p:txBody>
          <a:bodyPr wrap="square" rtlCol="0">
            <a:spAutoFit/>
          </a:bodyPr>
          <a:lstStyle/>
          <a:p>
            <a:pPr algn="just" eaLnBrk="1" hangingPunct="1">
              <a:lnSpc>
                <a:spcPct val="150000"/>
              </a:lnSpc>
              <a:spcBef>
                <a:spcPct val="20000"/>
              </a:spcBef>
            </a:pPr>
            <a:r>
              <a:rPr lang="en-US" altLang="zh-CN" sz="18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    </a:t>
            </a:r>
            <a:r>
              <a:rPr lang="zh-CN" altLang="en-US" sz="18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经过坚持不懈的市场开拓，公司目前是京津冀地区最大的进排气系统配套企业。在国内同行业中，产量及各项经济指标均名列前茅。</a:t>
            </a:r>
            <a:endParaRPr lang="zh-CN" altLang="en-US" sz="18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a:p>
            <a:pPr algn="just" eaLnBrk="1" hangingPunct="1">
              <a:lnSpc>
                <a:spcPct val="150000"/>
              </a:lnSpc>
              <a:spcBef>
                <a:spcPct val="20000"/>
              </a:spcBef>
            </a:pPr>
            <a:r>
              <a:rPr lang="zh-CN" altLang="en-US" sz="18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    主要客户以</a:t>
            </a:r>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自主品牌乘用车为主，</a:t>
            </a:r>
            <a:r>
              <a:rPr lang="zh-CN" altLang="en-US" sz="18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有东南汽车、一汽海马、东风乘用车、上汽通用五菱、北汽、比亚迪、华晨汽车、昌河汽车等知名品牌，涉及车型</a:t>
            </a:r>
            <a:r>
              <a:rPr lang="en-US" altLang="zh-CN" sz="18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40</a:t>
            </a:r>
            <a:r>
              <a:rPr lang="zh-CN" altLang="en-US" sz="18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于款。</a:t>
            </a:r>
            <a:endParaRPr lang="zh-CN" altLang="en-US" sz="18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133"/>
                                        </p:tgtEl>
                                        <p:attrNameLst>
                                          <p:attrName>style.visibility</p:attrName>
                                        </p:attrNameLst>
                                      </p:cBhvr>
                                      <p:to>
                                        <p:strVal val="visible"/>
                                      </p:to>
                                    </p:set>
                                    <p:anim calcmode="lin" valueType="num">
                                      <p:cBhvr additive="base">
                                        <p:cTn id="13" dur="500" fill="hold"/>
                                        <p:tgtEl>
                                          <p:spTgt spid="133"/>
                                        </p:tgtEl>
                                        <p:attrNameLst>
                                          <p:attrName>ppt_x</p:attrName>
                                        </p:attrNameLst>
                                      </p:cBhvr>
                                      <p:tavLst>
                                        <p:tav tm="0">
                                          <p:val>
                                            <p:strVal val="#ppt_x"/>
                                          </p:val>
                                        </p:tav>
                                        <p:tav tm="100000">
                                          <p:val>
                                            <p:strVal val="#ppt_x"/>
                                          </p:val>
                                        </p:tav>
                                      </p:tavLst>
                                    </p:anim>
                                    <p:anim calcmode="lin" valueType="num">
                                      <p:cBhvr additive="base">
                                        <p:cTn id="14" dur="500" fill="hold"/>
                                        <p:tgtEl>
                                          <p:spTgt spid="133"/>
                                        </p:tgtEl>
                                        <p:attrNameLst>
                                          <p:attrName>ppt_y</p:attrName>
                                        </p:attrNameLst>
                                      </p:cBhvr>
                                      <p:tavLst>
                                        <p:tav tm="0">
                                          <p:val>
                                            <p:strVal val="1+#ppt_h/2"/>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anim calcmode="lin" valueType="num">
                                      <p:cBhvr additive="base">
                                        <p:cTn id="17" dur="500" fill="hold"/>
                                        <p:tgtEl>
                                          <p:spTgt spid="130"/>
                                        </p:tgtEl>
                                        <p:attrNameLst>
                                          <p:attrName>ppt_x</p:attrName>
                                        </p:attrNameLst>
                                      </p:cBhvr>
                                      <p:tavLst>
                                        <p:tav tm="0">
                                          <p:val>
                                            <p:strVal val="0-#ppt_w/2"/>
                                          </p:val>
                                        </p:tav>
                                        <p:tav tm="100000">
                                          <p:val>
                                            <p:strVal val="#ppt_x"/>
                                          </p:val>
                                        </p:tav>
                                      </p:tavLst>
                                    </p:anim>
                                    <p:anim calcmode="lin" valueType="num">
                                      <p:cBhvr additive="base">
                                        <p:cTn id="18" dur="500" fill="hold"/>
                                        <p:tgtEl>
                                          <p:spTgt spid="130"/>
                                        </p:tgtEl>
                                        <p:attrNameLst>
                                          <p:attrName>ppt_y</p:attrName>
                                        </p:attrNameLst>
                                      </p:cBhvr>
                                      <p:tavLst>
                                        <p:tav tm="0">
                                          <p:val>
                                            <p:strVal val="#ppt_y"/>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132"/>
                                        </p:tgtEl>
                                        <p:attrNameLst>
                                          <p:attrName>style.visibility</p:attrName>
                                        </p:attrNameLst>
                                      </p:cBhvr>
                                      <p:to>
                                        <p:strVal val="visible"/>
                                      </p:to>
                                    </p:set>
                                    <p:anim calcmode="lin" valueType="num">
                                      <p:cBhvr additive="base">
                                        <p:cTn id="21" dur="500" fill="hold"/>
                                        <p:tgtEl>
                                          <p:spTgt spid="132"/>
                                        </p:tgtEl>
                                        <p:attrNameLst>
                                          <p:attrName>ppt_x</p:attrName>
                                        </p:attrNameLst>
                                      </p:cBhvr>
                                      <p:tavLst>
                                        <p:tav tm="0">
                                          <p:val>
                                            <p:strVal val="#ppt_x"/>
                                          </p:val>
                                        </p:tav>
                                        <p:tav tm="100000">
                                          <p:val>
                                            <p:strVal val="#ppt_x"/>
                                          </p:val>
                                        </p:tav>
                                      </p:tavLst>
                                    </p:anim>
                                    <p:anim calcmode="lin" valueType="num">
                                      <p:cBhvr additive="base">
                                        <p:cTn id="22" dur="500" fill="hold"/>
                                        <p:tgtEl>
                                          <p:spTgt spid="132"/>
                                        </p:tgtEl>
                                        <p:attrNameLst>
                                          <p:attrName>ppt_y</p:attrName>
                                        </p:attrNameLst>
                                      </p:cBhvr>
                                      <p:tavLst>
                                        <p:tav tm="0">
                                          <p:val>
                                            <p:strVal val="0-#ppt_h/2"/>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31"/>
                                        </p:tgtEl>
                                        <p:attrNameLst>
                                          <p:attrName>style.visibility</p:attrName>
                                        </p:attrNameLst>
                                      </p:cBhvr>
                                      <p:to>
                                        <p:strVal val="visible"/>
                                      </p:to>
                                    </p:set>
                                    <p:anim calcmode="lin" valueType="num">
                                      <p:cBhvr additive="base">
                                        <p:cTn id="25" dur="500" fill="hold"/>
                                        <p:tgtEl>
                                          <p:spTgt spid="131"/>
                                        </p:tgtEl>
                                        <p:attrNameLst>
                                          <p:attrName>ppt_x</p:attrName>
                                        </p:attrNameLst>
                                      </p:cBhvr>
                                      <p:tavLst>
                                        <p:tav tm="0">
                                          <p:val>
                                            <p:strVal val="1+#ppt_w/2"/>
                                          </p:val>
                                        </p:tav>
                                        <p:tav tm="100000">
                                          <p:val>
                                            <p:strVal val="#ppt_x"/>
                                          </p:val>
                                        </p:tav>
                                      </p:tavLst>
                                    </p:anim>
                                    <p:anim calcmode="lin" valueType="num">
                                      <p:cBhvr additive="base">
                                        <p:cTn id="26" dur="500" fill="hold"/>
                                        <p:tgtEl>
                                          <p:spTgt spid="1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63675" y="314325"/>
            <a:ext cx="26212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经营优势分析</a:t>
            </a:r>
          </a:p>
        </p:txBody>
      </p:sp>
      <p:grpSp>
        <p:nvGrpSpPr>
          <p:cNvPr id="35" name="组合 34"/>
          <p:cNvGrpSpPr/>
          <p:nvPr/>
        </p:nvGrpSpPr>
        <p:grpSpPr>
          <a:xfrm>
            <a:off x="2955290" y="1529080"/>
            <a:ext cx="1820545" cy="1145729"/>
            <a:chOff x="1891878" y="3593218"/>
            <a:chExt cx="1565237" cy="1146034"/>
          </a:xfrm>
        </p:grpSpPr>
        <p:sp>
          <p:nvSpPr>
            <p:cNvPr id="36" name="文本框 35"/>
            <p:cNvSpPr txBox="1"/>
            <p:nvPr/>
          </p:nvSpPr>
          <p:spPr>
            <a:xfrm>
              <a:off x="1891878" y="3593218"/>
              <a:ext cx="1565237" cy="365857"/>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市场地位</a:t>
              </a:r>
            </a:p>
          </p:txBody>
        </p:sp>
        <p:sp>
          <p:nvSpPr>
            <p:cNvPr id="37" name="文本框 36"/>
            <p:cNvSpPr txBox="1"/>
            <p:nvPr/>
          </p:nvSpPr>
          <p:spPr>
            <a:xfrm>
              <a:off x="1897799" y="3878598"/>
              <a:ext cx="1559316" cy="860654"/>
            </a:xfrm>
            <a:prstGeom prst="rect">
              <a:avLst/>
            </a:prstGeom>
            <a:noFill/>
          </p:spPr>
          <p:txBody>
            <a:bodyPr wrap="square" rtlCol="0">
              <a:spAutoFit/>
            </a:bodyPr>
            <a:lstStyle/>
            <a:p>
              <a:pPr algn="just"/>
              <a:r>
                <a:rPr lang="zh-CN" altLang="en-US" sz="1000" dirty="0">
                  <a:solidFill>
                    <a:schemeClr val="tx1">
                      <a:lumMod val="95000"/>
                      <a:lumOff val="5000"/>
                    </a:schemeClr>
                  </a:solidFill>
                  <a:latin typeface="微软雅黑" panose="020B0503020204020204" charset="-122"/>
                  <a:ea typeface="微软雅黑" panose="020B0503020204020204" charset="-122"/>
                </a:rPr>
                <a:t>卡达克自创建至今，通过优质的产品，良好的服务，使产品已经涵盖几乎所有的自主品牌。</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a:p>
              <a:pPr algn="just"/>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grpSp>
      <p:grpSp>
        <p:nvGrpSpPr>
          <p:cNvPr id="38" name="组合 37"/>
          <p:cNvGrpSpPr/>
          <p:nvPr/>
        </p:nvGrpSpPr>
        <p:grpSpPr>
          <a:xfrm>
            <a:off x="2123440" y="3484245"/>
            <a:ext cx="1802765" cy="1301925"/>
            <a:chOff x="1891878" y="3593218"/>
            <a:chExt cx="1565237" cy="1302334"/>
          </a:xfrm>
        </p:grpSpPr>
        <p:sp>
          <p:nvSpPr>
            <p:cNvPr id="39" name="文本框 38"/>
            <p:cNvSpPr txBox="1"/>
            <p:nvPr/>
          </p:nvSpPr>
          <p:spPr>
            <a:xfrm>
              <a:off x="1891878" y="3593218"/>
              <a:ext cx="1565237" cy="365875"/>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高效性营销网络</a:t>
              </a:r>
            </a:p>
          </p:txBody>
        </p:sp>
        <p:sp>
          <p:nvSpPr>
            <p:cNvPr id="40" name="文本框 39"/>
            <p:cNvSpPr txBox="1"/>
            <p:nvPr/>
          </p:nvSpPr>
          <p:spPr>
            <a:xfrm>
              <a:off x="1897799" y="3878598"/>
              <a:ext cx="1559316" cy="1016954"/>
            </a:xfrm>
            <a:prstGeom prst="rect">
              <a:avLst/>
            </a:prstGeom>
            <a:noFill/>
          </p:spPr>
          <p:txBody>
            <a:bodyPr wrap="square" rtlCol="0">
              <a:spAutoFit/>
            </a:bodyPr>
            <a:lstStyle/>
            <a:p>
              <a:pPr algn="just"/>
              <a:r>
                <a:rPr lang="zh-CN" altLang="en-US" sz="1000" dirty="0">
                  <a:solidFill>
                    <a:schemeClr val="tx1">
                      <a:lumMod val="95000"/>
                      <a:lumOff val="5000"/>
                    </a:schemeClr>
                  </a:solidFill>
                  <a:latin typeface="微软雅黑" panose="020B0503020204020204" charset="-122"/>
                  <a:ea typeface="微软雅黑" panose="020B0503020204020204" charset="-122"/>
                  <a:sym typeface="+mn-ea"/>
                </a:rPr>
                <a:t>卡达克以客户需求为导向，就地建厂，并以生产基地为核心，销售服务实行区域化管理，供货范围覆盖全国大部分地区且涵盖行业生产中心</a:t>
              </a:r>
            </a:p>
          </p:txBody>
        </p:sp>
      </p:grpSp>
      <p:grpSp>
        <p:nvGrpSpPr>
          <p:cNvPr id="41" name="组合 40"/>
          <p:cNvGrpSpPr/>
          <p:nvPr/>
        </p:nvGrpSpPr>
        <p:grpSpPr>
          <a:xfrm>
            <a:off x="7943215" y="3158490"/>
            <a:ext cx="1717675" cy="838389"/>
            <a:chOff x="1891878" y="3593218"/>
            <a:chExt cx="1565237" cy="838612"/>
          </a:xfrm>
        </p:grpSpPr>
        <p:sp>
          <p:nvSpPr>
            <p:cNvPr id="42" name="文本框 41"/>
            <p:cNvSpPr txBox="1"/>
            <p:nvPr/>
          </p:nvSpPr>
          <p:spPr>
            <a:xfrm>
              <a:off x="1891878" y="3593218"/>
              <a:ext cx="1565237" cy="365857"/>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企业信誉保障</a:t>
              </a:r>
            </a:p>
          </p:txBody>
        </p:sp>
        <p:sp>
          <p:nvSpPr>
            <p:cNvPr id="43" name="文本框 42"/>
            <p:cNvSpPr txBox="1"/>
            <p:nvPr/>
          </p:nvSpPr>
          <p:spPr>
            <a:xfrm>
              <a:off x="1897799" y="3878598"/>
              <a:ext cx="1559316" cy="553232"/>
            </a:xfrm>
            <a:prstGeom prst="rect">
              <a:avLst/>
            </a:prstGeom>
            <a:noFill/>
          </p:spPr>
          <p:txBody>
            <a:bodyPr wrap="square" rtlCol="0">
              <a:spAutoFit/>
            </a:bodyPr>
            <a:lstStyle/>
            <a:p>
              <a:pPr algn="just"/>
              <a:r>
                <a:rPr lang="zh-CN" altLang="en-US" sz="1000" dirty="0">
                  <a:solidFill>
                    <a:schemeClr val="tx1">
                      <a:lumMod val="95000"/>
                      <a:lumOff val="5000"/>
                    </a:schemeClr>
                  </a:solidFill>
                  <a:latin typeface="微软雅黑" panose="020B0503020204020204" charset="-122"/>
                  <a:ea typeface="微软雅黑" panose="020B0503020204020204" charset="-122"/>
                </a:rPr>
                <a:t>天津卡达克汽车高新技术公司是隶属于中国汽车技术研究中心得国有企业。</a:t>
              </a:r>
            </a:p>
          </p:txBody>
        </p:sp>
      </p:grpSp>
      <p:grpSp>
        <p:nvGrpSpPr>
          <p:cNvPr id="44" name="组合 43"/>
          <p:cNvGrpSpPr/>
          <p:nvPr/>
        </p:nvGrpSpPr>
        <p:grpSpPr>
          <a:xfrm>
            <a:off x="7409815" y="5151755"/>
            <a:ext cx="1955165" cy="838316"/>
            <a:chOff x="1891878" y="3593218"/>
            <a:chExt cx="1565237" cy="838754"/>
          </a:xfrm>
        </p:grpSpPr>
        <p:sp>
          <p:nvSpPr>
            <p:cNvPr id="45" name="文本框 44"/>
            <p:cNvSpPr txBox="1"/>
            <p:nvPr/>
          </p:nvSpPr>
          <p:spPr>
            <a:xfrm>
              <a:off x="1891878" y="3593218"/>
              <a:ext cx="1565237" cy="365951"/>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高级管理模式</a:t>
              </a:r>
            </a:p>
          </p:txBody>
        </p:sp>
        <p:sp>
          <p:nvSpPr>
            <p:cNvPr id="46" name="文本框 45"/>
            <p:cNvSpPr txBox="1"/>
            <p:nvPr/>
          </p:nvSpPr>
          <p:spPr>
            <a:xfrm>
              <a:off x="1897799" y="3878598"/>
              <a:ext cx="1559316" cy="553374"/>
            </a:xfrm>
            <a:prstGeom prst="rect">
              <a:avLst/>
            </a:prstGeom>
            <a:noFill/>
          </p:spPr>
          <p:txBody>
            <a:bodyPr wrap="square" rtlCol="0">
              <a:spAutoFit/>
            </a:bodyPr>
            <a:lstStyle/>
            <a:p>
              <a:pPr algn="just"/>
              <a:r>
                <a:rPr lang="zh-CN" altLang="en-US" sz="1000" dirty="0">
                  <a:solidFill>
                    <a:schemeClr val="tx1">
                      <a:lumMod val="95000"/>
                      <a:lumOff val="5000"/>
                    </a:schemeClr>
                  </a:solidFill>
                  <a:latin typeface="微软雅黑" panose="020B0503020204020204" charset="-122"/>
                  <a:ea typeface="微软雅黑" panose="020B0503020204020204" charset="-122"/>
                </a:rPr>
                <a:t>卡达克通过多年的优秀人才的引进和培养，已经完全形成了标准的项目管理模式。</a:t>
              </a:r>
            </a:p>
          </p:txBody>
        </p:sp>
      </p:grpSp>
      <p:grpSp>
        <p:nvGrpSpPr>
          <p:cNvPr id="47" name="组合 46"/>
          <p:cNvGrpSpPr/>
          <p:nvPr/>
        </p:nvGrpSpPr>
        <p:grpSpPr>
          <a:xfrm>
            <a:off x="3375026" y="5242560"/>
            <a:ext cx="2235199" cy="1453515"/>
            <a:chOff x="1680960" y="3593218"/>
            <a:chExt cx="1776155" cy="1453903"/>
          </a:xfrm>
        </p:grpSpPr>
        <p:sp>
          <p:nvSpPr>
            <p:cNvPr id="48" name="文本框 47"/>
            <p:cNvSpPr txBox="1"/>
            <p:nvPr/>
          </p:nvSpPr>
          <p:spPr>
            <a:xfrm>
              <a:off x="1891878" y="3593218"/>
              <a:ext cx="1565237" cy="365858"/>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先进生产设备</a:t>
              </a:r>
            </a:p>
          </p:txBody>
        </p:sp>
        <p:sp>
          <p:nvSpPr>
            <p:cNvPr id="49" name="文本框 48"/>
            <p:cNvSpPr txBox="1"/>
            <p:nvPr/>
          </p:nvSpPr>
          <p:spPr>
            <a:xfrm>
              <a:off x="1680960" y="3878409"/>
              <a:ext cx="1776155" cy="1168712"/>
            </a:xfrm>
            <a:prstGeom prst="rect">
              <a:avLst/>
            </a:prstGeom>
            <a:noFill/>
          </p:spPr>
          <p:txBody>
            <a:bodyPr wrap="square" rtlCol="0">
              <a:spAutoFit/>
            </a:bodyPr>
            <a:lstStyle/>
            <a:p>
              <a:pPr algn="just"/>
              <a:r>
                <a:rPr lang="zh-CN" altLang="en-US" sz="1000" dirty="0">
                  <a:solidFill>
                    <a:schemeClr val="tx1">
                      <a:lumMod val="95000"/>
                      <a:lumOff val="5000"/>
                    </a:schemeClr>
                  </a:solidFill>
                  <a:latin typeface="微软雅黑" panose="020B0503020204020204" charset="-122"/>
                  <a:ea typeface="微软雅黑" panose="020B0503020204020204" charset="-122"/>
                  <a:sym typeface="+mn-ea"/>
                </a:rPr>
                <a:t>卡达克针对产品封装的特点和生产节拍，专门研制开发了30台焊接机器人工作站，可以通过示教和规范设定，实现不同产品的规则和不规则焊接；拥有环缝焊专机10台，可进行轴旋转件的高速焊接，一次可同时完成两道焊缝的焊接工作。</a:t>
              </a:r>
            </a:p>
          </p:txBody>
        </p:sp>
      </p:grpSp>
      <p:grpSp>
        <p:nvGrpSpPr>
          <p:cNvPr id="50" name="组合 49"/>
          <p:cNvGrpSpPr/>
          <p:nvPr/>
        </p:nvGrpSpPr>
        <p:grpSpPr>
          <a:xfrm>
            <a:off x="6628130" y="1202690"/>
            <a:ext cx="1957070" cy="838268"/>
            <a:chOff x="1891878" y="3593218"/>
            <a:chExt cx="1565237" cy="838846"/>
          </a:xfrm>
        </p:grpSpPr>
        <p:sp>
          <p:nvSpPr>
            <p:cNvPr id="51" name="文本框 50"/>
            <p:cNvSpPr txBox="1"/>
            <p:nvPr/>
          </p:nvSpPr>
          <p:spPr>
            <a:xfrm>
              <a:off x="1891878" y="3593218"/>
              <a:ext cx="1565237" cy="640521"/>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sym typeface="+mn-ea"/>
                </a:rPr>
                <a:t>国家级技术支撑</a:t>
              </a:r>
              <a:endPar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a:p>
              <a:endParaRPr lang="zh-CN" altLang="en-US"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52" name="文本框 51"/>
            <p:cNvSpPr txBox="1"/>
            <p:nvPr/>
          </p:nvSpPr>
          <p:spPr>
            <a:xfrm>
              <a:off x="1897799" y="3878598"/>
              <a:ext cx="1559316" cy="553466"/>
            </a:xfrm>
            <a:prstGeom prst="rect">
              <a:avLst/>
            </a:prstGeom>
            <a:noFill/>
          </p:spPr>
          <p:txBody>
            <a:bodyPr wrap="square" rtlCol="0">
              <a:spAutoFit/>
            </a:bodyPr>
            <a:lstStyle/>
            <a:p>
              <a:pPr algn="just"/>
              <a:r>
                <a:rPr lang="zh-CN" altLang="en-US" sz="1000" dirty="0">
                  <a:solidFill>
                    <a:schemeClr val="tx1">
                      <a:lumMod val="95000"/>
                      <a:lumOff val="5000"/>
                    </a:schemeClr>
                  </a:solidFill>
                  <a:latin typeface="微软雅黑" panose="020B0503020204020204" charset="-122"/>
                  <a:ea typeface="微软雅黑" panose="020B0503020204020204" charset="-122"/>
                  <a:sym typeface="+mn-ea"/>
                </a:rPr>
                <a:t>卡达克拥有依托于汽研中心、汽车工程研究院的国家级权威技术支持。</a:t>
              </a:r>
              <a:endParaRPr lang="zh-CN" altLang="en-US" sz="1000" dirty="0">
                <a:solidFill>
                  <a:schemeClr val="tx1">
                    <a:lumMod val="95000"/>
                    <a:lumOff val="5000"/>
                  </a:schemeClr>
                </a:solidFill>
                <a:latin typeface="微软雅黑" panose="020B0503020204020204" charset="-122"/>
                <a:ea typeface="微软雅黑" panose="020B0503020204020204" charset="-122"/>
              </a:endParaRPr>
            </a:p>
          </p:txBody>
        </p:sp>
      </p:grpSp>
      <p:grpSp>
        <p:nvGrpSpPr>
          <p:cNvPr id="8" name="组合 7"/>
          <p:cNvGrpSpPr/>
          <p:nvPr/>
        </p:nvGrpSpPr>
        <p:grpSpPr>
          <a:xfrm>
            <a:off x="4023811" y="2409428"/>
            <a:ext cx="1424514" cy="963043"/>
            <a:chOff x="4023811" y="2142728"/>
            <a:chExt cx="1424514" cy="963043"/>
          </a:xfrm>
        </p:grpSpPr>
        <p:grpSp>
          <p:nvGrpSpPr>
            <p:cNvPr id="2" name="组合 1"/>
            <p:cNvGrpSpPr/>
            <p:nvPr/>
          </p:nvGrpSpPr>
          <p:grpSpPr>
            <a:xfrm>
              <a:off x="4023811" y="2142728"/>
              <a:ext cx="1424514" cy="963043"/>
              <a:chOff x="3467100" y="2010951"/>
              <a:chExt cx="1646575" cy="1113167"/>
            </a:xfrm>
          </p:grpSpPr>
          <p:sp>
            <p:nvSpPr>
              <p:cNvPr id="23" name="任意多边形 22"/>
              <p:cNvSpPr/>
              <p:nvPr/>
            </p:nvSpPr>
            <p:spPr>
              <a:xfrm rot="1800000">
                <a:off x="3467100" y="2058120"/>
                <a:ext cx="1646575" cy="1065998"/>
              </a:xfrm>
              <a:custGeom>
                <a:avLst/>
                <a:gdLst>
                  <a:gd name="connsiteX0" fmla="*/ 532999 w 1646575"/>
                  <a:gd name="connsiteY0" fmla="*/ 0 h 1065998"/>
                  <a:gd name="connsiteX1" fmla="*/ 1024112 w 1646575"/>
                  <a:gd name="connsiteY1" fmla="*/ 325532 h 1065998"/>
                  <a:gd name="connsiteX2" fmla="*/ 1048537 w 1646575"/>
                  <a:gd name="connsiteY2" fmla="*/ 404216 h 1065998"/>
                  <a:gd name="connsiteX3" fmla="*/ 1048984 w 1646575"/>
                  <a:gd name="connsiteY3" fmla="*/ 404216 h 1065998"/>
                  <a:gd name="connsiteX4" fmla="*/ 1052938 w 1646575"/>
                  <a:gd name="connsiteY4" fmla="*/ 404216 h 1065998"/>
                  <a:gd name="connsiteX5" fmla="*/ 1082850 w 1646575"/>
                  <a:gd name="connsiteY5" fmla="*/ 404216 h 1065998"/>
                  <a:gd name="connsiteX6" fmla="*/ 1105950 w 1646575"/>
                  <a:gd name="connsiteY6" fmla="*/ 404216 h 1065998"/>
                  <a:gd name="connsiteX7" fmla="*/ 1107156 w 1646575"/>
                  <a:gd name="connsiteY7" fmla="*/ 404216 h 1065998"/>
                  <a:gd name="connsiteX8" fmla="*/ 1108343 w 1646575"/>
                  <a:gd name="connsiteY8" fmla="*/ 404216 h 1065998"/>
                  <a:gd name="connsiteX9" fmla="*/ 1110023 w 1646575"/>
                  <a:gd name="connsiteY9" fmla="*/ 404216 h 1065998"/>
                  <a:gd name="connsiteX10" fmla="*/ 1115604 w 1646575"/>
                  <a:gd name="connsiteY10" fmla="*/ 404216 h 1065998"/>
                  <a:gd name="connsiteX11" fmla="*/ 1117859 w 1646575"/>
                  <a:gd name="connsiteY11" fmla="*/ 404216 h 1065998"/>
                  <a:gd name="connsiteX12" fmla="*/ 1124806 w 1646575"/>
                  <a:gd name="connsiteY12" fmla="*/ 404216 h 1065998"/>
                  <a:gd name="connsiteX13" fmla="*/ 1183184 w 1646575"/>
                  <a:gd name="connsiteY13" fmla="*/ 404216 h 1065998"/>
                  <a:gd name="connsiteX14" fmla="*/ 1192699 w 1646575"/>
                  <a:gd name="connsiteY14" fmla="*/ 404216 h 1065998"/>
                  <a:gd name="connsiteX15" fmla="*/ 1204062 w 1646575"/>
                  <a:gd name="connsiteY15" fmla="*/ 404216 h 1065998"/>
                  <a:gd name="connsiteX16" fmla="*/ 1364976 w 1646575"/>
                  <a:gd name="connsiteY16" fmla="*/ 404216 h 1065998"/>
                  <a:gd name="connsiteX17" fmla="*/ 1428192 w 1646575"/>
                  <a:gd name="connsiteY17" fmla="*/ 345095 h 1065998"/>
                  <a:gd name="connsiteX18" fmla="*/ 1445590 w 1646575"/>
                  <a:gd name="connsiteY18" fmla="*/ 310627 h 1065998"/>
                  <a:gd name="connsiteX19" fmla="*/ 1468421 w 1646575"/>
                  <a:gd name="connsiteY19" fmla="*/ 327359 h 1065998"/>
                  <a:gd name="connsiteX20" fmla="*/ 1629335 w 1646575"/>
                  <a:gd name="connsiteY20" fmla="*/ 486985 h 1065998"/>
                  <a:gd name="connsiteX21" fmla="*/ 1629335 w 1646575"/>
                  <a:gd name="connsiteY21" fmla="*/ 575666 h 1065998"/>
                  <a:gd name="connsiteX22" fmla="*/ 1468421 w 1646575"/>
                  <a:gd name="connsiteY22" fmla="*/ 741204 h 1065998"/>
                  <a:gd name="connsiteX23" fmla="*/ 1428192 w 1646575"/>
                  <a:gd name="connsiteY23" fmla="*/ 723468 h 1065998"/>
                  <a:gd name="connsiteX24" fmla="*/ 1364976 w 1646575"/>
                  <a:gd name="connsiteY24" fmla="*/ 658435 h 1065998"/>
                  <a:gd name="connsiteX25" fmla="*/ 1213446 w 1646575"/>
                  <a:gd name="connsiteY25" fmla="*/ 658435 h 1065998"/>
                  <a:gd name="connsiteX26" fmla="*/ 1192699 w 1646575"/>
                  <a:gd name="connsiteY26" fmla="*/ 658435 h 1065998"/>
                  <a:gd name="connsiteX27" fmla="*/ 1190826 w 1646575"/>
                  <a:gd name="connsiteY27" fmla="*/ 658435 h 1065998"/>
                  <a:gd name="connsiteX28" fmla="*/ 1152763 w 1646575"/>
                  <a:gd name="connsiteY28" fmla="*/ 658435 h 1065998"/>
                  <a:gd name="connsiteX29" fmla="*/ 1117859 w 1646575"/>
                  <a:gd name="connsiteY29" fmla="*/ 658435 h 1065998"/>
                  <a:gd name="connsiteX30" fmla="*/ 1115986 w 1646575"/>
                  <a:gd name="connsiteY30" fmla="*/ 658435 h 1065998"/>
                  <a:gd name="connsiteX31" fmla="*/ 1105950 w 1646575"/>
                  <a:gd name="connsiteY31" fmla="*/ 658435 h 1065998"/>
                  <a:gd name="connsiteX32" fmla="*/ 1077922 w 1646575"/>
                  <a:gd name="connsiteY32" fmla="*/ 658435 h 1065998"/>
                  <a:gd name="connsiteX33" fmla="*/ 1049576 w 1646575"/>
                  <a:gd name="connsiteY33" fmla="*/ 658435 h 1065998"/>
                  <a:gd name="connsiteX34" fmla="*/ 1024112 w 1646575"/>
                  <a:gd name="connsiteY34" fmla="*/ 740466 h 1065998"/>
                  <a:gd name="connsiteX35" fmla="*/ 532999 w 1646575"/>
                  <a:gd name="connsiteY35" fmla="*/ 1065998 h 1065998"/>
                  <a:gd name="connsiteX36" fmla="*/ 0 w 1646575"/>
                  <a:gd name="connsiteY36" fmla="*/ 532999 h 1065998"/>
                  <a:gd name="connsiteX37" fmla="*/ 532999 w 1646575"/>
                  <a:gd name="connsiteY37" fmla="*/ 0 h 106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46575" h="1065998">
                    <a:moveTo>
                      <a:pt x="532999" y="0"/>
                    </a:moveTo>
                    <a:cubicBezTo>
                      <a:pt x="753774" y="0"/>
                      <a:pt x="943199" y="134231"/>
                      <a:pt x="1024112" y="325532"/>
                    </a:cubicBezTo>
                    <a:lnTo>
                      <a:pt x="1048537" y="404216"/>
                    </a:lnTo>
                    <a:lnTo>
                      <a:pt x="1048984" y="404216"/>
                    </a:lnTo>
                    <a:lnTo>
                      <a:pt x="1052938" y="404216"/>
                    </a:lnTo>
                    <a:cubicBezTo>
                      <a:pt x="1060214" y="404216"/>
                      <a:pt x="1069915" y="404216"/>
                      <a:pt x="1082850" y="404216"/>
                    </a:cubicBezTo>
                    <a:lnTo>
                      <a:pt x="1105950" y="404216"/>
                    </a:lnTo>
                    <a:lnTo>
                      <a:pt x="1107156" y="404216"/>
                    </a:lnTo>
                    <a:lnTo>
                      <a:pt x="1108343" y="404216"/>
                    </a:lnTo>
                    <a:lnTo>
                      <a:pt x="1110023" y="404216"/>
                    </a:lnTo>
                    <a:lnTo>
                      <a:pt x="1115604" y="404216"/>
                    </a:lnTo>
                    <a:lnTo>
                      <a:pt x="1117859" y="404216"/>
                    </a:lnTo>
                    <a:lnTo>
                      <a:pt x="1124806" y="404216"/>
                    </a:lnTo>
                    <a:cubicBezTo>
                      <a:pt x="1136119" y="404216"/>
                      <a:pt x="1154221" y="404216"/>
                      <a:pt x="1183184" y="404216"/>
                    </a:cubicBezTo>
                    <a:lnTo>
                      <a:pt x="1192699" y="404216"/>
                    </a:lnTo>
                    <a:lnTo>
                      <a:pt x="1204062" y="404216"/>
                    </a:lnTo>
                    <a:cubicBezTo>
                      <a:pt x="1227050" y="404216"/>
                      <a:pt x="1273026" y="404216"/>
                      <a:pt x="1364976" y="404216"/>
                    </a:cubicBezTo>
                    <a:cubicBezTo>
                      <a:pt x="1399458" y="404216"/>
                      <a:pt x="1428192" y="380567"/>
                      <a:pt x="1428192" y="345095"/>
                    </a:cubicBezTo>
                    <a:cubicBezTo>
                      <a:pt x="1428192" y="322925"/>
                      <a:pt x="1434927" y="309992"/>
                      <a:pt x="1445590" y="310627"/>
                    </a:cubicBezTo>
                    <a:cubicBezTo>
                      <a:pt x="1451988" y="311008"/>
                      <a:pt x="1459801" y="316274"/>
                      <a:pt x="1468421" y="327359"/>
                    </a:cubicBezTo>
                    <a:cubicBezTo>
                      <a:pt x="1468421" y="327359"/>
                      <a:pt x="1468421" y="327359"/>
                      <a:pt x="1629335" y="486985"/>
                    </a:cubicBezTo>
                    <a:cubicBezTo>
                      <a:pt x="1652322" y="510633"/>
                      <a:pt x="1652322" y="552018"/>
                      <a:pt x="1629335" y="575666"/>
                    </a:cubicBezTo>
                    <a:lnTo>
                      <a:pt x="1468421" y="741204"/>
                    </a:lnTo>
                    <a:cubicBezTo>
                      <a:pt x="1445433" y="764853"/>
                      <a:pt x="1428192" y="758941"/>
                      <a:pt x="1428192" y="723468"/>
                    </a:cubicBezTo>
                    <a:cubicBezTo>
                      <a:pt x="1428192" y="687996"/>
                      <a:pt x="1399458" y="658435"/>
                      <a:pt x="1364976" y="658435"/>
                    </a:cubicBezTo>
                    <a:cubicBezTo>
                      <a:pt x="1364976" y="658435"/>
                      <a:pt x="1364976" y="658435"/>
                      <a:pt x="1213446" y="658435"/>
                    </a:cubicBezTo>
                    <a:lnTo>
                      <a:pt x="1192699" y="658435"/>
                    </a:lnTo>
                    <a:lnTo>
                      <a:pt x="1190826" y="658435"/>
                    </a:lnTo>
                    <a:cubicBezTo>
                      <a:pt x="1179496" y="658435"/>
                      <a:pt x="1166859" y="658435"/>
                      <a:pt x="1152763" y="658435"/>
                    </a:cubicBezTo>
                    <a:lnTo>
                      <a:pt x="1117859" y="658435"/>
                    </a:lnTo>
                    <a:lnTo>
                      <a:pt x="1115986" y="658435"/>
                    </a:lnTo>
                    <a:lnTo>
                      <a:pt x="1105950" y="658435"/>
                    </a:lnTo>
                    <a:lnTo>
                      <a:pt x="1077922" y="658435"/>
                    </a:lnTo>
                    <a:lnTo>
                      <a:pt x="1049576" y="658435"/>
                    </a:lnTo>
                    <a:lnTo>
                      <a:pt x="1024112" y="740466"/>
                    </a:lnTo>
                    <a:cubicBezTo>
                      <a:pt x="943199" y="931768"/>
                      <a:pt x="753774" y="1065998"/>
                      <a:pt x="532999" y="1065998"/>
                    </a:cubicBezTo>
                    <a:cubicBezTo>
                      <a:pt x="238632" y="1065998"/>
                      <a:pt x="0" y="827366"/>
                      <a:pt x="0" y="532999"/>
                    </a:cubicBezTo>
                    <a:cubicBezTo>
                      <a:pt x="0" y="238632"/>
                      <a:pt x="238632" y="0"/>
                      <a:pt x="532999" y="0"/>
                    </a:cubicBezTo>
                    <a:close/>
                  </a:path>
                </a:pathLst>
              </a:custGeom>
              <a:solidFill>
                <a:srgbClr val="EEEEEE"/>
              </a:solidFill>
              <a:ln w="19050" cap="flat" cmpd="sng" algn="ctr">
                <a:noFill/>
                <a:prstDash val="solid"/>
              </a:ln>
              <a:effectLst>
                <a:outerShdw blurRad="127000" dist="50800" dir="2700000" algn="tl" rotWithShape="0">
                  <a:prstClr val="black">
                    <a:alpha val="30000"/>
                  </a:prstClr>
                </a:outerShdw>
              </a:effectLst>
              <a:scene3d>
                <a:camera prst="orthographicFront"/>
                <a:lightRig rig="threePt" dir="t">
                  <a:rot lat="0" lon="0" rev="18000000"/>
                </a:lightRig>
              </a:scene3d>
              <a:sp3d prstMaterial="softEdge">
                <a:bevelT w="19050" h="6350"/>
              </a:sp3d>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24" name="椭圆 23"/>
              <p:cNvSpPr/>
              <p:nvPr/>
            </p:nvSpPr>
            <p:spPr>
              <a:xfrm>
                <a:off x="3618301" y="2010951"/>
                <a:ext cx="830874" cy="847755"/>
              </a:xfrm>
              <a:prstGeom prst="ellipse">
                <a:avLst/>
              </a:prstGeom>
              <a:gradFill flip="none" rotWithShape="1">
                <a:gsLst>
                  <a:gs pos="0">
                    <a:srgbClr val="007BD3"/>
                  </a:gs>
                  <a:gs pos="100000">
                    <a:srgbClr val="034373"/>
                  </a:gs>
                </a:gsLst>
                <a:lin ang="10800000" scaled="0"/>
              </a:gradFill>
              <a:ln w="19050" cap="flat" cmpd="sng" algn="ctr">
                <a:gradFill flip="none" rotWithShape="1">
                  <a:gsLst>
                    <a:gs pos="0">
                      <a:srgbClr val="CFCFCF"/>
                    </a:gs>
                    <a:gs pos="71000">
                      <a:sysClr val="window" lastClr="FFFFFF">
                        <a:lumMod val="86000"/>
                        <a:lumOff val="14000"/>
                      </a:sysClr>
                    </a:gs>
                  </a:gsLst>
                  <a:lin ang="2700000" scaled="1"/>
                  <a:tileRect/>
                </a:gradFill>
                <a:prstDash val="solid"/>
              </a:ln>
              <a:effectLst>
                <a:innerShdw blurRad="50800" dist="25400" dir="13500000">
                  <a:prstClr val="black">
                    <a:alpha val="44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3" name="椭圆 2"/>
              <p:cNvSpPr/>
              <p:nvPr/>
            </p:nvSpPr>
            <p:spPr>
              <a:xfrm>
                <a:off x="3693843" y="2103169"/>
                <a:ext cx="679991" cy="679991"/>
              </a:xfrm>
              <a:prstGeom prst="ellipse">
                <a:avLst/>
              </a:prstGeom>
              <a:solidFill>
                <a:srgbClr val="F5F5F5"/>
              </a:solidFill>
              <a:ln w="19050" cap="flat" cmpd="sng" algn="ctr">
                <a:gradFill flip="none" rotWithShape="1">
                  <a:gsLst>
                    <a:gs pos="0">
                      <a:sysClr val="window" lastClr="FFFFFF"/>
                    </a:gs>
                    <a:gs pos="100000">
                      <a:srgbClr val="D9D9D9"/>
                    </a:gs>
                  </a:gsLst>
                  <a:lin ang="2700000" scaled="1"/>
                  <a:tileRect/>
                </a:gradFill>
                <a:prstDash val="solid"/>
              </a:ln>
              <a:effectLst>
                <a:outerShdw blurRad="50800" dist="254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65" name="组合 64"/>
            <p:cNvGrpSpPr/>
            <p:nvPr/>
          </p:nvGrpSpPr>
          <p:grpSpPr>
            <a:xfrm>
              <a:off x="4246852" y="2299522"/>
              <a:ext cx="528816" cy="447937"/>
              <a:chOff x="2866142" y="1775288"/>
              <a:chExt cx="528816" cy="447937"/>
            </a:xfrm>
          </p:grpSpPr>
          <p:sp>
            <p:nvSpPr>
              <p:cNvPr id="66" name="文本框 65"/>
              <p:cNvSpPr txBox="1"/>
              <p:nvPr/>
            </p:nvSpPr>
            <p:spPr>
              <a:xfrm>
                <a:off x="2866142" y="1775288"/>
                <a:ext cx="528816" cy="40011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06</a:t>
                </a:r>
              </a:p>
            </p:txBody>
          </p:sp>
          <p:sp>
            <p:nvSpPr>
              <p:cNvPr id="67" name="文本框 66"/>
              <p:cNvSpPr txBox="1"/>
              <p:nvPr/>
            </p:nvSpPr>
            <p:spPr>
              <a:xfrm>
                <a:off x="2915759" y="2023170"/>
                <a:ext cx="451212" cy="200055"/>
              </a:xfrm>
              <a:prstGeom prst="rect">
                <a:avLst/>
              </a:prstGeom>
              <a:noFill/>
            </p:spPr>
            <p:txBody>
              <a:bodyPr wrap="square" rtlCol="0">
                <a:spAutoFit/>
              </a:bodyPr>
              <a:lstStyle/>
              <a:p>
                <a:pPr algn="ctr"/>
                <a:r>
                  <a:rPr lang="en-US" altLang="zh-CN" sz="70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70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grpSp>
        <p:nvGrpSpPr>
          <p:cNvPr id="4" name="组合 3"/>
          <p:cNvGrpSpPr/>
          <p:nvPr/>
        </p:nvGrpSpPr>
        <p:grpSpPr>
          <a:xfrm>
            <a:off x="5635059" y="1408233"/>
            <a:ext cx="948437" cy="1424515"/>
            <a:chOff x="5635059" y="1141533"/>
            <a:chExt cx="948437" cy="1424515"/>
          </a:xfrm>
        </p:grpSpPr>
        <p:grpSp>
          <p:nvGrpSpPr>
            <p:cNvPr id="30" name="组合 29"/>
            <p:cNvGrpSpPr/>
            <p:nvPr/>
          </p:nvGrpSpPr>
          <p:grpSpPr>
            <a:xfrm rot="3600000">
              <a:off x="5397020" y="1379572"/>
              <a:ext cx="1424515" cy="948437"/>
              <a:chOff x="3467100" y="2027834"/>
              <a:chExt cx="1646575" cy="1096284"/>
            </a:xfrm>
          </p:grpSpPr>
          <p:sp>
            <p:nvSpPr>
              <p:cNvPr id="31" name="任意多边形 30"/>
              <p:cNvSpPr/>
              <p:nvPr/>
            </p:nvSpPr>
            <p:spPr>
              <a:xfrm rot="1800000">
                <a:off x="3467100" y="2058120"/>
                <a:ext cx="1646575" cy="1065998"/>
              </a:xfrm>
              <a:custGeom>
                <a:avLst/>
                <a:gdLst>
                  <a:gd name="connsiteX0" fmla="*/ 532999 w 1646575"/>
                  <a:gd name="connsiteY0" fmla="*/ 0 h 1065998"/>
                  <a:gd name="connsiteX1" fmla="*/ 1024112 w 1646575"/>
                  <a:gd name="connsiteY1" fmla="*/ 325532 h 1065998"/>
                  <a:gd name="connsiteX2" fmla="*/ 1048537 w 1646575"/>
                  <a:gd name="connsiteY2" fmla="*/ 404216 h 1065998"/>
                  <a:gd name="connsiteX3" fmla="*/ 1048984 w 1646575"/>
                  <a:gd name="connsiteY3" fmla="*/ 404216 h 1065998"/>
                  <a:gd name="connsiteX4" fmla="*/ 1052938 w 1646575"/>
                  <a:gd name="connsiteY4" fmla="*/ 404216 h 1065998"/>
                  <a:gd name="connsiteX5" fmla="*/ 1082850 w 1646575"/>
                  <a:gd name="connsiteY5" fmla="*/ 404216 h 1065998"/>
                  <a:gd name="connsiteX6" fmla="*/ 1105950 w 1646575"/>
                  <a:gd name="connsiteY6" fmla="*/ 404216 h 1065998"/>
                  <a:gd name="connsiteX7" fmla="*/ 1107156 w 1646575"/>
                  <a:gd name="connsiteY7" fmla="*/ 404216 h 1065998"/>
                  <a:gd name="connsiteX8" fmla="*/ 1108343 w 1646575"/>
                  <a:gd name="connsiteY8" fmla="*/ 404216 h 1065998"/>
                  <a:gd name="connsiteX9" fmla="*/ 1110023 w 1646575"/>
                  <a:gd name="connsiteY9" fmla="*/ 404216 h 1065998"/>
                  <a:gd name="connsiteX10" fmla="*/ 1115604 w 1646575"/>
                  <a:gd name="connsiteY10" fmla="*/ 404216 h 1065998"/>
                  <a:gd name="connsiteX11" fmla="*/ 1117859 w 1646575"/>
                  <a:gd name="connsiteY11" fmla="*/ 404216 h 1065998"/>
                  <a:gd name="connsiteX12" fmla="*/ 1124806 w 1646575"/>
                  <a:gd name="connsiteY12" fmla="*/ 404216 h 1065998"/>
                  <a:gd name="connsiteX13" fmla="*/ 1183184 w 1646575"/>
                  <a:gd name="connsiteY13" fmla="*/ 404216 h 1065998"/>
                  <a:gd name="connsiteX14" fmla="*/ 1192699 w 1646575"/>
                  <a:gd name="connsiteY14" fmla="*/ 404216 h 1065998"/>
                  <a:gd name="connsiteX15" fmla="*/ 1204062 w 1646575"/>
                  <a:gd name="connsiteY15" fmla="*/ 404216 h 1065998"/>
                  <a:gd name="connsiteX16" fmla="*/ 1364976 w 1646575"/>
                  <a:gd name="connsiteY16" fmla="*/ 404216 h 1065998"/>
                  <a:gd name="connsiteX17" fmla="*/ 1428192 w 1646575"/>
                  <a:gd name="connsiteY17" fmla="*/ 345095 h 1065998"/>
                  <a:gd name="connsiteX18" fmla="*/ 1445590 w 1646575"/>
                  <a:gd name="connsiteY18" fmla="*/ 310627 h 1065998"/>
                  <a:gd name="connsiteX19" fmla="*/ 1468421 w 1646575"/>
                  <a:gd name="connsiteY19" fmla="*/ 327359 h 1065998"/>
                  <a:gd name="connsiteX20" fmla="*/ 1629335 w 1646575"/>
                  <a:gd name="connsiteY20" fmla="*/ 486985 h 1065998"/>
                  <a:gd name="connsiteX21" fmla="*/ 1629335 w 1646575"/>
                  <a:gd name="connsiteY21" fmla="*/ 575666 h 1065998"/>
                  <a:gd name="connsiteX22" fmla="*/ 1468421 w 1646575"/>
                  <a:gd name="connsiteY22" fmla="*/ 741204 h 1065998"/>
                  <a:gd name="connsiteX23" fmla="*/ 1428192 w 1646575"/>
                  <a:gd name="connsiteY23" fmla="*/ 723468 h 1065998"/>
                  <a:gd name="connsiteX24" fmla="*/ 1364976 w 1646575"/>
                  <a:gd name="connsiteY24" fmla="*/ 658435 h 1065998"/>
                  <a:gd name="connsiteX25" fmla="*/ 1213446 w 1646575"/>
                  <a:gd name="connsiteY25" fmla="*/ 658435 h 1065998"/>
                  <a:gd name="connsiteX26" fmla="*/ 1192699 w 1646575"/>
                  <a:gd name="connsiteY26" fmla="*/ 658435 h 1065998"/>
                  <a:gd name="connsiteX27" fmla="*/ 1190826 w 1646575"/>
                  <a:gd name="connsiteY27" fmla="*/ 658435 h 1065998"/>
                  <a:gd name="connsiteX28" fmla="*/ 1152763 w 1646575"/>
                  <a:gd name="connsiteY28" fmla="*/ 658435 h 1065998"/>
                  <a:gd name="connsiteX29" fmla="*/ 1117859 w 1646575"/>
                  <a:gd name="connsiteY29" fmla="*/ 658435 h 1065998"/>
                  <a:gd name="connsiteX30" fmla="*/ 1115986 w 1646575"/>
                  <a:gd name="connsiteY30" fmla="*/ 658435 h 1065998"/>
                  <a:gd name="connsiteX31" fmla="*/ 1105950 w 1646575"/>
                  <a:gd name="connsiteY31" fmla="*/ 658435 h 1065998"/>
                  <a:gd name="connsiteX32" fmla="*/ 1077922 w 1646575"/>
                  <a:gd name="connsiteY32" fmla="*/ 658435 h 1065998"/>
                  <a:gd name="connsiteX33" fmla="*/ 1049576 w 1646575"/>
                  <a:gd name="connsiteY33" fmla="*/ 658435 h 1065998"/>
                  <a:gd name="connsiteX34" fmla="*/ 1024112 w 1646575"/>
                  <a:gd name="connsiteY34" fmla="*/ 740466 h 1065998"/>
                  <a:gd name="connsiteX35" fmla="*/ 532999 w 1646575"/>
                  <a:gd name="connsiteY35" fmla="*/ 1065998 h 1065998"/>
                  <a:gd name="connsiteX36" fmla="*/ 0 w 1646575"/>
                  <a:gd name="connsiteY36" fmla="*/ 532999 h 1065998"/>
                  <a:gd name="connsiteX37" fmla="*/ 532999 w 1646575"/>
                  <a:gd name="connsiteY37" fmla="*/ 0 h 106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46575" h="1065998">
                    <a:moveTo>
                      <a:pt x="532999" y="0"/>
                    </a:moveTo>
                    <a:cubicBezTo>
                      <a:pt x="753774" y="0"/>
                      <a:pt x="943199" y="134231"/>
                      <a:pt x="1024112" y="325532"/>
                    </a:cubicBezTo>
                    <a:lnTo>
                      <a:pt x="1048537" y="404216"/>
                    </a:lnTo>
                    <a:lnTo>
                      <a:pt x="1048984" y="404216"/>
                    </a:lnTo>
                    <a:lnTo>
                      <a:pt x="1052938" y="404216"/>
                    </a:lnTo>
                    <a:cubicBezTo>
                      <a:pt x="1060214" y="404216"/>
                      <a:pt x="1069915" y="404216"/>
                      <a:pt x="1082850" y="404216"/>
                    </a:cubicBezTo>
                    <a:lnTo>
                      <a:pt x="1105950" y="404216"/>
                    </a:lnTo>
                    <a:lnTo>
                      <a:pt x="1107156" y="404216"/>
                    </a:lnTo>
                    <a:lnTo>
                      <a:pt x="1108343" y="404216"/>
                    </a:lnTo>
                    <a:lnTo>
                      <a:pt x="1110023" y="404216"/>
                    </a:lnTo>
                    <a:lnTo>
                      <a:pt x="1115604" y="404216"/>
                    </a:lnTo>
                    <a:lnTo>
                      <a:pt x="1117859" y="404216"/>
                    </a:lnTo>
                    <a:lnTo>
                      <a:pt x="1124806" y="404216"/>
                    </a:lnTo>
                    <a:cubicBezTo>
                      <a:pt x="1136119" y="404216"/>
                      <a:pt x="1154221" y="404216"/>
                      <a:pt x="1183184" y="404216"/>
                    </a:cubicBezTo>
                    <a:lnTo>
                      <a:pt x="1192699" y="404216"/>
                    </a:lnTo>
                    <a:lnTo>
                      <a:pt x="1204062" y="404216"/>
                    </a:lnTo>
                    <a:cubicBezTo>
                      <a:pt x="1227050" y="404216"/>
                      <a:pt x="1273026" y="404216"/>
                      <a:pt x="1364976" y="404216"/>
                    </a:cubicBezTo>
                    <a:cubicBezTo>
                      <a:pt x="1399458" y="404216"/>
                      <a:pt x="1428192" y="380567"/>
                      <a:pt x="1428192" y="345095"/>
                    </a:cubicBezTo>
                    <a:cubicBezTo>
                      <a:pt x="1428192" y="322925"/>
                      <a:pt x="1434927" y="309992"/>
                      <a:pt x="1445590" y="310627"/>
                    </a:cubicBezTo>
                    <a:cubicBezTo>
                      <a:pt x="1451988" y="311008"/>
                      <a:pt x="1459801" y="316274"/>
                      <a:pt x="1468421" y="327359"/>
                    </a:cubicBezTo>
                    <a:cubicBezTo>
                      <a:pt x="1468421" y="327359"/>
                      <a:pt x="1468421" y="327359"/>
                      <a:pt x="1629335" y="486985"/>
                    </a:cubicBezTo>
                    <a:cubicBezTo>
                      <a:pt x="1652322" y="510633"/>
                      <a:pt x="1652322" y="552018"/>
                      <a:pt x="1629335" y="575666"/>
                    </a:cubicBezTo>
                    <a:lnTo>
                      <a:pt x="1468421" y="741204"/>
                    </a:lnTo>
                    <a:cubicBezTo>
                      <a:pt x="1445433" y="764853"/>
                      <a:pt x="1428192" y="758941"/>
                      <a:pt x="1428192" y="723468"/>
                    </a:cubicBezTo>
                    <a:cubicBezTo>
                      <a:pt x="1428192" y="687996"/>
                      <a:pt x="1399458" y="658435"/>
                      <a:pt x="1364976" y="658435"/>
                    </a:cubicBezTo>
                    <a:cubicBezTo>
                      <a:pt x="1364976" y="658435"/>
                      <a:pt x="1364976" y="658435"/>
                      <a:pt x="1213446" y="658435"/>
                    </a:cubicBezTo>
                    <a:lnTo>
                      <a:pt x="1192699" y="658435"/>
                    </a:lnTo>
                    <a:lnTo>
                      <a:pt x="1190826" y="658435"/>
                    </a:lnTo>
                    <a:cubicBezTo>
                      <a:pt x="1179496" y="658435"/>
                      <a:pt x="1166859" y="658435"/>
                      <a:pt x="1152763" y="658435"/>
                    </a:cubicBezTo>
                    <a:lnTo>
                      <a:pt x="1117859" y="658435"/>
                    </a:lnTo>
                    <a:lnTo>
                      <a:pt x="1115986" y="658435"/>
                    </a:lnTo>
                    <a:lnTo>
                      <a:pt x="1105950" y="658435"/>
                    </a:lnTo>
                    <a:lnTo>
                      <a:pt x="1077922" y="658435"/>
                    </a:lnTo>
                    <a:lnTo>
                      <a:pt x="1049576" y="658435"/>
                    </a:lnTo>
                    <a:lnTo>
                      <a:pt x="1024112" y="740466"/>
                    </a:lnTo>
                    <a:cubicBezTo>
                      <a:pt x="943199" y="931768"/>
                      <a:pt x="753774" y="1065998"/>
                      <a:pt x="532999" y="1065998"/>
                    </a:cubicBezTo>
                    <a:cubicBezTo>
                      <a:pt x="238632" y="1065998"/>
                      <a:pt x="0" y="827366"/>
                      <a:pt x="0" y="532999"/>
                    </a:cubicBezTo>
                    <a:cubicBezTo>
                      <a:pt x="0" y="238632"/>
                      <a:pt x="238632" y="0"/>
                      <a:pt x="532999" y="0"/>
                    </a:cubicBezTo>
                    <a:close/>
                  </a:path>
                </a:pathLst>
              </a:custGeom>
              <a:solidFill>
                <a:srgbClr val="EEEEEE"/>
              </a:solidFill>
              <a:ln w="19050" cap="flat" cmpd="sng" algn="ctr">
                <a:noFill/>
                <a:prstDash val="solid"/>
              </a:ln>
              <a:effectLst>
                <a:outerShdw blurRad="127000" dist="50800" dir="2700000" algn="tl" rotWithShape="0">
                  <a:prstClr val="black">
                    <a:alpha val="30000"/>
                  </a:prstClr>
                </a:outerShdw>
              </a:effectLst>
              <a:scene3d>
                <a:camera prst="orthographicFront"/>
                <a:lightRig rig="threePt" dir="t">
                  <a:rot lat="0" lon="0" rev="15000000"/>
                </a:lightRig>
              </a:scene3d>
              <a:sp3d prstMaterial="softEdge">
                <a:bevelT w="19050" h="6350"/>
              </a:sp3d>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32" name="椭圆 31"/>
              <p:cNvSpPr/>
              <p:nvPr/>
            </p:nvSpPr>
            <p:spPr>
              <a:xfrm rot="18000000">
                <a:off x="3618507" y="2027834"/>
                <a:ext cx="830663" cy="830663"/>
              </a:xfrm>
              <a:prstGeom prst="ellipse">
                <a:avLst/>
              </a:prstGeom>
              <a:gradFill>
                <a:gsLst>
                  <a:gs pos="0">
                    <a:srgbClr val="007BD3"/>
                  </a:gs>
                  <a:gs pos="100000">
                    <a:srgbClr val="034373"/>
                  </a:gs>
                </a:gsLst>
                <a:lin ang="10800000" scaled="0"/>
              </a:gradFill>
              <a:ln w="19050" cap="flat" cmpd="sng" algn="ctr">
                <a:gradFill flip="none" rotWithShape="1">
                  <a:gsLst>
                    <a:gs pos="0">
                      <a:srgbClr val="CFCFCF"/>
                    </a:gs>
                    <a:gs pos="71000">
                      <a:sysClr val="window" lastClr="FFFFFF">
                        <a:lumMod val="86000"/>
                        <a:lumOff val="14000"/>
                      </a:sysClr>
                    </a:gs>
                  </a:gsLst>
                  <a:lin ang="2700000" scaled="1"/>
                  <a:tileRect/>
                </a:gradFill>
                <a:prstDash val="solid"/>
              </a:ln>
              <a:effectLst>
                <a:innerShdw blurRad="50800" dist="25400" dir="13500000">
                  <a:prstClr val="black">
                    <a:alpha val="44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33" name="椭圆 32"/>
              <p:cNvSpPr/>
              <p:nvPr/>
            </p:nvSpPr>
            <p:spPr>
              <a:xfrm rot="18000000">
                <a:off x="3693843" y="2103171"/>
                <a:ext cx="679991" cy="679991"/>
              </a:xfrm>
              <a:prstGeom prst="ellipse">
                <a:avLst/>
              </a:prstGeom>
              <a:solidFill>
                <a:srgbClr val="F5F5F5"/>
              </a:solidFill>
              <a:ln w="19050" cap="flat" cmpd="sng" algn="ctr">
                <a:gradFill flip="none" rotWithShape="1">
                  <a:gsLst>
                    <a:gs pos="0">
                      <a:sysClr val="window" lastClr="FFFFFF"/>
                    </a:gs>
                    <a:gs pos="100000">
                      <a:srgbClr val="D9D9D9"/>
                    </a:gs>
                  </a:gsLst>
                  <a:lin ang="2700000" scaled="1"/>
                  <a:tileRect/>
                </a:gradFill>
                <a:prstDash val="solid"/>
              </a:ln>
              <a:effectLst>
                <a:outerShdw blurRad="50800" dist="254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68" name="组合 67"/>
            <p:cNvGrpSpPr/>
            <p:nvPr/>
          </p:nvGrpSpPr>
          <p:grpSpPr>
            <a:xfrm>
              <a:off x="5828556" y="1380565"/>
              <a:ext cx="528816" cy="447937"/>
              <a:chOff x="2866142" y="1775288"/>
              <a:chExt cx="528816" cy="447937"/>
            </a:xfrm>
          </p:grpSpPr>
          <p:sp>
            <p:nvSpPr>
              <p:cNvPr id="69" name="文本框 68"/>
              <p:cNvSpPr txBox="1"/>
              <p:nvPr/>
            </p:nvSpPr>
            <p:spPr>
              <a:xfrm>
                <a:off x="2866142" y="1775288"/>
                <a:ext cx="528816" cy="40011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sp>
            <p:nvSpPr>
              <p:cNvPr id="70" name="文本框 69"/>
              <p:cNvSpPr txBox="1"/>
              <p:nvPr/>
            </p:nvSpPr>
            <p:spPr>
              <a:xfrm>
                <a:off x="2915759" y="2023170"/>
                <a:ext cx="451212" cy="200055"/>
              </a:xfrm>
              <a:prstGeom prst="rect">
                <a:avLst/>
              </a:prstGeom>
              <a:noFill/>
            </p:spPr>
            <p:txBody>
              <a:bodyPr wrap="square" rtlCol="0">
                <a:spAutoFit/>
              </a:bodyPr>
              <a:lstStyle/>
              <a:p>
                <a:pPr algn="ctr"/>
                <a:r>
                  <a:rPr lang="en-US" altLang="zh-CN" sz="70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70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grpSp>
        <p:nvGrpSpPr>
          <p:cNvPr id="9" name="组合 8"/>
          <p:cNvGrpSpPr/>
          <p:nvPr/>
        </p:nvGrpSpPr>
        <p:grpSpPr>
          <a:xfrm>
            <a:off x="6763052" y="2408793"/>
            <a:ext cx="1424514" cy="948438"/>
            <a:chOff x="6747812" y="2157333"/>
            <a:chExt cx="1424514" cy="948438"/>
          </a:xfrm>
        </p:grpSpPr>
        <p:grpSp>
          <p:nvGrpSpPr>
            <p:cNvPr id="7" name="组合 6"/>
            <p:cNvGrpSpPr/>
            <p:nvPr/>
          </p:nvGrpSpPr>
          <p:grpSpPr>
            <a:xfrm>
              <a:off x="6747812" y="2157333"/>
              <a:ext cx="1424514" cy="948438"/>
              <a:chOff x="7003942" y="2016233"/>
              <a:chExt cx="1582327" cy="1053509"/>
            </a:xfrm>
          </p:grpSpPr>
          <p:sp>
            <p:nvSpPr>
              <p:cNvPr id="11" name="任意多边形 10"/>
              <p:cNvSpPr/>
              <p:nvPr/>
            </p:nvSpPr>
            <p:spPr>
              <a:xfrm rot="19800000" flipH="1">
                <a:off x="7003942" y="2045338"/>
                <a:ext cx="1582327" cy="1024404"/>
              </a:xfrm>
              <a:custGeom>
                <a:avLst/>
                <a:gdLst>
                  <a:gd name="connsiteX0" fmla="*/ 532999 w 1646575"/>
                  <a:gd name="connsiteY0" fmla="*/ 0 h 1065998"/>
                  <a:gd name="connsiteX1" fmla="*/ 1024112 w 1646575"/>
                  <a:gd name="connsiteY1" fmla="*/ 325532 h 1065998"/>
                  <a:gd name="connsiteX2" fmla="*/ 1048537 w 1646575"/>
                  <a:gd name="connsiteY2" fmla="*/ 404216 h 1065998"/>
                  <a:gd name="connsiteX3" fmla="*/ 1048984 w 1646575"/>
                  <a:gd name="connsiteY3" fmla="*/ 404216 h 1065998"/>
                  <a:gd name="connsiteX4" fmla="*/ 1052938 w 1646575"/>
                  <a:gd name="connsiteY4" fmla="*/ 404216 h 1065998"/>
                  <a:gd name="connsiteX5" fmla="*/ 1082850 w 1646575"/>
                  <a:gd name="connsiteY5" fmla="*/ 404216 h 1065998"/>
                  <a:gd name="connsiteX6" fmla="*/ 1105950 w 1646575"/>
                  <a:gd name="connsiteY6" fmla="*/ 404216 h 1065998"/>
                  <a:gd name="connsiteX7" fmla="*/ 1107156 w 1646575"/>
                  <a:gd name="connsiteY7" fmla="*/ 404216 h 1065998"/>
                  <a:gd name="connsiteX8" fmla="*/ 1108343 w 1646575"/>
                  <a:gd name="connsiteY8" fmla="*/ 404216 h 1065998"/>
                  <a:gd name="connsiteX9" fmla="*/ 1110023 w 1646575"/>
                  <a:gd name="connsiteY9" fmla="*/ 404216 h 1065998"/>
                  <a:gd name="connsiteX10" fmla="*/ 1115604 w 1646575"/>
                  <a:gd name="connsiteY10" fmla="*/ 404216 h 1065998"/>
                  <a:gd name="connsiteX11" fmla="*/ 1117859 w 1646575"/>
                  <a:gd name="connsiteY11" fmla="*/ 404216 h 1065998"/>
                  <a:gd name="connsiteX12" fmla="*/ 1124806 w 1646575"/>
                  <a:gd name="connsiteY12" fmla="*/ 404216 h 1065998"/>
                  <a:gd name="connsiteX13" fmla="*/ 1183184 w 1646575"/>
                  <a:gd name="connsiteY13" fmla="*/ 404216 h 1065998"/>
                  <a:gd name="connsiteX14" fmla="*/ 1192699 w 1646575"/>
                  <a:gd name="connsiteY14" fmla="*/ 404216 h 1065998"/>
                  <a:gd name="connsiteX15" fmla="*/ 1204062 w 1646575"/>
                  <a:gd name="connsiteY15" fmla="*/ 404216 h 1065998"/>
                  <a:gd name="connsiteX16" fmla="*/ 1364976 w 1646575"/>
                  <a:gd name="connsiteY16" fmla="*/ 404216 h 1065998"/>
                  <a:gd name="connsiteX17" fmla="*/ 1428192 w 1646575"/>
                  <a:gd name="connsiteY17" fmla="*/ 345095 h 1065998"/>
                  <a:gd name="connsiteX18" fmla="*/ 1445590 w 1646575"/>
                  <a:gd name="connsiteY18" fmla="*/ 310627 h 1065998"/>
                  <a:gd name="connsiteX19" fmla="*/ 1468421 w 1646575"/>
                  <a:gd name="connsiteY19" fmla="*/ 327359 h 1065998"/>
                  <a:gd name="connsiteX20" fmla="*/ 1629335 w 1646575"/>
                  <a:gd name="connsiteY20" fmla="*/ 486985 h 1065998"/>
                  <a:gd name="connsiteX21" fmla="*/ 1629335 w 1646575"/>
                  <a:gd name="connsiteY21" fmla="*/ 575666 h 1065998"/>
                  <a:gd name="connsiteX22" fmla="*/ 1468421 w 1646575"/>
                  <a:gd name="connsiteY22" fmla="*/ 741204 h 1065998"/>
                  <a:gd name="connsiteX23" fmla="*/ 1428192 w 1646575"/>
                  <a:gd name="connsiteY23" fmla="*/ 723468 h 1065998"/>
                  <a:gd name="connsiteX24" fmla="*/ 1364976 w 1646575"/>
                  <a:gd name="connsiteY24" fmla="*/ 658435 h 1065998"/>
                  <a:gd name="connsiteX25" fmla="*/ 1213446 w 1646575"/>
                  <a:gd name="connsiteY25" fmla="*/ 658435 h 1065998"/>
                  <a:gd name="connsiteX26" fmla="*/ 1192699 w 1646575"/>
                  <a:gd name="connsiteY26" fmla="*/ 658435 h 1065998"/>
                  <a:gd name="connsiteX27" fmla="*/ 1190826 w 1646575"/>
                  <a:gd name="connsiteY27" fmla="*/ 658435 h 1065998"/>
                  <a:gd name="connsiteX28" fmla="*/ 1152763 w 1646575"/>
                  <a:gd name="connsiteY28" fmla="*/ 658435 h 1065998"/>
                  <a:gd name="connsiteX29" fmla="*/ 1117859 w 1646575"/>
                  <a:gd name="connsiteY29" fmla="*/ 658435 h 1065998"/>
                  <a:gd name="connsiteX30" fmla="*/ 1115986 w 1646575"/>
                  <a:gd name="connsiteY30" fmla="*/ 658435 h 1065998"/>
                  <a:gd name="connsiteX31" fmla="*/ 1105950 w 1646575"/>
                  <a:gd name="connsiteY31" fmla="*/ 658435 h 1065998"/>
                  <a:gd name="connsiteX32" fmla="*/ 1077922 w 1646575"/>
                  <a:gd name="connsiteY32" fmla="*/ 658435 h 1065998"/>
                  <a:gd name="connsiteX33" fmla="*/ 1049576 w 1646575"/>
                  <a:gd name="connsiteY33" fmla="*/ 658435 h 1065998"/>
                  <a:gd name="connsiteX34" fmla="*/ 1024112 w 1646575"/>
                  <a:gd name="connsiteY34" fmla="*/ 740466 h 1065998"/>
                  <a:gd name="connsiteX35" fmla="*/ 532999 w 1646575"/>
                  <a:gd name="connsiteY35" fmla="*/ 1065998 h 1065998"/>
                  <a:gd name="connsiteX36" fmla="*/ 0 w 1646575"/>
                  <a:gd name="connsiteY36" fmla="*/ 532999 h 1065998"/>
                  <a:gd name="connsiteX37" fmla="*/ 532999 w 1646575"/>
                  <a:gd name="connsiteY37" fmla="*/ 0 h 106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46575" h="1065998">
                    <a:moveTo>
                      <a:pt x="532999" y="0"/>
                    </a:moveTo>
                    <a:cubicBezTo>
                      <a:pt x="753774" y="0"/>
                      <a:pt x="943199" y="134231"/>
                      <a:pt x="1024112" y="325532"/>
                    </a:cubicBezTo>
                    <a:lnTo>
                      <a:pt x="1048537" y="404216"/>
                    </a:lnTo>
                    <a:lnTo>
                      <a:pt x="1048984" y="404216"/>
                    </a:lnTo>
                    <a:lnTo>
                      <a:pt x="1052938" y="404216"/>
                    </a:lnTo>
                    <a:cubicBezTo>
                      <a:pt x="1060214" y="404216"/>
                      <a:pt x="1069915" y="404216"/>
                      <a:pt x="1082850" y="404216"/>
                    </a:cubicBezTo>
                    <a:lnTo>
                      <a:pt x="1105950" y="404216"/>
                    </a:lnTo>
                    <a:lnTo>
                      <a:pt x="1107156" y="404216"/>
                    </a:lnTo>
                    <a:lnTo>
                      <a:pt x="1108343" y="404216"/>
                    </a:lnTo>
                    <a:lnTo>
                      <a:pt x="1110023" y="404216"/>
                    </a:lnTo>
                    <a:lnTo>
                      <a:pt x="1115604" y="404216"/>
                    </a:lnTo>
                    <a:lnTo>
                      <a:pt x="1117859" y="404216"/>
                    </a:lnTo>
                    <a:lnTo>
                      <a:pt x="1124806" y="404216"/>
                    </a:lnTo>
                    <a:cubicBezTo>
                      <a:pt x="1136119" y="404216"/>
                      <a:pt x="1154221" y="404216"/>
                      <a:pt x="1183184" y="404216"/>
                    </a:cubicBezTo>
                    <a:lnTo>
                      <a:pt x="1192699" y="404216"/>
                    </a:lnTo>
                    <a:lnTo>
                      <a:pt x="1204062" y="404216"/>
                    </a:lnTo>
                    <a:cubicBezTo>
                      <a:pt x="1227050" y="404216"/>
                      <a:pt x="1273026" y="404216"/>
                      <a:pt x="1364976" y="404216"/>
                    </a:cubicBezTo>
                    <a:cubicBezTo>
                      <a:pt x="1399458" y="404216"/>
                      <a:pt x="1428192" y="380567"/>
                      <a:pt x="1428192" y="345095"/>
                    </a:cubicBezTo>
                    <a:cubicBezTo>
                      <a:pt x="1428192" y="322925"/>
                      <a:pt x="1434927" y="309992"/>
                      <a:pt x="1445590" y="310627"/>
                    </a:cubicBezTo>
                    <a:cubicBezTo>
                      <a:pt x="1451988" y="311008"/>
                      <a:pt x="1459801" y="316274"/>
                      <a:pt x="1468421" y="327359"/>
                    </a:cubicBezTo>
                    <a:cubicBezTo>
                      <a:pt x="1468421" y="327359"/>
                      <a:pt x="1468421" y="327359"/>
                      <a:pt x="1629335" y="486985"/>
                    </a:cubicBezTo>
                    <a:cubicBezTo>
                      <a:pt x="1652322" y="510633"/>
                      <a:pt x="1652322" y="552018"/>
                      <a:pt x="1629335" y="575666"/>
                    </a:cubicBezTo>
                    <a:lnTo>
                      <a:pt x="1468421" y="741204"/>
                    </a:lnTo>
                    <a:cubicBezTo>
                      <a:pt x="1445433" y="764853"/>
                      <a:pt x="1428192" y="758941"/>
                      <a:pt x="1428192" y="723468"/>
                    </a:cubicBezTo>
                    <a:cubicBezTo>
                      <a:pt x="1428192" y="687996"/>
                      <a:pt x="1399458" y="658435"/>
                      <a:pt x="1364976" y="658435"/>
                    </a:cubicBezTo>
                    <a:cubicBezTo>
                      <a:pt x="1364976" y="658435"/>
                      <a:pt x="1364976" y="658435"/>
                      <a:pt x="1213446" y="658435"/>
                    </a:cubicBezTo>
                    <a:lnTo>
                      <a:pt x="1192699" y="658435"/>
                    </a:lnTo>
                    <a:lnTo>
                      <a:pt x="1190826" y="658435"/>
                    </a:lnTo>
                    <a:cubicBezTo>
                      <a:pt x="1179496" y="658435"/>
                      <a:pt x="1166859" y="658435"/>
                      <a:pt x="1152763" y="658435"/>
                    </a:cubicBezTo>
                    <a:lnTo>
                      <a:pt x="1117859" y="658435"/>
                    </a:lnTo>
                    <a:lnTo>
                      <a:pt x="1115986" y="658435"/>
                    </a:lnTo>
                    <a:lnTo>
                      <a:pt x="1105950" y="658435"/>
                    </a:lnTo>
                    <a:lnTo>
                      <a:pt x="1077922" y="658435"/>
                    </a:lnTo>
                    <a:lnTo>
                      <a:pt x="1049576" y="658435"/>
                    </a:lnTo>
                    <a:lnTo>
                      <a:pt x="1024112" y="740466"/>
                    </a:lnTo>
                    <a:cubicBezTo>
                      <a:pt x="943199" y="931768"/>
                      <a:pt x="753774" y="1065998"/>
                      <a:pt x="532999" y="1065998"/>
                    </a:cubicBezTo>
                    <a:cubicBezTo>
                      <a:pt x="238632" y="1065998"/>
                      <a:pt x="0" y="827366"/>
                      <a:pt x="0" y="532999"/>
                    </a:cubicBezTo>
                    <a:cubicBezTo>
                      <a:pt x="0" y="238632"/>
                      <a:pt x="238632" y="0"/>
                      <a:pt x="532999" y="0"/>
                    </a:cubicBezTo>
                    <a:close/>
                  </a:path>
                </a:pathLst>
              </a:custGeom>
              <a:solidFill>
                <a:srgbClr val="EEEEEE"/>
              </a:solidFill>
              <a:ln w="19050" cap="flat" cmpd="sng" algn="ctr">
                <a:noFill/>
                <a:prstDash val="solid"/>
              </a:ln>
              <a:effectLst>
                <a:outerShdw blurRad="127000" dist="50800" dir="2700000" algn="tl" rotWithShape="0">
                  <a:prstClr val="black">
                    <a:alpha val="30000"/>
                  </a:prstClr>
                </a:outerShdw>
              </a:effectLst>
              <a:scene3d>
                <a:camera prst="orthographicFront"/>
                <a:lightRig rig="threePt" dir="t">
                  <a:rot lat="0" lon="0" rev="1800000"/>
                </a:lightRig>
              </a:scene3d>
              <a:sp3d prstMaterial="softEdge">
                <a:bevelT w="19050" h="6350"/>
              </a:sp3d>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2" name="椭圆 11"/>
              <p:cNvSpPr/>
              <p:nvPr/>
            </p:nvSpPr>
            <p:spPr>
              <a:xfrm>
                <a:off x="7642519" y="2016233"/>
                <a:ext cx="798251" cy="798251"/>
              </a:xfrm>
              <a:prstGeom prst="ellipse">
                <a:avLst/>
              </a:prstGeom>
              <a:gradFill>
                <a:gsLst>
                  <a:gs pos="0">
                    <a:srgbClr val="007BD3"/>
                  </a:gs>
                  <a:gs pos="100000">
                    <a:srgbClr val="034373"/>
                  </a:gs>
                </a:gsLst>
                <a:lin ang="10800000" scaled="0"/>
              </a:gradFill>
              <a:ln w="19050" cap="flat" cmpd="sng" algn="ctr">
                <a:gradFill flip="none" rotWithShape="1">
                  <a:gsLst>
                    <a:gs pos="0">
                      <a:srgbClr val="CFCFCF"/>
                    </a:gs>
                    <a:gs pos="71000">
                      <a:sysClr val="window" lastClr="FFFFFF">
                        <a:lumMod val="86000"/>
                        <a:lumOff val="14000"/>
                      </a:sysClr>
                    </a:gs>
                  </a:gsLst>
                  <a:lin ang="2700000" scaled="1"/>
                  <a:tileRect/>
                </a:gradFill>
                <a:prstDash val="solid"/>
              </a:ln>
              <a:effectLst>
                <a:innerShdw blurRad="50800" dist="25400" dir="13500000">
                  <a:prstClr val="black">
                    <a:alpha val="44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0" name="椭圆 9"/>
              <p:cNvSpPr/>
              <p:nvPr/>
            </p:nvSpPr>
            <p:spPr>
              <a:xfrm>
                <a:off x="7714915" y="2088629"/>
                <a:ext cx="653458" cy="653458"/>
              </a:xfrm>
              <a:prstGeom prst="ellipse">
                <a:avLst/>
              </a:prstGeom>
              <a:solidFill>
                <a:srgbClr val="F5F5F5"/>
              </a:solidFill>
              <a:ln w="19050" cap="flat" cmpd="sng" algn="ctr">
                <a:gradFill flip="none" rotWithShape="1">
                  <a:gsLst>
                    <a:gs pos="0">
                      <a:sysClr val="window" lastClr="FFFFFF"/>
                    </a:gs>
                    <a:gs pos="100000">
                      <a:srgbClr val="D9D9D9"/>
                    </a:gs>
                  </a:gsLst>
                  <a:lin ang="2700000" scaled="1"/>
                  <a:tileRect/>
                </a:gradFill>
                <a:prstDash val="solid"/>
              </a:ln>
              <a:effectLst>
                <a:outerShdw blurRad="50800" dist="254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71" name="组合 70"/>
            <p:cNvGrpSpPr/>
            <p:nvPr/>
          </p:nvGrpSpPr>
          <p:grpSpPr>
            <a:xfrm>
              <a:off x="7421805" y="2299522"/>
              <a:ext cx="528816" cy="447937"/>
              <a:chOff x="2866142" y="1775288"/>
              <a:chExt cx="528816" cy="447937"/>
            </a:xfrm>
          </p:grpSpPr>
          <p:sp>
            <p:nvSpPr>
              <p:cNvPr id="72" name="文本框 71"/>
              <p:cNvSpPr txBox="1"/>
              <p:nvPr/>
            </p:nvSpPr>
            <p:spPr>
              <a:xfrm>
                <a:off x="2866142" y="1775288"/>
                <a:ext cx="528816" cy="40011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02</a:t>
                </a:r>
              </a:p>
            </p:txBody>
          </p:sp>
          <p:sp>
            <p:nvSpPr>
              <p:cNvPr id="73" name="文本框 72"/>
              <p:cNvSpPr txBox="1"/>
              <p:nvPr/>
            </p:nvSpPr>
            <p:spPr>
              <a:xfrm>
                <a:off x="2915759" y="2023170"/>
                <a:ext cx="451212" cy="200055"/>
              </a:xfrm>
              <a:prstGeom prst="rect">
                <a:avLst/>
              </a:prstGeom>
              <a:noFill/>
            </p:spPr>
            <p:txBody>
              <a:bodyPr wrap="square" rtlCol="0">
                <a:spAutoFit/>
              </a:bodyPr>
              <a:lstStyle/>
              <a:p>
                <a:pPr algn="ctr"/>
                <a:r>
                  <a:rPr lang="en-US" altLang="zh-CN" sz="70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70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grpSp>
        <p:nvGrpSpPr>
          <p:cNvPr id="34" name="组合 33"/>
          <p:cNvGrpSpPr/>
          <p:nvPr/>
        </p:nvGrpSpPr>
        <p:grpSpPr>
          <a:xfrm>
            <a:off x="4009206" y="4009529"/>
            <a:ext cx="1424514" cy="948438"/>
            <a:chOff x="4023811" y="3757434"/>
            <a:chExt cx="1424514" cy="948438"/>
          </a:xfrm>
        </p:grpSpPr>
        <p:grpSp>
          <p:nvGrpSpPr>
            <p:cNvPr id="19" name="组合 18"/>
            <p:cNvGrpSpPr/>
            <p:nvPr/>
          </p:nvGrpSpPr>
          <p:grpSpPr>
            <a:xfrm flipV="1">
              <a:off x="4023811" y="3757434"/>
              <a:ext cx="1424514" cy="948438"/>
              <a:chOff x="3467100" y="2027833"/>
              <a:chExt cx="1646575" cy="1096285"/>
            </a:xfrm>
          </p:grpSpPr>
          <p:sp>
            <p:nvSpPr>
              <p:cNvPr id="20" name="任意多边形 19"/>
              <p:cNvSpPr/>
              <p:nvPr/>
            </p:nvSpPr>
            <p:spPr>
              <a:xfrm rot="1800000">
                <a:off x="3467100" y="2058120"/>
                <a:ext cx="1646575" cy="1065998"/>
              </a:xfrm>
              <a:custGeom>
                <a:avLst/>
                <a:gdLst>
                  <a:gd name="connsiteX0" fmla="*/ 532999 w 1646575"/>
                  <a:gd name="connsiteY0" fmla="*/ 0 h 1065998"/>
                  <a:gd name="connsiteX1" fmla="*/ 1024112 w 1646575"/>
                  <a:gd name="connsiteY1" fmla="*/ 325532 h 1065998"/>
                  <a:gd name="connsiteX2" fmla="*/ 1048537 w 1646575"/>
                  <a:gd name="connsiteY2" fmla="*/ 404216 h 1065998"/>
                  <a:gd name="connsiteX3" fmla="*/ 1048984 w 1646575"/>
                  <a:gd name="connsiteY3" fmla="*/ 404216 h 1065998"/>
                  <a:gd name="connsiteX4" fmla="*/ 1052938 w 1646575"/>
                  <a:gd name="connsiteY4" fmla="*/ 404216 h 1065998"/>
                  <a:gd name="connsiteX5" fmla="*/ 1082850 w 1646575"/>
                  <a:gd name="connsiteY5" fmla="*/ 404216 h 1065998"/>
                  <a:gd name="connsiteX6" fmla="*/ 1105950 w 1646575"/>
                  <a:gd name="connsiteY6" fmla="*/ 404216 h 1065998"/>
                  <a:gd name="connsiteX7" fmla="*/ 1107156 w 1646575"/>
                  <a:gd name="connsiteY7" fmla="*/ 404216 h 1065998"/>
                  <a:gd name="connsiteX8" fmla="*/ 1108343 w 1646575"/>
                  <a:gd name="connsiteY8" fmla="*/ 404216 h 1065998"/>
                  <a:gd name="connsiteX9" fmla="*/ 1110023 w 1646575"/>
                  <a:gd name="connsiteY9" fmla="*/ 404216 h 1065998"/>
                  <a:gd name="connsiteX10" fmla="*/ 1115604 w 1646575"/>
                  <a:gd name="connsiteY10" fmla="*/ 404216 h 1065998"/>
                  <a:gd name="connsiteX11" fmla="*/ 1117859 w 1646575"/>
                  <a:gd name="connsiteY11" fmla="*/ 404216 h 1065998"/>
                  <a:gd name="connsiteX12" fmla="*/ 1124806 w 1646575"/>
                  <a:gd name="connsiteY12" fmla="*/ 404216 h 1065998"/>
                  <a:gd name="connsiteX13" fmla="*/ 1183184 w 1646575"/>
                  <a:gd name="connsiteY13" fmla="*/ 404216 h 1065998"/>
                  <a:gd name="connsiteX14" fmla="*/ 1192699 w 1646575"/>
                  <a:gd name="connsiteY14" fmla="*/ 404216 h 1065998"/>
                  <a:gd name="connsiteX15" fmla="*/ 1204062 w 1646575"/>
                  <a:gd name="connsiteY15" fmla="*/ 404216 h 1065998"/>
                  <a:gd name="connsiteX16" fmla="*/ 1364976 w 1646575"/>
                  <a:gd name="connsiteY16" fmla="*/ 404216 h 1065998"/>
                  <a:gd name="connsiteX17" fmla="*/ 1428192 w 1646575"/>
                  <a:gd name="connsiteY17" fmla="*/ 345095 h 1065998"/>
                  <a:gd name="connsiteX18" fmla="*/ 1445590 w 1646575"/>
                  <a:gd name="connsiteY18" fmla="*/ 310627 h 1065998"/>
                  <a:gd name="connsiteX19" fmla="*/ 1468421 w 1646575"/>
                  <a:gd name="connsiteY19" fmla="*/ 327359 h 1065998"/>
                  <a:gd name="connsiteX20" fmla="*/ 1629335 w 1646575"/>
                  <a:gd name="connsiteY20" fmla="*/ 486985 h 1065998"/>
                  <a:gd name="connsiteX21" fmla="*/ 1629335 w 1646575"/>
                  <a:gd name="connsiteY21" fmla="*/ 575666 h 1065998"/>
                  <a:gd name="connsiteX22" fmla="*/ 1468421 w 1646575"/>
                  <a:gd name="connsiteY22" fmla="*/ 741204 h 1065998"/>
                  <a:gd name="connsiteX23" fmla="*/ 1428192 w 1646575"/>
                  <a:gd name="connsiteY23" fmla="*/ 723468 h 1065998"/>
                  <a:gd name="connsiteX24" fmla="*/ 1364976 w 1646575"/>
                  <a:gd name="connsiteY24" fmla="*/ 658435 h 1065998"/>
                  <a:gd name="connsiteX25" fmla="*/ 1213446 w 1646575"/>
                  <a:gd name="connsiteY25" fmla="*/ 658435 h 1065998"/>
                  <a:gd name="connsiteX26" fmla="*/ 1192699 w 1646575"/>
                  <a:gd name="connsiteY26" fmla="*/ 658435 h 1065998"/>
                  <a:gd name="connsiteX27" fmla="*/ 1190826 w 1646575"/>
                  <a:gd name="connsiteY27" fmla="*/ 658435 h 1065998"/>
                  <a:gd name="connsiteX28" fmla="*/ 1152763 w 1646575"/>
                  <a:gd name="connsiteY28" fmla="*/ 658435 h 1065998"/>
                  <a:gd name="connsiteX29" fmla="*/ 1117859 w 1646575"/>
                  <a:gd name="connsiteY29" fmla="*/ 658435 h 1065998"/>
                  <a:gd name="connsiteX30" fmla="*/ 1115986 w 1646575"/>
                  <a:gd name="connsiteY30" fmla="*/ 658435 h 1065998"/>
                  <a:gd name="connsiteX31" fmla="*/ 1105950 w 1646575"/>
                  <a:gd name="connsiteY31" fmla="*/ 658435 h 1065998"/>
                  <a:gd name="connsiteX32" fmla="*/ 1077922 w 1646575"/>
                  <a:gd name="connsiteY32" fmla="*/ 658435 h 1065998"/>
                  <a:gd name="connsiteX33" fmla="*/ 1049576 w 1646575"/>
                  <a:gd name="connsiteY33" fmla="*/ 658435 h 1065998"/>
                  <a:gd name="connsiteX34" fmla="*/ 1024112 w 1646575"/>
                  <a:gd name="connsiteY34" fmla="*/ 740466 h 1065998"/>
                  <a:gd name="connsiteX35" fmla="*/ 532999 w 1646575"/>
                  <a:gd name="connsiteY35" fmla="*/ 1065998 h 1065998"/>
                  <a:gd name="connsiteX36" fmla="*/ 0 w 1646575"/>
                  <a:gd name="connsiteY36" fmla="*/ 532999 h 1065998"/>
                  <a:gd name="connsiteX37" fmla="*/ 532999 w 1646575"/>
                  <a:gd name="connsiteY37" fmla="*/ 0 h 106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46575" h="1065998">
                    <a:moveTo>
                      <a:pt x="532999" y="0"/>
                    </a:moveTo>
                    <a:cubicBezTo>
                      <a:pt x="753774" y="0"/>
                      <a:pt x="943199" y="134231"/>
                      <a:pt x="1024112" y="325532"/>
                    </a:cubicBezTo>
                    <a:lnTo>
                      <a:pt x="1048537" y="404216"/>
                    </a:lnTo>
                    <a:lnTo>
                      <a:pt x="1048984" y="404216"/>
                    </a:lnTo>
                    <a:lnTo>
                      <a:pt x="1052938" y="404216"/>
                    </a:lnTo>
                    <a:cubicBezTo>
                      <a:pt x="1060214" y="404216"/>
                      <a:pt x="1069915" y="404216"/>
                      <a:pt x="1082850" y="404216"/>
                    </a:cubicBezTo>
                    <a:lnTo>
                      <a:pt x="1105950" y="404216"/>
                    </a:lnTo>
                    <a:lnTo>
                      <a:pt x="1107156" y="404216"/>
                    </a:lnTo>
                    <a:lnTo>
                      <a:pt x="1108343" y="404216"/>
                    </a:lnTo>
                    <a:lnTo>
                      <a:pt x="1110023" y="404216"/>
                    </a:lnTo>
                    <a:lnTo>
                      <a:pt x="1115604" y="404216"/>
                    </a:lnTo>
                    <a:lnTo>
                      <a:pt x="1117859" y="404216"/>
                    </a:lnTo>
                    <a:lnTo>
                      <a:pt x="1124806" y="404216"/>
                    </a:lnTo>
                    <a:cubicBezTo>
                      <a:pt x="1136119" y="404216"/>
                      <a:pt x="1154221" y="404216"/>
                      <a:pt x="1183184" y="404216"/>
                    </a:cubicBezTo>
                    <a:lnTo>
                      <a:pt x="1192699" y="404216"/>
                    </a:lnTo>
                    <a:lnTo>
                      <a:pt x="1204062" y="404216"/>
                    </a:lnTo>
                    <a:cubicBezTo>
                      <a:pt x="1227050" y="404216"/>
                      <a:pt x="1273026" y="404216"/>
                      <a:pt x="1364976" y="404216"/>
                    </a:cubicBezTo>
                    <a:cubicBezTo>
                      <a:pt x="1399458" y="404216"/>
                      <a:pt x="1428192" y="380567"/>
                      <a:pt x="1428192" y="345095"/>
                    </a:cubicBezTo>
                    <a:cubicBezTo>
                      <a:pt x="1428192" y="322925"/>
                      <a:pt x="1434927" y="309992"/>
                      <a:pt x="1445590" y="310627"/>
                    </a:cubicBezTo>
                    <a:cubicBezTo>
                      <a:pt x="1451988" y="311008"/>
                      <a:pt x="1459801" y="316274"/>
                      <a:pt x="1468421" y="327359"/>
                    </a:cubicBezTo>
                    <a:cubicBezTo>
                      <a:pt x="1468421" y="327359"/>
                      <a:pt x="1468421" y="327359"/>
                      <a:pt x="1629335" y="486985"/>
                    </a:cubicBezTo>
                    <a:cubicBezTo>
                      <a:pt x="1652322" y="510633"/>
                      <a:pt x="1652322" y="552018"/>
                      <a:pt x="1629335" y="575666"/>
                    </a:cubicBezTo>
                    <a:lnTo>
                      <a:pt x="1468421" y="741204"/>
                    </a:lnTo>
                    <a:cubicBezTo>
                      <a:pt x="1445433" y="764853"/>
                      <a:pt x="1428192" y="758941"/>
                      <a:pt x="1428192" y="723468"/>
                    </a:cubicBezTo>
                    <a:cubicBezTo>
                      <a:pt x="1428192" y="687996"/>
                      <a:pt x="1399458" y="658435"/>
                      <a:pt x="1364976" y="658435"/>
                    </a:cubicBezTo>
                    <a:cubicBezTo>
                      <a:pt x="1364976" y="658435"/>
                      <a:pt x="1364976" y="658435"/>
                      <a:pt x="1213446" y="658435"/>
                    </a:cubicBezTo>
                    <a:lnTo>
                      <a:pt x="1192699" y="658435"/>
                    </a:lnTo>
                    <a:lnTo>
                      <a:pt x="1190826" y="658435"/>
                    </a:lnTo>
                    <a:cubicBezTo>
                      <a:pt x="1179496" y="658435"/>
                      <a:pt x="1166859" y="658435"/>
                      <a:pt x="1152763" y="658435"/>
                    </a:cubicBezTo>
                    <a:lnTo>
                      <a:pt x="1117859" y="658435"/>
                    </a:lnTo>
                    <a:lnTo>
                      <a:pt x="1115986" y="658435"/>
                    </a:lnTo>
                    <a:lnTo>
                      <a:pt x="1105950" y="658435"/>
                    </a:lnTo>
                    <a:lnTo>
                      <a:pt x="1077922" y="658435"/>
                    </a:lnTo>
                    <a:lnTo>
                      <a:pt x="1049576" y="658435"/>
                    </a:lnTo>
                    <a:lnTo>
                      <a:pt x="1024112" y="740466"/>
                    </a:lnTo>
                    <a:cubicBezTo>
                      <a:pt x="943199" y="931768"/>
                      <a:pt x="753774" y="1065998"/>
                      <a:pt x="532999" y="1065998"/>
                    </a:cubicBezTo>
                    <a:cubicBezTo>
                      <a:pt x="238632" y="1065998"/>
                      <a:pt x="0" y="827366"/>
                      <a:pt x="0" y="532999"/>
                    </a:cubicBezTo>
                    <a:cubicBezTo>
                      <a:pt x="0" y="238632"/>
                      <a:pt x="238632" y="0"/>
                      <a:pt x="532999" y="0"/>
                    </a:cubicBezTo>
                    <a:close/>
                  </a:path>
                </a:pathLst>
              </a:custGeom>
              <a:solidFill>
                <a:srgbClr val="EEEEEE"/>
              </a:solidFill>
              <a:ln w="19050" cap="flat" cmpd="sng" algn="ctr">
                <a:noFill/>
                <a:prstDash val="solid"/>
              </a:ln>
              <a:effectLst>
                <a:outerShdw blurRad="127000" dist="50800" dir="2700000" algn="tl" rotWithShape="0">
                  <a:prstClr val="black">
                    <a:alpha val="30000"/>
                  </a:prstClr>
                </a:outerShdw>
              </a:effectLst>
              <a:scene3d>
                <a:camera prst="orthographicFront"/>
                <a:lightRig rig="threePt" dir="t">
                  <a:rot lat="0" lon="0" rev="1800000"/>
                </a:lightRig>
              </a:scene3d>
              <a:sp3d prstMaterial="softEdge">
                <a:bevelT w="19050" h="6350"/>
              </a:sp3d>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21" name="椭圆 20"/>
              <p:cNvSpPr/>
              <p:nvPr/>
            </p:nvSpPr>
            <p:spPr>
              <a:xfrm flipV="1">
                <a:off x="3618507" y="2027833"/>
                <a:ext cx="830663" cy="830663"/>
              </a:xfrm>
              <a:prstGeom prst="ellipse">
                <a:avLst/>
              </a:prstGeom>
              <a:gradFill>
                <a:gsLst>
                  <a:gs pos="0">
                    <a:srgbClr val="007BD3"/>
                  </a:gs>
                  <a:gs pos="100000">
                    <a:srgbClr val="034373"/>
                  </a:gs>
                </a:gsLst>
                <a:lin ang="10800000" scaled="0"/>
              </a:gradFill>
              <a:ln w="19050" cap="flat" cmpd="sng" algn="ctr">
                <a:gradFill flip="none" rotWithShape="1">
                  <a:gsLst>
                    <a:gs pos="0">
                      <a:srgbClr val="CFCFCF"/>
                    </a:gs>
                    <a:gs pos="71000">
                      <a:sysClr val="window" lastClr="FFFFFF">
                        <a:lumMod val="86000"/>
                        <a:lumOff val="14000"/>
                      </a:sysClr>
                    </a:gs>
                  </a:gsLst>
                  <a:lin ang="2700000" scaled="1"/>
                  <a:tileRect/>
                </a:gradFill>
                <a:prstDash val="solid"/>
              </a:ln>
              <a:effectLst>
                <a:innerShdw blurRad="50800" dist="25400" dir="13500000">
                  <a:prstClr val="black">
                    <a:alpha val="44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22" name="椭圆 21"/>
              <p:cNvSpPr/>
              <p:nvPr/>
            </p:nvSpPr>
            <p:spPr>
              <a:xfrm flipV="1">
                <a:off x="3693843" y="2103170"/>
                <a:ext cx="679991" cy="679991"/>
              </a:xfrm>
              <a:prstGeom prst="ellipse">
                <a:avLst/>
              </a:prstGeom>
              <a:solidFill>
                <a:srgbClr val="F5F5F5"/>
              </a:solidFill>
              <a:ln w="19050" cap="flat" cmpd="sng" algn="ctr">
                <a:gradFill flip="none" rotWithShape="1">
                  <a:gsLst>
                    <a:gs pos="0">
                      <a:sysClr val="window" lastClr="FFFFFF"/>
                    </a:gs>
                    <a:gs pos="100000">
                      <a:srgbClr val="D9D9D9"/>
                    </a:gs>
                  </a:gsLst>
                  <a:lin ang="2700000" scaled="1"/>
                  <a:tileRect/>
                </a:gradFill>
                <a:prstDash val="solid"/>
              </a:ln>
              <a:effectLst>
                <a:outerShdw blurRad="50800" dist="254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75" name="组合 74"/>
            <p:cNvGrpSpPr/>
            <p:nvPr/>
          </p:nvGrpSpPr>
          <p:grpSpPr>
            <a:xfrm>
              <a:off x="4246852" y="4128779"/>
              <a:ext cx="528816" cy="447937"/>
              <a:chOff x="2866142" y="1775288"/>
              <a:chExt cx="528816" cy="447937"/>
            </a:xfrm>
          </p:grpSpPr>
          <p:sp>
            <p:nvSpPr>
              <p:cNvPr id="76" name="文本框 75"/>
              <p:cNvSpPr txBox="1"/>
              <p:nvPr/>
            </p:nvSpPr>
            <p:spPr>
              <a:xfrm>
                <a:off x="2866142" y="1775288"/>
                <a:ext cx="528816" cy="40011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05</a:t>
                </a:r>
              </a:p>
            </p:txBody>
          </p:sp>
          <p:sp>
            <p:nvSpPr>
              <p:cNvPr id="77" name="文本框 76"/>
              <p:cNvSpPr txBox="1"/>
              <p:nvPr/>
            </p:nvSpPr>
            <p:spPr>
              <a:xfrm>
                <a:off x="2915759" y="2023170"/>
                <a:ext cx="451212" cy="200055"/>
              </a:xfrm>
              <a:prstGeom prst="rect">
                <a:avLst/>
              </a:prstGeom>
              <a:noFill/>
            </p:spPr>
            <p:txBody>
              <a:bodyPr wrap="square" rtlCol="0">
                <a:spAutoFit/>
              </a:bodyPr>
              <a:lstStyle/>
              <a:p>
                <a:pPr algn="ctr"/>
                <a:r>
                  <a:rPr lang="en-US" altLang="zh-CN" sz="70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70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grpSp>
        <p:nvGrpSpPr>
          <p:cNvPr id="14" name="组合 13"/>
          <p:cNvGrpSpPr/>
          <p:nvPr/>
        </p:nvGrpSpPr>
        <p:grpSpPr>
          <a:xfrm>
            <a:off x="6747812" y="4024134"/>
            <a:ext cx="1424514" cy="948438"/>
            <a:chOff x="6747812" y="3757434"/>
            <a:chExt cx="1424514" cy="948438"/>
          </a:xfrm>
        </p:grpSpPr>
        <p:grpSp>
          <p:nvGrpSpPr>
            <p:cNvPr id="15" name="组合 14"/>
            <p:cNvGrpSpPr/>
            <p:nvPr/>
          </p:nvGrpSpPr>
          <p:grpSpPr>
            <a:xfrm flipV="1">
              <a:off x="6747812" y="3757434"/>
              <a:ext cx="1424514" cy="948438"/>
              <a:chOff x="7003942" y="2016233"/>
              <a:chExt cx="1582327" cy="1053509"/>
            </a:xfrm>
          </p:grpSpPr>
          <p:sp>
            <p:nvSpPr>
              <p:cNvPr id="16" name="任意多边形 15"/>
              <p:cNvSpPr/>
              <p:nvPr/>
            </p:nvSpPr>
            <p:spPr>
              <a:xfrm rot="19800000" flipH="1">
                <a:off x="7003942" y="2045338"/>
                <a:ext cx="1582327" cy="1024404"/>
              </a:xfrm>
              <a:custGeom>
                <a:avLst/>
                <a:gdLst>
                  <a:gd name="connsiteX0" fmla="*/ 532999 w 1646575"/>
                  <a:gd name="connsiteY0" fmla="*/ 0 h 1065998"/>
                  <a:gd name="connsiteX1" fmla="*/ 1024112 w 1646575"/>
                  <a:gd name="connsiteY1" fmla="*/ 325532 h 1065998"/>
                  <a:gd name="connsiteX2" fmla="*/ 1048537 w 1646575"/>
                  <a:gd name="connsiteY2" fmla="*/ 404216 h 1065998"/>
                  <a:gd name="connsiteX3" fmla="*/ 1048984 w 1646575"/>
                  <a:gd name="connsiteY3" fmla="*/ 404216 h 1065998"/>
                  <a:gd name="connsiteX4" fmla="*/ 1052938 w 1646575"/>
                  <a:gd name="connsiteY4" fmla="*/ 404216 h 1065998"/>
                  <a:gd name="connsiteX5" fmla="*/ 1082850 w 1646575"/>
                  <a:gd name="connsiteY5" fmla="*/ 404216 h 1065998"/>
                  <a:gd name="connsiteX6" fmla="*/ 1105950 w 1646575"/>
                  <a:gd name="connsiteY6" fmla="*/ 404216 h 1065998"/>
                  <a:gd name="connsiteX7" fmla="*/ 1107156 w 1646575"/>
                  <a:gd name="connsiteY7" fmla="*/ 404216 h 1065998"/>
                  <a:gd name="connsiteX8" fmla="*/ 1108343 w 1646575"/>
                  <a:gd name="connsiteY8" fmla="*/ 404216 h 1065998"/>
                  <a:gd name="connsiteX9" fmla="*/ 1110023 w 1646575"/>
                  <a:gd name="connsiteY9" fmla="*/ 404216 h 1065998"/>
                  <a:gd name="connsiteX10" fmla="*/ 1115604 w 1646575"/>
                  <a:gd name="connsiteY10" fmla="*/ 404216 h 1065998"/>
                  <a:gd name="connsiteX11" fmla="*/ 1117859 w 1646575"/>
                  <a:gd name="connsiteY11" fmla="*/ 404216 h 1065998"/>
                  <a:gd name="connsiteX12" fmla="*/ 1124806 w 1646575"/>
                  <a:gd name="connsiteY12" fmla="*/ 404216 h 1065998"/>
                  <a:gd name="connsiteX13" fmla="*/ 1183184 w 1646575"/>
                  <a:gd name="connsiteY13" fmla="*/ 404216 h 1065998"/>
                  <a:gd name="connsiteX14" fmla="*/ 1192699 w 1646575"/>
                  <a:gd name="connsiteY14" fmla="*/ 404216 h 1065998"/>
                  <a:gd name="connsiteX15" fmla="*/ 1204062 w 1646575"/>
                  <a:gd name="connsiteY15" fmla="*/ 404216 h 1065998"/>
                  <a:gd name="connsiteX16" fmla="*/ 1364976 w 1646575"/>
                  <a:gd name="connsiteY16" fmla="*/ 404216 h 1065998"/>
                  <a:gd name="connsiteX17" fmla="*/ 1428192 w 1646575"/>
                  <a:gd name="connsiteY17" fmla="*/ 345095 h 1065998"/>
                  <a:gd name="connsiteX18" fmla="*/ 1445590 w 1646575"/>
                  <a:gd name="connsiteY18" fmla="*/ 310627 h 1065998"/>
                  <a:gd name="connsiteX19" fmla="*/ 1468421 w 1646575"/>
                  <a:gd name="connsiteY19" fmla="*/ 327359 h 1065998"/>
                  <a:gd name="connsiteX20" fmla="*/ 1629335 w 1646575"/>
                  <a:gd name="connsiteY20" fmla="*/ 486985 h 1065998"/>
                  <a:gd name="connsiteX21" fmla="*/ 1629335 w 1646575"/>
                  <a:gd name="connsiteY21" fmla="*/ 575666 h 1065998"/>
                  <a:gd name="connsiteX22" fmla="*/ 1468421 w 1646575"/>
                  <a:gd name="connsiteY22" fmla="*/ 741204 h 1065998"/>
                  <a:gd name="connsiteX23" fmla="*/ 1428192 w 1646575"/>
                  <a:gd name="connsiteY23" fmla="*/ 723468 h 1065998"/>
                  <a:gd name="connsiteX24" fmla="*/ 1364976 w 1646575"/>
                  <a:gd name="connsiteY24" fmla="*/ 658435 h 1065998"/>
                  <a:gd name="connsiteX25" fmla="*/ 1213446 w 1646575"/>
                  <a:gd name="connsiteY25" fmla="*/ 658435 h 1065998"/>
                  <a:gd name="connsiteX26" fmla="*/ 1192699 w 1646575"/>
                  <a:gd name="connsiteY26" fmla="*/ 658435 h 1065998"/>
                  <a:gd name="connsiteX27" fmla="*/ 1190826 w 1646575"/>
                  <a:gd name="connsiteY27" fmla="*/ 658435 h 1065998"/>
                  <a:gd name="connsiteX28" fmla="*/ 1152763 w 1646575"/>
                  <a:gd name="connsiteY28" fmla="*/ 658435 h 1065998"/>
                  <a:gd name="connsiteX29" fmla="*/ 1117859 w 1646575"/>
                  <a:gd name="connsiteY29" fmla="*/ 658435 h 1065998"/>
                  <a:gd name="connsiteX30" fmla="*/ 1115986 w 1646575"/>
                  <a:gd name="connsiteY30" fmla="*/ 658435 h 1065998"/>
                  <a:gd name="connsiteX31" fmla="*/ 1105950 w 1646575"/>
                  <a:gd name="connsiteY31" fmla="*/ 658435 h 1065998"/>
                  <a:gd name="connsiteX32" fmla="*/ 1077922 w 1646575"/>
                  <a:gd name="connsiteY32" fmla="*/ 658435 h 1065998"/>
                  <a:gd name="connsiteX33" fmla="*/ 1049576 w 1646575"/>
                  <a:gd name="connsiteY33" fmla="*/ 658435 h 1065998"/>
                  <a:gd name="connsiteX34" fmla="*/ 1024112 w 1646575"/>
                  <a:gd name="connsiteY34" fmla="*/ 740466 h 1065998"/>
                  <a:gd name="connsiteX35" fmla="*/ 532999 w 1646575"/>
                  <a:gd name="connsiteY35" fmla="*/ 1065998 h 1065998"/>
                  <a:gd name="connsiteX36" fmla="*/ 0 w 1646575"/>
                  <a:gd name="connsiteY36" fmla="*/ 532999 h 1065998"/>
                  <a:gd name="connsiteX37" fmla="*/ 532999 w 1646575"/>
                  <a:gd name="connsiteY37" fmla="*/ 0 h 106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46575" h="1065998">
                    <a:moveTo>
                      <a:pt x="532999" y="0"/>
                    </a:moveTo>
                    <a:cubicBezTo>
                      <a:pt x="753774" y="0"/>
                      <a:pt x="943199" y="134231"/>
                      <a:pt x="1024112" y="325532"/>
                    </a:cubicBezTo>
                    <a:lnTo>
                      <a:pt x="1048537" y="404216"/>
                    </a:lnTo>
                    <a:lnTo>
                      <a:pt x="1048984" y="404216"/>
                    </a:lnTo>
                    <a:lnTo>
                      <a:pt x="1052938" y="404216"/>
                    </a:lnTo>
                    <a:cubicBezTo>
                      <a:pt x="1060214" y="404216"/>
                      <a:pt x="1069915" y="404216"/>
                      <a:pt x="1082850" y="404216"/>
                    </a:cubicBezTo>
                    <a:lnTo>
                      <a:pt x="1105950" y="404216"/>
                    </a:lnTo>
                    <a:lnTo>
                      <a:pt x="1107156" y="404216"/>
                    </a:lnTo>
                    <a:lnTo>
                      <a:pt x="1108343" y="404216"/>
                    </a:lnTo>
                    <a:lnTo>
                      <a:pt x="1110023" y="404216"/>
                    </a:lnTo>
                    <a:lnTo>
                      <a:pt x="1115604" y="404216"/>
                    </a:lnTo>
                    <a:lnTo>
                      <a:pt x="1117859" y="404216"/>
                    </a:lnTo>
                    <a:lnTo>
                      <a:pt x="1124806" y="404216"/>
                    </a:lnTo>
                    <a:cubicBezTo>
                      <a:pt x="1136119" y="404216"/>
                      <a:pt x="1154221" y="404216"/>
                      <a:pt x="1183184" y="404216"/>
                    </a:cubicBezTo>
                    <a:lnTo>
                      <a:pt x="1192699" y="404216"/>
                    </a:lnTo>
                    <a:lnTo>
                      <a:pt x="1204062" y="404216"/>
                    </a:lnTo>
                    <a:cubicBezTo>
                      <a:pt x="1227050" y="404216"/>
                      <a:pt x="1273026" y="404216"/>
                      <a:pt x="1364976" y="404216"/>
                    </a:cubicBezTo>
                    <a:cubicBezTo>
                      <a:pt x="1399458" y="404216"/>
                      <a:pt x="1428192" y="380567"/>
                      <a:pt x="1428192" y="345095"/>
                    </a:cubicBezTo>
                    <a:cubicBezTo>
                      <a:pt x="1428192" y="322925"/>
                      <a:pt x="1434927" y="309992"/>
                      <a:pt x="1445590" y="310627"/>
                    </a:cubicBezTo>
                    <a:cubicBezTo>
                      <a:pt x="1451988" y="311008"/>
                      <a:pt x="1459801" y="316274"/>
                      <a:pt x="1468421" y="327359"/>
                    </a:cubicBezTo>
                    <a:cubicBezTo>
                      <a:pt x="1468421" y="327359"/>
                      <a:pt x="1468421" y="327359"/>
                      <a:pt x="1629335" y="486985"/>
                    </a:cubicBezTo>
                    <a:cubicBezTo>
                      <a:pt x="1652322" y="510633"/>
                      <a:pt x="1652322" y="552018"/>
                      <a:pt x="1629335" y="575666"/>
                    </a:cubicBezTo>
                    <a:lnTo>
                      <a:pt x="1468421" y="741204"/>
                    </a:lnTo>
                    <a:cubicBezTo>
                      <a:pt x="1445433" y="764853"/>
                      <a:pt x="1428192" y="758941"/>
                      <a:pt x="1428192" y="723468"/>
                    </a:cubicBezTo>
                    <a:cubicBezTo>
                      <a:pt x="1428192" y="687996"/>
                      <a:pt x="1399458" y="658435"/>
                      <a:pt x="1364976" y="658435"/>
                    </a:cubicBezTo>
                    <a:cubicBezTo>
                      <a:pt x="1364976" y="658435"/>
                      <a:pt x="1364976" y="658435"/>
                      <a:pt x="1213446" y="658435"/>
                    </a:cubicBezTo>
                    <a:lnTo>
                      <a:pt x="1192699" y="658435"/>
                    </a:lnTo>
                    <a:lnTo>
                      <a:pt x="1190826" y="658435"/>
                    </a:lnTo>
                    <a:cubicBezTo>
                      <a:pt x="1179496" y="658435"/>
                      <a:pt x="1166859" y="658435"/>
                      <a:pt x="1152763" y="658435"/>
                    </a:cubicBezTo>
                    <a:lnTo>
                      <a:pt x="1117859" y="658435"/>
                    </a:lnTo>
                    <a:lnTo>
                      <a:pt x="1115986" y="658435"/>
                    </a:lnTo>
                    <a:lnTo>
                      <a:pt x="1105950" y="658435"/>
                    </a:lnTo>
                    <a:lnTo>
                      <a:pt x="1077922" y="658435"/>
                    </a:lnTo>
                    <a:lnTo>
                      <a:pt x="1049576" y="658435"/>
                    </a:lnTo>
                    <a:lnTo>
                      <a:pt x="1024112" y="740466"/>
                    </a:lnTo>
                    <a:cubicBezTo>
                      <a:pt x="943199" y="931768"/>
                      <a:pt x="753774" y="1065998"/>
                      <a:pt x="532999" y="1065998"/>
                    </a:cubicBezTo>
                    <a:cubicBezTo>
                      <a:pt x="238632" y="1065998"/>
                      <a:pt x="0" y="827366"/>
                      <a:pt x="0" y="532999"/>
                    </a:cubicBezTo>
                    <a:cubicBezTo>
                      <a:pt x="0" y="238632"/>
                      <a:pt x="238632" y="0"/>
                      <a:pt x="532999" y="0"/>
                    </a:cubicBezTo>
                    <a:close/>
                  </a:path>
                </a:pathLst>
              </a:custGeom>
              <a:solidFill>
                <a:srgbClr val="EEEEEE"/>
              </a:solidFill>
              <a:ln w="19050" cap="flat" cmpd="sng" algn="ctr">
                <a:noFill/>
                <a:prstDash val="solid"/>
              </a:ln>
              <a:effectLst>
                <a:outerShdw blurRad="127000" dist="50800" dir="2700000" algn="tl" rotWithShape="0">
                  <a:prstClr val="black">
                    <a:alpha val="30000"/>
                  </a:prstClr>
                </a:outerShdw>
              </a:effectLst>
              <a:scene3d>
                <a:camera prst="orthographicFront"/>
                <a:lightRig rig="threePt" dir="t">
                  <a:rot lat="0" lon="0" rev="18000000"/>
                </a:lightRig>
              </a:scene3d>
              <a:sp3d prstMaterial="softEdge">
                <a:bevelT w="19050" h="6350"/>
              </a:sp3d>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7" name="椭圆 16"/>
              <p:cNvSpPr/>
              <p:nvPr/>
            </p:nvSpPr>
            <p:spPr>
              <a:xfrm flipV="1">
                <a:off x="7642519" y="2016233"/>
                <a:ext cx="798251" cy="798251"/>
              </a:xfrm>
              <a:prstGeom prst="ellipse">
                <a:avLst/>
              </a:prstGeom>
              <a:gradFill>
                <a:gsLst>
                  <a:gs pos="0">
                    <a:srgbClr val="007BD3"/>
                  </a:gs>
                  <a:gs pos="100000">
                    <a:srgbClr val="034373"/>
                  </a:gs>
                </a:gsLst>
                <a:lin ang="10800000" scaled="0"/>
              </a:gradFill>
              <a:ln w="19050" cap="flat" cmpd="sng" algn="ctr">
                <a:gradFill flip="none" rotWithShape="1">
                  <a:gsLst>
                    <a:gs pos="0">
                      <a:srgbClr val="CFCFCF"/>
                    </a:gs>
                    <a:gs pos="71000">
                      <a:sysClr val="window" lastClr="FFFFFF">
                        <a:lumMod val="86000"/>
                        <a:lumOff val="14000"/>
                      </a:sysClr>
                    </a:gs>
                  </a:gsLst>
                  <a:lin ang="2700000" scaled="1"/>
                  <a:tileRect/>
                </a:gradFill>
                <a:prstDash val="solid"/>
              </a:ln>
              <a:effectLst>
                <a:innerShdw blurRad="50800" dist="25400" dir="13500000">
                  <a:prstClr val="black">
                    <a:alpha val="44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8" name="椭圆 17"/>
              <p:cNvSpPr/>
              <p:nvPr/>
            </p:nvSpPr>
            <p:spPr>
              <a:xfrm flipV="1">
                <a:off x="7714915" y="2088629"/>
                <a:ext cx="653458" cy="653458"/>
              </a:xfrm>
              <a:prstGeom prst="ellipse">
                <a:avLst/>
              </a:prstGeom>
              <a:solidFill>
                <a:srgbClr val="F5F5F5"/>
              </a:solidFill>
              <a:ln w="19050" cap="flat" cmpd="sng" algn="ctr">
                <a:gradFill flip="none" rotWithShape="1">
                  <a:gsLst>
                    <a:gs pos="0">
                      <a:sysClr val="window" lastClr="FFFFFF"/>
                    </a:gs>
                    <a:gs pos="100000">
                      <a:srgbClr val="D9D9D9"/>
                    </a:gs>
                  </a:gsLst>
                  <a:lin ang="2700000" scaled="1"/>
                  <a:tileRect/>
                </a:gradFill>
                <a:prstDash val="solid"/>
              </a:ln>
              <a:effectLst>
                <a:outerShdw blurRad="50800" dist="254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78" name="组合 77"/>
            <p:cNvGrpSpPr/>
            <p:nvPr/>
          </p:nvGrpSpPr>
          <p:grpSpPr>
            <a:xfrm>
              <a:off x="7421805" y="4128779"/>
              <a:ext cx="528816" cy="447937"/>
              <a:chOff x="2866142" y="1775288"/>
              <a:chExt cx="528816" cy="447937"/>
            </a:xfrm>
          </p:grpSpPr>
          <p:sp>
            <p:nvSpPr>
              <p:cNvPr id="79" name="文本框 78"/>
              <p:cNvSpPr txBox="1"/>
              <p:nvPr/>
            </p:nvSpPr>
            <p:spPr>
              <a:xfrm>
                <a:off x="2866142" y="1775288"/>
                <a:ext cx="528816" cy="40011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03</a:t>
                </a:r>
              </a:p>
            </p:txBody>
          </p:sp>
          <p:sp>
            <p:nvSpPr>
              <p:cNvPr id="80" name="文本框 79"/>
              <p:cNvSpPr txBox="1"/>
              <p:nvPr/>
            </p:nvSpPr>
            <p:spPr>
              <a:xfrm>
                <a:off x="2915759" y="2023170"/>
                <a:ext cx="451212" cy="200055"/>
              </a:xfrm>
              <a:prstGeom prst="rect">
                <a:avLst/>
              </a:prstGeom>
              <a:noFill/>
            </p:spPr>
            <p:txBody>
              <a:bodyPr wrap="square" rtlCol="0">
                <a:spAutoFit/>
              </a:bodyPr>
              <a:lstStyle/>
              <a:p>
                <a:pPr algn="ctr"/>
                <a:r>
                  <a:rPr lang="en-US" altLang="zh-CN" sz="70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70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grpSp>
        <p:nvGrpSpPr>
          <p:cNvPr id="28" name="组合 27"/>
          <p:cNvGrpSpPr/>
          <p:nvPr/>
        </p:nvGrpSpPr>
        <p:grpSpPr>
          <a:xfrm>
            <a:off x="5650934" y="4562630"/>
            <a:ext cx="948437" cy="1424515"/>
            <a:chOff x="5635059" y="4295930"/>
            <a:chExt cx="948437" cy="1424515"/>
          </a:xfrm>
        </p:grpSpPr>
        <p:grpSp>
          <p:nvGrpSpPr>
            <p:cNvPr id="29" name="组合 28"/>
            <p:cNvGrpSpPr/>
            <p:nvPr/>
          </p:nvGrpSpPr>
          <p:grpSpPr>
            <a:xfrm rot="18000000" flipV="1">
              <a:off x="5397020" y="4533969"/>
              <a:ext cx="1424515" cy="948437"/>
              <a:chOff x="3467100" y="2027834"/>
              <a:chExt cx="1646575" cy="1096284"/>
            </a:xfrm>
          </p:grpSpPr>
          <p:sp>
            <p:nvSpPr>
              <p:cNvPr id="53" name="任意多边形 52"/>
              <p:cNvSpPr/>
              <p:nvPr/>
            </p:nvSpPr>
            <p:spPr>
              <a:xfrm rot="1800000">
                <a:off x="3467100" y="2058120"/>
                <a:ext cx="1646575" cy="1065998"/>
              </a:xfrm>
              <a:custGeom>
                <a:avLst/>
                <a:gdLst>
                  <a:gd name="connsiteX0" fmla="*/ 532999 w 1646575"/>
                  <a:gd name="connsiteY0" fmla="*/ 0 h 1065998"/>
                  <a:gd name="connsiteX1" fmla="*/ 1024112 w 1646575"/>
                  <a:gd name="connsiteY1" fmla="*/ 325532 h 1065998"/>
                  <a:gd name="connsiteX2" fmla="*/ 1048537 w 1646575"/>
                  <a:gd name="connsiteY2" fmla="*/ 404216 h 1065998"/>
                  <a:gd name="connsiteX3" fmla="*/ 1048984 w 1646575"/>
                  <a:gd name="connsiteY3" fmla="*/ 404216 h 1065998"/>
                  <a:gd name="connsiteX4" fmla="*/ 1052938 w 1646575"/>
                  <a:gd name="connsiteY4" fmla="*/ 404216 h 1065998"/>
                  <a:gd name="connsiteX5" fmla="*/ 1082850 w 1646575"/>
                  <a:gd name="connsiteY5" fmla="*/ 404216 h 1065998"/>
                  <a:gd name="connsiteX6" fmla="*/ 1105950 w 1646575"/>
                  <a:gd name="connsiteY6" fmla="*/ 404216 h 1065998"/>
                  <a:gd name="connsiteX7" fmla="*/ 1107156 w 1646575"/>
                  <a:gd name="connsiteY7" fmla="*/ 404216 h 1065998"/>
                  <a:gd name="connsiteX8" fmla="*/ 1108343 w 1646575"/>
                  <a:gd name="connsiteY8" fmla="*/ 404216 h 1065998"/>
                  <a:gd name="connsiteX9" fmla="*/ 1110023 w 1646575"/>
                  <a:gd name="connsiteY9" fmla="*/ 404216 h 1065998"/>
                  <a:gd name="connsiteX10" fmla="*/ 1115604 w 1646575"/>
                  <a:gd name="connsiteY10" fmla="*/ 404216 h 1065998"/>
                  <a:gd name="connsiteX11" fmla="*/ 1117859 w 1646575"/>
                  <a:gd name="connsiteY11" fmla="*/ 404216 h 1065998"/>
                  <a:gd name="connsiteX12" fmla="*/ 1124806 w 1646575"/>
                  <a:gd name="connsiteY12" fmla="*/ 404216 h 1065998"/>
                  <a:gd name="connsiteX13" fmla="*/ 1183184 w 1646575"/>
                  <a:gd name="connsiteY13" fmla="*/ 404216 h 1065998"/>
                  <a:gd name="connsiteX14" fmla="*/ 1192699 w 1646575"/>
                  <a:gd name="connsiteY14" fmla="*/ 404216 h 1065998"/>
                  <a:gd name="connsiteX15" fmla="*/ 1204062 w 1646575"/>
                  <a:gd name="connsiteY15" fmla="*/ 404216 h 1065998"/>
                  <a:gd name="connsiteX16" fmla="*/ 1364976 w 1646575"/>
                  <a:gd name="connsiteY16" fmla="*/ 404216 h 1065998"/>
                  <a:gd name="connsiteX17" fmla="*/ 1428192 w 1646575"/>
                  <a:gd name="connsiteY17" fmla="*/ 345095 h 1065998"/>
                  <a:gd name="connsiteX18" fmla="*/ 1445590 w 1646575"/>
                  <a:gd name="connsiteY18" fmla="*/ 310627 h 1065998"/>
                  <a:gd name="connsiteX19" fmla="*/ 1468421 w 1646575"/>
                  <a:gd name="connsiteY19" fmla="*/ 327359 h 1065998"/>
                  <a:gd name="connsiteX20" fmla="*/ 1629335 w 1646575"/>
                  <a:gd name="connsiteY20" fmla="*/ 486985 h 1065998"/>
                  <a:gd name="connsiteX21" fmla="*/ 1629335 w 1646575"/>
                  <a:gd name="connsiteY21" fmla="*/ 575666 h 1065998"/>
                  <a:gd name="connsiteX22" fmla="*/ 1468421 w 1646575"/>
                  <a:gd name="connsiteY22" fmla="*/ 741204 h 1065998"/>
                  <a:gd name="connsiteX23" fmla="*/ 1428192 w 1646575"/>
                  <a:gd name="connsiteY23" fmla="*/ 723468 h 1065998"/>
                  <a:gd name="connsiteX24" fmla="*/ 1364976 w 1646575"/>
                  <a:gd name="connsiteY24" fmla="*/ 658435 h 1065998"/>
                  <a:gd name="connsiteX25" fmla="*/ 1213446 w 1646575"/>
                  <a:gd name="connsiteY25" fmla="*/ 658435 h 1065998"/>
                  <a:gd name="connsiteX26" fmla="*/ 1192699 w 1646575"/>
                  <a:gd name="connsiteY26" fmla="*/ 658435 h 1065998"/>
                  <a:gd name="connsiteX27" fmla="*/ 1190826 w 1646575"/>
                  <a:gd name="connsiteY27" fmla="*/ 658435 h 1065998"/>
                  <a:gd name="connsiteX28" fmla="*/ 1152763 w 1646575"/>
                  <a:gd name="connsiteY28" fmla="*/ 658435 h 1065998"/>
                  <a:gd name="connsiteX29" fmla="*/ 1117859 w 1646575"/>
                  <a:gd name="connsiteY29" fmla="*/ 658435 h 1065998"/>
                  <a:gd name="connsiteX30" fmla="*/ 1115986 w 1646575"/>
                  <a:gd name="connsiteY30" fmla="*/ 658435 h 1065998"/>
                  <a:gd name="connsiteX31" fmla="*/ 1105950 w 1646575"/>
                  <a:gd name="connsiteY31" fmla="*/ 658435 h 1065998"/>
                  <a:gd name="connsiteX32" fmla="*/ 1077922 w 1646575"/>
                  <a:gd name="connsiteY32" fmla="*/ 658435 h 1065998"/>
                  <a:gd name="connsiteX33" fmla="*/ 1049576 w 1646575"/>
                  <a:gd name="connsiteY33" fmla="*/ 658435 h 1065998"/>
                  <a:gd name="connsiteX34" fmla="*/ 1024112 w 1646575"/>
                  <a:gd name="connsiteY34" fmla="*/ 740466 h 1065998"/>
                  <a:gd name="connsiteX35" fmla="*/ 532999 w 1646575"/>
                  <a:gd name="connsiteY35" fmla="*/ 1065998 h 1065998"/>
                  <a:gd name="connsiteX36" fmla="*/ 0 w 1646575"/>
                  <a:gd name="connsiteY36" fmla="*/ 532999 h 1065998"/>
                  <a:gd name="connsiteX37" fmla="*/ 532999 w 1646575"/>
                  <a:gd name="connsiteY37" fmla="*/ 0 h 106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646575" h="1065998">
                    <a:moveTo>
                      <a:pt x="532999" y="0"/>
                    </a:moveTo>
                    <a:cubicBezTo>
                      <a:pt x="753774" y="0"/>
                      <a:pt x="943199" y="134231"/>
                      <a:pt x="1024112" y="325532"/>
                    </a:cubicBezTo>
                    <a:lnTo>
                      <a:pt x="1048537" y="404216"/>
                    </a:lnTo>
                    <a:lnTo>
                      <a:pt x="1048984" y="404216"/>
                    </a:lnTo>
                    <a:lnTo>
                      <a:pt x="1052938" y="404216"/>
                    </a:lnTo>
                    <a:cubicBezTo>
                      <a:pt x="1060214" y="404216"/>
                      <a:pt x="1069915" y="404216"/>
                      <a:pt x="1082850" y="404216"/>
                    </a:cubicBezTo>
                    <a:lnTo>
                      <a:pt x="1105950" y="404216"/>
                    </a:lnTo>
                    <a:lnTo>
                      <a:pt x="1107156" y="404216"/>
                    </a:lnTo>
                    <a:lnTo>
                      <a:pt x="1108343" y="404216"/>
                    </a:lnTo>
                    <a:lnTo>
                      <a:pt x="1110023" y="404216"/>
                    </a:lnTo>
                    <a:lnTo>
                      <a:pt x="1115604" y="404216"/>
                    </a:lnTo>
                    <a:lnTo>
                      <a:pt x="1117859" y="404216"/>
                    </a:lnTo>
                    <a:lnTo>
                      <a:pt x="1124806" y="404216"/>
                    </a:lnTo>
                    <a:cubicBezTo>
                      <a:pt x="1136119" y="404216"/>
                      <a:pt x="1154221" y="404216"/>
                      <a:pt x="1183184" y="404216"/>
                    </a:cubicBezTo>
                    <a:lnTo>
                      <a:pt x="1192699" y="404216"/>
                    </a:lnTo>
                    <a:lnTo>
                      <a:pt x="1204062" y="404216"/>
                    </a:lnTo>
                    <a:cubicBezTo>
                      <a:pt x="1227050" y="404216"/>
                      <a:pt x="1273026" y="404216"/>
                      <a:pt x="1364976" y="404216"/>
                    </a:cubicBezTo>
                    <a:cubicBezTo>
                      <a:pt x="1399458" y="404216"/>
                      <a:pt x="1428192" y="380567"/>
                      <a:pt x="1428192" y="345095"/>
                    </a:cubicBezTo>
                    <a:cubicBezTo>
                      <a:pt x="1428192" y="322925"/>
                      <a:pt x="1434927" y="309992"/>
                      <a:pt x="1445590" y="310627"/>
                    </a:cubicBezTo>
                    <a:cubicBezTo>
                      <a:pt x="1451988" y="311008"/>
                      <a:pt x="1459801" y="316274"/>
                      <a:pt x="1468421" y="327359"/>
                    </a:cubicBezTo>
                    <a:cubicBezTo>
                      <a:pt x="1468421" y="327359"/>
                      <a:pt x="1468421" y="327359"/>
                      <a:pt x="1629335" y="486985"/>
                    </a:cubicBezTo>
                    <a:cubicBezTo>
                      <a:pt x="1652322" y="510633"/>
                      <a:pt x="1652322" y="552018"/>
                      <a:pt x="1629335" y="575666"/>
                    </a:cubicBezTo>
                    <a:lnTo>
                      <a:pt x="1468421" y="741204"/>
                    </a:lnTo>
                    <a:cubicBezTo>
                      <a:pt x="1445433" y="764853"/>
                      <a:pt x="1428192" y="758941"/>
                      <a:pt x="1428192" y="723468"/>
                    </a:cubicBezTo>
                    <a:cubicBezTo>
                      <a:pt x="1428192" y="687996"/>
                      <a:pt x="1399458" y="658435"/>
                      <a:pt x="1364976" y="658435"/>
                    </a:cubicBezTo>
                    <a:cubicBezTo>
                      <a:pt x="1364976" y="658435"/>
                      <a:pt x="1364976" y="658435"/>
                      <a:pt x="1213446" y="658435"/>
                    </a:cubicBezTo>
                    <a:lnTo>
                      <a:pt x="1192699" y="658435"/>
                    </a:lnTo>
                    <a:lnTo>
                      <a:pt x="1190826" y="658435"/>
                    </a:lnTo>
                    <a:cubicBezTo>
                      <a:pt x="1179496" y="658435"/>
                      <a:pt x="1166859" y="658435"/>
                      <a:pt x="1152763" y="658435"/>
                    </a:cubicBezTo>
                    <a:lnTo>
                      <a:pt x="1117859" y="658435"/>
                    </a:lnTo>
                    <a:lnTo>
                      <a:pt x="1115986" y="658435"/>
                    </a:lnTo>
                    <a:lnTo>
                      <a:pt x="1105950" y="658435"/>
                    </a:lnTo>
                    <a:lnTo>
                      <a:pt x="1077922" y="658435"/>
                    </a:lnTo>
                    <a:lnTo>
                      <a:pt x="1049576" y="658435"/>
                    </a:lnTo>
                    <a:lnTo>
                      <a:pt x="1024112" y="740466"/>
                    </a:lnTo>
                    <a:cubicBezTo>
                      <a:pt x="943199" y="931768"/>
                      <a:pt x="753774" y="1065998"/>
                      <a:pt x="532999" y="1065998"/>
                    </a:cubicBezTo>
                    <a:cubicBezTo>
                      <a:pt x="238632" y="1065998"/>
                      <a:pt x="0" y="827366"/>
                      <a:pt x="0" y="532999"/>
                    </a:cubicBezTo>
                    <a:cubicBezTo>
                      <a:pt x="0" y="238632"/>
                      <a:pt x="238632" y="0"/>
                      <a:pt x="532999" y="0"/>
                    </a:cubicBezTo>
                    <a:close/>
                  </a:path>
                </a:pathLst>
              </a:custGeom>
              <a:solidFill>
                <a:srgbClr val="EEEEEE"/>
              </a:solidFill>
              <a:ln w="19050" cap="flat" cmpd="sng" algn="ctr">
                <a:noFill/>
                <a:prstDash val="solid"/>
              </a:ln>
              <a:effectLst>
                <a:outerShdw blurRad="127000" dist="50800" dir="2700000" algn="tl" rotWithShape="0">
                  <a:prstClr val="black">
                    <a:alpha val="30000"/>
                  </a:prstClr>
                </a:outerShdw>
              </a:effectLst>
              <a:scene3d>
                <a:camera prst="orthographicFront"/>
                <a:lightRig rig="threePt" dir="t">
                  <a:rot lat="0" lon="0" rev="5400000"/>
                </a:lightRig>
              </a:scene3d>
              <a:sp3d prstMaterial="softEdge">
                <a:bevelT w="19050" h="6350"/>
              </a:sp3d>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54" name="椭圆 53"/>
              <p:cNvSpPr/>
              <p:nvPr/>
            </p:nvSpPr>
            <p:spPr>
              <a:xfrm rot="18000000" flipV="1">
                <a:off x="3618507" y="2027834"/>
                <a:ext cx="830663" cy="830663"/>
              </a:xfrm>
              <a:prstGeom prst="ellipse">
                <a:avLst/>
              </a:prstGeom>
              <a:gradFill>
                <a:gsLst>
                  <a:gs pos="0">
                    <a:srgbClr val="007BD3"/>
                  </a:gs>
                  <a:gs pos="100000">
                    <a:srgbClr val="034373"/>
                  </a:gs>
                </a:gsLst>
                <a:lin ang="10800000" scaled="0"/>
              </a:gradFill>
              <a:ln w="19050" cap="flat" cmpd="sng" algn="ctr">
                <a:gradFill flip="none" rotWithShape="1">
                  <a:gsLst>
                    <a:gs pos="0">
                      <a:srgbClr val="CFCFCF"/>
                    </a:gs>
                    <a:gs pos="71000">
                      <a:sysClr val="window" lastClr="FFFFFF">
                        <a:lumMod val="86000"/>
                        <a:lumOff val="14000"/>
                      </a:sysClr>
                    </a:gs>
                  </a:gsLst>
                  <a:lin ang="2700000" scaled="1"/>
                  <a:tileRect/>
                </a:gradFill>
                <a:prstDash val="solid"/>
              </a:ln>
              <a:effectLst>
                <a:innerShdw blurRad="50800" dist="25400" dir="13500000">
                  <a:prstClr val="black">
                    <a:alpha val="44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55" name="椭圆 54"/>
              <p:cNvSpPr/>
              <p:nvPr/>
            </p:nvSpPr>
            <p:spPr>
              <a:xfrm rot="18000000" flipV="1">
                <a:off x="3693843" y="2103170"/>
                <a:ext cx="679991" cy="679991"/>
              </a:xfrm>
              <a:prstGeom prst="ellipse">
                <a:avLst/>
              </a:prstGeom>
              <a:solidFill>
                <a:srgbClr val="F5F5F5"/>
              </a:solidFill>
              <a:ln w="19050" cap="flat" cmpd="sng" algn="ctr">
                <a:gradFill flip="none" rotWithShape="1">
                  <a:gsLst>
                    <a:gs pos="0">
                      <a:sysClr val="window" lastClr="FFFFFF"/>
                    </a:gs>
                    <a:gs pos="100000">
                      <a:srgbClr val="D9D9D9"/>
                    </a:gs>
                  </a:gsLst>
                  <a:lin ang="2700000" scaled="1"/>
                  <a:tileRect/>
                </a:gradFill>
                <a:prstDash val="solid"/>
              </a:ln>
              <a:effectLst>
                <a:outerShdw blurRad="50800" dist="381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nvGrpSpPr>
            <p:cNvPr id="81" name="组合 80"/>
            <p:cNvGrpSpPr/>
            <p:nvPr/>
          </p:nvGrpSpPr>
          <p:grpSpPr>
            <a:xfrm>
              <a:off x="5828556" y="5027780"/>
              <a:ext cx="528816" cy="447937"/>
              <a:chOff x="2866142" y="1775288"/>
              <a:chExt cx="528816" cy="447937"/>
            </a:xfrm>
          </p:grpSpPr>
          <p:sp>
            <p:nvSpPr>
              <p:cNvPr id="82" name="文本框 81"/>
              <p:cNvSpPr txBox="1"/>
              <p:nvPr/>
            </p:nvSpPr>
            <p:spPr>
              <a:xfrm>
                <a:off x="2866142" y="1775288"/>
                <a:ext cx="528816" cy="40011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04</a:t>
                </a:r>
              </a:p>
            </p:txBody>
          </p:sp>
          <p:sp>
            <p:nvSpPr>
              <p:cNvPr id="83" name="文本框 82"/>
              <p:cNvSpPr txBox="1"/>
              <p:nvPr/>
            </p:nvSpPr>
            <p:spPr>
              <a:xfrm>
                <a:off x="2915759" y="2023170"/>
                <a:ext cx="451212" cy="200055"/>
              </a:xfrm>
              <a:prstGeom prst="rect">
                <a:avLst/>
              </a:prstGeom>
              <a:noFill/>
            </p:spPr>
            <p:txBody>
              <a:bodyPr wrap="square" rtlCol="0">
                <a:spAutoFit/>
              </a:bodyPr>
              <a:lstStyle/>
              <a:p>
                <a:pPr algn="ctr"/>
                <a:r>
                  <a:rPr lang="en-US" altLang="zh-CN" sz="70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70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grpSp>
        <p:nvGrpSpPr>
          <p:cNvPr id="56" name="组合 55"/>
          <p:cNvGrpSpPr/>
          <p:nvPr/>
        </p:nvGrpSpPr>
        <p:grpSpPr>
          <a:xfrm>
            <a:off x="4945380" y="2550795"/>
            <a:ext cx="2301875" cy="2290445"/>
            <a:chOff x="7788" y="4017"/>
            <a:chExt cx="3625" cy="3607"/>
          </a:xfrm>
        </p:grpSpPr>
        <p:sp>
          <p:nvSpPr>
            <p:cNvPr id="74" name="任意多边形 73"/>
            <p:cNvSpPr/>
            <p:nvPr/>
          </p:nvSpPr>
          <p:spPr>
            <a:xfrm>
              <a:off x="7788" y="4017"/>
              <a:ext cx="3625" cy="3607"/>
            </a:xfrm>
            <a:custGeom>
              <a:avLst/>
              <a:gdLst>
                <a:gd name="connsiteX0" fmla="*/ 1407346 w 2557124"/>
                <a:gd name="connsiteY0" fmla="*/ 0 h 2544118"/>
                <a:gd name="connsiteX1" fmla="*/ 1409288 w 2557124"/>
                <a:gd name="connsiteY1" fmla="*/ 98 h 2544118"/>
                <a:gd name="connsiteX2" fmla="*/ 2298499 w 2557124"/>
                <a:gd name="connsiteY2" fmla="*/ 500936 h 2544118"/>
                <a:gd name="connsiteX3" fmla="*/ 2316939 w 2557124"/>
                <a:gd name="connsiteY3" fmla="*/ 527711 h 2544118"/>
                <a:gd name="connsiteX4" fmla="*/ 2312022 w 2557124"/>
                <a:gd name="connsiteY4" fmla="*/ 530550 h 2544118"/>
                <a:gd name="connsiteX5" fmla="*/ 2279984 w 2557124"/>
                <a:gd name="connsiteY5" fmla="*/ 549047 h 2544118"/>
                <a:gd name="connsiteX6" fmla="*/ 2192721 w 2557124"/>
                <a:gd name="connsiteY6" fmla="*/ 524335 h 2544118"/>
                <a:gd name="connsiteX7" fmla="*/ 2149014 w 2557124"/>
                <a:gd name="connsiteY7" fmla="*/ 529089 h 2544118"/>
                <a:gd name="connsiteX8" fmla="*/ 2092427 w 2557124"/>
                <a:gd name="connsiteY8" fmla="*/ 752906 h 2544118"/>
                <a:gd name="connsiteX9" fmla="*/ 2136768 w 2557124"/>
                <a:gd name="connsiteY9" fmla="*/ 829706 h 2544118"/>
                <a:gd name="connsiteX10" fmla="*/ 2355936 w 2557124"/>
                <a:gd name="connsiteY10" fmla="*/ 887490 h 2544118"/>
                <a:gd name="connsiteX11" fmla="*/ 2384074 w 2557124"/>
                <a:gd name="connsiteY11" fmla="*/ 890564 h 2544118"/>
                <a:gd name="connsiteX12" fmla="*/ 2381907 w 2557124"/>
                <a:gd name="connsiteY12" fmla="*/ 852015 h 2544118"/>
                <a:gd name="connsiteX13" fmla="*/ 2407093 w 2557124"/>
                <a:gd name="connsiteY13" fmla="*/ 769207 h 2544118"/>
                <a:gd name="connsiteX14" fmla="*/ 2443703 w 2557124"/>
                <a:gd name="connsiteY14" fmla="*/ 748071 h 2544118"/>
                <a:gd name="connsiteX15" fmla="*/ 2468439 w 2557124"/>
                <a:gd name="connsiteY15" fmla="*/ 803243 h 2544118"/>
                <a:gd name="connsiteX16" fmla="*/ 2557124 w 2557124"/>
                <a:gd name="connsiteY16" fmla="*/ 1272059 h 2544118"/>
                <a:gd name="connsiteX17" fmla="*/ 2456648 w 2557124"/>
                <a:gd name="connsiteY17" fmla="*/ 1769733 h 2544118"/>
                <a:gd name="connsiteX18" fmla="*/ 2442457 w 2557124"/>
                <a:gd name="connsiteY18" fmla="*/ 1799193 h 2544118"/>
                <a:gd name="connsiteX19" fmla="*/ 2437458 w 2557124"/>
                <a:gd name="connsiteY19" fmla="*/ 1796307 h 2544118"/>
                <a:gd name="connsiteX20" fmla="*/ 2405420 w 2557124"/>
                <a:gd name="connsiteY20" fmla="*/ 1777810 h 2544118"/>
                <a:gd name="connsiteX21" fmla="*/ 2383190 w 2557124"/>
                <a:gd name="connsiteY21" fmla="*/ 1689882 h 2544118"/>
                <a:gd name="connsiteX22" fmla="*/ 2357219 w 2557124"/>
                <a:gd name="connsiteY22" fmla="*/ 1654407 h 2544118"/>
                <a:gd name="connsiteX23" fmla="*/ 2135094 w 2557124"/>
                <a:gd name="connsiteY23" fmla="*/ 1717311 h 2544118"/>
                <a:gd name="connsiteX24" fmla="*/ 2090754 w 2557124"/>
                <a:gd name="connsiteY24" fmla="*/ 1794111 h 2544118"/>
                <a:gd name="connsiteX25" fmla="*/ 2150296 w 2557124"/>
                <a:gd name="connsiteY25" fmla="*/ 2012808 h 2544118"/>
                <a:gd name="connsiteX26" fmla="*/ 2161702 w 2557124"/>
                <a:gd name="connsiteY26" fmla="*/ 2038713 h 2544118"/>
                <a:gd name="connsiteX27" fmla="*/ 2194003 w 2557124"/>
                <a:gd name="connsiteY27" fmla="*/ 2017562 h 2544118"/>
                <a:gd name="connsiteX28" fmla="*/ 2278310 w 2557124"/>
                <a:gd name="connsiteY28" fmla="*/ 1997970 h 2544118"/>
                <a:gd name="connsiteX29" fmla="*/ 2314762 w 2557124"/>
                <a:gd name="connsiteY29" fmla="*/ 2019015 h 2544118"/>
                <a:gd name="connsiteX30" fmla="*/ 2265163 w 2557124"/>
                <a:gd name="connsiteY30" fmla="*/ 2085343 h 2544118"/>
                <a:gd name="connsiteX31" fmla="*/ 1425376 w 2557124"/>
                <a:gd name="connsiteY31" fmla="*/ 2542284 h 2544118"/>
                <a:gd name="connsiteX32" fmla="*/ 1403998 w 2557124"/>
                <a:gd name="connsiteY32" fmla="*/ 2543498 h 2544118"/>
                <a:gd name="connsiteX33" fmla="*/ 1403998 w 2557124"/>
                <a:gd name="connsiteY33" fmla="*/ 2537817 h 2544118"/>
                <a:gd name="connsiteX34" fmla="*/ 1403998 w 2557124"/>
                <a:gd name="connsiteY34" fmla="*/ 2500822 h 2544118"/>
                <a:gd name="connsiteX35" fmla="*/ 1469031 w 2557124"/>
                <a:gd name="connsiteY35" fmla="*/ 2437606 h 2544118"/>
                <a:gd name="connsiteX36" fmla="*/ 1486767 w 2557124"/>
                <a:gd name="connsiteY36" fmla="*/ 2397378 h 2544118"/>
                <a:gd name="connsiteX37" fmla="*/ 1321229 w 2557124"/>
                <a:gd name="connsiteY37" fmla="*/ 2236464 h 2544118"/>
                <a:gd name="connsiteX38" fmla="*/ 1232548 w 2557124"/>
                <a:gd name="connsiteY38" fmla="*/ 2236464 h 2544118"/>
                <a:gd name="connsiteX39" fmla="*/ 1072922 w 2557124"/>
                <a:gd name="connsiteY39" fmla="*/ 2397378 h 2544118"/>
                <a:gd name="connsiteX40" fmla="*/ 1056190 w 2557124"/>
                <a:gd name="connsiteY40" fmla="*/ 2420208 h 2544118"/>
                <a:gd name="connsiteX41" fmla="*/ 1090658 w 2557124"/>
                <a:gd name="connsiteY41" fmla="*/ 2437606 h 2544118"/>
                <a:gd name="connsiteX42" fmla="*/ 1149779 w 2557124"/>
                <a:gd name="connsiteY42" fmla="*/ 2500822 h 2544118"/>
                <a:gd name="connsiteX43" fmla="*/ 1149779 w 2557124"/>
                <a:gd name="connsiteY43" fmla="*/ 2544118 h 2544118"/>
                <a:gd name="connsiteX44" fmla="*/ 1147837 w 2557124"/>
                <a:gd name="connsiteY44" fmla="*/ 2544020 h 2544118"/>
                <a:gd name="connsiteX45" fmla="*/ 258625 w 2557124"/>
                <a:gd name="connsiteY45" fmla="*/ 2043182 h 2544118"/>
                <a:gd name="connsiteX46" fmla="*/ 240185 w 2557124"/>
                <a:gd name="connsiteY46" fmla="*/ 2016408 h 2544118"/>
                <a:gd name="connsiteX47" fmla="*/ 245102 w 2557124"/>
                <a:gd name="connsiteY47" fmla="*/ 2013569 h 2544118"/>
                <a:gd name="connsiteX48" fmla="*/ 277141 w 2557124"/>
                <a:gd name="connsiteY48" fmla="*/ 1995071 h 2544118"/>
                <a:gd name="connsiteX49" fmla="*/ 364404 w 2557124"/>
                <a:gd name="connsiteY49" fmla="*/ 2019783 h 2544118"/>
                <a:gd name="connsiteX50" fmla="*/ 408111 w 2557124"/>
                <a:gd name="connsiteY50" fmla="*/ 2015029 h 2544118"/>
                <a:gd name="connsiteX51" fmla="*/ 464697 w 2557124"/>
                <a:gd name="connsiteY51" fmla="*/ 1791212 h 2544118"/>
                <a:gd name="connsiteX52" fmla="*/ 420357 w 2557124"/>
                <a:gd name="connsiteY52" fmla="*/ 1714412 h 2544118"/>
                <a:gd name="connsiteX53" fmla="*/ 201188 w 2557124"/>
                <a:gd name="connsiteY53" fmla="*/ 1656629 h 2544118"/>
                <a:gd name="connsiteX54" fmla="*/ 173051 w 2557124"/>
                <a:gd name="connsiteY54" fmla="*/ 1653554 h 2544118"/>
                <a:gd name="connsiteX55" fmla="*/ 175217 w 2557124"/>
                <a:gd name="connsiteY55" fmla="*/ 1692103 h 2544118"/>
                <a:gd name="connsiteX56" fmla="*/ 150031 w 2557124"/>
                <a:gd name="connsiteY56" fmla="*/ 1774911 h 2544118"/>
                <a:gd name="connsiteX57" fmla="*/ 113421 w 2557124"/>
                <a:gd name="connsiteY57" fmla="*/ 1796048 h 2544118"/>
                <a:gd name="connsiteX58" fmla="*/ 88686 w 2557124"/>
                <a:gd name="connsiteY58" fmla="*/ 1740876 h 2544118"/>
                <a:gd name="connsiteX59" fmla="*/ 0 w 2557124"/>
                <a:gd name="connsiteY59" fmla="*/ 1272059 h 2544118"/>
                <a:gd name="connsiteX60" fmla="*/ 100476 w 2557124"/>
                <a:gd name="connsiteY60" fmla="*/ 774385 h 2544118"/>
                <a:gd name="connsiteX61" fmla="*/ 114668 w 2557124"/>
                <a:gd name="connsiteY61" fmla="*/ 744925 h 2544118"/>
                <a:gd name="connsiteX62" fmla="*/ 119666 w 2557124"/>
                <a:gd name="connsiteY62" fmla="*/ 747811 h 2544118"/>
                <a:gd name="connsiteX63" fmla="*/ 151705 w 2557124"/>
                <a:gd name="connsiteY63" fmla="*/ 766309 h 2544118"/>
                <a:gd name="connsiteX64" fmla="*/ 173935 w 2557124"/>
                <a:gd name="connsiteY64" fmla="*/ 854237 h 2544118"/>
                <a:gd name="connsiteX65" fmla="*/ 199906 w 2557124"/>
                <a:gd name="connsiteY65" fmla="*/ 889711 h 2544118"/>
                <a:gd name="connsiteX66" fmla="*/ 422030 w 2557124"/>
                <a:gd name="connsiteY66" fmla="*/ 826808 h 2544118"/>
                <a:gd name="connsiteX67" fmla="*/ 466371 w 2557124"/>
                <a:gd name="connsiteY67" fmla="*/ 750007 h 2544118"/>
                <a:gd name="connsiteX68" fmla="*/ 406828 w 2557124"/>
                <a:gd name="connsiteY68" fmla="*/ 531310 h 2544118"/>
                <a:gd name="connsiteX69" fmla="*/ 395422 w 2557124"/>
                <a:gd name="connsiteY69" fmla="*/ 505405 h 2544118"/>
                <a:gd name="connsiteX70" fmla="*/ 363121 w 2557124"/>
                <a:gd name="connsiteY70" fmla="*/ 526556 h 2544118"/>
                <a:gd name="connsiteX71" fmla="*/ 278814 w 2557124"/>
                <a:gd name="connsiteY71" fmla="*/ 546148 h 2544118"/>
                <a:gd name="connsiteX72" fmla="*/ 242363 w 2557124"/>
                <a:gd name="connsiteY72" fmla="*/ 525103 h 2544118"/>
                <a:gd name="connsiteX73" fmla="*/ 291962 w 2557124"/>
                <a:gd name="connsiteY73" fmla="*/ 458775 h 2544118"/>
                <a:gd name="connsiteX74" fmla="*/ 1131748 w 2557124"/>
                <a:gd name="connsiteY74" fmla="*/ 1835 h 2544118"/>
                <a:gd name="connsiteX75" fmla="*/ 1153126 w 2557124"/>
                <a:gd name="connsiteY75" fmla="*/ 621 h 2544118"/>
                <a:gd name="connsiteX76" fmla="*/ 1153126 w 2557124"/>
                <a:gd name="connsiteY76" fmla="*/ 6301 h 2544118"/>
                <a:gd name="connsiteX77" fmla="*/ 1153126 w 2557124"/>
                <a:gd name="connsiteY77" fmla="*/ 43296 h 2544118"/>
                <a:gd name="connsiteX78" fmla="*/ 1088093 w 2557124"/>
                <a:gd name="connsiteY78" fmla="*/ 106512 h 2544118"/>
                <a:gd name="connsiteX79" fmla="*/ 1070357 w 2557124"/>
                <a:gd name="connsiteY79" fmla="*/ 146741 h 2544118"/>
                <a:gd name="connsiteX80" fmla="*/ 1235895 w 2557124"/>
                <a:gd name="connsiteY80" fmla="*/ 307654 h 2544118"/>
                <a:gd name="connsiteX81" fmla="*/ 1324576 w 2557124"/>
                <a:gd name="connsiteY81" fmla="*/ 307654 h 2544118"/>
                <a:gd name="connsiteX82" fmla="*/ 1484202 w 2557124"/>
                <a:gd name="connsiteY82" fmla="*/ 146741 h 2544118"/>
                <a:gd name="connsiteX83" fmla="*/ 1500934 w 2557124"/>
                <a:gd name="connsiteY83" fmla="*/ 123910 h 2544118"/>
                <a:gd name="connsiteX84" fmla="*/ 1466466 w 2557124"/>
                <a:gd name="connsiteY84" fmla="*/ 106512 h 2544118"/>
                <a:gd name="connsiteX85" fmla="*/ 1407346 w 2557124"/>
                <a:gd name="connsiteY85" fmla="*/ 43296 h 254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557124" h="2544118">
                  <a:moveTo>
                    <a:pt x="1407346" y="0"/>
                  </a:moveTo>
                  <a:lnTo>
                    <a:pt x="1409288" y="98"/>
                  </a:lnTo>
                  <a:cubicBezTo>
                    <a:pt x="1771944" y="36928"/>
                    <a:pt x="2089795" y="225321"/>
                    <a:pt x="2298499" y="500936"/>
                  </a:cubicBezTo>
                  <a:lnTo>
                    <a:pt x="2316939" y="527711"/>
                  </a:lnTo>
                  <a:lnTo>
                    <a:pt x="2312022" y="530550"/>
                  </a:lnTo>
                  <a:cubicBezTo>
                    <a:pt x="2279984" y="549047"/>
                    <a:pt x="2279984" y="549047"/>
                    <a:pt x="2279984" y="549047"/>
                  </a:cubicBezTo>
                  <a:cubicBezTo>
                    <a:pt x="2250122" y="566288"/>
                    <a:pt x="2210457" y="555055"/>
                    <a:pt x="2192721" y="524335"/>
                  </a:cubicBezTo>
                  <a:cubicBezTo>
                    <a:pt x="2174984" y="493615"/>
                    <a:pt x="2157097" y="497115"/>
                    <a:pt x="2149014" y="529089"/>
                  </a:cubicBezTo>
                  <a:lnTo>
                    <a:pt x="2092427" y="752906"/>
                  </a:lnTo>
                  <a:cubicBezTo>
                    <a:pt x="2084344" y="784880"/>
                    <a:pt x="2105036" y="820720"/>
                    <a:pt x="2136768" y="829706"/>
                  </a:cubicBezTo>
                  <a:cubicBezTo>
                    <a:pt x="2355936" y="887490"/>
                    <a:pt x="2355936" y="887490"/>
                    <a:pt x="2355936" y="887490"/>
                  </a:cubicBezTo>
                  <a:cubicBezTo>
                    <a:pt x="2368944" y="892780"/>
                    <a:pt x="2378343" y="893433"/>
                    <a:pt x="2384074" y="890564"/>
                  </a:cubicBezTo>
                  <a:cubicBezTo>
                    <a:pt x="2393626" y="885783"/>
                    <a:pt x="2392992" y="871215"/>
                    <a:pt x="2381907" y="852015"/>
                  </a:cubicBezTo>
                  <a:cubicBezTo>
                    <a:pt x="2364171" y="821295"/>
                    <a:pt x="2377232" y="786448"/>
                    <a:pt x="2407093" y="769207"/>
                  </a:cubicBezTo>
                  <a:lnTo>
                    <a:pt x="2443703" y="748071"/>
                  </a:lnTo>
                  <a:lnTo>
                    <a:pt x="2468439" y="803243"/>
                  </a:lnTo>
                  <a:cubicBezTo>
                    <a:pt x="2525680" y="948405"/>
                    <a:pt x="2557124" y="1106560"/>
                    <a:pt x="2557124" y="1272059"/>
                  </a:cubicBezTo>
                  <a:cubicBezTo>
                    <a:pt x="2557124" y="1448592"/>
                    <a:pt x="2521347" y="1616768"/>
                    <a:pt x="2456648" y="1769733"/>
                  </a:cubicBezTo>
                  <a:lnTo>
                    <a:pt x="2442457" y="1799193"/>
                  </a:lnTo>
                  <a:lnTo>
                    <a:pt x="2437458" y="1796307"/>
                  </a:lnTo>
                  <a:cubicBezTo>
                    <a:pt x="2405420" y="1777810"/>
                    <a:pt x="2405420" y="1777810"/>
                    <a:pt x="2405420" y="1777810"/>
                  </a:cubicBezTo>
                  <a:cubicBezTo>
                    <a:pt x="2375558" y="1760569"/>
                    <a:pt x="2365453" y="1720602"/>
                    <a:pt x="2383190" y="1689882"/>
                  </a:cubicBezTo>
                  <a:cubicBezTo>
                    <a:pt x="2400926" y="1659162"/>
                    <a:pt x="2388951" y="1645421"/>
                    <a:pt x="2357219" y="1654407"/>
                  </a:cubicBezTo>
                  <a:lnTo>
                    <a:pt x="2135094" y="1717311"/>
                  </a:lnTo>
                  <a:cubicBezTo>
                    <a:pt x="2103362" y="1726297"/>
                    <a:pt x="2082670" y="1762137"/>
                    <a:pt x="2090754" y="1794111"/>
                  </a:cubicBezTo>
                  <a:cubicBezTo>
                    <a:pt x="2150296" y="2012808"/>
                    <a:pt x="2150296" y="2012808"/>
                    <a:pt x="2150296" y="2012808"/>
                  </a:cubicBezTo>
                  <a:cubicBezTo>
                    <a:pt x="2152219" y="2026718"/>
                    <a:pt x="2156352" y="2035184"/>
                    <a:pt x="2161702" y="2038713"/>
                  </a:cubicBezTo>
                  <a:cubicBezTo>
                    <a:pt x="2170619" y="2044595"/>
                    <a:pt x="2182918" y="2036762"/>
                    <a:pt x="2194003" y="2017562"/>
                  </a:cubicBezTo>
                  <a:cubicBezTo>
                    <a:pt x="2211739" y="1986842"/>
                    <a:pt x="2248448" y="1980729"/>
                    <a:pt x="2278310" y="1997970"/>
                  </a:cubicBezTo>
                  <a:lnTo>
                    <a:pt x="2314762" y="2019015"/>
                  </a:lnTo>
                  <a:lnTo>
                    <a:pt x="2265163" y="2085343"/>
                  </a:lnTo>
                  <a:cubicBezTo>
                    <a:pt x="2059969" y="2333981"/>
                    <a:pt x="1762603" y="2503731"/>
                    <a:pt x="1425376" y="2542284"/>
                  </a:cubicBezTo>
                  <a:lnTo>
                    <a:pt x="1403998" y="2543498"/>
                  </a:lnTo>
                  <a:lnTo>
                    <a:pt x="1403998" y="2537817"/>
                  </a:lnTo>
                  <a:cubicBezTo>
                    <a:pt x="1403998" y="2500822"/>
                    <a:pt x="1403998" y="2500822"/>
                    <a:pt x="1403998" y="2500822"/>
                  </a:cubicBezTo>
                  <a:cubicBezTo>
                    <a:pt x="1403998" y="2466341"/>
                    <a:pt x="1433559" y="2437606"/>
                    <a:pt x="1469031" y="2437606"/>
                  </a:cubicBezTo>
                  <a:cubicBezTo>
                    <a:pt x="1504504" y="2437606"/>
                    <a:pt x="1510416" y="2420365"/>
                    <a:pt x="1486767" y="2397378"/>
                  </a:cubicBezTo>
                  <a:lnTo>
                    <a:pt x="1321229" y="2236464"/>
                  </a:lnTo>
                  <a:cubicBezTo>
                    <a:pt x="1297581" y="2213476"/>
                    <a:pt x="1256196" y="2213476"/>
                    <a:pt x="1232548" y="2236464"/>
                  </a:cubicBezTo>
                  <a:cubicBezTo>
                    <a:pt x="1072922" y="2397378"/>
                    <a:pt x="1072922" y="2397378"/>
                    <a:pt x="1072922" y="2397378"/>
                  </a:cubicBezTo>
                  <a:cubicBezTo>
                    <a:pt x="1061837" y="2405998"/>
                    <a:pt x="1056571" y="2413810"/>
                    <a:pt x="1056190" y="2420208"/>
                  </a:cubicBezTo>
                  <a:cubicBezTo>
                    <a:pt x="1055555" y="2430871"/>
                    <a:pt x="1068488" y="2437606"/>
                    <a:pt x="1090658" y="2437606"/>
                  </a:cubicBezTo>
                  <a:cubicBezTo>
                    <a:pt x="1126131" y="2437606"/>
                    <a:pt x="1149779" y="2466341"/>
                    <a:pt x="1149779" y="2500822"/>
                  </a:cubicBezTo>
                  <a:lnTo>
                    <a:pt x="1149779" y="2544118"/>
                  </a:lnTo>
                  <a:lnTo>
                    <a:pt x="1147837" y="2544020"/>
                  </a:lnTo>
                  <a:cubicBezTo>
                    <a:pt x="785180" y="2507190"/>
                    <a:pt x="467330" y="2318798"/>
                    <a:pt x="258625" y="2043182"/>
                  </a:cubicBezTo>
                  <a:lnTo>
                    <a:pt x="240185" y="2016408"/>
                  </a:lnTo>
                  <a:lnTo>
                    <a:pt x="245102" y="2013569"/>
                  </a:lnTo>
                  <a:cubicBezTo>
                    <a:pt x="277141" y="1995071"/>
                    <a:pt x="277141" y="1995071"/>
                    <a:pt x="277141" y="1995071"/>
                  </a:cubicBezTo>
                  <a:cubicBezTo>
                    <a:pt x="307003" y="1977831"/>
                    <a:pt x="346668" y="1989063"/>
                    <a:pt x="364404" y="2019783"/>
                  </a:cubicBezTo>
                  <a:cubicBezTo>
                    <a:pt x="382140" y="2050504"/>
                    <a:pt x="400027" y="2047003"/>
                    <a:pt x="408111" y="2015029"/>
                  </a:cubicBezTo>
                  <a:lnTo>
                    <a:pt x="464697" y="1791212"/>
                  </a:lnTo>
                  <a:cubicBezTo>
                    <a:pt x="472781" y="1759238"/>
                    <a:pt x="452089" y="1723398"/>
                    <a:pt x="420357" y="1714412"/>
                  </a:cubicBezTo>
                  <a:cubicBezTo>
                    <a:pt x="201188" y="1656629"/>
                    <a:pt x="201188" y="1656629"/>
                    <a:pt x="201188" y="1656629"/>
                  </a:cubicBezTo>
                  <a:cubicBezTo>
                    <a:pt x="188180" y="1651339"/>
                    <a:pt x="178782" y="1650685"/>
                    <a:pt x="173051" y="1653554"/>
                  </a:cubicBezTo>
                  <a:cubicBezTo>
                    <a:pt x="163498" y="1658336"/>
                    <a:pt x="164132" y="1672903"/>
                    <a:pt x="175217" y="1692103"/>
                  </a:cubicBezTo>
                  <a:cubicBezTo>
                    <a:pt x="192954" y="1722823"/>
                    <a:pt x="179893" y="1757670"/>
                    <a:pt x="150031" y="1774911"/>
                  </a:cubicBezTo>
                  <a:lnTo>
                    <a:pt x="113421" y="1796048"/>
                  </a:lnTo>
                  <a:lnTo>
                    <a:pt x="88686" y="1740876"/>
                  </a:lnTo>
                  <a:cubicBezTo>
                    <a:pt x="31445" y="1595713"/>
                    <a:pt x="0" y="1437558"/>
                    <a:pt x="0" y="1272059"/>
                  </a:cubicBezTo>
                  <a:cubicBezTo>
                    <a:pt x="0" y="1095527"/>
                    <a:pt x="35777" y="927350"/>
                    <a:pt x="100476" y="774385"/>
                  </a:cubicBezTo>
                  <a:lnTo>
                    <a:pt x="114668" y="744925"/>
                  </a:lnTo>
                  <a:lnTo>
                    <a:pt x="119666" y="747811"/>
                  </a:lnTo>
                  <a:cubicBezTo>
                    <a:pt x="151705" y="766309"/>
                    <a:pt x="151705" y="766309"/>
                    <a:pt x="151705" y="766309"/>
                  </a:cubicBezTo>
                  <a:cubicBezTo>
                    <a:pt x="181566" y="783549"/>
                    <a:pt x="191671" y="823517"/>
                    <a:pt x="173935" y="854237"/>
                  </a:cubicBezTo>
                  <a:cubicBezTo>
                    <a:pt x="156199" y="884957"/>
                    <a:pt x="168174" y="898697"/>
                    <a:pt x="199906" y="889711"/>
                  </a:cubicBezTo>
                  <a:lnTo>
                    <a:pt x="422030" y="826808"/>
                  </a:lnTo>
                  <a:cubicBezTo>
                    <a:pt x="453762" y="817821"/>
                    <a:pt x="474455" y="781981"/>
                    <a:pt x="466371" y="750007"/>
                  </a:cubicBezTo>
                  <a:cubicBezTo>
                    <a:pt x="406828" y="531310"/>
                    <a:pt x="406828" y="531310"/>
                    <a:pt x="406828" y="531310"/>
                  </a:cubicBezTo>
                  <a:cubicBezTo>
                    <a:pt x="404906" y="517400"/>
                    <a:pt x="400773" y="508934"/>
                    <a:pt x="395422" y="505405"/>
                  </a:cubicBezTo>
                  <a:cubicBezTo>
                    <a:pt x="386505" y="499523"/>
                    <a:pt x="374207" y="507356"/>
                    <a:pt x="363121" y="526556"/>
                  </a:cubicBezTo>
                  <a:cubicBezTo>
                    <a:pt x="345385" y="557276"/>
                    <a:pt x="308676" y="563389"/>
                    <a:pt x="278814" y="546148"/>
                  </a:cubicBezTo>
                  <a:lnTo>
                    <a:pt x="242363" y="525103"/>
                  </a:lnTo>
                  <a:lnTo>
                    <a:pt x="291962" y="458775"/>
                  </a:lnTo>
                  <a:cubicBezTo>
                    <a:pt x="497155" y="210138"/>
                    <a:pt x="794521" y="40387"/>
                    <a:pt x="1131748" y="1835"/>
                  </a:cubicBezTo>
                  <a:lnTo>
                    <a:pt x="1153126" y="621"/>
                  </a:lnTo>
                  <a:lnTo>
                    <a:pt x="1153126" y="6301"/>
                  </a:lnTo>
                  <a:cubicBezTo>
                    <a:pt x="1153126" y="43296"/>
                    <a:pt x="1153126" y="43296"/>
                    <a:pt x="1153126" y="43296"/>
                  </a:cubicBezTo>
                  <a:cubicBezTo>
                    <a:pt x="1153126" y="77778"/>
                    <a:pt x="1123566" y="106512"/>
                    <a:pt x="1088093" y="106512"/>
                  </a:cubicBezTo>
                  <a:cubicBezTo>
                    <a:pt x="1052621" y="106512"/>
                    <a:pt x="1046709" y="123753"/>
                    <a:pt x="1070357" y="146741"/>
                  </a:cubicBezTo>
                  <a:lnTo>
                    <a:pt x="1235895" y="307654"/>
                  </a:lnTo>
                  <a:cubicBezTo>
                    <a:pt x="1259543" y="330642"/>
                    <a:pt x="1300928" y="330642"/>
                    <a:pt x="1324576" y="307654"/>
                  </a:cubicBezTo>
                  <a:cubicBezTo>
                    <a:pt x="1484202" y="146741"/>
                    <a:pt x="1484202" y="146741"/>
                    <a:pt x="1484202" y="146741"/>
                  </a:cubicBezTo>
                  <a:cubicBezTo>
                    <a:pt x="1495288" y="138120"/>
                    <a:pt x="1500553" y="130308"/>
                    <a:pt x="1500934" y="123910"/>
                  </a:cubicBezTo>
                  <a:cubicBezTo>
                    <a:pt x="1501569" y="113247"/>
                    <a:pt x="1488637" y="106512"/>
                    <a:pt x="1466466" y="106512"/>
                  </a:cubicBezTo>
                  <a:cubicBezTo>
                    <a:pt x="1430994" y="106512"/>
                    <a:pt x="1407346" y="77778"/>
                    <a:pt x="1407346" y="43296"/>
                  </a:cubicBezTo>
                  <a:close/>
                </a:path>
              </a:pathLst>
            </a:custGeom>
            <a:solidFill>
              <a:srgbClr val="F9F9F9"/>
            </a:solidFill>
            <a:ln w="25400" cap="flat" cmpd="sng" algn="ctr">
              <a:noFill/>
              <a:prstDash val="solid"/>
            </a:ln>
            <a:effectLst>
              <a:outerShdw blurRad="228600" dist="101600" dir="2700000" algn="tl" rotWithShape="0">
                <a:prstClr val="black">
                  <a:alpha val="36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84" name="Freeform 48"/>
            <p:cNvSpPr>
              <a:spLocks noEditPoints="1"/>
            </p:cNvSpPr>
            <p:nvPr/>
          </p:nvSpPr>
          <p:spPr bwMode="auto">
            <a:xfrm>
              <a:off x="9281" y="5067"/>
              <a:ext cx="637" cy="693"/>
            </a:xfrm>
            <a:custGeom>
              <a:avLst/>
              <a:gdLst>
                <a:gd name="T0" fmla="*/ 189 w 311"/>
                <a:gd name="T1" fmla="*/ 220 h 339"/>
                <a:gd name="T2" fmla="*/ 209 w 311"/>
                <a:gd name="T3" fmla="*/ 163 h 339"/>
                <a:gd name="T4" fmla="*/ 221 w 311"/>
                <a:gd name="T5" fmla="*/ 120 h 339"/>
                <a:gd name="T6" fmla="*/ 221 w 311"/>
                <a:gd name="T7" fmla="*/ 120 h 339"/>
                <a:gd name="T8" fmla="*/ 222 w 311"/>
                <a:gd name="T9" fmla="*/ 116 h 339"/>
                <a:gd name="T10" fmla="*/ 222 w 311"/>
                <a:gd name="T11" fmla="*/ 112 h 339"/>
                <a:gd name="T12" fmla="*/ 223 w 311"/>
                <a:gd name="T13" fmla="*/ 109 h 339"/>
                <a:gd name="T14" fmla="*/ 223 w 311"/>
                <a:gd name="T15" fmla="*/ 105 h 339"/>
                <a:gd name="T16" fmla="*/ 223 w 311"/>
                <a:gd name="T17" fmla="*/ 102 h 339"/>
                <a:gd name="T18" fmla="*/ 224 w 311"/>
                <a:gd name="T19" fmla="*/ 98 h 339"/>
                <a:gd name="T20" fmla="*/ 224 w 311"/>
                <a:gd name="T21" fmla="*/ 95 h 339"/>
                <a:gd name="T22" fmla="*/ 224 w 311"/>
                <a:gd name="T23" fmla="*/ 92 h 339"/>
                <a:gd name="T24" fmla="*/ 223 w 311"/>
                <a:gd name="T25" fmla="*/ 89 h 339"/>
                <a:gd name="T26" fmla="*/ 223 w 311"/>
                <a:gd name="T27" fmla="*/ 87 h 339"/>
                <a:gd name="T28" fmla="*/ 223 w 311"/>
                <a:gd name="T29" fmla="*/ 85 h 339"/>
                <a:gd name="T30" fmla="*/ 223 w 311"/>
                <a:gd name="T31" fmla="*/ 83 h 339"/>
                <a:gd name="T32" fmla="*/ 223 w 311"/>
                <a:gd name="T33" fmla="*/ 82 h 339"/>
                <a:gd name="T34" fmla="*/ 223 w 311"/>
                <a:gd name="T35" fmla="*/ 81 h 339"/>
                <a:gd name="T36" fmla="*/ 223 w 311"/>
                <a:gd name="T37" fmla="*/ 81 h 339"/>
                <a:gd name="T38" fmla="*/ 108 w 311"/>
                <a:gd name="T39" fmla="*/ 36 h 339"/>
                <a:gd name="T40" fmla="*/ 78 w 311"/>
                <a:gd name="T41" fmla="*/ 55 h 339"/>
                <a:gd name="T42" fmla="*/ 77 w 311"/>
                <a:gd name="T43" fmla="*/ 59 h 339"/>
                <a:gd name="T44" fmla="*/ 76 w 311"/>
                <a:gd name="T45" fmla="*/ 64 h 339"/>
                <a:gd name="T46" fmla="*/ 76 w 311"/>
                <a:gd name="T47" fmla="*/ 69 h 339"/>
                <a:gd name="T48" fmla="*/ 75 w 311"/>
                <a:gd name="T49" fmla="*/ 74 h 339"/>
                <a:gd name="T50" fmla="*/ 75 w 311"/>
                <a:gd name="T51" fmla="*/ 78 h 339"/>
                <a:gd name="T52" fmla="*/ 76 w 311"/>
                <a:gd name="T53" fmla="*/ 83 h 339"/>
                <a:gd name="T54" fmla="*/ 76 w 311"/>
                <a:gd name="T55" fmla="*/ 87 h 339"/>
                <a:gd name="T56" fmla="*/ 77 w 311"/>
                <a:gd name="T57" fmla="*/ 92 h 339"/>
                <a:gd name="T58" fmla="*/ 77 w 311"/>
                <a:gd name="T59" fmla="*/ 96 h 339"/>
                <a:gd name="T60" fmla="*/ 78 w 311"/>
                <a:gd name="T61" fmla="*/ 100 h 339"/>
                <a:gd name="T62" fmla="*/ 79 w 311"/>
                <a:gd name="T63" fmla="*/ 104 h 339"/>
                <a:gd name="T64" fmla="*/ 80 w 311"/>
                <a:gd name="T65" fmla="*/ 106 h 339"/>
                <a:gd name="T66" fmla="*/ 84 w 311"/>
                <a:gd name="T67" fmla="*/ 119 h 339"/>
                <a:gd name="T68" fmla="*/ 92 w 311"/>
                <a:gd name="T69" fmla="*/ 161 h 339"/>
                <a:gd name="T70" fmla="*/ 104 w 311"/>
                <a:gd name="T71" fmla="*/ 238 h 339"/>
                <a:gd name="T72" fmla="*/ 0 w 311"/>
                <a:gd name="T73" fmla="*/ 339 h 339"/>
                <a:gd name="T74" fmla="*/ 148 w 311"/>
                <a:gd name="T75" fmla="*/ 271 h 339"/>
                <a:gd name="T76" fmla="*/ 146 w 311"/>
                <a:gd name="T77" fmla="*/ 249 h 339"/>
                <a:gd name="T78" fmla="*/ 175 w 311"/>
                <a:gd name="T79" fmla="*/ 258 h 339"/>
                <a:gd name="T80" fmla="*/ 174 w 311"/>
                <a:gd name="T81" fmla="*/ 339 h 339"/>
                <a:gd name="T82" fmla="*/ 216 w 311"/>
                <a:gd name="T83" fmla="*/ 244 h 339"/>
                <a:gd name="T84" fmla="*/ 81 w 311"/>
                <a:gd name="T85" fmla="*/ 139 h 339"/>
                <a:gd name="T86" fmla="*/ 93 w 311"/>
                <a:gd name="T87" fmla="*/ 136 h 339"/>
                <a:gd name="T88" fmla="*/ 105 w 311"/>
                <a:gd name="T89" fmla="*/ 72 h 339"/>
                <a:gd name="T90" fmla="*/ 211 w 311"/>
                <a:gd name="T91" fmla="*/ 131 h 339"/>
                <a:gd name="T92" fmla="*/ 222 w 311"/>
                <a:gd name="T93" fmla="*/ 130 h 339"/>
                <a:gd name="T94" fmla="*/ 183 w 311"/>
                <a:gd name="T95" fmla="*/ 201 h 339"/>
                <a:gd name="T96" fmla="*/ 96 w 311"/>
                <a:gd name="T97" fmla="*/ 158 h 339"/>
                <a:gd name="T98" fmla="*/ 166 w 311"/>
                <a:gd name="T99" fmla="*/ 245 h 339"/>
                <a:gd name="T100" fmla="*/ 117 w 311"/>
                <a:gd name="T101" fmla="*/ 225 h 339"/>
                <a:gd name="T102" fmla="*/ 152 w 311"/>
                <a:gd name="T103" fmla="*/ 220 h 339"/>
                <a:gd name="T104" fmla="*/ 185 w 311"/>
                <a:gd name="T105" fmla="*/ 22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1" h="339">
                  <a:moveTo>
                    <a:pt x="216" y="244"/>
                  </a:moveTo>
                  <a:cubicBezTo>
                    <a:pt x="194" y="236"/>
                    <a:pt x="189" y="220"/>
                    <a:pt x="189" y="220"/>
                  </a:cubicBezTo>
                  <a:cubicBezTo>
                    <a:pt x="189" y="202"/>
                    <a:pt x="189" y="202"/>
                    <a:pt x="189" y="202"/>
                  </a:cubicBezTo>
                  <a:cubicBezTo>
                    <a:pt x="205" y="182"/>
                    <a:pt x="209" y="163"/>
                    <a:pt x="209" y="163"/>
                  </a:cubicBezTo>
                  <a:cubicBezTo>
                    <a:pt x="212" y="160"/>
                    <a:pt x="218" y="154"/>
                    <a:pt x="218" y="154"/>
                  </a:cubicBezTo>
                  <a:cubicBezTo>
                    <a:pt x="229" y="137"/>
                    <a:pt x="225" y="116"/>
                    <a:pt x="221" y="120"/>
                  </a:cubicBezTo>
                  <a:cubicBezTo>
                    <a:pt x="221" y="120"/>
                    <a:pt x="221" y="121"/>
                    <a:pt x="220" y="122"/>
                  </a:cubicBezTo>
                  <a:cubicBezTo>
                    <a:pt x="220" y="121"/>
                    <a:pt x="221" y="121"/>
                    <a:pt x="221" y="120"/>
                  </a:cubicBezTo>
                  <a:cubicBezTo>
                    <a:pt x="221" y="120"/>
                    <a:pt x="221" y="119"/>
                    <a:pt x="221" y="119"/>
                  </a:cubicBezTo>
                  <a:cubicBezTo>
                    <a:pt x="221" y="118"/>
                    <a:pt x="221" y="117"/>
                    <a:pt x="222" y="116"/>
                  </a:cubicBezTo>
                  <a:cubicBezTo>
                    <a:pt x="222" y="116"/>
                    <a:pt x="222" y="116"/>
                    <a:pt x="222" y="115"/>
                  </a:cubicBezTo>
                  <a:cubicBezTo>
                    <a:pt x="222" y="114"/>
                    <a:pt x="222" y="113"/>
                    <a:pt x="222" y="112"/>
                  </a:cubicBezTo>
                  <a:cubicBezTo>
                    <a:pt x="222" y="112"/>
                    <a:pt x="222" y="112"/>
                    <a:pt x="222" y="111"/>
                  </a:cubicBezTo>
                  <a:cubicBezTo>
                    <a:pt x="223" y="110"/>
                    <a:pt x="223" y="110"/>
                    <a:pt x="223" y="109"/>
                  </a:cubicBezTo>
                  <a:cubicBezTo>
                    <a:pt x="223" y="108"/>
                    <a:pt x="223" y="108"/>
                    <a:pt x="223" y="108"/>
                  </a:cubicBezTo>
                  <a:cubicBezTo>
                    <a:pt x="223" y="107"/>
                    <a:pt x="223" y="106"/>
                    <a:pt x="223" y="105"/>
                  </a:cubicBezTo>
                  <a:cubicBezTo>
                    <a:pt x="223" y="105"/>
                    <a:pt x="223" y="105"/>
                    <a:pt x="223" y="104"/>
                  </a:cubicBezTo>
                  <a:cubicBezTo>
                    <a:pt x="223" y="103"/>
                    <a:pt x="223" y="103"/>
                    <a:pt x="223" y="102"/>
                  </a:cubicBezTo>
                  <a:cubicBezTo>
                    <a:pt x="223" y="101"/>
                    <a:pt x="223" y="101"/>
                    <a:pt x="224" y="101"/>
                  </a:cubicBezTo>
                  <a:cubicBezTo>
                    <a:pt x="224" y="100"/>
                    <a:pt x="224" y="99"/>
                    <a:pt x="224" y="98"/>
                  </a:cubicBezTo>
                  <a:cubicBezTo>
                    <a:pt x="224" y="98"/>
                    <a:pt x="224" y="98"/>
                    <a:pt x="224" y="98"/>
                  </a:cubicBezTo>
                  <a:cubicBezTo>
                    <a:pt x="224" y="97"/>
                    <a:pt x="224" y="96"/>
                    <a:pt x="224" y="95"/>
                  </a:cubicBezTo>
                  <a:cubicBezTo>
                    <a:pt x="224" y="95"/>
                    <a:pt x="224" y="95"/>
                    <a:pt x="224" y="94"/>
                  </a:cubicBezTo>
                  <a:cubicBezTo>
                    <a:pt x="224" y="94"/>
                    <a:pt x="224" y="93"/>
                    <a:pt x="224" y="92"/>
                  </a:cubicBezTo>
                  <a:cubicBezTo>
                    <a:pt x="224" y="92"/>
                    <a:pt x="224" y="92"/>
                    <a:pt x="224" y="91"/>
                  </a:cubicBezTo>
                  <a:cubicBezTo>
                    <a:pt x="224" y="91"/>
                    <a:pt x="224" y="90"/>
                    <a:pt x="223" y="89"/>
                  </a:cubicBezTo>
                  <a:cubicBezTo>
                    <a:pt x="223" y="89"/>
                    <a:pt x="223" y="89"/>
                    <a:pt x="223" y="89"/>
                  </a:cubicBezTo>
                  <a:cubicBezTo>
                    <a:pt x="223" y="88"/>
                    <a:pt x="223" y="88"/>
                    <a:pt x="223" y="87"/>
                  </a:cubicBezTo>
                  <a:cubicBezTo>
                    <a:pt x="223" y="87"/>
                    <a:pt x="223" y="87"/>
                    <a:pt x="223" y="87"/>
                  </a:cubicBezTo>
                  <a:cubicBezTo>
                    <a:pt x="223" y="86"/>
                    <a:pt x="223" y="86"/>
                    <a:pt x="223" y="85"/>
                  </a:cubicBezTo>
                  <a:cubicBezTo>
                    <a:pt x="223" y="85"/>
                    <a:pt x="223" y="85"/>
                    <a:pt x="223" y="85"/>
                  </a:cubicBezTo>
                  <a:cubicBezTo>
                    <a:pt x="223" y="84"/>
                    <a:pt x="223" y="84"/>
                    <a:pt x="223" y="83"/>
                  </a:cubicBezTo>
                  <a:cubicBezTo>
                    <a:pt x="223" y="83"/>
                    <a:pt x="223" y="83"/>
                    <a:pt x="223" y="83"/>
                  </a:cubicBezTo>
                  <a:cubicBezTo>
                    <a:pt x="223" y="83"/>
                    <a:pt x="223" y="82"/>
                    <a:pt x="223" y="82"/>
                  </a:cubicBezTo>
                  <a:cubicBezTo>
                    <a:pt x="223" y="82"/>
                    <a:pt x="223" y="82"/>
                    <a:pt x="223" y="82"/>
                  </a:cubicBezTo>
                  <a:cubicBezTo>
                    <a:pt x="223" y="82"/>
                    <a:pt x="223" y="81"/>
                    <a:pt x="223" y="81"/>
                  </a:cubicBezTo>
                  <a:cubicBezTo>
                    <a:pt x="223" y="81"/>
                    <a:pt x="223" y="81"/>
                    <a:pt x="223" y="81"/>
                  </a:cubicBezTo>
                  <a:cubicBezTo>
                    <a:pt x="223" y="81"/>
                    <a:pt x="223" y="81"/>
                    <a:pt x="223" y="81"/>
                  </a:cubicBezTo>
                  <a:cubicBezTo>
                    <a:pt x="221" y="33"/>
                    <a:pt x="182" y="21"/>
                    <a:pt x="182" y="21"/>
                  </a:cubicBezTo>
                  <a:cubicBezTo>
                    <a:pt x="134" y="0"/>
                    <a:pt x="108" y="36"/>
                    <a:pt x="108" y="36"/>
                  </a:cubicBezTo>
                  <a:cubicBezTo>
                    <a:pt x="89" y="27"/>
                    <a:pt x="79" y="51"/>
                    <a:pt x="79" y="51"/>
                  </a:cubicBezTo>
                  <a:cubicBezTo>
                    <a:pt x="79" y="52"/>
                    <a:pt x="78" y="54"/>
                    <a:pt x="78" y="55"/>
                  </a:cubicBezTo>
                  <a:cubicBezTo>
                    <a:pt x="78" y="55"/>
                    <a:pt x="78" y="56"/>
                    <a:pt x="78" y="56"/>
                  </a:cubicBezTo>
                  <a:cubicBezTo>
                    <a:pt x="78" y="57"/>
                    <a:pt x="77" y="58"/>
                    <a:pt x="77" y="59"/>
                  </a:cubicBezTo>
                  <a:cubicBezTo>
                    <a:pt x="77" y="60"/>
                    <a:pt x="77" y="60"/>
                    <a:pt x="77" y="61"/>
                  </a:cubicBezTo>
                  <a:cubicBezTo>
                    <a:pt x="77" y="62"/>
                    <a:pt x="76" y="63"/>
                    <a:pt x="76" y="64"/>
                  </a:cubicBezTo>
                  <a:cubicBezTo>
                    <a:pt x="76" y="65"/>
                    <a:pt x="76" y="65"/>
                    <a:pt x="76" y="65"/>
                  </a:cubicBezTo>
                  <a:cubicBezTo>
                    <a:pt x="76" y="66"/>
                    <a:pt x="76" y="68"/>
                    <a:pt x="76" y="69"/>
                  </a:cubicBezTo>
                  <a:cubicBezTo>
                    <a:pt x="76" y="70"/>
                    <a:pt x="76" y="70"/>
                    <a:pt x="76" y="71"/>
                  </a:cubicBezTo>
                  <a:cubicBezTo>
                    <a:pt x="76" y="72"/>
                    <a:pt x="75" y="73"/>
                    <a:pt x="75" y="74"/>
                  </a:cubicBezTo>
                  <a:cubicBezTo>
                    <a:pt x="75" y="74"/>
                    <a:pt x="75" y="75"/>
                    <a:pt x="75" y="75"/>
                  </a:cubicBezTo>
                  <a:cubicBezTo>
                    <a:pt x="75" y="76"/>
                    <a:pt x="75" y="77"/>
                    <a:pt x="75" y="78"/>
                  </a:cubicBezTo>
                  <a:cubicBezTo>
                    <a:pt x="75" y="79"/>
                    <a:pt x="75" y="79"/>
                    <a:pt x="75" y="79"/>
                  </a:cubicBezTo>
                  <a:cubicBezTo>
                    <a:pt x="75" y="81"/>
                    <a:pt x="76" y="82"/>
                    <a:pt x="76" y="83"/>
                  </a:cubicBezTo>
                  <a:cubicBezTo>
                    <a:pt x="76" y="84"/>
                    <a:pt x="76" y="84"/>
                    <a:pt x="76" y="84"/>
                  </a:cubicBezTo>
                  <a:cubicBezTo>
                    <a:pt x="76" y="85"/>
                    <a:pt x="76" y="86"/>
                    <a:pt x="76" y="87"/>
                  </a:cubicBezTo>
                  <a:cubicBezTo>
                    <a:pt x="76" y="88"/>
                    <a:pt x="76" y="88"/>
                    <a:pt x="76" y="89"/>
                  </a:cubicBezTo>
                  <a:cubicBezTo>
                    <a:pt x="76" y="90"/>
                    <a:pt x="76" y="91"/>
                    <a:pt x="77" y="92"/>
                  </a:cubicBezTo>
                  <a:cubicBezTo>
                    <a:pt x="77" y="92"/>
                    <a:pt x="77" y="92"/>
                    <a:pt x="77" y="93"/>
                  </a:cubicBezTo>
                  <a:cubicBezTo>
                    <a:pt x="77" y="94"/>
                    <a:pt x="77" y="95"/>
                    <a:pt x="77" y="96"/>
                  </a:cubicBezTo>
                  <a:cubicBezTo>
                    <a:pt x="77" y="97"/>
                    <a:pt x="77" y="97"/>
                    <a:pt x="77" y="97"/>
                  </a:cubicBezTo>
                  <a:cubicBezTo>
                    <a:pt x="78" y="98"/>
                    <a:pt x="78" y="99"/>
                    <a:pt x="78" y="100"/>
                  </a:cubicBezTo>
                  <a:cubicBezTo>
                    <a:pt x="78" y="101"/>
                    <a:pt x="78" y="101"/>
                    <a:pt x="78" y="101"/>
                  </a:cubicBezTo>
                  <a:cubicBezTo>
                    <a:pt x="79" y="102"/>
                    <a:pt x="79" y="103"/>
                    <a:pt x="79" y="104"/>
                  </a:cubicBezTo>
                  <a:cubicBezTo>
                    <a:pt x="79" y="104"/>
                    <a:pt x="79" y="105"/>
                    <a:pt x="79" y="105"/>
                  </a:cubicBezTo>
                  <a:cubicBezTo>
                    <a:pt x="79" y="105"/>
                    <a:pt x="80" y="105"/>
                    <a:pt x="80" y="106"/>
                  </a:cubicBezTo>
                  <a:cubicBezTo>
                    <a:pt x="80" y="106"/>
                    <a:pt x="80" y="106"/>
                    <a:pt x="80" y="106"/>
                  </a:cubicBezTo>
                  <a:cubicBezTo>
                    <a:pt x="81" y="111"/>
                    <a:pt x="83" y="115"/>
                    <a:pt x="84" y="119"/>
                  </a:cubicBezTo>
                  <a:cubicBezTo>
                    <a:pt x="77" y="115"/>
                    <a:pt x="76" y="123"/>
                    <a:pt x="76" y="123"/>
                  </a:cubicBezTo>
                  <a:cubicBezTo>
                    <a:pt x="76" y="152"/>
                    <a:pt x="92" y="161"/>
                    <a:pt x="92" y="161"/>
                  </a:cubicBezTo>
                  <a:cubicBezTo>
                    <a:pt x="95" y="180"/>
                    <a:pt x="114" y="200"/>
                    <a:pt x="114" y="200"/>
                  </a:cubicBezTo>
                  <a:cubicBezTo>
                    <a:pt x="121" y="227"/>
                    <a:pt x="104" y="238"/>
                    <a:pt x="104" y="238"/>
                  </a:cubicBezTo>
                  <a:cubicBezTo>
                    <a:pt x="75" y="249"/>
                    <a:pt x="75" y="249"/>
                    <a:pt x="75" y="249"/>
                  </a:cubicBezTo>
                  <a:cubicBezTo>
                    <a:pt x="0" y="273"/>
                    <a:pt x="0" y="339"/>
                    <a:pt x="0" y="339"/>
                  </a:cubicBezTo>
                  <a:cubicBezTo>
                    <a:pt x="137" y="339"/>
                    <a:pt x="137" y="339"/>
                    <a:pt x="137" y="339"/>
                  </a:cubicBezTo>
                  <a:cubicBezTo>
                    <a:pt x="148" y="271"/>
                    <a:pt x="148" y="271"/>
                    <a:pt x="148" y="271"/>
                  </a:cubicBezTo>
                  <a:cubicBezTo>
                    <a:pt x="136" y="258"/>
                    <a:pt x="136" y="258"/>
                    <a:pt x="136" y="258"/>
                  </a:cubicBezTo>
                  <a:cubicBezTo>
                    <a:pt x="146" y="249"/>
                    <a:pt x="146" y="249"/>
                    <a:pt x="146" y="249"/>
                  </a:cubicBezTo>
                  <a:cubicBezTo>
                    <a:pt x="166" y="249"/>
                    <a:pt x="166" y="249"/>
                    <a:pt x="166" y="249"/>
                  </a:cubicBezTo>
                  <a:cubicBezTo>
                    <a:pt x="175" y="258"/>
                    <a:pt x="175" y="258"/>
                    <a:pt x="175" y="258"/>
                  </a:cubicBezTo>
                  <a:cubicBezTo>
                    <a:pt x="164" y="271"/>
                    <a:pt x="164" y="271"/>
                    <a:pt x="164" y="271"/>
                  </a:cubicBezTo>
                  <a:cubicBezTo>
                    <a:pt x="174" y="339"/>
                    <a:pt x="174" y="339"/>
                    <a:pt x="174" y="339"/>
                  </a:cubicBezTo>
                  <a:cubicBezTo>
                    <a:pt x="311" y="339"/>
                    <a:pt x="311" y="339"/>
                    <a:pt x="311" y="339"/>
                  </a:cubicBezTo>
                  <a:cubicBezTo>
                    <a:pt x="307" y="274"/>
                    <a:pt x="238" y="252"/>
                    <a:pt x="216" y="244"/>
                  </a:cubicBezTo>
                  <a:close/>
                  <a:moveTo>
                    <a:pt x="96" y="158"/>
                  </a:moveTo>
                  <a:cubicBezTo>
                    <a:pt x="94" y="157"/>
                    <a:pt x="86" y="153"/>
                    <a:pt x="81" y="139"/>
                  </a:cubicBezTo>
                  <a:cubicBezTo>
                    <a:pt x="81" y="139"/>
                    <a:pt x="77" y="124"/>
                    <a:pt x="81" y="123"/>
                  </a:cubicBezTo>
                  <a:cubicBezTo>
                    <a:pt x="81" y="123"/>
                    <a:pt x="86" y="119"/>
                    <a:pt x="93" y="136"/>
                  </a:cubicBezTo>
                  <a:cubicBezTo>
                    <a:pt x="94" y="139"/>
                    <a:pt x="96" y="142"/>
                    <a:pt x="97" y="143"/>
                  </a:cubicBezTo>
                  <a:cubicBezTo>
                    <a:pt x="97" y="143"/>
                    <a:pt x="82" y="98"/>
                    <a:pt x="105" y="72"/>
                  </a:cubicBezTo>
                  <a:cubicBezTo>
                    <a:pt x="105" y="72"/>
                    <a:pt x="155" y="137"/>
                    <a:pt x="211" y="104"/>
                  </a:cubicBezTo>
                  <a:cubicBezTo>
                    <a:pt x="211" y="131"/>
                    <a:pt x="211" y="131"/>
                    <a:pt x="211" y="131"/>
                  </a:cubicBezTo>
                  <a:cubicBezTo>
                    <a:pt x="211" y="138"/>
                    <a:pt x="211" y="143"/>
                    <a:pt x="215" y="136"/>
                  </a:cubicBezTo>
                  <a:cubicBezTo>
                    <a:pt x="222" y="120"/>
                    <a:pt x="222" y="130"/>
                    <a:pt x="222" y="130"/>
                  </a:cubicBezTo>
                  <a:cubicBezTo>
                    <a:pt x="220" y="148"/>
                    <a:pt x="212" y="156"/>
                    <a:pt x="206" y="161"/>
                  </a:cubicBezTo>
                  <a:cubicBezTo>
                    <a:pt x="201" y="176"/>
                    <a:pt x="193" y="190"/>
                    <a:pt x="183" y="201"/>
                  </a:cubicBezTo>
                  <a:cubicBezTo>
                    <a:pt x="152" y="236"/>
                    <a:pt x="121" y="201"/>
                    <a:pt x="121" y="201"/>
                  </a:cubicBezTo>
                  <a:cubicBezTo>
                    <a:pt x="109" y="191"/>
                    <a:pt x="101" y="175"/>
                    <a:pt x="96" y="158"/>
                  </a:cubicBezTo>
                  <a:close/>
                  <a:moveTo>
                    <a:pt x="185" y="222"/>
                  </a:moveTo>
                  <a:cubicBezTo>
                    <a:pt x="166" y="245"/>
                    <a:pt x="166" y="245"/>
                    <a:pt x="166" y="245"/>
                  </a:cubicBezTo>
                  <a:cubicBezTo>
                    <a:pt x="147" y="245"/>
                    <a:pt x="147" y="245"/>
                    <a:pt x="147" y="245"/>
                  </a:cubicBezTo>
                  <a:cubicBezTo>
                    <a:pt x="117" y="225"/>
                    <a:pt x="117" y="225"/>
                    <a:pt x="117" y="225"/>
                  </a:cubicBezTo>
                  <a:cubicBezTo>
                    <a:pt x="117" y="225"/>
                    <a:pt x="119" y="216"/>
                    <a:pt x="119" y="204"/>
                  </a:cubicBezTo>
                  <a:cubicBezTo>
                    <a:pt x="119" y="204"/>
                    <a:pt x="132" y="221"/>
                    <a:pt x="152" y="220"/>
                  </a:cubicBezTo>
                  <a:cubicBezTo>
                    <a:pt x="152" y="220"/>
                    <a:pt x="171" y="222"/>
                    <a:pt x="185" y="204"/>
                  </a:cubicBezTo>
                  <a:lnTo>
                    <a:pt x="185" y="222"/>
                  </a:lnTo>
                  <a:close/>
                </a:path>
              </a:pathLst>
            </a:custGeom>
            <a:gradFill>
              <a:gsLst>
                <a:gs pos="0">
                  <a:srgbClr val="007BD3"/>
                </a:gs>
                <a:gs pos="100000">
                  <a:srgbClr val="034373"/>
                </a:gs>
              </a:gsLst>
              <a:lin ang="10800000" scaled="0"/>
            </a:gradFill>
            <a:ln>
              <a:noFill/>
            </a:ln>
          </p:spPr>
          <p:txBody>
            <a:bodyPr vert="horz" wrap="square" lIns="91440" tIns="45720" rIns="91440" bIns="45720" numCol="1" anchor="t" anchorCtr="0" compatLnSpc="1"/>
            <a:lstStyle/>
            <a:p>
              <a:endParaRPr lang="zh-CN" altLang="en-US"/>
            </a:p>
          </p:txBody>
        </p:sp>
        <p:sp>
          <p:nvSpPr>
            <p:cNvPr id="85" name="文本框 84"/>
            <p:cNvSpPr txBox="1"/>
            <p:nvPr/>
          </p:nvSpPr>
          <p:spPr>
            <a:xfrm>
              <a:off x="8259" y="5762"/>
              <a:ext cx="2733" cy="576"/>
            </a:xfrm>
            <a:prstGeom prst="rect">
              <a:avLst/>
            </a:prstGeom>
            <a:noFill/>
          </p:spPr>
          <p:txBody>
            <a:bodyPr wrap="square" rtlCol="0">
              <a:spAutoFit/>
            </a:bodyPr>
            <a:lstStyle/>
            <a:p>
              <a:pPr algn="ctr"/>
              <a:r>
                <a:rPr lang="zh-CN" altLang="en-US" dirty="0" smtClean="0">
                  <a:gradFill>
                    <a:gsLst>
                      <a:gs pos="0">
                        <a:srgbClr val="007BD3"/>
                      </a:gs>
                      <a:gs pos="100000">
                        <a:srgbClr val="034373"/>
                      </a:gs>
                    </a:gsLst>
                    <a:path path="circle">
                      <a:fillToRect t="100000" r="100000"/>
                    </a:path>
                    <a:tileRect l="-100000" b="-100000"/>
                  </a:gradFill>
                  <a:effectLst>
                    <a:innerShdw blurRad="63500" dist="50800" dir="13500000">
                      <a:prstClr val="black">
                        <a:alpha val="50000"/>
                      </a:prstClr>
                    </a:innerShdw>
                  </a:effectLst>
                  <a:latin typeface="LiHei Pro" panose="020B0500000000000000" pitchFamily="34" charset="-122"/>
                  <a:ea typeface="LiHei Pro" panose="020B0500000000000000" pitchFamily="34" charset="-122"/>
                </a:rPr>
                <a:t>竞争能力</a:t>
              </a:r>
            </a:p>
          </p:txBody>
        </p:sp>
      </p:grpSp>
      <p:pic>
        <p:nvPicPr>
          <p:cNvPr id="98" name="图片 97"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p:cTn id="13" dur="1000" fill="hold"/>
                                        <p:tgtEl>
                                          <p:spTgt spid="56"/>
                                        </p:tgtEl>
                                        <p:attrNameLst>
                                          <p:attrName>ppt_w</p:attrName>
                                        </p:attrNameLst>
                                      </p:cBhvr>
                                      <p:tavLst>
                                        <p:tav tm="0">
                                          <p:val>
                                            <p:fltVal val="0"/>
                                          </p:val>
                                        </p:tav>
                                        <p:tav tm="100000">
                                          <p:val>
                                            <p:strVal val="#ppt_w"/>
                                          </p:val>
                                        </p:tav>
                                      </p:tavLst>
                                    </p:anim>
                                    <p:anim calcmode="lin" valueType="num">
                                      <p:cBhvr>
                                        <p:cTn id="14" dur="1000" fill="hold"/>
                                        <p:tgtEl>
                                          <p:spTgt spid="56"/>
                                        </p:tgtEl>
                                        <p:attrNameLst>
                                          <p:attrName>ppt_h</p:attrName>
                                        </p:attrNameLst>
                                      </p:cBhvr>
                                      <p:tavLst>
                                        <p:tav tm="0">
                                          <p:val>
                                            <p:fltVal val="0"/>
                                          </p:val>
                                        </p:tav>
                                        <p:tav tm="100000">
                                          <p:val>
                                            <p:strVal val="#ppt_h"/>
                                          </p:val>
                                        </p:tav>
                                      </p:tavLst>
                                    </p:anim>
                                    <p:anim calcmode="lin" valueType="num">
                                      <p:cBhvr>
                                        <p:cTn id="15" dur="1000" fill="hold"/>
                                        <p:tgtEl>
                                          <p:spTgt spid="56"/>
                                        </p:tgtEl>
                                        <p:attrNameLst>
                                          <p:attrName>style.rotation</p:attrName>
                                        </p:attrNameLst>
                                      </p:cBhvr>
                                      <p:tavLst>
                                        <p:tav tm="0">
                                          <p:val>
                                            <p:fltVal val="90"/>
                                          </p:val>
                                        </p:tav>
                                        <p:tav tm="100000">
                                          <p:val>
                                            <p:fltVal val="0"/>
                                          </p:val>
                                        </p:tav>
                                      </p:tavLst>
                                    </p:anim>
                                    <p:animEffect transition="in" filter="fade">
                                      <p:cBhvr>
                                        <p:cTn id="16" dur="1000"/>
                                        <p:tgtEl>
                                          <p:spTgt spid="56"/>
                                        </p:tgtEl>
                                      </p:cBhvr>
                                    </p:animEffect>
                                  </p:childTnLst>
                                </p:cTn>
                              </p:par>
                            </p:childTnLst>
                          </p:cTn>
                        </p:par>
                        <p:par>
                          <p:cTn id="17" fill="hold">
                            <p:stCondLst>
                              <p:cond delay="1500"/>
                            </p:stCondLst>
                            <p:childTnLst>
                              <p:par>
                                <p:cTn id="18" presetID="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ppt_x"/>
                                          </p:val>
                                        </p:tav>
                                        <p:tav tm="100000">
                                          <p:val>
                                            <p:strVal val="#ppt_x"/>
                                          </p:val>
                                        </p:tav>
                                      </p:tavLst>
                                    </p:anim>
                                    <p:anim calcmode="lin" valueType="num">
                                      <p:cBhvr additive="base">
                                        <p:cTn id="21" dur="500" fill="hold"/>
                                        <p:tgtEl>
                                          <p:spTgt spid="4"/>
                                        </p:tgtEl>
                                        <p:attrNameLst>
                                          <p:attrName>ppt_y</p:attrName>
                                        </p:attrNameLst>
                                      </p:cBhvr>
                                      <p:tavLst>
                                        <p:tav tm="0">
                                          <p:val>
                                            <p:strVal val="0-#ppt_h/2"/>
                                          </p:val>
                                        </p:tav>
                                        <p:tav tm="100000">
                                          <p:val>
                                            <p:strVal val="#ppt_y"/>
                                          </p:val>
                                        </p:tav>
                                      </p:tavLst>
                                    </p:anim>
                                  </p:childTnLst>
                                </p:cTn>
                              </p:par>
                              <p:par>
                                <p:cTn id="22" presetID="2" presetClass="entr" presetSubtype="9"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par>
                                <p:cTn id="26" presetID="2" presetClass="entr" presetSubtype="12"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0-#ppt_w/2"/>
                                          </p:val>
                                        </p:tav>
                                        <p:tav tm="100000">
                                          <p:val>
                                            <p:strVal val="#ppt_x"/>
                                          </p:val>
                                        </p:tav>
                                      </p:tavLst>
                                    </p:anim>
                                    <p:anim calcmode="lin" valueType="num">
                                      <p:cBhvr additive="base">
                                        <p:cTn id="29" dur="500" fill="hold"/>
                                        <p:tgtEl>
                                          <p:spTgt spid="3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ppt_x"/>
                                          </p:val>
                                        </p:tav>
                                        <p:tav tm="100000">
                                          <p:val>
                                            <p:strVal val="#ppt_x"/>
                                          </p:val>
                                        </p:tav>
                                      </p:tavLst>
                                    </p:anim>
                                    <p:anim calcmode="lin" valueType="num">
                                      <p:cBhvr additive="base">
                                        <p:cTn id="33" dur="500" fill="hold"/>
                                        <p:tgtEl>
                                          <p:spTgt spid="28"/>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1+#ppt_w/2"/>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par>
                                <p:cTn id="38" presetID="2" presetClass="entr" presetSubtype="3"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1+#ppt_w/2"/>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22" presetClass="entr" presetSubtype="1" fill="hold"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up)">
                                      <p:cBhvr>
                                        <p:cTn id="45" dur="500"/>
                                        <p:tgtEl>
                                          <p:spTgt spid="35"/>
                                        </p:tgtEl>
                                      </p:cBhvr>
                                    </p:animEffect>
                                  </p:childTnLst>
                                </p:cTn>
                              </p:par>
                              <p:par>
                                <p:cTn id="46" presetID="22" presetClass="entr" presetSubtype="1"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up)">
                                      <p:cBhvr>
                                        <p:cTn id="48" dur="500"/>
                                        <p:tgtEl>
                                          <p:spTgt spid="38"/>
                                        </p:tgtEl>
                                      </p:cBhvr>
                                    </p:animEffect>
                                  </p:childTnLst>
                                </p:cTn>
                              </p:par>
                              <p:par>
                                <p:cTn id="49" presetID="22" presetClass="entr" presetSubtype="1"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up)">
                                      <p:cBhvr>
                                        <p:cTn id="51" dur="500"/>
                                        <p:tgtEl>
                                          <p:spTgt spid="47"/>
                                        </p:tgtEl>
                                      </p:cBhvr>
                                    </p:animEffect>
                                  </p:childTnLst>
                                </p:cTn>
                              </p:par>
                              <p:par>
                                <p:cTn id="52" presetID="22" presetClass="entr" presetSubtype="1"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up)">
                                      <p:cBhvr>
                                        <p:cTn id="54" dur="500"/>
                                        <p:tgtEl>
                                          <p:spTgt spid="44"/>
                                        </p:tgtEl>
                                      </p:cBhvr>
                                    </p:animEffect>
                                  </p:childTnLst>
                                </p:cTn>
                              </p:par>
                              <p:par>
                                <p:cTn id="55" presetID="22" presetClass="entr" presetSubtype="1"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up)">
                                      <p:cBhvr>
                                        <p:cTn id="57" dur="500"/>
                                        <p:tgtEl>
                                          <p:spTgt spid="41"/>
                                        </p:tgtEl>
                                      </p:cBhvr>
                                    </p:animEffect>
                                  </p:childTnLst>
                                </p:cTn>
                              </p:par>
                              <p:par>
                                <p:cTn id="58" presetID="22" presetClass="entr" presetSubtype="1" fill="hold" nodeType="withEffect">
                                  <p:stCondLst>
                                    <p:cond delay="0"/>
                                  </p:stCondLst>
                                  <p:childTnLst>
                                    <p:set>
                                      <p:cBhvr>
                                        <p:cTn id="59" dur="1" fill="hold">
                                          <p:stCondLst>
                                            <p:cond delay="0"/>
                                          </p:stCondLst>
                                        </p:cTn>
                                        <p:tgtEl>
                                          <p:spTgt spid="50"/>
                                        </p:tgtEl>
                                        <p:attrNameLst>
                                          <p:attrName>style.visibility</p:attrName>
                                        </p:attrNameLst>
                                      </p:cBhvr>
                                      <p:to>
                                        <p:strVal val="visible"/>
                                      </p:to>
                                    </p:set>
                                    <p:animEffect transition="in" filter="wipe(up)">
                                      <p:cBhvr>
                                        <p:cTn id="6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111"/>
          <p:cNvSpPr txBox="1"/>
          <p:nvPr/>
        </p:nvSpPr>
        <p:spPr>
          <a:xfrm>
            <a:off x="994410" y="4702810"/>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发展规划</a:t>
            </a:r>
          </a:p>
        </p:txBody>
      </p:sp>
      <p:sp>
        <p:nvSpPr>
          <p:cNvPr id="5" name="TextBox 111"/>
          <p:cNvSpPr txBox="1"/>
          <p:nvPr/>
        </p:nvSpPr>
        <p:spPr>
          <a:xfrm>
            <a:off x="3205480" y="4707890"/>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推广计划</a:t>
            </a:r>
          </a:p>
        </p:txBody>
      </p:sp>
      <p:sp>
        <p:nvSpPr>
          <p:cNvPr id="6" name="TextBox 111"/>
          <p:cNvSpPr txBox="1"/>
          <p:nvPr/>
        </p:nvSpPr>
        <p:spPr>
          <a:xfrm>
            <a:off x="5228590" y="4683125"/>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销售计划</a:t>
            </a:r>
          </a:p>
        </p:txBody>
      </p:sp>
      <p:sp>
        <p:nvSpPr>
          <p:cNvPr id="7" name="TextBox 111"/>
          <p:cNvSpPr txBox="1"/>
          <p:nvPr/>
        </p:nvSpPr>
        <p:spPr>
          <a:xfrm>
            <a:off x="7223125" y="4688205"/>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战略目标</a:t>
            </a:r>
          </a:p>
        </p:txBody>
      </p:sp>
      <p:sp>
        <p:nvSpPr>
          <p:cNvPr id="8" name="TextBox 111"/>
          <p:cNvSpPr txBox="1"/>
          <p:nvPr/>
        </p:nvSpPr>
        <p:spPr>
          <a:xfrm>
            <a:off x="9392285" y="4691380"/>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企业前景</a:t>
            </a:r>
          </a:p>
        </p:txBody>
      </p:sp>
      <p:sp>
        <p:nvSpPr>
          <p:cNvPr id="9" name="文本框 8"/>
          <p:cNvSpPr txBox="1"/>
          <p:nvPr/>
        </p:nvSpPr>
        <p:spPr>
          <a:xfrm>
            <a:off x="4800600" y="3644900"/>
            <a:ext cx="2621280" cy="874395"/>
          </a:xfrm>
          <a:prstGeom prst="rect">
            <a:avLst/>
          </a:prstGeom>
          <a:noFill/>
        </p:spPr>
        <p:txBody>
          <a:bodyPr wrap="none" rtlCol="0" anchor="t">
            <a:spAutoFit/>
          </a:bodyPr>
          <a:lstStyle/>
          <a:p>
            <a:r>
              <a:rPr lang="zh-CN" altLang="en-US" sz="48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未来规划</a:t>
            </a:r>
          </a:p>
        </p:txBody>
      </p:sp>
      <p:grpSp>
        <p:nvGrpSpPr>
          <p:cNvPr id="208" name="组合 207"/>
          <p:cNvGrpSpPr/>
          <p:nvPr/>
        </p:nvGrpSpPr>
        <p:grpSpPr>
          <a:xfrm>
            <a:off x="4925870" y="1094279"/>
            <a:ext cx="2419200" cy="2419200"/>
            <a:chOff x="3798110" y="2832909"/>
            <a:chExt cx="1166781" cy="1166781"/>
          </a:xfrm>
        </p:grpSpPr>
        <p:grpSp>
          <p:nvGrpSpPr>
            <p:cNvPr id="209" name="组合 208"/>
            <p:cNvGrpSpPr/>
            <p:nvPr/>
          </p:nvGrpSpPr>
          <p:grpSpPr>
            <a:xfrm>
              <a:off x="3798110" y="2832909"/>
              <a:ext cx="1166781" cy="1166781"/>
              <a:chOff x="4881965" y="2278250"/>
              <a:chExt cx="2169764" cy="2169764"/>
            </a:xfrm>
          </p:grpSpPr>
          <p:sp>
            <p:nvSpPr>
              <p:cNvPr id="210" name="椭圆 209"/>
              <p:cNvSpPr/>
              <p:nvPr/>
            </p:nvSpPr>
            <p:spPr>
              <a:xfrm>
                <a:off x="4881965" y="2278250"/>
                <a:ext cx="2169764" cy="2169764"/>
              </a:xfrm>
              <a:prstGeom prst="ellipse">
                <a:avLst/>
              </a:prstGeom>
              <a:gradFill>
                <a:gsLst>
                  <a:gs pos="0">
                    <a:sysClr val="window" lastClr="FFFFFF"/>
                  </a:gs>
                  <a:gs pos="100000">
                    <a:sysClr val="window" lastClr="FFFFFF">
                      <a:lumMod val="70000"/>
                    </a:sysClr>
                  </a:gs>
                </a:gsLst>
                <a:lin ang="2700000" scaled="1"/>
              </a:gradFill>
              <a:ln w="25400" cap="flat" cmpd="sng" algn="ctr">
                <a:noFill/>
                <a:prstDash val="solid"/>
              </a:ln>
              <a:effectLst>
                <a:outerShdw blurRad="203200" dist="101600" dir="2700000" algn="tl" rotWithShape="0">
                  <a:prstClr val="black">
                    <a:alpha val="3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11" name="椭圆 210"/>
              <p:cNvSpPr/>
              <p:nvPr/>
            </p:nvSpPr>
            <p:spPr>
              <a:xfrm>
                <a:off x="5129454" y="2525739"/>
                <a:ext cx="1674786" cy="1674786"/>
              </a:xfrm>
              <a:prstGeom prst="ellipse">
                <a:avLst/>
              </a:prstGeom>
              <a:gradFill>
                <a:gsLst>
                  <a:gs pos="100000">
                    <a:sysClr val="window" lastClr="FFFFFF">
                      <a:lumMod val="97000"/>
                    </a:sysClr>
                  </a:gs>
                  <a:gs pos="0">
                    <a:sysClr val="window" lastClr="FFFFFF">
                      <a:lumMod val="65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12" name="椭圆 211"/>
              <p:cNvSpPr/>
              <p:nvPr/>
            </p:nvSpPr>
            <p:spPr>
              <a:xfrm>
                <a:off x="5279713" y="2675998"/>
                <a:ext cx="1374270" cy="1374270"/>
              </a:xfrm>
              <a:prstGeom prst="ellipse">
                <a:avLst/>
              </a:prstGeom>
              <a:gradFill>
                <a:gsLst>
                  <a:gs pos="0">
                    <a:srgbClr val="007BD3"/>
                  </a:gs>
                  <a:gs pos="100000">
                    <a:srgbClr val="034373"/>
                  </a:gs>
                </a:gsLst>
                <a:lin ang="10800000" scaled="0"/>
              </a:gradFill>
              <a:ln w="19050" cap="flat" cmpd="sng" algn="ctr">
                <a:gradFill flip="none" rotWithShape="1">
                  <a:gsLst>
                    <a:gs pos="0">
                      <a:sysClr val="window" lastClr="FFFFFF">
                        <a:lumMod val="60000"/>
                      </a:sysClr>
                    </a:gs>
                    <a:gs pos="100000">
                      <a:sysClr val="window" lastClr="FFFFFF"/>
                    </a:gs>
                  </a:gsLst>
                  <a:lin ang="2700000" scaled="1"/>
                  <a:tileRect/>
                </a:gradFill>
                <a:prstDash val="solid"/>
              </a:ln>
              <a:effectLst>
                <a:innerShdw blurRad="127000" dist="635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213" name="Group 13"/>
            <p:cNvGrpSpPr>
              <a:grpSpLocks noChangeAspect="1"/>
            </p:cNvGrpSpPr>
            <p:nvPr/>
          </p:nvGrpSpPr>
          <p:grpSpPr bwMode="auto">
            <a:xfrm>
              <a:off x="4206344" y="3251776"/>
              <a:ext cx="350311" cy="354447"/>
              <a:chOff x="2426" y="2781"/>
              <a:chExt cx="593" cy="600"/>
            </a:xfrm>
            <a:solidFill>
              <a:sysClr val="window" lastClr="FFFFFF"/>
            </a:solidFill>
            <a:effectLst/>
          </p:grpSpPr>
          <p:sp>
            <p:nvSpPr>
              <p:cNvPr id="214"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5"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Tree>
  </p:cSld>
  <p:clrMapOvr>
    <a:masterClrMapping/>
  </p:clrMapOvr>
  <p:transition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08"/>
                                        </p:tgtEl>
                                        <p:attrNameLst>
                                          <p:attrName>style.visibility</p:attrName>
                                        </p:attrNameLst>
                                      </p:cBhvr>
                                      <p:to>
                                        <p:strVal val="visible"/>
                                      </p:to>
                                    </p:set>
                                    <p:anim calcmode="lin" valueType="num">
                                      <p:cBhvr>
                                        <p:cTn id="7" dur="1000" fill="hold"/>
                                        <p:tgtEl>
                                          <p:spTgt spid="208"/>
                                        </p:tgtEl>
                                        <p:attrNameLst>
                                          <p:attrName>ppt_w</p:attrName>
                                        </p:attrNameLst>
                                      </p:cBhvr>
                                      <p:tavLst>
                                        <p:tav tm="0">
                                          <p:val>
                                            <p:fltVal val="0"/>
                                          </p:val>
                                        </p:tav>
                                        <p:tav tm="100000">
                                          <p:val>
                                            <p:strVal val="#ppt_w"/>
                                          </p:val>
                                        </p:tav>
                                      </p:tavLst>
                                    </p:anim>
                                    <p:anim calcmode="lin" valueType="num">
                                      <p:cBhvr>
                                        <p:cTn id="8" dur="1000" fill="hold"/>
                                        <p:tgtEl>
                                          <p:spTgt spid="208"/>
                                        </p:tgtEl>
                                        <p:attrNameLst>
                                          <p:attrName>ppt_h</p:attrName>
                                        </p:attrNameLst>
                                      </p:cBhvr>
                                      <p:tavLst>
                                        <p:tav tm="0">
                                          <p:val>
                                            <p:fltVal val="0"/>
                                          </p:val>
                                        </p:tav>
                                        <p:tav tm="100000">
                                          <p:val>
                                            <p:strVal val="#ppt_h"/>
                                          </p:val>
                                        </p:tav>
                                      </p:tavLst>
                                    </p:anim>
                                    <p:anim calcmode="lin" valueType="num">
                                      <p:cBhvr>
                                        <p:cTn id="9" dur="1000" fill="hold"/>
                                        <p:tgtEl>
                                          <p:spTgt spid="208"/>
                                        </p:tgtEl>
                                        <p:attrNameLst>
                                          <p:attrName>style.rotation</p:attrName>
                                        </p:attrNameLst>
                                      </p:cBhvr>
                                      <p:tavLst>
                                        <p:tav tm="0">
                                          <p:val>
                                            <p:fltVal val="90"/>
                                          </p:val>
                                        </p:tav>
                                        <p:tav tm="100000">
                                          <p:val>
                                            <p:fltVal val="0"/>
                                          </p:val>
                                        </p:tav>
                                      </p:tavLst>
                                    </p:anim>
                                    <p:animEffect transition="in" filter="fade">
                                      <p:cBhvr>
                                        <p:cTn id="10" dur="1000"/>
                                        <p:tgtEl>
                                          <p:spTgt spid="208"/>
                                        </p:tgtEl>
                                      </p:cBhvr>
                                    </p:animEffect>
                                  </p:childTnLst>
                                </p:cTn>
                              </p:par>
                            </p:childTnLst>
                          </p:cTn>
                        </p:par>
                        <p:par>
                          <p:cTn id="11" fill="hold">
                            <p:stCondLst>
                              <p:cond delay="1000"/>
                            </p:stCondLst>
                            <p:childTnLst>
                              <p:par>
                                <p:cTn id="12" presetID="26" presetClass="emph" presetSubtype="0" fill="hold" nodeType="afterEffect">
                                  <p:stCondLst>
                                    <p:cond delay="0"/>
                                  </p:stCondLst>
                                  <p:childTnLst>
                                    <p:animEffect transition="out" filter="fade">
                                      <p:cBhvr>
                                        <p:cTn id="13" dur="500" tmFilter="0, 0; .2, .5; .8, .5; 1, 0"/>
                                        <p:tgtEl>
                                          <p:spTgt spid="208"/>
                                        </p:tgtEl>
                                      </p:cBhvr>
                                    </p:animEffect>
                                    <p:animScale>
                                      <p:cBhvr>
                                        <p:cTn id="14" dur="250" autoRev="1" fill="hold"/>
                                        <p:tgtEl>
                                          <p:spTgt spid="208"/>
                                        </p:tgtEl>
                                      </p:cBhvr>
                                      <p:by x="105000" y="105000"/>
                                    </p:animScale>
                                  </p:childTnLst>
                                </p:cTn>
                              </p:par>
                            </p:childTnLst>
                          </p:cTn>
                        </p:par>
                        <p:par>
                          <p:cTn id="15" fill="hold">
                            <p:stCondLst>
                              <p:cond delay="1500"/>
                            </p:stCondLst>
                            <p:childTnLst>
                              <p:par>
                                <p:cTn id="16" presetID="41" presetClass="entr" presetSubtype="0" fill="hold" nodeType="afterEffect">
                                  <p:stCondLst>
                                    <p:cond delay="0"/>
                                  </p:stCondLst>
                                  <p:iterate type="lt">
                                    <p:tmPct val="10000"/>
                                  </p:iterate>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p:cTn id="18"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0"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9">
                                            <p:txEl>
                                              <p:pRg st="0" end="0"/>
                                            </p:txEl>
                                          </p:spTgt>
                                        </p:tgtEl>
                                      </p:cBhvr>
                                    </p:animEffect>
                                  </p:childTnLst>
                                </p:cTn>
                              </p:par>
                            </p:childTnLst>
                          </p:cTn>
                        </p:par>
                        <p:par>
                          <p:cTn id="23" fill="hold">
                            <p:stCondLst>
                              <p:cond delay="2150"/>
                            </p:stCondLst>
                            <p:childTnLst>
                              <p:par>
                                <p:cTn id="24" presetID="12" presetClass="entr" presetSubtype="4" fill="hold" grpId="1" nodeType="afterEffect">
                                  <p:stCondLst>
                                    <p:cond delay="0"/>
                                  </p:stCondLst>
                                  <p:childTnLst>
                                    <p:set>
                                      <p:cBhvr>
                                        <p:cTn id="25" dur="1" fill="hold">
                                          <p:stCondLst>
                                            <p:cond delay="0"/>
                                          </p:stCondLst>
                                        </p:cTn>
                                        <p:tgtEl>
                                          <p:spTgt spid="85"/>
                                        </p:tgtEl>
                                        <p:attrNameLst>
                                          <p:attrName>style.visibility</p:attrName>
                                        </p:attrNameLst>
                                      </p:cBhvr>
                                      <p:to>
                                        <p:strVal val="visible"/>
                                      </p:to>
                                    </p:set>
                                    <p:anim calcmode="lin" valueType="num">
                                      <p:cBhvr additive="base">
                                        <p:cTn id="26" dur="500"/>
                                        <p:tgtEl>
                                          <p:spTgt spid="85"/>
                                        </p:tgtEl>
                                        <p:attrNameLst>
                                          <p:attrName>ppt_y</p:attrName>
                                        </p:attrNameLst>
                                      </p:cBhvr>
                                      <p:tavLst>
                                        <p:tav tm="0">
                                          <p:val>
                                            <p:strVal val="#ppt_y+#ppt_h*1.125000"/>
                                          </p:val>
                                        </p:tav>
                                        <p:tav tm="100000">
                                          <p:val>
                                            <p:strVal val="#ppt_y"/>
                                          </p:val>
                                        </p:tav>
                                      </p:tavLst>
                                    </p:anim>
                                    <p:animEffect transition="in" filter="wipe(up)">
                                      <p:cBhvr>
                                        <p:cTn id="27" dur="500"/>
                                        <p:tgtEl>
                                          <p:spTgt spid="85"/>
                                        </p:tgtEl>
                                      </p:cBhvr>
                                    </p:animEffect>
                                  </p:childTnLst>
                                </p:cTn>
                              </p:par>
                              <p:par>
                                <p:cTn id="28" presetID="12" presetClass="entr" presetSubtype="4" fill="hold" grpId="1"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ppt_y</p:attrName>
                                        </p:attrNameLst>
                                      </p:cBhvr>
                                      <p:tavLst>
                                        <p:tav tm="0">
                                          <p:val>
                                            <p:strVal val="#ppt_y+#ppt_h*1.125000"/>
                                          </p:val>
                                        </p:tav>
                                        <p:tav tm="100000">
                                          <p:val>
                                            <p:strVal val="#ppt_y"/>
                                          </p:val>
                                        </p:tav>
                                      </p:tavLst>
                                    </p:anim>
                                    <p:animEffect transition="in" filter="wipe(up)">
                                      <p:cBhvr>
                                        <p:cTn id="31" dur="500"/>
                                        <p:tgtEl>
                                          <p:spTgt spid="5"/>
                                        </p:tgtEl>
                                      </p:cBhvr>
                                    </p:animEffect>
                                  </p:childTnLst>
                                </p:cTn>
                              </p:par>
                              <p:par>
                                <p:cTn id="32" presetID="12" presetClass="entr" presetSubtype="4" fill="hold" grpId="1"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p:tgtEl>
                                          <p:spTgt spid="6"/>
                                        </p:tgtEl>
                                        <p:attrNameLst>
                                          <p:attrName>ppt_y</p:attrName>
                                        </p:attrNameLst>
                                      </p:cBhvr>
                                      <p:tavLst>
                                        <p:tav tm="0">
                                          <p:val>
                                            <p:strVal val="#ppt_y+#ppt_h*1.125000"/>
                                          </p:val>
                                        </p:tav>
                                        <p:tav tm="100000">
                                          <p:val>
                                            <p:strVal val="#ppt_y"/>
                                          </p:val>
                                        </p:tav>
                                      </p:tavLst>
                                    </p:anim>
                                    <p:animEffect transition="in" filter="wipe(up)">
                                      <p:cBhvr>
                                        <p:cTn id="35" dur="500"/>
                                        <p:tgtEl>
                                          <p:spTgt spid="6"/>
                                        </p:tgtEl>
                                      </p:cBhvr>
                                    </p:animEffect>
                                  </p:childTnLst>
                                </p:cTn>
                              </p:par>
                              <p:par>
                                <p:cTn id="36" presetID="12" presetClass="entr" presetSubtype="4" fill="hold" grpId="1"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p:tgtEl>
                                          <p:spTgt spid="7"/>
                                        </p:tgtEl>
                                        <p:attrNameLst>
                                          <p:attrName>ppt_y</p:attrName>
                                        </p:attrNameLst>
                                      </p:cBhvr>
                                      <p:tavLst>
                                        <p:tav tm="0">
                                          <p:val>
                                            <p:strVal val="#ppt_y+#ppt_h*1.125000"/>
                                          </p:val>
                                        </p:tav>
                                        <p:tav tm="100000">
                                          <p:val>
                                            <p:strVal val="#ppt_y"/>
                                          </p:val>
                                        </p:tav>
                                      </p:tavLst>
                                    </p:anim>
                                    <p:animEffect transition="in" filter="wipe(up)">
                                      <p:cBhvr>
                                        <p:cTn id="39" dur="500"/>
                                        <p:tgtEl>
                                          <p:spTgt spid="7"/>
                                        </p:tgtEl>
                                      </p:cBhvr>
                                    </p:animEffect>
                                  </p:childTnLst>
                                </p:cTn>
                              </p:par>
                              <p:par>
                                <p:cTn id="40" presetID="12" presetClass="entr" presetSubtype="4" fill="hold" grpId="1"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p:tgtEl>
                                          <p:spTgt spid="8"/>
                                        </p:tgtEl>
                                        <p:attrNameLst>
                                          <p:attrName>ppt_y</p:attrName>
                                        </p:attrNameLst>
                                      </p:cBhvr>
                                      <p:tavLst>
                                        <p:tav tm="0">
                                          <p:val>
                                            <p:strVal val="#ppt_y+#ppt_h*1.125000"/>
                                          </p:val>
                                        </p:tav>
                                        <p:tav tm="100000">
                                          <p:val>
                                            <p:strVal val="#ppt_y"/>
                                          </p:val>
                                        </p:tav>
                                      </p:tavLst>
                                    </p:anim>
                                    <p:animEffect transition="in" filter="wipe(up)">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5" grpId="0"/>
      <p:bldP spid="5" grpId="1"/>
      <p:bldP spid="6" grpId="0"/>
      <p:bldP spid="6" grpId="1"/>
      <p:bldP spid="7" grpId="0"/>
      <p:bldP spid="7" grpId="1"/>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发展规划</a:t>
            </a:r>
          </a:p>
        </p:txBody>
      </p:sp>
      <p:cxnSp>
        <p:nvCxnSpPr>
          <p:cNvPr id="113" name="直接连接符 112"/>
          <p:cNvCxnSpPr/>
          <p:nvPr/>
        </p:nvCxnSpPr>
        <p:spPr>
          <a:xfrm rot="5400000">
            <a:off x="5399612" y="2295410"/>
            <a:ext cx="13437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5400000">
            <a:off x="7484510" y="2295410"/>
            <a:ext cx="13437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5400000">
            <a:off x="3307180" y="2295410"/>
            <a:ext cx="13437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6" name="任意多边形 115"/>
          <p:cNvSpPr/>
          <p:nvPr/>
        </p:nvSpPr>
        <p:spPr>
          <a:xfrm>
            <a:off x="957302" y="3043166"/>
            <a:ext cx="10239618" cy="659180"/>
          </a:xfrm>
          <a:custGeom>
            <a:avLst/>
            <a:gdLst>
              <a:gd name="connsiteX0" fmla="*/ 0 w 8999702"/>
              <a:gd name="connsiteY0" fmla="*/ 0 h 659180"/>
              <a:gd name="connsiteX1" fmla="*/ 8610600 w 8999702"/>
              <a:gd name="connsiteY1" fmla="*/ 0 h 659180"/>
              <a:gd name="connsiteX2" fmla="*/ 8999702 w 8999702"/>
              <a:gd name="connsiteY2" fmla="*/ 329590 h 659180"/>
              <a:gd name="connsiteX3" fmla="*/ 8610600 w 8999702"/>
              <a:gd name="connsiteY3" fmla="*/ 659180 h 659180"/>
              <a:gd name="connsiteX4" fmla="*/ 8610600 w 8999702"/>
              <a:gd name="connsiteY4" fmla="*/ 659179 h 659180"/>
              <a:gd name="connsiteX5" fmla="*/ 1 w 8999702"/>
              <a:gd name="connsiteY5" fmla="*/ 659179 h 659180"/>
              <a:gd name="connsiteX6" fmla="*/ 389102 w 8999702"/>
              <a:gd name="connsiteY6" fmla="*/ 329590 h 65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99702" h="659180">
                <a:moveTo>
                  <a:pt x="0" y="0"/>
                </a:moveTo>
                <a:lnTo>
                  <a:pt x="8610600" y="0"/>
                </a:lnTo>
                <a:lnTo>
                  <a:pt x="8999702" y="329590"/>
                </a:lnTo>
                <a:lnTo>
                  <a:pt x="8610600" y="659180"/>
                </a:lnTo>
                <a:lnTo>
                  <a:pt x="8610600" y="659179"/>
                </a:lnTo>
                <a:lnTo>
                  <a:pt x="1" y="659179"/>
                </a:lnTo>
                <a:lnTo>
                  <a:pt x="389102" y="329590"/>
                </a:lnTo>
                <a:close/>
              </a:path>
            </a:pathLst>
          </a:custGeom>
          <a:solidFill>
            <a:srgbClr val="E6E6E6"/>
          </a:solidFill>
          <a:ln w="15875">
            <a:gradFill flip="none" rotWithShape="1">
              <a:gsLst>
                <a:gs pos="0">
                  <a:schemeClr val="bg1">
                    <a:lumMod val="75000"/>
                  </a:schemeClr>
                </a:gs>
                <a:gs pos="100000">
                  <a:schemeClr val="bg1"/>
                </a:gs>
              </a:gsLst>
              <a:lin ang="2700000" scaled="1"/>
              <a:tileRect/>
            </a:gra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117" name="任意多边形 116"/>
          <p:cNvSpPr/>
          <p:nvPr/>
        </p:nvSpPr>
        <p:spPr>
          <a:xfrm rot="-2700000">
            <a:off x="2243220" y="2965296"/>
            <a:ext cx="825808" cy="825808"/>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gradFill flip="none" rotWithShape="1">
            <a:gsLst>
              <a:gs pos="0">
                <a:srgbClr val="007BD3"/>
              </a:gs>
              <a:gs pos="100000">
                <a:srgbClr val="034373"/>
              </a:gs>
            </a:gsLst>
            <a:lin ang="8100000" scaled="0"/>
          </a:gradFill>
          <a:ln>
            <a:noFill/>
          </a:ln>
          <a:effectLst>
            <a:outerShdw blurRad="762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rgbClr val="007BD3"/>
                  </a:gs>
                  <a:gs pos="100000">
                    <a:srgbClr val="034373"/>
                  </a:gs>
                </a:gsLst>
                <a:path path="circle">
                  <a:fillToRect t="100000" r="100000"/>
                </a:path>
                <a:tileRect l="-100000" b="-100000"/>
              </a:gradFill>
            </a:endParaRPr>
          </a:p>
        </p:txBody>
      </p:sp>
      <p:sp>
        <p:nvSpPr>
          <p:cNvPr id="118" name="任意多边形 117"/>
          <p:cNvSpPr/>
          <p:nvPr/>
        </p:nvSpPr>
        <p:spPr>
          <a:xfrm rot="-2700000">
            <a:off x="4428218" y="2965296"/>
            <a:ext cx="825808" cy="825808"/>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gradFill flip="none" rotWithShape="1">
            <a:gsLst>
              <a:gs pos="0">
                <a:srgbClr val="007BD3"/>
              </a:gs>
              <a:gs pos="100000">
                <a:srgbClr val="034373"/>
              </a:gs>
            </a:gsLst>
            <a:lin ang="8100000" scaled="0"/>
          </a:gradFill>
          <a:ln>
            <a:noFill/>
          </a:ln>
          <a:effectLst>
            <a:outerShdw blurRad="762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rgbClr val="007BD3"/>
                  </a:gs>
                  <a:gs pos="100000">
                    <a:srgbClr val="034373"/>
                  </a:gs>
                </a:gsLst>
                <a:path path="circle">
                  <a:fillToRect t="100000" r="100000"/>
                </a:path>
                <a:tileRect l="-100000" b="-100000"/>
              </a:gradFill>
            </a:endParaRPr>
          </a:p>
        </p:txBody>
      </p:sp>
      <p:sp>
        <p:nvSpPr>
          <p:cNvPr id="119" name="任意多边形 118"/>
          <p:cNvSpPr/>
          <p:nvPr/>
        </p:nvSpPr>
        <p:spPr>
          <a:xfrm rot="-2700000">
            <a:off x="6613216" y="2965296"/>
            <a:ext cx="825808" cy="825808"/>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gradFill flip="none" rotWithShape="1">
            <a:gsLst>
              <a:gs pos="0">
                <a:srgbClr val="007BD3"/>
              </a:gs>
              <a:gs pos="100000">
                <a:srgbClr val="034373"/>
              </a:gs>
            </a:gsLst>
            <a:lin ang="8100000" scaled="0"/>
          </a:gradFill>
          <a:ln>
            <a:noFill/>
          </a:ln>
          <a:effectLst>
            <a:outerShdw blurRad="762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rgbClr val="007BD3"/>
                  </a:gs>
                  <a:gs pos="100000">
                    <a:srgbClr val="034373"/>
                  </a:gs>
                </a:gsLst>
                <a:path path="circle">
                  <a:fillToRect t="100000" r="100000"/>
                </a:path>
                <a:tileRect l="-100000" b="-100000"/>
              </a:gradFill>
            </a:endParaRPr>
          </a:p>
        </p:txBody>
      </p:sp>
      <p:sp>
        <p:nvSpPr>
          <p:cNvPr id="120" name="任意多边形 119"/>
          <p:cNvSpPr/>
          <p:nvPr/>
        </p:nvSpPr>
        <p:spPr>
          <a:xfrm rot="-2700000">
            <a:off x="8798214" y="2965296"/>
            <a:ext cx="825808" cy="825808"/>
          </a:xfrm>
          <a:custGeom>
            <a:avLst/>
            <a:gdLst>
              <a:gd name="connsiteX0" fmla="*/ 571500 w 1013460"/>
              <a:gd name="connsiteY0" fmla="*/ 0 h 1013460"/>
              <a:gd name="connsiteX1" fmla="*/ 1013460 w 1013460"/>
              <a:gd name="connsiteY1" fmla="*/ 0 h 1013460"/>
              <a:gd name="connsiteX2" fmla="*/ 1013460 w 1013460"/>
              <a:gd name="connsiteY2" fmla="*/ 571500 h 1013460"/>
              <a:gd name="connsiteX3" fmla="*/ 1013460 w 1013460"/>
              <a:gd name="connsiteY3" fmla="*/ 1013460 h 1013460"/>
              <a:gd name="connsiteX4" fmla="*/ 571500 w 1013460"/>
              <a:gd name="connsiteY4" fmla="*/ 1013460 h 1013460"/>
              <a:gd name="connsiteX5" fmla="*/ 0 w 1013460"/>
              <a:gd name="connsiteY5" fmla="*/ 1013460 h 1013460"/>
              <a:gd name="connsiteX6" fmla="*/ 0 w 1013460"/>
              <a:gd name="connsiteY6" fmla="*/ 571500 h 1013460"/>
              <a:gd name="connsiteX7" fmla="*/ 571500 w 1013460"/>
              <a:gd name="connsiteY7" fmla="*/ 571500 h 101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3460" h="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gradFill flip="none" rotWithShape="1">
            <a:gsLst>
              <a:gs pos="0">
                <a:srgbClr val="007BD3"/>
              </a:gs>
              <a:gs pos="100000">
                <a:srgbClr val="034373"/>
              </a:gs>
            </a:gsLst>
            <a:lin ang="8100000" scaled="0"/>
          </a:gradFill>
          <a:ln>
            <a:noFill/>
          </a:ln>
          <a:effectLst>
            <a:outerShdw blurRad="762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rgbClr val="007BD3"/>
                  </a:gs>
                  <a:gs pos="100000">
                    <a:srgbClr val="034373"/>
                  </a:gs>
                </a:gsLst>
                <a:path path="circle">
                  <a:fillToRect t="100000" r="100000"/>
                </a:path>
                <a:tileRect l="-100000" b="-100000"/>
              </a:gradFill>
            </a:endParaRPr>
          </a:p>
        </p:txBody>
      </p:sp>
      <p:sp>
        <p:nvSpPr>
          <p:cNvPr id="121" name="文本框 25"/>
          <p:cNvSpPr txBox="1"/>
          <p:nvPr/>
        </p:nvSpPr>
        <p:spPr>
          <a:xfrm>
            <a:off x="1365040" y="3116590"/>
            <a:ext cx="1000117" cy="523220"/>
          </a:xfrm>
          <a:prstGeom prst="rect">
            <a:avLst/>
          </a:prstGeom>
          <a:noFill/>
        </p:spPr>
        <p:txBody>
          <a:bodyPr wrap="square" rtlCol="0">
            <a:spAutoFit/>
          </a:bodyPr>
          <a:lstStyle/>
          <a:p>
            <a:pPr algn="ctr"/>
            <a:r>
              <a:rPr lang="en-US" altLang="zh-CN" sz="28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sp>
        <p:nvSpPr>
          <p:cNvPr id="122" name="文本框 26"/>
          <p:cNvSpPr txBox="1"/>
          <p:nvPr/>
        </p:nvSpPr>
        <p:spPr>
          <a:xfrm>
            <a:off x="3468245" y="3116590"/>
            <a:ext cx="1000117" cy="523220"/>
          </a:xfrm>
          <a:prstGeom prst="rect">
            <a:avLst/>
          </a:prstGeom>
          <a:noFill/>
        </p:spPr>
        <p:txBody>
          <a:bodyPr wrap="square" rtlCol="0">
            <a:spAutoFit/>
          </a:bodyPr>
          <a:lstStyle/>
          <a:p>
            <a:pPr algn="ctr"/>
            <a:r>
              <a:rPr lang="en-US" altLang="zh-CN" sz="28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02</a:t>
            </a:r>
          </a:p>
        </p:txBody>
      </p:sp>
      <p:sp>
        <p:nvSpPr>
          <p:cNvPr id="123" name="文本框 27"/>
          <p:cNvSpPr txBox="1"/>
          <p:nvPr/>
        </p:nvSpPr>
        <p:spPr>
          <a:xfrm>
            <a:off x="5571450" y="3116590"/>
            <a:ext cx="1000117" cy="523220"/>
          </a:xfrm>
          <a:prstGeom prst="rect">
            <a:avLst/>
          </a:prstGeom>
          <a:noFill/>
        </p:spPr>
        <p:txBody>
          <a:bodyPr wrap="square" rtlCol="0">
            <a:spAutoFit/>
          </a:bodyPr>
          <a:lstStyle/>
          <a:p>
            <a:pPr algn="ctr"/>
            <a:r>
              <a:rPr lang="en-US" altLang="zh-CN" sz="28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03</a:t>
            </a:r>
          </a:p>
        </p:txBody>
      </p:sp>
      <p:sp>
        <p:nvSpPr>
          <p:cNvPr id="124" name="文本框 28"/>
          <p:cNvSpPr txBox="1"/>
          <p:nvPr/>
        </p:nvSpPr>
        <p:spPr>
          <a:xfrm>
            <a:off x="7674655" y="3116590"/>
            <a:ext cx="1000117" cy="523220"/>
          </a:xfrm>
          <a:prstGeom prst="rect">
            <a:avLst/>
          </a:prstGeom>
          <a:noFill/>
        </p:spPr>
        <p:txBody>
          <a:bodyPr wrap="square" rtlCol="0">
            <a:spAutoFit/>
          </a:bodyPr>
          <a:lstStyle/>
          <a:p>
            <a:pPr algn="ctr"/>
            <a:r>
              <a:rPr lang="en-US" altLang="zh-CN" sz="28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04</a:t>
            </a:r>
          </a:p>
        </p:txBody>
      </p:sp>
      <p:sp>
        <p:nvSpPr>
          <p:cNvPr id="125" name="文本框 29"/>
          <p:cNvSpPr txBox="1"/>
          <p:nvPr/>
        </p:nvSpPr>
        <p:spPr>
          <a:xfrm>
            <a:off x="9777859" y="3116590"/>
            <a:ext cx="1000117" cy="523220"/>
          </a:xfrm>
          <a:prstGeom prst="rect">
            <a:avLst/>
          </a:prstGeom>
          <a:noFill/>
        </p:spPr>
        <p:txBody>
          <a:bodyPr wrap="square" rtlCol="0">
            <a:spAutoFit/>
          </a:bodyPr>
          <a:lstStyle/>
          <a:p>
            <a:pPr algn="ctr"/>
            <a:r>
              <a:rPr lang="en-US" altLang="zh-CN" sz="28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05</a:t>
            </a:r>
          </a:p>
        </p:txBody>
      </p:sp>
      <p:sp>
        <p:nvSpPr>
          <p:cNvPr id="126" name="椭圆 125"/>
          <p:cNvSpPr/>
          <p:nvPr/>
        </p:nvSpPr>
        <p:spPr>
          <a:xfrm>
            <a:off x="3922805" y="1421964"/>
            <a:ext cx="112815" cy="112815"/>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椭圆 126"/>
          <p:cNvSpPr/>
          <p:nvPr/>
        </p:nvSpPr>
        <p:spPr>
          <a:xfrm>
            <a:off x="6015099" y="1421964"/>
            <a:ext cx="112815" cy="112815"/>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椭圆 127"/>
          <p:cNvSpPr/>
          <p:nvPr/>
        </p:nvSpPr>
        <p:spPr>
          <a:xfrm>
            <a:off x="8099997" y="1421964"/>
            <a:ext cx="112815" cy="112815"/>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圆角矩形 46"/>
          <p:cNvSpPr/>
          <p:nvPr/>
        </p:nvSpPr>
        <p:spPr>
          <a:xfrm flipH="1">
            <a:off x="8305132" y="1487712"/>
            <a:ext cx="1980404" cy="1458458"/>
          </a:xfrm>
          <a:custGeom>
            <a:avLst/>
            <a:gdLst>
              <a:gd name="connsiteX0" fmla="*/ 0 w 1803400"/>
              <a:gd name="connsiteY0" fmla="*/ 213108 h 1671566"/>
              <a:gd name="connsiteX1" fmla="*/ 213108 w 1803400"/>
              <a:gd name="connsiteY1" fmla="*/ 0 h 1671566"/>
              <a:gd name="connsiteX2" fmla="*/ 1590292 w 1803400"/>
              <a:gd name="connsiteY2" fmla="*/ 0 h 1671566"/>
              <a:gd name="connsiteX3" fmla="*/ 1803400 w 1803400"/>
              <a:gd name="connsiteY3" fmla="*/ 213108 h 1671566"/>
              <a:gd name="connsiteX4" fmla="*/ 1803400 w 1803400"/>
              <a:gd name="connsiteY4" fmla="*/ 1458458 h 1671566"/>
              <a:gd name="connsiteX5" fmla="*/ 1590292 w 1803400"/>
              <a:gd name="connsiteY5" fmla="*/ 1671566 h 1671566"/>
              <a:gd name="connsiteX6" fmla="*/ 213108 w 1803400"/>
              <a:gd name="connsiteY6" fmla="*/ 1671566 h 1671566"/>
              <a:gd name="connsiteX7" fmla="*/ 0 w 1803400"/>
              <a:gd name="connsiteY7" fmla="*/ 1458458 h 1671566"/>
              <a:gd name="connsiteX8" fmla="*/ 0 w 1803400"/>
              <a:gd name="connsiteY8" fmla="*/ 213108 h 1671566"/>
              <a:gd name="connsiteX0-1" fmla="*/ 213108 w 1803400"/>
              <a:gd name="connsiteY0-2" fmla="*/ 1671566 h 1763006"/>
              <a:gd name="connsiteX1-3" fmla="*/ 0 w 1803400"/>
              <a:gd name="connsiteY1-4" fmla="*/ 1458458 h 1763006"/>
              <a:gd name="connsiteX2-5" fmla="*/ 0 w 1803400"/>
              <a:gd name="connsiteY2-6" fmla="*/ 213108 h 1763006"/>
              <a:gd name="connsiteX3-7" fmla="*/ 213108 w 1803400"/>
              <a:gd name="connsiteY3-8" fmla="*/ 0 h 1763006"/>
              <a:gd name="connsiteX4-9" fmla="*/ 1590292 w 1803400"/>
              <a:gd name="connsiteY4-10" fmla="*/ 0 h 1763006"/>
              <a:gd name="connsiteX5-11" fmla="*/ 1803400 w 1803400"/>
              <a:gd name="connsiteY5-12" fmla="*/ 213108 h 1763006"/>
              <a:gd name="connsiteX6-13" fmla="*/ 1803400 w 1803400"/>
              <a:gd name="connsiteY6-14" fmla="*/ 1458458 h 1763006"/>
              <a:gd name="connsiteX7-15" fmla="*/ 1590292 w 1803400"/>
              <a:gd name="connsiteY7-16" fmla="*/ 1671566 h 1763006"/>
              <a:gd name="connsiteX8-17" fmla="*/ 304548 w 1803400"/>
              <a:gd name="connsiteY8-18" fmla="*/ 1763006 h 1763006"/>
              <a:gd name="connsiteX0-19" fmla="*/ 0 w 1803400"/>
              <a:gd name="connsiteY0-20" fmla="*/ 1458458 h 1763006"/>
              <a:gd name="connsiteX1-21" fmla="*/ 0 w 1803400"/>
              <a:gd name="connsiteY1-22" fmla="*/ 213108 h 1763006"/>
              <a:gd name="connsiteX2-23" fmla="*/ 213108 w 1803400"/>
              <a:gd name="connsiteY2-24" fmla="*/ 0 h 1763006"/>
              <a:gd name="connsiteX3-25" fmla="*/ 1590292 w 1803400"/>
              <a:gd name="connsiteY3-26" fmla="*/ 0 h 1763006"/>
              <a:gd name="connsiteX4-27" fmla="*/ 1803400 w 1803400"/>
              <a:gd name="connsiteY4-28" fmla="*/ 213108 h 1763006"/>
              <a:gd name="connsiteX5-29" fmla="*/ 1803400 w 1803400"/>
              <a:gd name="connsiteY5-30" fmla="*/ 1458458 h 1763006"/>
              <a:gd name="connsiteX6-31" fmla="*/ 1590292 w 1803400"/>
              <a:gd name="connsiteY6-32" fmla="*/ 1671566 h 1763006"/>
              <a:gd name="connsiteX7-33" fmla="*/ 304548 w 1803400"/>
              <a:gd name="connsiteY7-34" fmla="*/ 1763006 h 1763006"/>
              <a:gd name="connsiteX0-35" fmla="*/ 0 w 1803400"/>
              <a:gd name="connsiteY0-36" fmla="*/ 1458458 h 1671566"/>
              <a:gd name="connsiteX1-37" fmla="*/ 0 w 1803400"/>
              <a:gd name="connsiteY1-38" fmla="*/ 213108 h 1671566"/>
              <a:gd name="connsiteX2-39" fmla="*/ 213108 w 1803400"/>
              <a:gd name="connsiteY2-40" fmla="*/ 0 h 1671566"/>
              <a:gd name="connsiteX3-41" fmla="*/ 1590292 w 1803400"/>
              <a:gd name="connsiteY3-42" fmla="*/ 0 h 1671566"/>
              <a:gd name="connsiteX4-43" fmla="*/ 1803400 w 1803400"/>
              <a:gd name="connsiteY4-44" fmla="*/ 213108 h 1671566"/>
              <a:gd name="connsiteX5-45" fmla="*/ 1803400 w 1803400"/>
              <a:gd name="connsiteY5-46" fmla="*/ 1458458 h 1671566"/>
              <a:gd name="connsiteX6-47" fmla="*/ 1590292 w 1803400"/>
              <a:gd name="connsiteY6-48" fmla="*/ 1671566 h 1671566"/>
              <a:gd name="connsiteX0-49" fmla="*/ 0 w 1803400"/>
              <a:gd name="connsiteY0-50" fmla="*/ 1458458 h 1458458"/>
              <a:gd name="connsiteX1-51" fmla="*/ 0 w 1803400"/>
              <a:gd name="connsiteY1-52" fmla="*/ 213108 h 1458458"/>
              <a:gd name="connsiteX2-53" fmla="*/ 213108 w 1803400"/>
              <a:gd name="connsiteY2-54" fmla="*/ 0 h 1458458"/>
              <a:gd name="connsiteX3-55" fmla="*/ 1590292 w 1803400"/>
              <a:gd name="connsiteY3-56" fmla="*/ 0 h 1458458"/>
              <a:gd name="connsiteX4-57" fmla="*/ 1803400 w 1803400"/>
              <a:gd name="connsiteY4-58" fmla="*/ 213108 h 1458458"/>
              <a:gd name="connsiteX5-59" fmla="*/ 1803400 w 1803400"/>
              <a:gd name="connsiteY5-60" fmla="*/ 1458458 h 1458458"/>
              <a:gd name="connsiteX0-61" fmla="*/ 0 w 1803400"/>
              <a:gd name="connsiteY0-62" fmla="*/ 1458458 h 1458458"/>
              <a:gd name="connsiteX1-63" fmla="*/ 0 w 1803400"/>
              <a:gd name="connsiteY1-64" fmla="*/ 213108 h 1458458"/>
              <a:gd name="connsiteX2-65" fmla="*/ 213108 w 1803400"/>
              <a:gd name="connsiteY2-66" fmla="*/ 0 h 1458458"/>
              <a:gd name="connsiteX3-67" fmla="*/ 1590292 w 1803400"/>
              <a:gd name="connsiteY3-68" fmla="*/ 0 h 1458458"/>
              <a:gd name="connsiteX4-69" fmla="*/ 1803400 w 1803400"/>
              <a:gd name="connsiteY4-70" fmla="*/ 213108 h 1458458"/>
              <a:gd name="connsiteX0-71" fmla="*/ 0 w 1590292"/>
              <a:gd name="connsiteY0-72" fmla="*/ 1458458 h 1458458"/>
              <a:gd name="connsiteX1-73" fmla="*/ 0 w 1590292"/>
              <a:gd name="connsiteY1-74" fmla="*/ 213108 h 1458458"/>
              <a:gd name="connsiteX2-75" fmla="*/ 213108 w 1590292"/>
              <a:gd name="connsiteY2-76" fmla="*/ 0 h 1458458"/>
              <a:gd name="connsiteX3-77" fmla="*/ 1590292 w 1590292"/>
              <a:gd name="connsiteY3-78" fmla="*/ 0 h 1458458"/>
            </a:gdLst>
            <a:ahLst/>
            <a:cxnLst>
              <a:cxn ang="0">
                <a:pos x="connsiteX0-71" y="connsiteY0-72"/>
              </a:cxn>
              <a:cxn ang="0">
                <a:pos x="connsiteX1-73" y="connsiteY1-74"/>
              </a:cxn>
              <a:cxn ang="0">
                <a:pos x="connsiteX2-75" y="connsiteY2-76"/>
              </a:cxn>
              <a:cxn ang="0">
                <a:pos x="connsiteX3-77" y="connsiteY3-78"/>
              </a:cxn>
            </a:cxnLst>
            <a:rect l="l" t="t" r="r" b="b"/>
            <a:pathLst>
              <a:path w="1590292" h="1458458">
                <a:moveTo>
                  <a:pt x="0" y="1458458"/>
                </a:moveTo>
                <a:lnTo>
                  <a:pt x="0" y="213108"/>
                </a:lnTo>
                <a:cubicBezTo>
                  <a:pt x="0" y="95412"/>
                  <a:pt x="95412" y="0"/>
                  <a:pt x="213108" y="0"/>
                </a:cubicBezTo>
                <a:lnTo>
                  <a:pt x="1590292" y="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0" name="圆角矩形 46"/>
          <p:cNvSpPr/>
          <p:nvPr/>
        </p:nvSpPr>
        <p:spPr>
          <a:xfrm>
            <a:off x="1868272" y="1487712"/>
            <a:ext cx="1974993" cy="1458458"/>
          </a:xfrm>
          <a:custGeom>
            <a:avLst/>
            <a:gdLst>
              <a:gd name="connsiteX0" fmla="*/ 0 w 1803400"/>
              <a:gd name="connsiteY0" fmla="*/ 213108 h 1671566"/>
              <a:gd name="connsiteX1" fmla="*/ 213108 w 1803400"/>
              <a:gd name="connsiteY1" fmla="*/ 0 h 1671566"/>
              <a:gd name="connsiteX2" fmla="*/ 1590292 w 1803400"/>
              <a:gd name="connsiteY2" fmla="*/ 0 h 1671566"/>
              <a:gd name="connsiteX3" fmla="*/ 1803400 w 1803400"/>
              <a:gd name="connsiteY3" fmla="*/ 213108 h 1671566"/>
              <a:gd name="connsiteX4" fmla="*/ 1803400 w 1803400"/>
              <a:gd name="connsiteY4" fmla="*/ 1458458 h 1671566"/>
              <a:gd name="connsiteX5" fmla="*/ 1590292 w 1803400"/>
              <a:gd name="connsiteY5" fmla="*/ 1671566 h 1671566"/>
              <a:gd name="connsiteX6" fmla="*/ 213108 w 1803400"/>
              <a:gd name="connsiteY6" fmla="*/ 1671566 h 1671566"/>
              <a:gd name="connsiteX7" fmla="*/ 0 w 1803400"/>
              <a:gd name="connsiteY7" fmla="*/ 1458458 h 1671566"/>
              <a:gd name="connsiteX8" fmla="*/ 0 w 1803400"/>
              <a:gd name="connsiteY8" fmla="*/ 213108 h 1671566"/>
              <a:gd name="connsiteX0-1" fmla="*/ 213108 w 1803400"/>
              <a:gd name="connsiteY0-2" fmla="*/ 1671566 h 1763006"/>
              <a:gd name="connsiteX1-3" fmla="*/ 0 w 1803400"/>
              <a:gd name="connsiteY1-4" fmla="*/ 1458458 h 1763006"/>
              <a:gd name="connsiteX2-5" fmla="*/ 0 w 1803400"/>
              <a:gd name="connsiteY2-6" fmla="*/ 213108 h 1763006"/>
              <a:gd name="connsiteX3-7" fmla="*/ 213108 w 1803400"/>
              <a:gd name="connsiteY3-8" fmla="*/ 0 h 1763006"/>
              <a:gd name="connsiteX4-9" fmla="*/ 1590292 w 1803400"/>
              <a:gd name="connsiteY4-10" fmla="*/ 0 h 1763006"/>
              <a:gd name="connsiteX5-11" fmla="*/ 1803400 w 1803400"/>
              <a:gd name="connsiteY5-12" fmla="*/ 213108 h 1763006"/>
              <a:gd name="connsiteX6-13" fmla="*/ 1803400 w 1803400"/>
              <a:gd name="connsiteY6-14" fmla="*/ 1458458 h 1763006"/>
              <a:gd name="connsiteX7-15" fmla="*/ 1590292 w 1803400"/>
              <a:gd name="connsiteY7-16" fmla="*/ 1671566 h 1763006"/>
              <a:gd name="connsiteX8-17" fmla="*/ 304548 w 1803400"/>
              <a:gd name="connsiteY8-18" fmla="*/ 1763006 h 1763006"/>
              <a:gd name="connsiteX0-19" fmla="*/ 0 w 1803400"/>
              <a:gd name="connsiteY0-20" fmla="*/ 1458458 h 1763006"/>
              <a:gd name="connsiteX1-21" fmla="*/ 0 w 1803400"/>
              <a:gd name="connsiteY1-22" fmla="*/ 213108 h 1763006"/>
              <a:gd name="connsiteX2-23" fmla="*/ 213108 w 1803400"/>
              <a:gd name="connsiteY2-24" fmla="*/ 0 h 1763006"/>
              <a:gd name="connsiteX3-25" fmla="*/ 1590292 w 1803400"/>
              <a:gd name="connsiteY3-26" fmla="*/ 0 h 1763006"/>
              <a:gd name="connsiteX4-27" fmla="*/ 1803400 w 1803400"/>
              <a:gd name="connsiteY4-28" fmla="*/ 213108 h 1763006"/>
              <a:gd name="connsiteX5-29" fmla="*/ 1803400 w 1803400"/>
              <a:gd name="connsiteY5-30" fmla="*/ 1458458 h 1763006"/>
              <a:gd name="connsiteX6-31" fmla="*/ 1590292 w 1803400"/>
              <a:gd name="connsiteY6-32" fmla="*/ 1671566 h 1763006"/>
              <a:gd name="connsiteX7-33" fmla="*/ 304548 w 1803400"/>
              <a:gd name="connsiteY7-34" fmla="*/ 1763006 h 1763006"/>
              <a:gd name="connsiteX0-35" fmla="*/ 0 w 1803400"/>
              <a:gd name="connsiteY0-36" fmla="*/ 1458458 h 1671566"/>
              <a:gd name="connsiteX1-37" fmla="*/ 0 w 1803400"/>
              <a:gd name="connsiteY1-38" fmla="*/ 213108 h 1671566"/>
              <a:gd name="connsiteX2-39" fmla="*/ 213108 w 1803400"/>
              <a:gd name="connsiteY2-40" fmla="*/ 0 h 1671566"/>
              <a:gd name="connsiteX3-41" fmla="*/ 1590292 w 1803400"/>
              <a:gd name="connsiteY3-42" fmla="*/ 0 h 1671566"/>
              <a:gd name="connsiteX4-43" fmla="*/ 1803400 w 1803400"/>
              <a:gd name="connsiteY4-44" fmla="*/ 213108 h 1671566"/>
              <a:gd name="connsiteX5-45" fmla="*/ 1803400 w 1803400"/>
              <a:gd name="connsiteY5-46" fmla="*/ 1458458 h 1671566"/>
              <a:gd name="connsiteX6-47" fmla="*/ 1590292 w 1803400"/>
              <a:gd name="connsiteY6-48" fmla="*/ 1671566 h 1671566"/>
              <a:gd name="connsiteX0-49" fmla="*/ 0 w 1803400"/>
              <a:gd name="connsiteY0-50" fmla="*/ 1458458 h 1458458"/>
              <a:gd name="connsiteX1-51" fmla="*/ 0 w 1803400"/>
              <a:gd name="connsiteY1-52" fmla="*/ 213108 h 1458458"/>
              <a:gd name="connsiteX2-53" fmla="*/ 213108 w 1803400"/>
              <a:gd name="connsiteY2-54" fmla="*/ 0 h 1458458"/>
              <a:gd name="connsiteX3-55" fmla="*/ 1590292 w 1803400"/>
              <a:gd name="connsiteY3-56" fmla="*/ 0 h 1458458"/>
              <a:gd name="connsiteX4-57" fmla="*/ 1803400 w 1803400"/>
              <a:gd name="connsiteY4-58" fmla="*/ 213108 h 1458458"/>
              <a:gd name="connsiteX5-59" fmla="*/ 1803400 w 1803400"/>
              <a:gd name="connsiteY5-60" fmla="*/ 1458458 h 1458458"/>
              <a:gd name="connsiteX0-61" fmla="*/ 0 w 1803400"/>
              <a:gd name="connsiteY0-62" fmla="*/ 1458458 h 1458458"/>
              <a:gd name="connsiteX1-63" fmla="*/ 0 w 1803400"/>
              <a:gd name="connsiteY1-64" fmla="*/ 213108 h 1458458"/>
              <a:gd name="connsiteX2-65" fmla="*/ 213108 w 1803400"/>
              <a:gd name="connsiteY2-66" fmla="*/ 0 h 1458458"/>
              <a:gd name="connsiteX3-67" fmla="*/ 1590292 w 1803400"/>
              <a:gd name="connsiteY3-68" fmla="*/ 0 h 1458458"/>
              <a:gd name="connsiteX4-69" fmla="*/ 1803400 w 1803400"/>
              <a:gd name="connsiteY4-70" fmla="*/ 213108 h 1458458"/>
              <a:gd name="connsiteX0-71" fmla="*/ 0 w 1590292"/>
              <a:gd name="connsiteY0-72" fmla="*/ 1458458 h 1458458"/>
              <a:gd name="connsiteX1-73" fmla="*/ 0 w 1590292"/>
              <a:gd name="connsiteY1-74" fmla="*/ 213108 h 1458458"/>
              <a:gd name="connsiteX2-75" fmla="*/ 213108 w 1590292"/>
              <a:gd name="connsiteY2-76" fmla="*/ 0 h 1458458"/>
              <a:gd name="connsiteX3-77" fmla="*/ 1590292 w 1590292"/>
              <a:gd name="connsiteY3-78" fmla="*/ 0 h 1458458"/>
            </a:gdLst>
            <a:ahLst/>
            <a:cxnLst>
              <a:cxn ang="0">
                <a:pos x="connsiteX0-71" y="connsiteY0-72"/>
              </a:cxn>
              <a:cxn ang="0">
                <a:pos x="connsiteX1-73" y="connsiteY1-74"/>
              </a:cxn>
              <a:cxn ang="0">
                <a:pos x="connsiteX2-75" y="connsiteY2-76"/>
              </a:cxn>
              <a:cxn ang="0">
                <a:pos x="connsiteX3-77" y="connsiteY3-78"/>
              </a:cxn>
            </a:cxnLst>
            <a:rect l="l" t="t" r="r" b="b"/>
            <a:pathLst>
              <a:path w="1590292" h="1458458">
                <a:moveTo>
                  <a:pt x="0" y="1458458"/>
                </a:moveTo>
                <a:lnTo>
                  <a:pt x="0" y="213108"/>
                </a:lnTo>
                <a:cubicBezTo>
                  <a:pt x="0" y="95412"/>
                  <a:pt x="95412" y="0"/>
                  <a:pt x="213108" y="0"/>
                </a:cubicBezTo>
                <a:lnTo>
                  <a:pt x="1590292" y="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1" name="直接连接符 130"/>
          <p:cNvCxnSpPr/>
          <p:nvPr/>
        </p:nvCxnSpPr>
        <p:spPr>
          <a:xfrm>
            <a:off x="4109211" y="1482949"/>
            <a:ext cx="180784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6214446" y="1482949"/>
            <a:ext cx="1807843"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1837530" y="3873981"/>
            <a:ext cx="93235" cy="715207"/>
            <a:chOff x="2690232" y="4097191"/>
            <a:chExt cx="93235" cy="715207"/>
          </a:xfrm>
        </p:grpSpPr>
        <p:sp>
          <p:nvSpPr>
            <p:cNvPr id="134" name="椭圆 133"/>
            <p:cNvSpPr/>
            <p:nvPr/>
          </p:nvSpPr>
          <p:spPr>
            <a:xfrm>
              <a:off x="2690232" y="4097191"/>
              <a:ext cx="93235" cy="93235"/>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2690232" y="4719163"/>
              <a:ext cx="93235" cy="93235"/>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135"/>
            <p:cNvCxnSpPr/>
            <p:nvPr/>
          </p:nvCxnSpPr>
          <p:spPr>
            <a:xfrm rot="5400000">
              <a:off x="2500788" y="4455019"/>
              <a:ext cx="4709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37" name="组合 136"/>
          <p:cNvGrpSpPr/>
          <p:nvPr/>
        </p:nvGrpSpPr>
        <p:grpSpPr>
          <a:xfrm>
            <a:off x="3937560" y="3873981"/>
            <a:ext cx="93235" cy="715207"/>
            <a:chOff x="2690232" y="4097191"/>
            <a:chExt cx="93235" cy="715207"/>
          </a:xfrm>
        </p:grpSpPr>
        <p:sp>
          <p:nvSpPr>
            <p:cNvPr id="138" name="椭圆 137"/>
            <p:cNvSpPr/>
            <p:nvPr/>
          </p:nvSpPr>
          <p:spPr>
            <a:xfrm>
              <a:off x="2690232" y="4097191"/>
              <a:ext cx="93235" cy="93235"/>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2690232" y="4719163"/>
              <a:ext cx="93235" cy="93235"/>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连接符 139"/>
            <p:cNvCxnSpPr/>
            <p:nvPr/>
          </p:nvCxnSpPr>
          <p:spPr>
            <a:xfrm rot="5400000">
              <a:off x="2500788" y="4455019"/>
              <a:ext cx="4709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41" name="组合 140"/>
          <p:cNvGrpSpPr/>
          <p:nvPr/>
        </p:nvGrpSpPr>
        <p:grpSpPr>
          <a:xfrm>
            <a:off x="6053465" y="3873981"/>
            <a:ext cx="93235" cy="715207"/>
            <a:chOff x="2690232" y="4097191"/>
            <a:chExt cx="93235" cy="715207"/>
          </a:xfrm>
        </p:grpSpPr>
        <p:sp>
          <p:nvSpPr>
            <p:cNvPr id="142" name="椭圆 141"/>
            <p:cNvSpPr/>
            <p:nvPr/>
          </p:nvSpPr>
          <p:spPr>
            <a:xfrm>
              <a:off x="2690232" y="4097191"/>
              <a:ext cx="93235" cy="93235"/>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2690232" y="4719163"/>
              <a:ext cx="93235" cy="93235"/>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4" name="直接连接符 143"/>
            <p:cNvCxnSpPr/>
            <p:nvPr/>
          </p:nvCxnSpPr>
          <p:spPr>
            <a:xfrm rot="5400000">
              <a:off x="2500788" y="4455019"/>
              <a:ext cx="4709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45" name="组合 144"/>
          <p:cNvGrpSpPr/>
          <p:nvPr/>
        </p:nvGrpSpPr>
        <p:grpSpPr>
          <a:xfrm>
            <a:off x="8125828" y="3873981"/>
            <a:ext cx="93235" cy="715207"/>
            <a:chOff x="2690232" y="4097191"/>
            <a:chExt cx="93235" cy="715207"/>
          </a:xfrm>
        </p:grpSpPr>
        <p:sp>
          <p:nvSpPr>
            <p:cNvPr id="146" name="椭圆 145"/>
            <p:cNvSpPr/>
            <p:nvPr/>
          </p:nvSpPr>
          <p:spPr>
            <a:xfrm>
              <a:off x="2690232" y="4097191"/>
              <a:ext cx="93235" cy="93235"/>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椭圆 146"/>
            <p:cNvSpPr/>
            <p:nvPr/>
          </p:nvSpPr>
          <p:spPr>
            <a:xfrm>
              <a:off x="2690232" y="4719163"/>
              <a:ext cx="93235" cy="93235"/>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8" name="直接连接符 147"/>
            <p:cNvCxnSpPr/>
            <p:nvPr/>
          </p:nvCxnSpPr>
          <p:spPr>
            <a:xfrm rot="5400000">
              <a:off x="2500788" y="4455019"/>
              <a:ext cx="4709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圆角矩形 148"/>
          <p:cNvSpPr/>
          <p:nvPr/>
        </p:nvSpPr>
        <p:spPr>
          <a:xfrm>
            <a:off x="957302" y="4793289"/>
            <a:ext cx="1646919" cy="147688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0" name="组合 149"/>
          <p:cNvGrpSpPr/>
          <p:nvPr/>
        </p:nvGrpSpPr>
        <p:grpSpPr>
          <a:xfrm>
            <a:off x="1053736" y="4632469"/>
            <a:ext cx="1533263" cy="325884"/>
            <a:chOff x="1053736" y="4632469"/>
            <a:chExt cx="1533263" cy="325884"/>
          </a:xfrm>
        </p:grpSpPr>
        <p:sp>
          <p:nvSpPr>
            <p:cNvPr id="151" name="圆角矩形 150"/>
            <p:cNvSpPr/>
            <p:nvPr/>
          </p:nvSpPr>
          <p:spPr>
            <a:xfrm>
              <a:off x="1053736" y="4632469"/>
              <a:ext cx="1457761" cy="325884"/>
            </a:xfrm>
            <a:prstGeom prst="roundRect">
              <a:avLst/>
            </a:prstGeom>
            <a:gradFill>
              <a:gsLst>
                <a:gs pos="0">
                  <a:srgbClr val="007BD3"/>
                </a:gs>
                <a:gs pos="100000">
                  <a:srgbClr val="034373"/>
                </a:gs>
              </a:gsLst>
              <a:lin ang="10800000" scaled="0"/>
            </a:gra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文本框 60"/>
            <p:cNvSpPr txBox="1"/>
            <p:nvPr/>
          </p:nvSpPr>
          <p:spPr>
            <a:xfrm>
              <a:off x="1158574" y="4632469"/>
              <a:ext cx="1428425" cy="274320"/>
            </a:xfrm>
            <a:prstGeom prst="rect">
              <a:avLst/>
            </a:prstGeom>
            <a:noFill/>
          </p:spPr>
          <p:txBody>
            <a:bodyPr wrap="square" rtlCol="0">
              <a:spAutoFit/>
            </a:bodyPr>
            <a:lstStyle/>
            <a:p>
              <a:r>
                <a:rPr lang="zh-CN" altLang="en-US" sz="1200" b="1" dirty="0">
                  <a:solidFill>
                    <a:schemeClr val="bg1"/>
                  </a:solidFill>
                  <a:latin typeface="+mn-ea"/>
                </a:rPr>
                <a:t>完善产品价值链</a:t>
              </a:r>
            </a:p>
          </p:txBody>
        </p:sp>
      </p:grpSp>
      <p:sp>
        <p:nvSpPr>
          <p:cNvPr id="153" name="圆角矩形 152"/>
          <p:cNvSpPr/>
          <p:nvPr/>
        </p:nvSpPr>
        <p:spPr>
          <a:xfrm>
            <a:off x="3119143" y="4793289"/>
            <a:ext cx="1646919" cy="147688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4" name="组合 153"/>
          <p:cNvGrpSpPr/>
          <p:nvPr/>
        </p:nvGrpSpPr>
        <p:grpSpPr>
          <a:xfrm>
            <a:off x="3231451" y="4616594"/>
            <a:ext cx="1495164" cy="325884"/>
            <a:chOff x="3215576" y="4632469"/>
            <a:chExt cx="1495164" cy="325884"/>
          </a:xfrm>
        </p:grpSpPr>
        <p:sp>
          <p:nvSpPr>
            <p:cNvPr id="155" name="圆角矩形 154"/>
            <p:cNvSpPr/>
            <p:nvPr/>
          </p:nvSpPr>
          <p:spPr>
            <a:xfrm>
              <a:off x="3215576" y="4632469"/>
              <a:ext cx="1457761" cy="325884"/>
            </a:xfrm>
            <a:prstGeom prst="roundRect">
              <a:avLst/>
            </a:prstGeom>
            <a:gradFill>
              <a:gsLst>
                <a:gs pos="0">
                  <a:srgbClr val="007BD3"/>
                </a:gs>
                <a:gs pos="100000">
                  <a:srgbClr val="034373"/>
                </a:gs>
              </a:gsLst>
              <a:lin ang="10800000" scaled="0"/>
            </a:gra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35"/>
            <p:cNvSpPr txBox="1"/>
            <p:nvPr/>
          </p:nvSpPr>
          <p:spPr>
            <a:xfrm>
              <a:off x="3282315" y="4632469"/>
              <a:ext cx="1428425" cy="274320"/>
            </a:xfrm>
            <a:prstGeom prst="rect">
              <a:avLst/>
            </a:prstGeom>
            <a:noFill/>
          </p:spPr>
          <p:txBody>
            <a:bodyPr wrap="square" rtlCol="0">
              <a:spAutoFit/>
            </a:bodyPr>
            <a:lstStyle/>
            <a:p>
              <a:r>
                <a:rPr lang="zh-CN" altLang="en-US" sz="1200" b="1" dirty="0">
                  <a:solidFill>
                    <a:schemeClr val="bg1"/>
                  </a:solidFill>
                  <a:latin typeface="+mn-ea"/>
                </a:rPr>
                <a:t>搭建立体产销网络</a:t>
              </a:r>
            </a:p>
          </p:txBody>
        </p:sp>
      </p:grpSp>
      <p:sp>
        <p:nvSpPr>
          <p:cNvPr id="157" name="圆角矩形 156"/>
          <p:cNvSpPr/>
          <p:nvPr/>
        </p:nvSpPr>
        <p:spPr>
          <a:xfrm>
            <a:off x="5280982" y="4793289"/>
            <a:ext cx="1646919" cy="147688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8" name="组合 157"/>
          <p:cNvGrpSpPr/>
          <p:nvPr/>
        </p:nvGrpSpPr>
        <p:grpSpPr>
          <a:xfrm>
            <a:off x="5377417" y="4632469"/>
            <a:ext cx="1571362" cy="325884"/>
            <a:chOff x="5377417" y="4632469"/>
            <a:chExt cx="1571362" cy="325884"/>
          </a:xfrm>
        </p:grpSpPr>
        <p:sp>
          <p:nvSpPr>
            <p:cNvPr id="159" name="圆角矩形 158"/>
            <p:cNvSpPr/>
            <p:nvPr/>
          </p:nvSpPr>
          <p:spPr>
            <a:xfrm>
              <a:off x="5377417" y="4632469"/>
              <a:ext cx="1457761" cy="325884"/>
            </a:xfrm>
            <a:prstGeom prst="roundRect">
              <a:avLst/>
            </a:prstGeom>
            <a:gradFill>
              <a:gsLst>
                <a:gs pos="0">
                  <a:srgbClr val="007BD3"/>
                </a:gs>
                <a:gs pos="100000">
                  <a:srgbClr val="034373"/>
                </a:gs>
              </a:gsLst>
              <a:lin ang="10800000" scaled="0"/>
            </a:gra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148"/>
            <p:cNvSpPr txBox="1"/>
            <p:nvPr/>
          </p:nvSpPr>
          <p:spPr>
            <a:xfrm>
              <a:off x="5520354" y="4632469"/>
              <a:ext cx="1428425" cy="274320"/>
            </a:xfrm>
            <a:prstGeom prst="rect">
              <a:avLst/>
            </a:prstGeom>
            <a:noFill/>
          </p:spPr>
          <p:txBody>
            <a:bodyPr wrap="square" rtlCol="0">
              <a:spAutoFit/>
            </a:bodyPr>
            <a:lstStyle/>
            <a:p>
              <a:r>
                <a:rPr lang="zh-CN" altLang="en-US" sz="1200" b="1" dirty="0">
                  <a:solidFill>
                    <a:schemeClr val="bg1"/>
                  </a:solidFill>
                  <a:latin typeface="+mn-ea"/>
                </a:rPr>
                <a:t>延伸产品品类</a:t>
              </a:r>
            </a:p>
          </p:txBody>
        </p:sp>
      </p:grpSp>
      <p:sp>
        <p:nvSpPr>
          <p:cNvPr id="161" name="圆角矩形 160"/>
          <p:cNvSpPr/>
          <p:nvPr/>
        </p:nvSpPr>
        <p:spPr>
          <a:xfrm>
            <a:off x="7442823" y="4793289"/>
            <a:ext cx="1646919" cy="147688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2" name="组合 161"/>
          <p:cNvGrpSpPr/>
          <p:nvPr/>
        </p:nvGrpSpPr>
        <p:grpSpPr>
          <a:xfrm>
            <a:off x="7554498" y="4617864"/>
            <a:ext cx="1495163" cy="325884"/>
            <a:chOff x="7539258" y="4632469"/>
            <a:chExt cx="1495163" cy="325884"/>
          </a:xfrm>
        </p:grpSpPr>
        <p:sp>
          <p:nvSpPr>
            <p:cNvPr id="163" name="圆角矩形 162"/>
            <p:cNvSpPr/>
            <p:nvPr/>
          </p:nvSpPr>
          <p:spPr>
            <a:xfrm>
              <a:off x="7539258" y="4632469"/>
              <a:ext cx="1457761" cy="325884"/>
            </a:xfrm>
            <a:prstGeom prst="roundRect">
              <a:avLst/>
            </a:prstGeom>
            <a:gradFill>
              <a:gsLst>
                <a:gs pos="0">
                  <a:srgbClr val="007BD3"/>
                </a:gs>
                <a:gs pos="100000">
                  <a:srgbClr val="034373"/>
                </a:gs>
              </a:gsLst>
              <a:lin ang="10800000" scaled="0"/>
            </a:gra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框 161"/>
            <p:cNvSpPr txBox="1"/>
            <p:nvPr/>
          </p:nvSpPr>
          <p:spPr>
            <a:xfrm>
              <a:off x="7605996" y="4657869"/>
              <a:ext cx="1428425" cy="274320"/>
            </a:xfrm>
            <a:prstGeom prst="rect">
              <a:avLst/>
            </a:prstGeom>
            <a:noFill/>
          </p:spPr>
          <p:txBody>
            <a:bodyPr wrap="square" rtlCol="0">
              <a:spAutoFit/>
            </a:bodyPr>
            <a:lstStyle/>
            <a:p>
              <a:r>
                <a:rPr lang="zh-CN" altLang="en-US" sz="1200" b="1" dirty="0">
                  <a:solidFill>
                    <a:schemeClr val="bg1"/>
                  </a:solidFill>
                  <a:latin typeface="+mn-ea"/>
                </a:rPr>
                <a:t>集团化产业模式</a:t>
              </a:r>
            </a:p>
          </p:txBody>
        </p:sp>
      </p:grpSp>
      <p:sp>
        <p:nvSpPr>
          <p:cNvPr id="165" name="圆角矩形 164"/>
          <p:cNvSpPr/>
          <p:nvPr/>
        </p:nvSpPr>
        <p:spPr>
          <a:xfrm>
            <a:off x="9604665" y="4793289"/>
            <a:ext cx="1646919" cy="1476881"/>
          </a:xfrm>
          <a:prstGeom prst="roundRect">
            <a:avLst>
              <a:gd name="adj" fmla="val 6402"/>
            </a:avLst>
          </a:pr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6" name="组合 165"/>
          <p:cNvGrpSpPr/>
          <p:nvPr/>
        </p:nvGrpSpPr>
        <p:grpSpPr>
          <a:xfrm>
            <a:off x="9701098" y="4632469"/>
            <a:ext cx="1596764" cy="325884"/>
            <a:chOff x="9701098" y="4632469"/>
            <a:chExt cx="1596764" cy="325884"/>
          </a:xfrm>
        </p:grpSpPr>
        <p:sp>
          <p:nvSpPr>
            <p:cNvPr id="167" name="圆角矩形 166"/>
            <p:cNvSpPr/>
            <p:nvPr/>
          </p:nvSpPr>
          <p:spPr>
            <a:xfrm>
              <a:off x="9701098" y="4632469"/>
              <a:ext cx="1457761" cy="325884"/>
            </a:xfrm>
            <a:prstGeom prst="roundRect">
              <a:avLst/>
            </a:prstGeom>
            <a:gradFill>
              <a:gsLst>
                <a:gs pos="0">
                  <a:srgbClr val="007BD3"/>
                </a:gs>
                <a:gs pos="100000">
                  <a:srgbClr val="034373"/>
                </a:gs>
              </a:gsLst>
              <a:lin ang="10800000" scaled="0"/>
            </a:gradFill>
            <a:ln w="19050">
              <a:gradFill flip="none" rotWithShape="1">
                <a:gsLst>
                  <a:gs pos="0">
                    <a:schemeClr val="bg1">
                      <a:lumMod val="85000"/>
                    </a:schemeClr>
                  </a:gs>
                  <a:gs pos="100000">
                    <a:schemeClr val="bg1"/>
                  </a:gs>
                </a:gsLst>
                <a:lin ang="2700000" scaled="1"/>
                <a:tileRect/>
              </a:gradFill>
            </a:ln>
            <a:effectLst>
              <a:innerShdw blurRad="101600" dist="50800" dir="13500000">
                <a:prstClr val="black">
                  <a:alpha val="3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174"/>
            <p:cNvSpPr txBox="1"/>
            <p:nvPr/>
          </p:nvSpPr>
          <p:spPr>
            <a:xfrm>
              <a:off x="9869437" y="4632469"/>
              <a:ext cx="1428425" cy="304800"/>
            </a:xfrm>
            <a:prstGeom prst="rect">
              <a:avLst/>
            </a:prstGeom>
            <a:noFill/>
          </p:spPr>
          <p:txBody>
            <a:bodyPr wrap="square" rtlCol="0">
              <a:spAutoFit/>
            </a:bodyPr>
            <a:lstStyle/>
            <a:p>
              <a:r>
                <a:rPr lang="zh-CN" altLang="en-US" sz="1400" b="1" dirty="0">
                  <a:solidFill>
                    <a:schemeClr val="bg1"/>
                  </a:solidFill>
                  <a:latin typeface="+mn-ea"/>
                </a:rPr>
                <a:t>企业挂牌上市</a:t>
              </a:r>
            </a:p>
          </p:txBody>
        </p:sp>
      </p:grpSp>
      <p:grpSp>
        <p:nvGrpSpPr>
          <p:cNvPr id="169" name="组合 168"/>
          <p:cNvGrpSpPr/>
          <p:nvPr/>
        </p:nvGrpSpPr>
        <p:grpSpPr>
          <a:xfrm>
            <a:off x="10285275" y="3859376"/>
            <a:ext cx="93235" cy="715207"/>
            <a:chOff x="2690232" y="4097191"/>
            <a:chExt cx="93235" cy="715207"/>
          </a:xfrm>
        </p:grpSpPr>
        <p:sp>
          <p:nvSpPr>
            <p:cNvPr id="170" name="椭圆 169"/>
            <p:cNvSpPr/>
            <p:nvPr/>
          </p:nvSpPr>
          <p:spPr>
            <a:xfrm>
              <a:off x="2690232" y="4097191"/>
              <a:ext cx="93235" cy="93235"/>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椭圆 170"/>
            <p:cNvSpPr/>
            <p:nvPr/>
          </p:nvSpPr>
          <p:spPr>
            <a:xfrm>
              <a:off x="2690232" y="4719163"/>
              <a:ext cx="93235" cy="93235"/>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2" name="直接连接符 171"/>
            <p:cNvCxnSpPr/>
            <p:nvPr/>
          </p:nvCxnSpPr>
          <p:spPr>
            <a:xfrm rot="5400000">
              <a:off x="2500788" y="4455019"/>
              <a:ext cx="470988"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组合 172"/>
          <p:cNvGrpSpPr/>
          <p:nvPr/>
        </p:nvGrpSpPr>
        <p:grpSpPr>
          <a:xfrm>
            <a:off x="1486564" y="1836370"/>
            <a:ext cx="757068" cy="757068"/>
            <a:chOff x="1486564" y="1720258"/>
            <a:chExt cx="757068" cy="757068"/>
          </a:xfrm>
        </p:grpSpPr>
        <p:grpSp>
          <p:nvGrpSpPr>
            <p:cNvPr id="174" name="组合 173"/>
            <p:cNvGrpSpPr/>
            <p:nvPr/>
          </p:nvGrpSpPr>
          <p:grpSpPr>
            <a:xfrm>
              <a:off x="1486564" y="1720258"/>
              <a:ext cx="757068" cy="757068"/>
              <a:chOff x="2208974" y="1732724"/>
              <a:chExt cx="916052" cy="916052"/>
            </a:xfrm>
          </p:grpSpPr>
          <p:sp>
            <p:nvSpPr>
              <p:cNvPr id="175" name="椭圆 174"/>
              <p:cNvSpPr/>
              <p:nvPr/>
            </p:nvSpPr>
            <p:spPr>
              <a:xfrm>
                <a:off x="2208974" y="1732724"/>
                <a:ext cx="916052" cy="916052"/>
              </a:xfrm>
              <a:prstGeom prst="ellipse">
                <a:avLst/>
              </a:prstGeom>
              <a:gradFill>
                <a:gsLst>
                  <a:gs pos="0">
                    <a:srgbClr val="007BD3"/>
                  </a:gs>
                  <a:gs pos="100000">
                    <a:srgbClr val="034373"/>
                  </a:gs>
                </a:gsLst>
                <a:lin ang="2700000" scaled="0"/>
              </a:gra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p:cNvSpPr/>
              <p:nvPr/>
            </p:nvSpPr>
            <p:spPr>
              <a:xfrm>
                <a:off x="2295525" y="1819275"/>
                <a:ext cx="742950" cy="742950"/>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7" name="Group 4"/>
            <p:cNvGrpSpPr>
              <a:grpSpLocks noChangeAspect="1"/>
            </p:cNvGrpSpPr>
            <p:nvPr/>
          </p:nvGrpSpPr>
          <p:grpSpPr bwMode="auto">
            <a:xfrm>
              <a:off x="1723569" y="1914763"/>
              <a:ext cx="308457" cy="361475"/>
              <a:chOff x="1776" y="1776"/>
              <a:chExt cx="64" cy="75"/>
            </a:xfrm>
            <a:solidFill>
              <a:schemeClr val="bg1">
                <a:lumMod val="50000"/>
              </a:schemeClr>
            </a:solidFill>
          </p:grpSpPr>
          <p:sp>
            <p:nvSpPr>
              <p:cNvPr id="178"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0"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1"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2"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grpSp>
        <p:nvGrpSpPr>
          <p:cNvPr id="183" name="组合 182"/>
          <p:cNvGrpSpPr/>
          <p:nvPr/>
        </p:nvGrpSpPr>
        <p:grpSpPr>
          <a:xfrm>
            <a:off x="3589769" y="1836370"/>
            <a:ext cx="757068" cy="757068"/>
            <a:chOff x="3923590" y="1720258"/>
            <a:chExt cx="757068" cy="757068"/>
          </a:xfrm>
        </p:grpSpPr>
        <p:grpSp>
          <p:nvGrpSpPr>
            <p:cNvPr id="184" name="组合 183"/>
            <p:cNvGrpSpPr/>
            <p:nvPr/>
          </p:nvGrpSpPr>
          <p:grpSpPr>
            <a:xfrm>
              <a:off x="3923590" y="1720258"/>
              <a:ext cx="757068" cy="757068"/>
              <a:chOff x="2208974" y="1732724"/>
              <a:chExt cx="916052" cy="916052"/>
            </a:xfrm>
          </p:grpSpPr>
          <p:sp>
            <p:nvSpPr>
              <p:cNvPr id="185" name="椭圆 184"/>
              <p:cNvSpPr/>
              <p:nvPr/>
            </p:nvSpPr>
            <p:spPr>
              <a:xfrm>
                <a:off x="2208974" y="1732724"/>
                <a:ext cx="916052" cy="916052"/>
              </a:xfrm>
              <a:prstGeom prst="ellipse">
                <a:avLst/>
              </a:prstGeom>
              <a:gradFill>
                <a:gsLst>
                  <a:gs pos="0">
                    <a:srgbClr val="007BD3"/>
                  </a:gs>
                  <a:gs pos="100000">
                    <a:srgbClr val="034373"/>
                  </a:gs>
                </a:gsLst>
                <a:lin ang="2700000" scaled="0"/>
              </a:gra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椭圆 185"/>
              <p:cNvSpPr/>
              <p:nvPr/>
            </p:nvSpPr>
            <p:spPr>
              <a:xfrm>
                <a:off x="2295798" y="1819548"/>
                <a:ext cx="725322" cy="742994"/>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7" name="Group 18"/>
            <p:cNvGrpSpPr>
              <a:grpSpLocks noChangeAspect="1"/>
            </p:cNvGrpSpPr>
            <p:nvPr/>
          </p:nvGrpSpPr>
          <p:grpSpPr bwMode="auto">
            <a:xfrm>
              <a:off x="4140201" y="1949548"/>
              <a:ext cx="313265" cy="291904"/>
              <a:chOff x="3802" y="2858"/>
              <a:chExt cx="616" cy="574"/>
            </a:xfrm>
            <a:solidFill>
              <a:schemeClr val="bg1">
                <a:lumMod val="50000"/>
              </a:schemeClr>
            </a:solidFill>
          </p:grpSpPr>
          <p:sp>
            <p:nvSpPr>
              <p:cNvPr id="188"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89"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0"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1"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92"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grpSp>
        <p:nvGrpSpPr>
          <p:cNvPr id="193" name="组合 192"/>
          <p:cNvGrpSpPr/>
          <p:nvPr/>
        </p:nvGrpSpPr>
        <p:grpSpPr>
          <a:xfrm>
            <a:off x="5692974" y="1836370"/>
            <a:ext cx="757068" cy="757068"/>
            <a:chOff x="5736515" y="1720258"/>
            <a:chExt cx="757068" cy="757068"/>
          </a:xfrm>
        </p:grpSpPr>
        <p:grpSp>
          <p:nvGrpSpPr>
            <p:cNvPr id="194" name="组合 193"/>
            <p:cNvGrpSpPr/>
            <p:nvPr/>
          </p:nvGrpSpPr>
          <p:grpSpPr>
            <a:xfrm>
              <a:off x="5736515" y="1720258"/>
              <a:ext cx="757068" cy="757068"/>
              <a:chOff x="2208974" y="1732724"/>
              <a:chExt cx="916052" cy="916052"/>
            </a:xfrm>
          </p:grpSpPr>
          <p:sp>
            <p:nvSpPr>
              <p:cNvPr id="208" name="椭圆 207"/>
              <p:cNvSpPr/>
              <p:nvPr/>
            </p:nvSpPr>
            <p:spPr>
              <a:xfrm>
                <a:off x="2208974" y="1732724"/>
                <a:ext cx="916052" cy="916052"/>
              </a:xfrm>
              <a:prstGeom prst="ellipse">
                <a:avLst/>
              </a:prstGeom>
              <a:gradFill>
                <a:gsLst>
                  <a:gs pos="0">
                    <a:srgbClr val="007BD3"/>
                  </a:gs>
                  <a:gs pos="100000">
                    <a:srgbClr val="034373"/>
                  </a:gs>
                </a:gsLst>
                <a:lin ang="2700000" scaled="0"/>
              </a:gra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椭圆 208"/>
              <p:cNvSpPr/>
              <p:nvPr/>
            </p:nvSpPr>
            <p:spPr>
              <a:xfrm>
                <a:off x="2295525" y="1819275"/>
                <a:ext cx="742950" cy="742950"/>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0" name="Group 13"/>
            <p:cNvGrpSpPr>
              <a:grpSpLocks noChangeAspect="1"/>
            </p:cNvGrpSpPr>
            <p:nvPr/>
          </p:nvGrpSpPr>
          <p:grpSpPr bwMode="auto">
            <a:xfrm>
              <a:off x="5932265" y="1905203"/>
              <a:ext cx="376153" cy="380595"/>
              <a:chOff x="2426" y="2781"/>
              <a:chExt cx="593" cy="600"/>
            </a:xfrm>
            <a:solidFill>
              <a:schemeClr val="bg1">
                <a:lumMod val="50000"/>
              </a:schemeClr>
            </a:solidFill>
          </p:grpSpPr>
          <p:sp>
            <p:nvSpPr>
              <p:cNvPr id="211"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12"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grpSp>
        <p:nvGrpSpPr>
          <p:cNvPr id="304" name="组合 303"/>
          <p:cNvGrpSpPr/>
          <p:nvPr/>
        </p:nvGrpSpPr>
        <p:grpSpPr>
          <a:xfrm>
            <a:off x="7796179" y="1836370"/>
            <a:ext cx="757068" cy="757068"/>
            <a:chOff x="7549440" y="1720258"/>
            <a:chExt cx="757068" cy="757068"/>
          </a:xfrm>
        </p:grpSpPr>
        <p:grpSp>
          <p:nvGrpSpPr>
            <p:cNvPr id="305" name="组合 304"/>
            <p:cNvGrpSpPr/>
            <p:nvPr/>
          </p:nvGrpSpPr>
          <p:grpSpPr>
            <a:xfrm>
              <a:off x="7549440" y="1720258"/>
              <a:ext cx="757068" cy="757068"/>
              <a:chOff x="2208974" y="1732724"/>
              <a:chExt cx="916052" cy="916052"/>
            </a:xfrm>
          </p:grpSpPr>
          <p:sp>
            <p:nvSpPr>
              <p:cNvPr id="306" name="椭圆 305"/>
              <p:cNvSpPr/>
              <p:nvPr/>
            </p:nvSpPr>
            <p:spPr>
              <a:xfrm>
                <a:off x="2208974" y="1732724"/>
                <a:ext cx="916052" cy="916052"/>
              </a:xfrm>
              <a:prstGeom prst="ellipse">
                <a:avLst/>
              </a:prstGeom>
              <a:gradFill>
                <a:gsLst>
                  <a:gs pos="0">
                    <a:srgbClr val="007BD3"/>
                  </a:gs>
                  <a:gs pos="100000">
                    <a:srgbClr val="034373"/>
                  </a:gs>
                </a:gsLst>
                <a:lin ang="2700000" scaled="0"/>
              </a:gra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7" name="椭圆 306"/>
              <p:cNvSpPr/>
              <p:nvPr/>
            </p:nvSpPr>
            <p:spPr>
              <a:xfrm>
                <a:off x="2295525" y="1819275"/>
                <a:ext cx="742950" cy="742950"/>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8" name="Freeform 108"/>
            <p:cNvSpPr>
              <a:spLocks noEditPoints="1"/>
            </p:cNvSpPr>
            <p:nvPr/>
          </p:nvSpPr>
          <p:spPr bwMode="auto">
            <a:xfrm>
              <a:off x="7727240" y="1897231"/>
              <a:ext cx="395120" cy="396538"/>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sym typeface="Arial" panose="020B0604020202020204" pitchFamily="34" charset="0"/>
              </a:endParaRPr>
            </a:p>
          </p:txBody>
        </p:sp>
      </p:grpSp>
      <p:grpSp>
        <p:nvGrpSpPr>
          <p:cNvPr id="309" name="组合 308"/>
          <p:cNvGrpSpPr/>
          <p:nvPr/>
        </p:nvGrpSpPr>
        <p:grpSpPr>
          <a:xfrm>
            <a:off x="9914623" y="1836370"/>
            <a:ext cx="757068" cy="757068"/>
            <a:chOff x="9899383" y="1720258"/>
            <a:chExt cx="757068" cy="757068"/>
          </a:xfrm>
        </p:grpSpPr>
        <p:grpSp>
          <p:nvGrpSpPr>
            <p:cNvPr id="310" name="组合 309"/>
            <p:cNvGrpSpPr/>
            <p:nvPr/>
          </p:nvGrpSpPr>
          <p:grpSpPr>
            <a:xfrm>
              <a:off x="9899383" y="1720258"/>
              <a:ext cx="757068" cy="757068"/>
              <a:chOff x="2208974" y="1732724"/>
              <a:chExt cx="916052" cy="916052"/>
            </a:xfrm>
          </p:grpSpPr>
          <p:sp>
            <p:nvSpPr>
              <p:cNvPr id="311" name="椭圆 310"/>
              <p:cNvSpPr/>
              <p:nvPr/>
            </p:nvSpPr>
            <p:spPr>
              <a:xfrm>
                <a:off x="2208974" y="1732724"/>
                <a:ext cx="916052" cy="916052"/>
              </a:xfrm>
              <a:prstGeom prst="ellipse">
                <a:avLst/>
              </a:prstGeom>
              <a:gradFill>
                <a:gsLst>
                  <a:gs pos="0">
                    <a:srgbClr val="007BD3"/>
                  </a:gs>
                  <a:gs pos="100000">
                    <a:srgbClr val="034373"/>
                  </a:gs>
                </a:gsLst>
                <a:lin ang="2700000" scaled="0"/>
              </a:gradFill>
              <a:ln w="19050">
                <a:gradFill flip="none" rotWithShape="1">
                  <a:gsLst>
                    <a:gs pos="0">
                      <a:schemeClr val="bg1">
                        <a:lumMod val="85000"/>
                      </a:schemeClr>
                    </a:gs>
                    <a:gs pos="100000">
                      <a:schemeClr val="bg1"/>
                    </a:gs>
                  </a:gsLst>
                  <a:lin ang="2700000" scaled="1"/>
                  <a:tileRect/>
                </a:gradFill>
              </a:ln>
              <a:effectLst>
                <a:innerShdw blurRad="635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a:off x="2295525" y="1819275"/>
                <a:ext cx="742950" cy="742950"/>
              </a:xfrm>
              <a:prstGeom prst="ellipse">
                <a:avLst/>
              </a:prstGeom>
              <a:gradFill flip="none" rotWithShape="1">
                <a:gsLst>
                  <a:gs pos="0">
                    <a:schemeClr val="bg1">
                      <a:lumMod val="85000"/>
                    </a:schemeClr>
                  </a:gs>
                  <a:gs pos="100000">
                    <a:schemeClr val="bg1"/>
                  </a:gs>
                </a:gsLst>
                <a:lin ang="2700000" scaled="1"/>
                <a:tileRect/>
              </a:gradFill>
              <a:ln w="15875">
                <a:gradFill flip="none" rotWithShape="1">
                  <a:gsLst>
                    <a:gs pos="100000">
                      <a:schemeClr val="bg1">
                        <a:lumMod val="85000"/>
                      </a:schemeClr>
                    </a:gs>
                    <a:gs pos="0">
                      <a:schemeClr val="bg1"/>
                    </a:gs>
                  </a:gsLst>
                  <a:lin ang="2700000" scaled="1"/>
                  <a:tileRect/>
                </a:gradFill>
              </a:ln>
              <a:effectLst>
                <a:outerShdw blurRad="635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3" name="Group 909"/>
            <p:cNvGrpSpPr>
              <a:grpSpLocks noChangeAspect="1"/>
            </p:cNvGrpSpPr>
            <p:nvPr/>
          </p:nvGrpSpPr>
          <p:grpSpPr bwMode="auto">
            <a:xfrm>
              <a:off x="10117414" y="1952256"/>
              <a:ext cx="336245" cy="286760"/>
              <a:chOff x="6090" y="1175"/>
              <a:chExt cx="265" cy="226"/>
            </a:xfrm>
            <a:solidFill>
              <a:schemeClr val="bg1">
                <a:lumMod val="50000"/>
              </a:schemeClr>
            </a:solidFill>
            <a:effectLst/>
          </p:grpSpPr>
          <p:sp>
            <p:nvSpPr>
              <p:cNvPr id="314" name="Freeform 910"/>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5" name="Freeform 911"/>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6" name="Freeform 912"/>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7" name="Freeform 913"/>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grpSp>
      <p:sp>
        <p:nvSpPr>
          <p:cNvPr id="318" name="文本框 129"/>
          <p:cNvSpPr txBox="1"/>
          <p:nvPr/>
        </p:nvSpPr>
        <p:spPr>
          <a:xfrm>
            <a:off x="1040688" y="5099859"/>
            <a:ext cx="1470810" cy="1169035"/>
          </a:xfrm>
          <a:prstGeom prst="rect">
            <a:avLst/>
          </a:prstGeom>
          <a:noFill/>
        </p:spPr>
        <p:txBody>
          <a:bodyPr wrap="square" rtlCol="0">
            <a:spAutoFit/>
          </a:bodyPr>
          <a:lstStyle/>
          <a:p>
            <a:pPr algn="just" fontAlgn="auto">
              <a:lnSpc>
                <a:spcPct val="100000"/>
              </a:lnSpc>
            </a:pPr>
            <a:r>
              <a:rPr lang="zh-CN" altLang="en-US" sz="10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依托中汽中心优势资源，提升现有产品的技术开发能力，提高产品的技术附加值，实施后向一体化，持续抢占上游关键资源，完善产品价值链。</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sp>
        <p:nvSpPr>
          <p:cNvPr id="319" name="文本框 129"/>
          <p:cNvSpPr txBox="1"/>
          <p:nvPr/>
        </p:nvSpPr>
        <p:spPr>
          <a:xfrm>
            <a:off x="3209051" y="5105204"/>
            <a:ext cx="1470810" cy="1169035"/>
          </a:xfrm>
          <a:prstGeom prst="rect">
            <a:avLst/>
          </a:prstGeom>
          <a:noFill/>
        </p:spPr>
        <p:txBody>
          <a:bodyPr wrap="square" rtlCol="0">
            <a:spAutoFit/>
          </a:bodyPr>
          <a:lstStyle/>
          <a:p>
            <a:pPr algn="just" fontAlgn="auto">
              <a:lnSpc>
                <a:spcPct val="100000"/>
              </a:lnSpc>
            </a:pPr>
            <a:r>
              <a:rPr lang="zh-CN" altLang="en-US" sz="10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天津总部为研发试验和制造基地，以客户需求为导向，就地建厂，设立分制造中心，实行原材料统一采购，统一生产管理模式，销售服务区域化。</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sp>
        <p:nvSpPr>
          <p:cNvPr id="320" name="文本框 129"/>
          <p:cNvSpPr txBox="1"/>
          <p:nvPr/>
        </p:nvSpPr>
        <p:spPr>
          <a:xfrm>
            <a:off x="5376614" y="5079804"/>
            <a:ext cx="1470810" cy="822960"/>
          </a:xfrm>
          <a:prstGeom prst="rect">
            <a:avLst/>
          </a:prstGeom>
          <a:noFill/>
        </p:spPr>
        <p:txBody>
          <a:bodyPr wrap="square" rtlCol="0">
            <a:spAutoFit/>
          </a:bodyPr>
          <a:lstStyle/>
          <a:p>
            <a:pPr algn="just" fontAlgn="auto">
              <a:lnSpc>
                <a:spcPct val="120000"/>
              </a:lnSpc>
            </a:pPr>
            <a:r>
              <a:rPr lang="zh-CN" altLang="en-US" sz="10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充分利用公司立体产销网络，以发动机传统塑料件产品为切入点，向高功能塑料件产品延伸。</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sp>
        <p:nvSpPr>
          <p:cNvPr id="321" name="文本框 129"/>
          <p:cNvSpPr txBox="1"/>
          <p:nvPr/>
        </p:nvSpPr>
        <p:spPr>
          <a:xfrm>
            <a:off x="7546305" y="5099859"/>
            <a:ext cx="1470810" cy="1280160"/>
          </a:xfrm>
          <a:prstGeom prst="rect">
            <a:avLst/>
          </a:prstGeom>
          <a:noFill/>
        </p:spPr>
        <p:txBody>
          <a:bodyPr wrap="square" rtlCol="0">
            <a:spAutoFit/>
          </a:bodyPr>
          <a:lstStyle/>
          <a:p>
            <a:pPr algn="just">
              <a:lnSpc>
                <a:spcPct val="150000"/>
              </a:lnSpc>
            </a:pPr>
            <a:r>
              <a:rPr lang="zh-CN" altLang="en-US" sz="1000" dirty="0">
                <a:solidFill>
                  <a:prstClr val="black">
                    <a:lumMod val="50000"/>
                    <a:lumOff val="50000"/>
                  </a:prstClr>
                </a:solidFill>
                <a:latin typeface="微软雅黑" panose="020B0503020204020204" charset="-122"/>
                <a:ea typeface="微软雅黑" panose="020B0503020204020204" charset="-122"/>
                <a:sym typeface="微软雅黑" panose="020B0503020204020204" charset="-122"/>
              </a:rPr>
              <a:t>集团化产业模式，采取股权投资和代工生产方式，扩大企业销售收入，提高企业经济效益。</a:t>
            </a:r>
            <a:endParaRPr lang="zh-CN" altLang="en-US" sz="1200" dirty="0">
              <a:solidFill>
                <a:srgbClr val="3F3F3F"/>
              </a:solidFill>
              <a:latin typeface="微软雅黑" panose="020B0503020204020204" charset="-122"/>
              <a:ea typeface="微软雅黑" panose="020B0503020204020204" charset="-122"/>
              <a:sym typeface="微软雅黑" panose="020B0503020204020204" charset="-122"/>
            </a:endParaRPr>
          </a:p>
          <a:p>
            <a:pPr algn="just">
              <a:lnSpc>
                <a:spcPct val="150000"/>
              </a:lnSpc>
            </a:pPr>
            <a:endParaRPr lang="zh-CN" altLang="en-US" sz="1200" dirty="0">
              <a:solidFill>
                <a:prstClr val="black">
                  <a:lumMod val="50000"/>
                  <a:lumOff val="50000"/>
                </a:prstClr>
              </a:solidFill>
              <a:latin typeface="微软雅黑" panose="020B0503020204020204" charset="-122"/>
              <a:ea typeface="微软雅黑" panose="020B0503020204020204" charset="-122"/>
            </a:endParaRPr>
          </a:p>
        </p:txBody>
      </p:sp>
      <p:sp>
        <p:nvSpPr>
          <p:cNvPr id="322" name="文本框 129"/>
          <p:cNvSpPr txBox="1"/>
          <p:nvPr/>
        </p:nvSpPr>
        <p:spPr>
          <a:xfrm>
            <a:off x="9673815" y="5105204"/>
            <a:ext cx="1470810" cy="822960"/>
          </a:xfrm>
          <a:prstGeom prst="rect">
            <a:avLst/>
          </a:prstGeom>
          <a:noFill/>
        </p:spPr>
        <p:txBody>
          <a:bodyPr wrap="square" rtlCol="0">
            <a:spAutoFit/>
          </a:bodyPr>
          <a:lstStyle/>
          <a:p>
            <a:pPr algn="just">
              <a:lnSpc>
                <a:spcPct val="150000"/>
              </a:lnSpc>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加快资本运作步伐，谋求在新三板挂牌或创业板上市</a:t>
            </a:r>
            <a:r>
              <a:rPr lang="zh-CN" altLang="zh-CN" sz="1200" dirty="0">
                <a:latin typeface="微软雅黑" panose="020B0503020204020204" charset="-122"/>
                <a:ea typeface="微软雅黑" panose="020B0503020204020204" charset="-122"/>
                <a:sym typeface="+mn-ea"/>
              </a:rPr>
              <a:t>。</a:t>
            </a:r>
            <a:endParaRPr lang="zh-CN" altLang="en-US" sz="1200" dirty="0">
              <a:solidFill>
                <a:prstClr val="black">
                  <a:lumMod val="50000"/>
                  <a:lumOff val="50000"/>
                </a:prstClr>
              </a:solidFill>
              <a:latin typeface="微软雅黑" panose="020B0503020204020204" charset="-122"/>
              <a:ea typeface="微软雅黑" panose="020B0503020204020204" charset="-122"/>
            </a:endParaRPr>
          </a:p>
        </p:txBody>
      </p:sp>
      <p:pic>
        <p:nvPicPr>
          <p:cNvPr id="98" name="图片 97"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fill="hold" grpId="1" nodeType="after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additive="base">
                                        <p:cTn id="13" dur="500" fill="hold"/>
                                        <p:tgtEl>
                                          <p:spTgt spid="116"/>
                                        </p:tgtEl>
                                        <p:attrNameLst>
                                          <p:attrName>ppt_x</p:attrName>
                                        </p:attrNameLst>
                                      </p:cBhvr>
                                      <p:tavLst>
                                        <p:tav tm="0">
                                          <p:val>
                                            <p:strVal val="#ppt_x"/>
                                          </p:val>
                                        </p:tav>
                                        <p:tav tm="100000">
                                          <p:val>
                                            <p:strVal val="#ppt_x"/>
                                          </p:val>
                                        </p:tav>
                                      </p:tavLst>
                                    </p:anim>
                                    <p:anim calcmode="lin" valueType="num">
                                      <p:cBhvr additive="base">
                                        <p:cTn id="14" dur="500" fill="hold"/>
                                        <p:tgtEl>
                                          <p:spTgt spid="116"/>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120"/>
                                        </p:tgtEl>
                                        <p:attrNameLst>
                                          <p:attrName>style.visibility</p:attrName>
                                        </p:attrNameLst>
                                      </p:cBhvr>
                                      <p:to>
                                        <p:strVal val="visible"/>
                                      </p:to>
                                    </p:set>
                                    <p:anim calcmode="lin" valueType="num">
                                      <p:cBhvr additive="base">
                                        <p:cTn id="18" dur="500" fill="hold"/>
                                        <p:tgtEl>
                                          <p:spTgt spid="120"/>
                                        </p:tgtEl>
                                        <p:attrNameLst>
                                          <p:attrName>ppt_x</p:attrName>
                                        </p:attrNameLst>
                                      </p:cBhvr>
                                      <p:tavLst>
                                        <p:tav tm="0">
                                          <p:val>
                                            <p:strVal val="0-#ppt_w/2"/>
                                          </p:val>
                                        </p:tav>
                                        <p:tav tm="100000">
                                          <p:val>
                                            <p:strVal val="#ppt_x"/>
                                          </p:val>
                                        </p:tav>
                                      </p:tavLst>
                                    </p:anim>
                                    <p:anim calcmode="lin" valueType="num">
                                      <p:cBhvr additive="base">
                                        <p:cTn id="19" dur="500" fill="hold"/>
                                        <p:tgtEl>
                                          <p:spTgt spid="120"/>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 calcmode="lin" valueType="num">
                                      <p:cBhvr additive="base">
                                        <p:cTn id="22" dur="500" fill="hold"/>
                                        <p:tgtEl>
                                          <p:spTgt spid="119"/>
                                        </p:tgtEl>
                                        <p:attrNameLst>
                                          <p:attrName>ppt_x</p:attrName>
                                        </p:attrNameLst>
                                      </p:cBhvr>
                                      <p:tavLst>
                                        <p:tav tm="0">
                                          <p:val>
                                            <p:strVal val="0-#ppt_w/2"/>
                                          </p:val>
                                        </p:tav>
                                        <p:tav tm="100000">
                                          <p:val>
                                            <p:strVal val="#ppt_x"/>
                                          </p:val>
                                        </p:tav>
                                      </p:tavLst>
                                    </p:anim>
                                    <p:anim calcmode="lin" valueType="num">
                                      <p:cBhvr additive="base">
                                        <p:cTn id="23" dur="500" fill="hold"/>
                                        <p:tgtEl>
                                          <p:spTgt spid="119"/>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118"/>
                                        </p:tgtEl>
                                        <p:attrNameLst>
                                          <p:attrName>style.visibility</p:attrName>
                                        </p:attrNameLst>
                                      </p:cBhvr>
                                      <p:to>
                                        <p:strVal val="visible"/>
                                      </p:to>
                                    </p:set>
                                    <p:anim calcmode="lin" valueType="num">
                                      <p:cBhvr additive="base">
                                        <p:cTn id="26" dur="500" fill="hold"/>
                                        <p:tgtEl>
                                          <p:spTgt spid="118"/>
                                        </p:tgtEl>
                                        <p:attrNameLst>
                                          <p:attrName>ppt_x</p:attrName>
                                        </p:attrNameLst>
                                      </p:cBhvr>
                                      <p:tavLst>
                                        <p:tav tm="0">
                                          <p:val>
                                            <p:strVal val="0-#ppt_w/2"/>
                                          </p:val>
                                        </p:tav>
                                        <p:tav tm="100000">
                                          <p:val>
                                            <p:strVal val="#ppt_x"/>
                                          </p:val>
                                        </p:tav>
                                      </p:tavLst>
                                    </p:anim>
                                    <p:anim calcmode="lin" valueType="num">
                                      <p:cBhvr additive="base">
                                        <p:cTn id="27" dur="500" fill="hold"/>
                                        <p:tgtEl>
                                          <p:spTgt spid="118"/>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117"/>
                                        </p:tgtEl>
                                        <p:attrNameLst>
                                          <p:attrName>style.visibility</p:attrName>
                                        </p:attrNameLst>
                                      </p:cBhvr>
                                      <p:to>
                                        <p:strVal val="visible"/>
                                      </p:to>
                                    </p:set>
                                    <p:anim calcmode="lin" valueType="num">
                                      <p:cBhvr additive="base">
                                        <p:cTn id="30" dur="500" fill="hold"/>
                                        <p:tgtEl>
                                          <p:spTgt spid="117"/>
                                        </p:tgtEl>
                                        <p:attrNameLst>
                                          <p:attrName>ppt_x</p:attrName>
                                        </p:attrNameLst>
                                      </p:cBhvr>
                                      <p:tavLst>
                                        <p:tav tm="0">
                                          <p:val>
                                            <p:strVal val="0-#ppt_w/2"/>
                                          </p:val>
                                        </p:tav>
                                        <p:tav tm="100000">
                                          <p:val>
                                            <p:strVal val="#ppt_x"/>
                                          </p:val>
                                        </p:tav>
                                      </p:tavLst>
                                    </p:anim>
                                    <p:anim calcmode="lin" valueType="num">
                                      <p:cBhvr additive="base">
                                        <p:cTn id="31" dur="500" fill="hold"/>
                                        <p:tgtEl>
                                          <p:spTgt spid="117"/>
                                        </p:tgtEl>
                                        <p:attrNameLst>
                                          <p:attrName>ppt_y</p:attrName>
                                        </p:attrNameLst>
                                      </p:cBhvr>
                                      <p:tavLst>
                                        <p:tav tm="0">
                                          <p:val>
                                            <p:strVal val="#ppt_y"/>
                                          </p:val>
                                        </p:tav>
                                        <p:tav tm="100000">
                                          <p:val>
                                            <p:strVal val="#ppt_y"/>
                                          </p:val>
                                        </p:tav>
                                      </p:tavLst>
                                    </p:anim>
                                  </p:childTnLst>
                                </p:cTn>
                              </p:par>
                            </p:childTnLst>
                          </p:cTn>
                        </p:par>
                        <p:par>
                          <p:cTn id="32" fill="hold">
                            <p:stCondLst>
                              <p:cond delay="1500"/>
                            </p:stCondLst>
                            <p:childTnLst>
                              <p:par>
                                <p:cTn id="33" presetID="2" presetClass="entr" presetSubtype="4" fill="hold" grpId="0" nodeType="afterEffect">
                                  <p:stCondLst>
                                    <p:cond delay="0"/>
                                  </p:stCondLst>
                                  <p:childTnLst>
                                    <p:set>
                                      <p:cBhvr>
                                        <p:cTn id="34" dur="1" fill="hold">
                                          <p:stCondLst>
                                            <p:cond delay="0"/>
                                          </p:stCondLst>
                                        </p:cTn>
                                        <p:tgtEl>
                                          <p:spTgt spid="121"/>
                                        </p:tgtEl>
                                        <p:attrNameLst>
                                          <p:attrName>style.visibility</p:attrName>
                                        </p:attrNameLst>
                                      </p:cBhvr>
                                      <p:to>
                                        <p:strVal val="visible"/>
                                      </p:to>
                                    </p:set>
                                    <p:anim calcmode="lin" valueType="num">
                                      <p:cBhvr additive="base">
                                        <p:cTn id="35" dur="500" fill="hold"/>
                                        <p:tgtEl>
                                          <p:spTgt spid="121"/>
                                        </p:tgtEl>
                                        <p:attrNameLst>
                                          <p:attrName>ppt_x</p:attrName>
                                        </p:attrNameLst>
                                      </p:cBhvr>
                                      <p:tavLst>
                                        <p:tav tm="0">
                                          <p:val>
                                            <p:strVal val="#ppt_x"/>
                                          </p:val>
                                        </p:tav>
                                        <p:tav tm="100000">
                                          <p:val>
                                            <p:strVal val="#ppt_x"/>
                                          </p:val>
                                        </p:tav>
                                      </p:tavLst>
                                    </p:anim>
                                    <p:anim calcmode="lin" valueType="num">
                                      <p:cBhvr additive="base">
                                        <p:cTn id="36" dur="500" fill="hold"/>
                                        <p:tgtEl>
                                          <p:spTgt spid="12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2"/>
                                        </p:tgtEl>
                                        <p:attrNameLst>
                                          <p:attrName>style.visibility</p:attrName>
                                        </p:attrNameLst>
                                      </p:cBhvr>
                                      <p:to>
                                        <p:strVal val="visible"/>
                                      </p:to>
                                    </p:set>
                                    <p:anim calcmode="lin" valueType="num">
                                      <p:cBhvr additive="base">
                                        <p:cTn id="39" dur="500" fill="hold"/>
                                        <p:tgtEl>
                                          <p:spTgt spid="122"/>
                                        </p:tgtEl>
                                        <p:attrNameLst>
                                          <p:attrName>ppt_x</p:attrName>
                                        </p:attrNameLst>
                                      </p:cBhvr>
                                      <p:tavLst>
                                        <p:tav tm="0">
                                          <p:val>
                                            <p:strVal val="#ppt_x"/>
                                          </p:val>
                                        </p:tav>
                                        <p:tav tm="100000">
                                          <p:val>
                                            <p:strVal val="#ppt_x"/>
                                          </p:val>
                                        </p:tav>
                                      </p:tavLst>
                                    </p:anim>
                                    <p:anim calcmode="lin" valueType="num">
                                      <p:cBhvr additive="base">
                                        <p:cTn id="40" dur="500" fill="hold"/>
                                        <p:tgtEl>
                                          <p:spTgt spid="12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3"/>
                                        </p:tgtEl>
                                        <p:attrNameLst>
                                          <p:attrName>style.visibility</p:attrName>
                                        </p:attrNameLst>
                                      </p:cBhvr>
                                      <p:to>
                                        <p:strVal val="visible"/>
                                      </p:to>
                                    </p:set>
                                    <p:anim calcmode="lin" valueType="num">
                                      <p:cBhvr additive="base">
                                        <p:cTn id="43" dur="500" fill="hold"/>
                                        <p:tgtEl>
                                          <p:spTgt spid="123"/>
                                        </p:tgtEl>
                                        <p:attrNameLst>
                                          <p:attrName>ppt_x</p:attrName>
                                        </p:attrNameLst>
                                      </p:cBhvr>
                                      <p:tavLst>
                                        <p:tav tm="0">
                                          <p:val>
                                            <p:strVal val="#ppt_x"/>
                                          </p:val>
                                        </p:tav>
                                        <p:tav tm="100000">
                                          <p:val>
                                            <p:strVal val="#ppt_x"/>
                                          </p:val>
                                        </p:tav>
                                      </p:tavLst>
                                    </p:anim>
                                    <p:anim calcmode="lin" valueType="num">
                                      <p:cBhvr additive="base">
                                        <p:cTn id="44" dur="500" fill="hold"/>
                                        <p:tgtEl>
                                          <p:spTgt spid="12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4"/>
                                        </p:tgtEl>
                                        <p:attrNameLst>
                                          <p:attrName>style.visibility</p:attrName>
                                        </p:attrNameLst>
                                      </p:cBhvr>
                                      <p:to>
                                        <p:strVal val="visible"/>
                                      </p:to>
                                    </p:set>
                                    <p:anim calcmode="lin" valueType="num">
                                      <p:cBhvr additive="base">
                                        <p:cTn id="47" dur="500" fill="hold"/>
                                        <p:tgtEl>
                                          <p:spTgt spid="124"/>
                                        </p:tgtEl>
                                        <p:attrNameLst>
                                          <p:attrName>ppt_x</p:attrName>
                                        </p:attrNameLst>
                                      </p:cBhvr>
                                      <p:tavLst>
                                        <p:tav tm="0">
                                          <p:val>
                                            <p:strVal val="#ppt_x"/>
                                          </p:val>
                                        </p:tav>
                                        <p:tav tm="100000">
                                          <p:val>
                                            <p:strVal val="#ppt_x"/>
                                          </p:val>
                                        </p:tav>
                                      </p:tavLst>
                                    </p:anim>
                                    <p:anim calcmode="lin" valueType="num">
                                      <p:cBhvr additive="base">
                                        <p:cTn id="48" dur="500" fill="hold"/>
                                        <p:tgtEl>
                                          <p:spTgt spid="12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5"/>
                                        </p:tgtEl>
                                        <p:attrNameLst>
                                          <p:attrName>style.visibility</p:attrName>
                                        </p:attrNameLst>
                                      </p:cBhvr>
                                      <p:to>
                                        <p:strVal val="visible"/>
                                      </p:to>
                                    </p:set>
                                    <p:anim calcmode="lin" valueType="num">
                                      <p:cBhvr additive="base">
                                        <p:cTn id="51" dur="500" fill="hold"/>
                                        <p:tgtEl>
                                          <p:spTgt spid="125"/>
                                        </p:tgtEl>
                                        <p:attrNameLst>
                                          <p:attrName>ppt_x</p:attrName>
                                        </p:attrNameLst>
                                      </p:cBhvr>
                                      <p:tavLst>
                                        <p:tav tm="0">
                                          <p:val>
                                            <p:strVal val="#ppt_x"/>
                                          </p:val>
                                        </p:tav>
                                        <p:tav tm="100000">
                                          <p:val>
                                            <p:strVal val="#ppt_x"/>
                                          </p:val>
                                        </p:tav>
                                      </p:tavLst>
                                    </p:anim>
                                    <p:anim calcmode="lin" valueType="num">
                                      <p:cBhvr additive="base">
                                        <p:cTn id="52" dur="500" fill="hold"/>
                                        <p:tgtEl>
                                          <p:spTgt spid="125"/>
                                        </p:tgtEl>
                                        <p:attrNameLst>
                                          <p:attrName>ppt_y</p:attrName>
                                        </p:attrNameLst>
                                      </p:cBhvr>
                                      <p:tavLst>
                                        <p:tav tm="0">
                                          <p:val>
                                            <p:strVal val="1+#ppt_h/2"/>
                                          </p:val>
                                        </p:tav>
                                        <p:tav tm="100000">
                                          <p:val>
                                            <p:strVal val="#ppt_y"/>
                                          </p:val>
                                        </p:tav>
                                      </p:tavLst>
                                    </p:anim>
                                  </p:childTnLst>
                                </p:cTn>
                              </p:par>
                            </p:childTnLst>
                          </p:cTn>
                        </p:par>
                        <p:par>
                          <p:cTn id="53" fill="hold">
                            <p:stCondLst>
                              <p:cond delay="2000"/>
                            </p:stCondLst>
                            <p:childTnLst>
                              <p:par>
                                <p:cTn id="54" presetID="47" presetClass="entr" presetSubtype="0" fill="hold" nodeType="afterEffect">
                                  <p:stCondLst>
                                    <p:cond delay="0"/>
                                  </p:stCondLst>
                                  <p:childTnLst>
                                    <p:set>
                                      <p:cBhvr>
                                        <p:cTn id="55" dur="1" fill="hold">
                                          <p:stCondLst>
                                            <p:cond delay="0"/>
                                          </p:stCondLst>
                                        </p:cTn>
                                        <p:tgtEl>
                                          <p:spTgt spid="173"/>
                                        </p:tgtEl>
                                        <p:attrNameLst>
                                          <p:attrName>style.visibility</p:attrName>
                                        </p:attrNameLst>
                                      </p:cBhvr>
                                      <p:to>
                                        <p:strVal val="visible"/>
                                      </p:to>
                                    </p:set>
                                    <p:animEffect transition="in" filter="fade">
                                      <p:cBhvr>
                                        <p:cTn id="56" dur="1000"/>
                                        <p:tgtEl>
                                          <p:spTgt spid="173"/>
                                        </p:tgtEl>
                                      </p:cBhvr>
                                    </p:animEffect>
                                    <p:anim calcmode="lin" valueType="num">
                                      <p:cBhvr>
                                        <p:cTn id="57" dur="1000" fill="hold"/>
                                        <p:tgtEl>
                                          <p:spTgt spid="173"/>
                                        </p:tgtEl>
                                        <p:attrNameLst>
                                          <p:attrName>ppt_x</p:attrName>
                                        </p:attrNameLst>
                                      </p:cBhvr>
                                      <p:tavLst>
                                        <p:tav tm="0">
                                          <p:val>
                                            <p:strVal val="#ppt_x"/>
                                          </p:val>
                                        </p:tav>
                                        <p:tav tm="100000">
                                          <p:val>
                                            <p:strVal val="#ppt_x"/>
                                          </p:val>
                                        </p:tav>
                                      </p:tavLst>
                                    </p:anim>
                                    <p:anim calcmode="lin" valueType="num">
                                      <p:cBhvr>
                                        <p:cTn id="58" dur="1000" fill="hold"/>
                                        <p:tgtEl>
                                          <p:spTgt spid="173"/>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183"/>
                                        </p:tgtEl>
                                        <p:attrNameLst>
                                          <p:attrName>style.visibility</p:attrName>
                                        </p:attrNameLst>
                                      </p:cBhvr>
                                      <p:to>
                                        <p:strVal val="visible"/>
                                      </p:to>
                                    </p:set>
                                    <p:animEffect transition="in" filter="fade">
                                      <p:cBhvr>
                                        <p:cTn id="61" dur="1000"/>
                                        <p:tgtEl>
                                          <p:spTgt spid="183"/>
                                        </p:tgtEl>
                                      </p:cBhvr>
                                    </p:animEffect>
                                    <p:anim calcmode="lin" valueType="num">
                                      <p:cBhvr>
                                        <p:cTn id="62" dur="1000" fill="hold"/>
                                        <p:tgtEl>
                                          <p:spTgt spid="183"/>
                                        </p:tgtEl>
                                        <p:attrNameLst>
                                          <p:attrName>ppt_x</p:attrName>
                                        </p:attrNameLst>
                                      </p:cBhvr>
                                      <p:tavLst>
                                        <p:tav tm="0">
                                          <p:val>
                                            <p:strVal val="#ppt_x"/>
                                          </p:val>
                                        </p:tav>
                                        <p:tav tm="100000">
                                          <p:val>
                                            <p:strVal val="#ppt_x"/>
                                          </p:val>
                                        </p:tav>
                                      </p:tavLst>
                                    </p:anim>
                                    <p:anim calcmode="lin" valueType="num">
                                      <p:cBhvr>
                                        <p:cTn id="63" dur="1000" fill="hold"/>
                                        <p:tgtEl>
                                          <p:spTgt spid="183"/>
                                        </p:tgtEl>
                                        <p:attrNameLst>
                                          <p:attrName>ppt_y</p:attrName>
                                        </p:attrNameLst>
                                      </p:cBhvr>
                                      <p:tavLst>
                                        <p:tav tm="0">
                                          <p:val>
                                            <p:strVal val="#ppt_y-.1"/>
                                          </p:val>
                                        </p:tav>
                                        <p:tav tm="100000">
                                          <p:val>
                                            <p:strVal val="#ppt_y"/>
                                          </p:val>
                                        </p:tav>
                                      </p:tavLst>
                                    </p:anim>
                                  </p:childTnLst>
                                </p:cTn>
                              </p:par>
                              <p:par>
                                <p:cTn id="64" presetID="47"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1000"/>
                                        <p:tgtEl>
                                          <p:spTgt spid="193"/>
                                        </p:tgtEl>
                                      </p:cBhvr>
                                    </p:animEffect>
                                    <p:anim calcmode="lin" valueType="num">
                                      <p:cBhvr>
                                        <p:cTn id="67" dur="1000" fill="hold"/>
                                        <p:tgtEl>
                                          <p:spTgt spid="193"/>
                                        </p:tgtEl>
                                        <p:attrNameLst>
                                          <p:attrName>ppt_x</p:attrName>
                                        </p:attrNameLst>
                                      </p:cBhvr>
                                      <p:tavLst>
                                        <p:tav tm="0">
                                          <p:val>
                                            <p:strVal val="#ppt_x"/>
                                          </p:val>
                                        </p:tav>
                                        <p:tav tm="100000">
                                          <p:val>
                                            <p:strVal val="#ppt_x"/>
                                          </p:val>
                                        </p:tav>
                                      </p:tavLst>
                                    </p:anim>
                                    <p:anim calcmode="lin" valueType="num">
                                      <p:cBhvr>
                                        <p:cTn id="68" dur="1000" fill="hold"/>
                                        <p:tgtEl>
                                          <p:spTgt spid="193"/>
                                        </p:tgtEl>
                                        <p:attrNameLst>
                                          <p:attrName>ppt_y</p:attrName>
                                        </p:attrNameLst>
                                      </p:cBhvr>
                                      <p:tavLst>
                                        <p:tav tm="0">
                                          <p:val>
                                            <p:strVal val="#ppt_y-.1"/>
                                          </p:val>
                                        </p:tav>
                                        <p:tav tm="100000">
                                          <p:val>
                                            <p:strVal val="#ppt_y"/>
                                          </p:val>
                                        </p:tav>
                                      </p:tavLst>
                                    </p:anim>
                                  </p:childTnLst>
                                </p:cTn>
                              </p:par>
                              <p:par>
                                <p:cTn id="69" presetID="47" presetClass="entr" presetSubtype="0" fill="hold" nodeType="withEffect">
                                  <p:stCondLst>
                                    <p:cond delay="0"/>
                                  </p:stCondLst>
                                  <p:childTnLst>
                                    <p:set>
                                      <p:cBhvr>
                                        <p:cTn id="70" dur="1" fill="hold">
                                          <p:stCondLst>
                                            <p:cond delay="0"/>
                                          </p:stCondLst>
                                        </p:cTn>
                                        <p:tgtEl>
                                          <p:spTgt spid="304"/>
                                        </p:tgtEl>
                                        <p:attrNameLst>
                                          <p:attrName>style.visibility</p:attrName>
                                        </p:attrNameLst>
                                      </p:cBhvr>
                                      <p:to>
                                        <p:strVal val="visible"/>
                                      </p:to>
                                    </p:set>
                                    <p:animEffect transition="in" filter="fade">
                                      <p:cBhvr>
                                        <p:cTn id="71" dur="1000"/>
                                        <p:tgtEl>
                                          <p:spTgt spid="304"/>
                                        </p:tgtEl>
                                      </p:cBhvr>
                                    </p:animEffect>
                                    <p:anim calcmode="lin" valueType="num">
                                      <p:cBhvr>
                                        <p:cTn id="72" dur="1000" fill="hold"/>
                                        <p:tgtEl>
                                          <p:spTgt spid="304"/>
                                        </p:tgtEl>
                                        <p:attrNameLst>
                                          <p:attrName>ppt_x</p:attrName>
                                        </p:attrNameLst>
                                      </p:cBhvr>
                                      <p:tavLst>
                                        <p:tav tm="0">
                                          <p:val>
                                            <p:strVal val="#ppt_x"/>
                                          </p:val>
                                        </p:tav>
                                        <p:tav tm="100000">
                                          <p:val>
                                            <p:strVal val="#ppt_x"/>
                                          </p:val>
                                        </p:tav>
                                      </p:tavLst>
                                    </p:anim>
                                    <p:anim calcmode="lin" valueType="num">
                                      <p:cBhvr>
                                        <p:cTn id="73" dur="1000" fill="hold"/>
                                        <p:tgtEl>
                                          <p:spTgt spid="304"/>
                                        </p:tgtEl>
                                        <p:attrNameLst>
                                          <p:attrName>ppt_y</p:attrName>
                                        </p:attrNameLst>
                                      </p:cBhvr>
                                      <p:tavLst>
                                        <p:tav tm="0">
                                          <p:val>
                                            <p:strVal val="#ppt_y-.1"/>
                                          </p:val>
                                        </p:tav>
                                        <p:tav tm="100000">
                                          <p:val>
                                            <p:strVal val="#ppt_y"/>
                                          </p:val>
                                        </p:tav>
                                      </p:tavLst>
                                    </p:anim>
                                  </p:childTnLst>
                                </p:cTn>
                              </p:par>
                              <p:par>
                                <p:cTn id="74" presetID="47" presetClass="entr" presetSubtype="0" fill="hold" nodeType="withEffect">
                                  <p:stCondLst>
                                    <p:cond delay="0"/>
                                  </p:stCondLst>
                                  <p:childTnLst>
                                    <p:set>
                                      <p:cBhvr>
                                        <p:cTn id="75" dur="1" fill="hold">
                                          <p:stCondLst>
                                            <p:cond delay="0"/>
                                          </p:stCondLst>
                                        </p:cTn>
                                        <p:tgtEl>
                                          <p:spTgt spid="309"/>
                                        </p:tgtEl>
                                        <p:attrNameLst>
                                          <p:attrName>style.visibility</p:attrName>
                                        </p:attrNameLst>
                                      </p:cBhvr>
                                      <p:to>
                                        <p:strVal val="visible"/>
                                      </p:to>
                                    </p:set>
                                    <p:animEffect transition="in" filter="fade">
                                      <p:cBhvr>
                                        <p:cTn id="76" dur="1000"/>
                                        <p:tgtEl>
                                          <p:spTgt spid="309"/>
                                        </p:tgtEl>
                                      </p:cBhvr>
                                    </p:animEffect>
                                    <p:anim calcmode="lin" valueType="num">
                                      <p:cBhvr>
                                        <p:cTn id="77" dur="1000" fill="hold"/>
                                        <p:tgtEl>
                                          <p:spTgt spid="309"/>
                                        </p:tgtEl>
                                        <p:attrNameLst>
                                          <p:attrName>ppt_x</p:attrName>
                                        </p:attrNameLst>
                                      </p:cBhvr>
                                      <p:tavLst>
                                        <p:tav tm="0">
                                          <p:val>
                                            <p:strVal val="#ppt_x"/>
                                          </p:val>
                                        </p:tav>
                                        <p:tav tm="100000">
                                          <p:val>
                                            <p:strVal val="#ppt_x"/>
                                          </p:val>
                                        </p:tav>
                                      </p:tavLst>
                                    </p:anim>
                                    <p:anim calcmode="lin" valueType="num">
                                      <p:cBhvr>
                                        <p:cTn id="78" dur="1000" fill="hold"/>
                                        <p:tgtEl>
                                          <p:spTgt spid="309"/>
                                        </p:tgtEl>
                                        <p:attrNameLst>
                                          <p:attrName>ppt_y</p:attrName>
                                        </p:attrNameLst>
                                      </p:cBhvr>
                                      <p:tavLst>
                                        <p:tav tm="0">
                                          <p:val>
                                            <p:strVal val="#ppt_y-.1"/>
                                          </p:val>
                                        </p:tav>
                                        <p:tav tm="100000">
                                          <p:val>
                                            <p:strVal val="#ppt_y"/>
                                          </p:val>
                                        </p:tav>
                                      </p:tavLst>
                                    </p:anim>
                                  </p:childTnLst>
                                </p:cTn>
                              </p:par>
                            </p:childTnLst>
                          </p:cTn>
                        </p:par>
                        <p:par>
                          <p:cTn id="79" fill="hold">
                            <p:stCondLst>
                              <p:cond delay="3000"/>
                            </p:stCondLst>
                            <p:childTnLst>
                              <p:par>
                                <p:cTn id="80" presetID="22" presetClass="entr" presetSubtype="1" fill="hold" nodeType="after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wipe(up)">
                                      <p:cBhvr>
                                        <p:cTn id="82" dur="500"/>
                                        <p:tgtEl>
                                          <p:spTgt spid="115"/>
                                        </p:tgtEl>
                                      </p:cBhvr>
                                    </p:animEffect>
                                  </p:childTnLst>
                                </p:cTn>
                              </p:par>
                              <p:par>
                                <p:cTn id="83" presetID="22" presetClass="entr" presetSubtype="1" fill="hold" nodeType="withEffect">
                                  <p:stCondLst>
                                    <p:cond delay="0"/>
                                  </p:stCondLst>
                                  <p:childTnLst>
                                    <p:set>
                                      <p:cBhvr>
                                        <p:cTn id="84" dur="1" fill="hold">
                                          <p:stCondLst>
                                            <p:cond delay="0"/>
                                          </p:stCondLst>
                                        </p:cTn>
                                        <p:tgtEl>
                                          <p:spTgt spid="113"/>
                                        </p:tgtEl>
                                        <p:attrNameLst>
                                          <p:attrName>style.visibility</p:attrName>
                                        </p:attrNameLst>
                                      </p:cBhvr>
                                      <p:to>
                                        <p:strVal val="visible"/>
                                      </p:to>
                                    </p:set>
                                    <p:animEffect transition="in" filter="wipe(up)">
                                      <p:cBhvr>
                                        <p:cTn id="85" dur="500"/>
                                        <p:tgtEl>
                                          <p:spTgt spid="113"/>
                                        </p:tgtEl>
                                      </p:cBhvr>
                                    </p:animEffect>
                                  </p:childTnLst>
                                </p:cTn>
                              </p:par>
                              <p:par>
                                <p:cTn id="86" presetID="22" presetClass="entr" presetSubtype="1" fill="hold" nodeType="withEffect">
                                  <p:stCondLst>
                                    <p:cond delay="0"/>
                                  </p:stCondLst>
                                  <p:childTnLst>
                                    <p:set>
                                      <p:cBhvr>
                                        <p:cTn id="87" dur="1" fill="hold">
                                          <p:stCondLst>
                                            <p:cond delay="0"/>
                                          </p:stCondLst>
                                        </p:cTn>
                                        <p:tgtEl>
                                          <p:spTgt spid="114"/>
                                        </p:tgtEl>
                                        <p:attrNameLst>
                                          <p:attrName>style.visibility</p:attrName>
                                        </p:attrNameLst>
                                      </p:cBhvr>
                                      <p:to>
                                        <p:strVal val="visible"/>
                                      </p:to>
                                    </p:set>
                                    <p:animEffect transition="in" filter="wipe(up)">
                                      <p:cBhvr>
                                        <p:cTn id="88" dur="500"/>
                                        <p:tgtEl>
                                          <p:spTgt spid="114"/>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129"/>
                                        </p:tgtEl>
                                        <p:attrNameLst>
                                          <p:attrName>style.visibility</p:attrName>
                                        </p:attrNameLst>
                                      </p:cBhvr>
                                      <p:to>
                                        <p:strVal val="visible"/>
                                      </p:to>
                                    </p:set>
                                    <p:animEffect transition="in" filter="wipe(up)">
                                      <p:cBhvr>
                                        <p:cTn id="91" dur="500"/>
                                        <p:tgtEl>
                                          <p:spTgt spid="129"/>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130"/>
                                        </p:tgtEl>
                                        <p:attrNameLst>
                                          <p:attrName>style.visibility</p:attrName>
                                        </p:attrNameLst>
                                      </p:cBhvr>
                                      <p:to>
                                        <p:strVal val="visible"/>
                                      </p:to>
                                    </p:set>
                                    <p:animEffect transition="in" filter="wipe(up)">
                                      <p:cBhvr>
                                        <p:cTn id="94" dur="500"/>
                                        <p:tgtEl>
                                          <p:spTgt spid="130"/>
                                        </p:tgtEl>
                                      </p:cBhvr>
                                    </p:animEffect>
                                  </p:childTnLst>
                                </p:cTn>
                              </p:par>
                              <p:par>
                                <p:cTn id="95" presetID="22" presetClass="entr" presetSubtype="1" fill="hold" nodeType="withEffect">
                                  <p:stCondLst>
                                    <p:cond delay="0"/>
                                  </p:stCondLst>
                                  <p:childTnLst>
                                    <p:set>
                                      <p:cBhvr>
                                        <p:cTn id="96" dur="1" fill="hold">
                                          <p:stCondLst>
                                            <p:cond delay="0"/>
                                          </p:stCondLst>
                                        </p:cTn>
                                        <p:tgtEl>
                                          <p:spTgt spid="131"/>
                                        </p:tgtEl>
                                        <p:attrNameLst>
                                          <p:attrName>style.visibility</p:attrName>
                                        </p:attrNameLst>
                                      </p:cBhvr>
                                      <p:to>
                                        <p:strVal val="visible"/>
                                      </p:to>
                                    </p:set>
                                    <p:animEffect transition="in" filter="wipe(up)">
                                      <p:cBhvr>
                                        <p:cTn id="97" dur="500"/>
                                        <p:tgtEl>
                                          <p:spTgt spid="131"/>
                                        </p:tgtEl>
                                      </p:cBhvr>
                                    </p:animEffect>
                                  </p:childTnLst>
                                </p:cTn>
                              </p:par>
                              <p:par>
                                <p:cTn id="98" presetID="22" presetClass="entr" presetSubtype="1" fill="hold" nodeType="withEffect">
                                  <p:stCondLst>
                                    <p:cond delay="0"/>
                                  </p:stCondLst>
                                  <p:childTnLst>
                                    <p:set>
                                      <p:cBhvr>
                                        <p:cTn id="99" dur="1" fill="hold">
                                          <p:stCondLst>
                                            <p:cond delay="0"/>
                                          </p:stCondLst>
                                        </p:cTn>
                                        <p:tgtEl>
                                          <p:spTgt spid="132"/>
                                        </p:tgtEl>
                                        <p:attrNameLst>
                                          <p:attrName>style.visibility</p:attrName>
                                        </p:attrNameLst>
                                      </p:cBhvr>
                                      <p:to>
                                        <p:strVal val="visible"/>
                                      </p:to>
                                    </p:set>
                                    <p:animEffect transition="in" filter="wipe(up)">
                                      <p:cBhvr>
                                        <p:cTn id="100" dur="500"/>
                                        <p:tgtEl>
                                          <p:spTgt spid="132"/>
                                        </p:tgtEl>
                                      </p:cBhvr>
                                    </p:animEffect>
                                  </p:childTnLst>
                                </p:cTn>
                              </p:par>
                              <p:par>
                                <p:cTn id="101" presetID="2" presetClass="entr" presetSubtype="1" fill="hold" grpId="0" nodeType="withEffect">
                                  <p:stCondLst>
                                    <p:cond delay="0"/>
                                  </p:stCondLst>
                                  <p:childTnLst>
                                    <p:set>
                                      <p:cBhvr>
                                        <p:cTn id="102" dur="1" fill="hold">
                                          <p:stCondLst>
                                            <p:cond delay="0"/>
                                          </p:stCondLst>
                                        </p:cTn>
                                        <p:tgtEl>
                                          <p:spTgt spid="126"/>
                                        </p:tgtEl>
                                        <p:attrNameLst>
                                          <p:attrName>style.visibility</p:attrName>
                                        </p:attrNameLst>
                                      </p:cBhvr>
                                      <p:to>
                                        <p:strVal val="visible"/>
                                      </p:to>
                                    </p:set>
                                    <p:anim calcmode="lin" valueType="num">
                                      <p:cBhvr additive="base">
                                        <p:cTn id="103" dur="500" fill="hold"/>
                                        <p:tgtEl>
                                          <p:spTgt spid="126"/>
                                        </p:tgtEl>
                                        <p:attrNameLst>
                                          <p:attrName>ppt_x</p:attrName>
                                        </p:attrNameLst>
                                      </p:cBhvr>
                                      <p:tavLst>
                                        <p:tav tm="0">
                                          <p:val>
                                            <p:strVal val="#ppt_x"/>
                                          </p:val>
                                        </p:tav>
                                        <p:tav tm="100000">
                                          <p:val>
                                            <p:strVal val="#ppt_x"/>
                                          </p:val>
                                        </p:tav>
                                      </p:tavLst>
                                    </p:anim>
                                    <p:anim calcmode="lin" valueType="num">
                                      <p:cBhvr additive="base">
                                        <p:cTn id="104" dur="500" fill="hold"/>
                                        <p:tgtEl>
                                          <p:spTgt spid="126"/>
                                        </p:tgtEl>
                                        <p:attrNameLst>
                                          <p:attrName>ppt_y</p:attrName>
                                        </p:attrNameLst>
                                      </p:cBhvr>
                                      <p:tavLst>
                                        <p:tav tm="0">
                                          <p:val>
                                            <p:strVal val="0-#ppt_h/2"/>
                                          </p:val>
                                        </p:tav>
                                        <p:tav tm="100000">
                                          <p:val>
                                            <p:strVal val="#ppt_y"/>
                                          </p:val>
                                        </p:tav>
                                      </p:tavLst>
                                    </p:anim>
                                  </p:childTnLst>
                                </p:cTn>
                              </p:par>
                              <p:par>
                                <p:cTn id="105" presetID="2" presetClass="entr" presetSubtype="1" fill="hold" grpId="0" nodeType="withEffect">
                                  <p:stCondLst>
                                    <p:cond delay="0"/>
                                  </p:stCondLst>
                                  <p:childTnLst>
                                    <p:set>
                                      <p:cBhvr>
                                        <p:cTn id="106" dur="1" fill="hold">
                                          <p:stCondLst>
                                            <p:cond delay="0"/>
                                          </p:stCondLst>
                                        </p:cTn>
                                        <p:tgtEl>
                                          <p:spTgt spid="127"/>
                                        </p:tgtEl>
                                        <p:attrNameLst>
                                          <p:attrName>style.visibility</p:attrName>
                                        </p:attrNameLst>
                                      </p:cBhvr>
                                      <p:to>
                                        <p:strVal val="visible"/>
                                      </p:to>
                                    </p:set>
                                    <p:anim calcmode="lin" valueType="num">
                                      <p:cBhvr additive="base">
                                        <p:cTn id="107" dur="500" fill="hold"/>
                                        <p:tgtEl>
                                          <p:spTgt spid="127"/>
                                        </p:tgtEl>
                                        <p:attrNameLst>
                                          <p:attrName>ppt_x</p:attrName>
                                        </p:attrNameLst>
                                      </p:cBhvr>
                                      <p:tavLst>
                                        <p:tav tm="0">
                                          <p:val>
                                            <p:strVal val="#ppt_x"/>
                                          </p:val>
                                        </p:tav>
                                        <p:tav tm="100000">
                                          <p:val>
                                            <p:strVal val="#ppt_x"/>
                                          </p:val>
                                        </p:tav>
                                      </p:tavLst>
                                    </p:anim>
                                    <p:anim calcmode="lin" valueType="num">
                                      <p:cBhvr additive="base">
                                        <p:cTn id="108" dur="500" fill="hold"/>
                                        <p:tgtEl>
                                          <p:spTgt spid="127"/>
                                        </p:tgtEl>
                                        <p:attrNameLst>
                                          <p:attrName>ppt_y</p:attrName>
                                        </p:attrNameLst>
                                      </p:cBhvr>
                                      <p:tavLst>
                                        <p:tav tm="0">
                                          <p:val>
                                            <p:strVal val="0-#ppt_h/2"/>
                                          </p:val>
                                        </p:tav>
                                        <p:tav tm="100000">
                                          <p:val>
                                            <p:strVal val="#ppt_y"/>
                                          </p:val>
                                        </p:tav>
                                      </p:tavLst>
                                    </p:anim>
                                  </p:childTnLst>
                                </p:cTn>
                              </p:par>
                              <p:par>
                                <p:cTn id="109" presetID="2" presetClass="entr" presetSubtype="1" fill="hold" grpId="0" nodeType="withEffect">
                                  <p:stCondLst>
                                    <p:cond delay="0"/>
                                  </p:stCondLst>
                                  <p:childTnLst>
                                    <p:set>
                                      <p:cBhvr>
                                        <p:cTn id="110" dur="1" fill="hold">
                                          <p:stCondLst>
                                            <p:cond delay="0"/>
                                          </p:stCondLst>
                                        </p:cTn>
                                        <p:tgtEl>
                                          <p:spTgt spid="128"/>
                                        </p:tgtEl>
                                        <p:attrNameLst>
                                          <p:attrName>style.visibility</p:attrName>
                                        </p:attrNameLst>
                                      </p:cBhvr>
                                      <p:to>
                                        <p:strVal val="visible"/>
                                      </p:to>
                                    </p:set>
                                    <p:anim calcmode="lin" valueType="num">
                                      <p:cBhvr additive="base">
                                        <p:cTn id="111" dur="500" fill="hold"/>
                                        <p:tgtEl>
                                          <p:spTgt spid="128"/>
                                        </p:tgtEl>
                                        <p:attrNameLst>
                                          <p:attrName>ppt_x</p:attrName>
                                        </p:attrNameLst>
                                      </p:cBhvr>
                                      <p:tavLst>
                                        <p:tav tm="0">
                                          <p:val>
                                            <p:strVal val="#ppt_x"/>
                                          </p:val>
                                        </p:tav>
                                        <p:tav tm="100000">
                                          <p:val>
                                            <p:strVal val="#ppt_x"/>
                                          </p:val>
                                        </p:tav>
                                      </p:tavLst>
                                    </p:anim>
                                    <p:anim calcmode="lin" valueType="num">
                                      <p:cBhvr additive="base">
                                        <p:cTn id="112" dur="500" fill="hold"/>
                                        <p:tgtEl>
                                          <p:spTgt spid="128"/>
                                        </p:tgtEl>
                                        <p:attrNameLst>
                                          <p:attrName>ppt_y</p:attrName>
                                        </p:attrNameLst>
                                      </p:cBhvr>
                                      <p:tavLst>
                                        <p:tav tm="0">
                                          <p:val>
                                            <p:strVal val="0-#ppt_h/2"/>
                                          </p:val>
                                        </p:tav>
                                        <p:tav tm="100000">
                                          <p:val>
                                            <p:strVal val="#ppt_y"/>
                                          </p:val>
                                        </p:tav>
                                      </p:tavLst>
                                    </p:anim>
                                  </p:childTnLst>
                                </p:cTn>
                              </p:par>
                            </p:childTnLst>
                          </p:cTn>
                        </p:par>
                        <p:par>
                          <p:cTn id="113" fill="hold">
                            <p:stCondLst>
                              <p:cond delay="3500"/>
                            </p:stCondLst>
                            <p:childTnLst>
                              <p:par>
                                <p:cTn id="114" presetID="47" presetClass="entr" presetSubtype="0" fill="hold" nodeType="afterEffect">
                                  <p:stCondLst>
                                    <p:cond delay="0"/>
                                  </p:stCondLst>
                                  <p:childTnLst>
                                    <p:set>
                                      <p:cBhvr>
                                        <p:cTn id="115" dur="1" fill="hold">
                                          <p:stCondLst>
                                            <p:cond delay="0"/>
                                          </p:stCondLst>
                                        </p:cTn>
                                        <p:tgtEl>
                                          <p:spTgt spid="133"/>
                                        </p:tgtEl>
                                        <p:attrNameLst>
                                          <p:attrName>style.visibility</p:attrName>
                                        </p:attrNameLst>
                                      </p:cBhvr>
                                      <p:to>
                                        <p:strVal val="visible"/>
                                      </p:to>
                                    </p:set>
                                    <p:animEffect transition="in" filter="fade">
                                      <p:cBhvr>
                                        <p:cTn id="116" dur="500"/>
                                        <p:tgtEl>
                                          <p:spTgt spid="133"/>
                                        </p:tgtEl>
                                      </p:cBhvr>
                                    </p:animEffect>
                                    <p:anim calcmode="lin" valueType="num">
                                      <p:cBhvr>
                                        <p:cTn id="117" dur="500" fill="hold"/>
                                        <p:tgtEl>
                                          <p:spTgt spid="133"/>
                                        </p:tgtEl>
                                        <p:attrNameLst>
                                          <p:attrName>ppt_x</p:attrName>
                                        </p:attrNameLst>
                                      </p:cBhvr>
                                      <p:tavLst>
                                        <p:tav tm="0">
                                          <p:val>
                                            <p:strVal val="#ppt_x"/>
                                          </p:val>
                                        </p:tav>
                                        <p:tav tm="100000">
                                          <p:val>
                                            <p:strVal val="#ppt_x"/>
                                          </p:val>
                                        </p:tav>
                                      </p:tavLst>
                                    </p:anim>
                                    <p:anim calcmode="lin" valueType="num">
                                      <p:cBhvr>
                                        <p:cTn id="118" dur="500" fill="hold"/>
                                        <p:tgtEl>
                                          <p:spTgt spid="133"/>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137"/>
                                        </p:tgtEl>
                                        <p:attrNameLst>
                                          <p:attrName>style.visibility</p:attrName>
                                        </p:attrNameLst>
                                      </p:cBhvr>
                                      <p:to>
                                        <p:strVal val="visible"/>
                                      </p:to>
                                    </p:set>
                                    <p:animEffect transition="in" filter="fade">
                                      <p:cBhvr>
                                        <p:cTn id="121" dur="500"/>
                                        <p:tgtEl>
                                          <p:spTgt spid="137"/>
                                        </p:tgtEl>
                                      </p:cBhvr>
                                    </p:animEffect>
                                    <p:anim calcmode="lin" valueType="num">
                                      <p:cBhvr>
                                        <p:cTn id="122" dur="500" fill="hold"/>
                                        <p:tgtEl>
                                          <p:spTgt spid="137"/>
                                        </p:tgtEl>
                                        <p:attrNameLst>
                                          <p:attrName>ppt_x</p:attrName>
                                        </p:attrNameLst>
                                      </p:cBhvr>
                                      <p:tavLst>
                                        <p:tav tm="0">
                                          <p:val>
                                            <p:strVal val="#ppt_x"/>
                                          </p:val>
                                        </p:tav>
                                        <p:tav tm="100000">
                                          <p:val>
                                            <p:strVal val="#ppt_x"/>
                                          </p:val>
                                        </p:tav>
                                      </p:tavLst>
                                    </p:anim>
                                    <p:anim calcmode="lin" valueType="num">
                                      <p:cBhvr>
                                        <p:cTn id="123" dur="500" fill="hold"/>
                                        <p:tgtEl>
                                          <p:spTgt spid="137"/>
                                        </p:tgtEl>
                                        <p:attrNameLst>
                                          <p:attrName>ppt_y</p:attrName>
                                        </p:attrNameLst>
                                      </p:cBhvr>
                                      <p:tavLst>
                                        <p:tav tm="0">
                                          <p:val>
                                            <p:strVal val="#ppt_y-.1"/>
                                          </p:val>
                                        </p:tav>
                                        <p:tav tm="100000">
                                          <p:val>
                                            <p:strVal val="#ppt_y"/>
                                          </p:val>
                                        </p:tav>
                                      </p:tavLst>
                                    </p:anim>
                                  </p:childTnLst>
                                </p:cTn>
                              </p:par>
                              <p:par>
                                <p:cTn id="124" presetID="47" presetClass="entr" presetSubtype="0" fill="hold" nodeType="withEffect">
                                  <p:stCondLst>
                                    <p:cond delay="0"/>
                                  </p:stCondLst>
                                  <p:childTnLst>
                                    <p:set>
                                      <p:cBhvr>
                                        <p:cTn id="125" dur="1" fill="hold">
                                          <p:stCondLst>
                                            <p:cond delay="0"/>
                                          </p:stCondLst>
                                        </p:cTn>
                                        <p:tgtEl>
                                          <p:spTgt spid="141"/>
                                        </p:tgtEl>
                                        <p:attrNameLst>
                                          <p:attrName>style.visibility</p:attrName>
                                        </p:attrNameLst>
                                      </p:cBhvr>
                                      <p:to>
                                        <p:strVal val="visible"/>
                                      </p:to>
                                    </p:set>
                                    <p:animEffect transition="in" filter="fade">
                                      <p:cBhvr>
                                        <p:cTn id="126" dur="500"/>
                                        <p:tgtEl>
                                          <p:spTgt spid="141"/>
                                        </p:tgtEl>
                                      </p:cBhvr>
                                    </p:animEffect>
                                    <p:anim calcmode="lin" valueType="num">
                                      <p:cBhvr>
                                        <p:cTn id="127" dur="500" fill="hold"/>
                                        <p:tgtEl>
                                          <p:spTgt spid="141"/>
                                        </p:tgtEl>
                                        <p:attrNameLst>
                                          <p:attrName>ppt_x</p:attrName>
                                        </p:attrNameLst>
                                      </p:cBhvr>
                                      <p:tavLst>
                                        <p:tav tm="0">
                                          <p:val>
                                            <p:strVal val="#ppt_x"/>
                                          </p:val>
                                        </p:tav>
                                        <p:tav tm="100000">
                                          <p:val>
                                            <p:strVal val="#ppt_x"/>
                                          </p:val>
                                        </p:tav>
                                      </p:tavLst>
                                    </p:anim>
                                    <p:anim calcmode="lin" valueType="num">
                                      <p:cBhvr>
                                        <p:cTn id="128" dur="500" fill="hold"/>
                                        <p:tgtEl>
                                          <p:spTgt spid="141"/>
                                        </p:tgtEl>
                                        <p:attrNameLst>
                                          <p:attrName>ppt_y</p:attrName>
                                        </p:attrNameLst>
                                      </p:cBhvr>
                                      <p:tavLst>
                                        <p:tav tm="0">
                                          <p:val>
                                            <p:strVal val="#ppt_y-.1"/>
                                          </p:val>
                                        </p:tav>
                                        <p:tav tm="100000">
                                          <p:val>
                                            <p:strVal val="#ppt_y"/>
                                          </p:val>
                                        </p:tav>
                                      </p:tavLst>
                                    </p:anim>
                                  </p:childTnLst>
                                </p:cTn>
                              </p:par>
                              <p:par>
                                <p:cTn id="129" presetID="47" presetClass="entr" presetSubtype="0" fill="hold" nodeType="withEffect">
                                  <p:stCondLst>
                                    <p:cond delay="0"/>
                                  </p:stCondLst>
                                  <p:childTnLst>
                                    <p:set>
                                      <p:cBhvr>
                                        <p:cTn id="130" dur="1" fill="hold">
                                          <p:stCondLst>
                                            <p:cond delay="0"/>
                                          </p:stCondLst>
                                        </p:cTn>
                                        <p:tgtEl>
                                          <p:spTgt spid="145"/>
                                        </p:tgtEl>
                                        <p:attrNameLst>
                                          <p:attrName>style.visibility</p:attrName>
                                        </p:attrNameLst>
                                      </p:cBhvr>
                                      <p:to>
                                        <p:strVal val="visible"/>
                                      </p:to>
                                    </p:set>
                                    <p:animEffect transition="in" filter="fade">
                                      <p:cBhvr>
                                        <p:cTn id="131" dur="500"/>
                                        <p:tgtEl>
                                          <p:spTgt spid="145"/>
                                        </p:tgtEl>
                                      </p:cBhvr>
                                    </p:animEffect>
                                    <p:anim calcmode="lin" valueType="num">
                                      <p:cBhvr>
                                        <p:cTn id="132" dur="500" fill="hold"/>
                                        <p:tgtEl>
                                          <p:spTgt spid="145"/>
                                        </p:tgtEl>
                                        <p:attrNameLst>
                                          <p:attrName>ppt_x</p:attrName>
                                        </p:attrNameLst>
                                      </p:cBhvr>
                                      <p:tavLst>
                                        <p:tav tm="0">
                                          <p:val>
                                            <p:strVal val="#ppt_x"/>
                                          </p:val>
                                        </p:tav>
                                        <p:tav tm="100000">
                                          <p:val>
                                            <p:strVal val="#ppt_x"/>
                                          </p:val>
                                        </p:tav>
                                      </p:tavLst>
                                    </p:anim>
                                    <p:anim calcmode="lin" valueType="num">
                                      <p:cBhvr>
                                        <p:cTn id="133" dur="500" fill="hold"/>
                                        <p:tgtEl>
                                          <p:spTgt spid="145"/>
                                        </p:tgtEl>
                                        <p:attrNameLst>
                                          <p:attrName>ppt_y</p:attrName>
                                        </p:attrNameLst>
                                      </p:cBhvr>
                                      <p:tavLst>
                                        <p:tav tm="0">
                                          <p:val>
                                            <p:strVal val="#ppt_y-.1"/>
                                          </p:val>
                                        </p:tav>
                                        <p:tav tm="100000">
                                          <p:val>
                                            <p:strVal val="#ppt_y"/>
                                          </p:val>
                                        </p:tav>
                                      </p:tavLst>
                                    </p:anim>
                                  </p:childTnLst>
                                </p:cTn>
                              </p:par>
                              <p:par>
                                <p:cTn id="134" presetID="47" presetClass="entr" presetSubtype="0" fill="hold" nodeType="withEffect">
                                  <p:stCondLst>
                                    <p:cond delay="0"/>
                                  </p:stCondLst>
                                  <p:childTnLst>
                                    <p:set>
                                      <p:cBhvr>
                                        <p:cTn id="135" dur="1" fill="hold">
                                          <p:stCondLst>
                                            <p:cond delay="0"/>
                                          </p:stCondLst>
                                        </p:cTn>
                                        <p:tgtEl>
                                          <p:spTgt spid="169"/>
                                        </p:tgtEl>
                                        <p:attrNameLst>
                                          <p:attrName>style.visibility</p:attrName>
                                        </p:attrNameLst>
                                      </p:cBhvr>
                                      <p:to>
                                        <p:strVal val="visible"/>
                                      </p:to>
                                    </p:set>
                                    <p:animEffect transition="in" filter="fade">
                                      <p:cBhvr>
                                        <p:cTn id="136" dur="500"/>
                                        <p:tgtEl>
                                          <p:spTgt spid="169"/>
                                        </p:tgtEl>
                                      </p:cBhvr>
                                    </p:animEffect>
                                    <p:anim calcmode="lin" valueType="num">
                                      <p:cBhvr>
                                        <p:cTn id="137" dur="500" fill="hold"/>
                                        <p:tgtEl>
                                          <p:spTgt spid="169"/>
                                        </p:tgtEl>
                                        <p:attrNameLst>
                                          <p:attrName>ppt_x</p:attrName>
                                        </p:attrNameLst>
                                      </p:cBhvr>
                                      <p:tavLst>
                                        <p:tav tm="0">
                                          <p:val>
                                            <p:strVal val="#ppt_x"/>
                                          </p:val>
                                        </p:tav>
                                        <p:tav tm="100000">
                                          <p:val>
                                            <p:strVal val="#ppt_x"/>
                                          </p:val>
                                        </p:tav>
                                      </p:tavLst>
                                    </p:anim>
                                    <p:anim calcmode="lin" valueType="num">
                                      <p:cBhvr>
                                        <p:cTn id="138" dur="500" fill="hold"/>
                                        <p:tgtEl>
                                          <p:spTgt spid="169"/>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2" presetClass="entr" presetSubtype="4" fill="hold" grpId="0" nodeType="afterEffect">
                                  <p:stCondLst>
                                    <p:cond delay="0"/>
                                  </p:stCondLst>
                                  <p:childTnLst>
                                    <p:set>
                                      <p:cBhvr>
                                        <p:cTn id="141" dur="1" fill="hold">
                                          <p:stCondLst>
                                            <p:cond delay="0"/>
                                          </p:stCondLst>
                                        </p:cTn>
                                        <p:tgtEl>
                                          <p:spTgt spid="149"/>
                                        </p:tgtEl>
                                        <p:attrNameLst>
                                          <p:attrName>style.visibility</p:attrName>
                                        </p:attrNameLst>
                                      </p:cBhvr>
                                      <p:to>
                                        <p:strVal val="visible"/>
                                      </p:to>
                                    </p:set>
                                    <p:anim calcmode="lin" valueType="num">
                                      <p:cBhvr additive="base">
                                        <p:cTn id="142" dur="500" fill="hold"/>
                                        <p:tgtEl>
                                          <p:spTgt spid="149"/>
                                        </p:tgtEl>
                                        <p:attrNameLst>
                                          <p:attrName>ppt_x</p:attrName>
                                        </p:attrNameLst>
                                      </p:cBhvr>
                                      <p:tavLst>
                                        <p:tav tm="0">
                                          <p:val>
                                            <p:strVal val="#ppt_x"/>
                                          </p:val>
                                        </p:tav>
                                        <p:tav tm="100000">
                                          <p:val>
                                            <p:strVal val="#ppt_x"/>
                                          </p:val>
                                        </p:tav>
                                      </p:tavLst>
                                    </p:anim>
                                    <p:anim calcmode="lin" valueType="num">
                                      <p:cBhvr additive="base">
                                        <p:cTn id="143" dur="500" fill="hold"/>
                                        <p:tgtEl>
                                          <p:spTgt spid="149"/>
                                        </p:tgtEl>
                                        <p:attrNameLst>
                                          <p:attrName>ppt_y</p:attrName>
                                        </p:attrNameLst>
                                      </p:cBhvr>
                                      <p:tavLst>
                                        <p:tav tm="0">
                                          <p:val>
                                            <p:strVal val="1+#ppt_h/2"/>
                                          </p:val>
                                        </p:tav>
                                        <p:tav tm="100000">
                                          <p:val>
                                            <p:strVal val="#ppt_y"/>
                                          </p:val>
                                        </p:tav>
                                      </p:tavLst>
                                    </p:anim>
                                  </p:childTnLst>
                                </p:cTn>
                              </p:par>
                              <p:par>
                                <p:cTn id="144" presetID="2" presetClass="entr" presetSubtype="4" fill="hold" nodeType="withEffect">
                                  <p:stCondLst>
                                    <p:cond delay="0"/>
                                  </p:stCondLst>
                                  <p:childTnLst>
                                    <p:set>
                                      <p:cBhvr>
                                        <p:cTn id="145" dur="1" fill="hold">
                                          <p:stCondLst>
                                            <p:cond delay="0"/>
                                          </p:stCondLst>
                                        </p:cTn>
                                        <p:tgtEl>
                                          <p:spTgt spid="150"/>
                                        </p:tgtEl>
                                        <p:attrNameLst>
                                          <p:attrName>style.visibility</p:attrName>
                                        </p:attrNameLst>
                                      </p:cBhvr>
                                      <p:to>
                                        <p:strVal val="visible"/>
                                      </p:to>
                                    </p:set>
                                    <p:anim calcmode="lin" valueType="num">
                                      <p:cBhvr additive="base">
                                        <p:cTn id="146" dur="500" fill="hold"/>
                                        <p:tgtEl>
                                          <p:spTgt spid="150"/>
                                        </p:tgtEl>
                                        <p:attrNameLst>
                                          <p:attrName>ppt_x</p:attrName>
                                        </p:attrNameLst>
                                      </p:cBhvr>
                                      <p:tavLst>
                                        <p:tav tm="0">
                                          <p:val>
                                            <p:strVal val="#ppt_x"/>
                                          </p:val>
                                        </p:tav>
                                        <p:tav tm="100000">
                                          <p:val>
                                            <p:strVal val="#ppt_x"/>
                                          </p:val>
                                        </p:tav>
                                      </p:tavLst>
                                    </p:anim>
                                    <p:anim calcmode="lin" valueType="num">
                                      <p:cBhvr additive="base">
                                        <p:cTn id="147" dur="500" fill="hold"/>
                                        <p:tgtEl>
                                          <p:spTgt spid="150"/>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153"/>
                                        </p:tgtEl>
                                        <p:attrNameLst>
                                          <p:attrName>style.visibility</p:attrName>
                                        </p:attrNameLst>
                                      </p:cBhvr>
                                      <p:to>
                                        <p:strVal val="visible"/>
                                      </p:to>
                                    </p:set>
                                    <p:anim calcmode="lin" valueType="num">
                                      <p:cBhvr additive="base">
                                        <p:cTn id="150" dur="500" fill="hold"/>
                                        <p:tgtEl>
                                          <p:spTgt spid="153"/>
                                        </p:tgtEl>
                                        <p:attrNameLst>
                                          <p:attrName>ppt_x</p:attrName>
                                        </p:attrNameLst>
                                      </p:cBhvr>
                                      <p:tavLst>
                                        <p:tav tm="0">
                                          <p:val>
                                            <p:strVal val="#ppt_x"/>
                                          </p:val>
                                        </p:tav>
                                        <p:tav tm="100000">
                                          <p:val>
                                            <p:strVal val="#ppt_x"/>
                                          </p:val>
                                        </p:tav>
                                      </p:tavLst>
                                    </p:anim>
                                    <p:anim calcmode="lin" valueType="num">
                                      <p:cBhvr additive="base">
                                        <p:cTn id="151" dur="500" fill="hold"/>
                                        <p:tgtEl>
                                          <p:spTgt spid="153"/>
                                        </p:tgtEl>
                                        <p:attrNameLst>
                                          <p:attrName>ppt_y</p:attrName>
                                        </p:attrNameLst>
                                      </p:cBhvr>
                                      <p:tavLst>
                                        <p:tav tm="0">
                                          <p:val>
                                            <p:strVal val="1+#ppt_h/2"/>
                                          </p:val>
                                        </p:tav>
                                        <p:tav tm="100000">
                                          <p:val>
                                            <p:strVal val="#ppt_y"/>
                                          </p:val>
                                        </p:tav>
                                      </p:tavLst>
                                    </p:anim>
                                  </p:childTnLst>
                                </p:cTn>
                              </p:par>
                              <p:par>
                                <p:cTn id="152" presetID="2" presetClass="entr" presetSubtype="4" fill="hold" nodeType="withEffect">
                                  <p:stCondLst>
                                    <p:cond delay="0"/>
                                  </p:stCondLst>
                                  <p:childTnLst>
                                    <p:set>
                                      <p:cBhvr>
                                        <p:cTn id="153" dur="1" fill="hold">
                                          <p:stCondLst>
                                            <p:cond delay="0"/>
                                          </p:stCondLst>
                                        </p:cTn>
                                        <p:tgtEl>
                                          <p:spTgt spid="154"/>
                                        </p:tgtEl>
                                        <p:attrNameLst>
                                          <p:attrName>style.visibility</p:attrName>
                                        </p:attrNameLst>
                                      </p:cBhvr>
                                      <p:to>
                                        <p:strVal val="visible"/>
                                      </p:to>
                                    </p:set>
                                    <p:anim calcmode="lin" valueType="num">
                                      <p:cBhvr additive="base">
                                        <p:cTn id="154" dur="500" fill="hold"/>
                                        <p:tgtEl>
                                          <p:spTgt spid="154"/>
                                        </p:tgtEl>
                                        <p:attrNameLst>
                                          <p:attrName>ppt_x</p:attrName>
                                        </p:attrNameLst>
                                      </p:cBhvr>
                                      <p:tavLst>
                                        <p:tav tm="0">
                                          <p:val>
                                            <p:strVal val="#ppt_x"/>
                                          </p:val>
                                        </p:tav>
                                        <p:tav tm="100000">
                                          <p:val>
                                            <p:strVal val="#ppt_x"/>
                                          </p:val>
                                        </p:tav>
                                      </p:tavLst>
                                    </p:anim>
                                    <p:anim calcmode="lin" valueType="num">
                                      <p:cBhvr additive="base">
                                        <p:cTn id="155" dur="500" fill="hold"/>
                                        <p:tgtEl>
                                          <p:spTgt spid="154"/>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157"/>
                                        </p:tgtEl>
                                        <p:attrNameLst>
                                          <p:attrName>style.visibility</p:attrName>
                                        </p:attrNameLst>
                                      </p:cBhvr>
                                      <p:to>
                                        <p:strVal val="visible"/>
                                      </p:to>
                                    </p:set>
                                    <p:anim calcmode="lin" valueType="num">
                                      <p:cBhvr additive="base">
                                        <p:cTn id="158" dur="500" fill="hold"/>
                                        <p:tgtEl>
                                          <p:spTgt spid="157"/>
                                        </p:tgtEl>
                                        <p:attrNameLst>
                                          <p:attrName>ppt_x</p:attrName>
                                        </p:attrNameLst>
                                      </p:cBhvr>
                                      <p:tavLst>
                                        <p:tav tm="0">
                                          <p:val>
                                            <p:strVal val="#ppt_x"/>
                                          </p:val>
                                        </p:tav>
                                        <p:tav tm="100000">
                                          <p:val>
                                            <p:strVal val="#ppt_x"/>
                                          </p:val>
                                        </p:tav>
                                      </p:tavLst>
                                    </p:anim>
                                    <p:anim calcmode="lin" valueType="num">
                                      <p:cBhvr additive="base">
                                        <p:cTn id="159" dur="500" fill="hold"/>
                                        <p:tgtEl>
                                          <p:spTgt spid="157"/>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 fill="hold">
                                          <p:stCondLst>
                                            <p:cond delay="0"/>
                                          </p:stCondLst>
                                        </p:cTn>
                                        <p:tgtEl>
                                          <p:spTgt spid="158"/>
                                        </p:tgtEl>
                                        <p:attrNameLst>
                                          <p:attrName>style.visibility</p:attrName>
                                        </p:attrNameLst>
                                      </p:cBhvr>
                                      <p:to>
                                        <p:strVal val="visible"/>
                                      </p:to>
                                    </p:set>
                                    <p:anim calcmode="lin" valueType="num">
                                      <p:cBhvr additive="base">
                                        <p:cTn id="162" dur="500" fill="hold"/>
                                        <p:tgtEl>
                                          <p:spTgt spid="158"/>
                                        </p:tgtEl>
                                        <p:attrNameLst>
                                          <p:attrName>ppt_x</p:attrName>
                                        </p:attrNameLst>
                                      </p:cBhvr>
                                      <p:tavLst>
                                        <p:tav tm="0">
                                          <p:val>
                                            <p:strVal val="#ppt_x"/>
                                          </p:val>
                                        </p:tav>
                                        <p:tav tm="100000">
                                          <p:val>
                                            <p:strVal val="#ppt_x"/>
                                          </p:val>
                                        </p:tav>
                                      </p:tavLst>
                                    </p:anim>
                                    <p:anim calcmode="lin" valueType="num">
                                      <p:cBhvr additive="base">
                                        <p:cTn id="163" dur="500" fill="hold"/>
                                        <p:tgtEl>
                                          <p:spTgt spid="158"/>
                                        </p:tgtEl>
                                        <p:attrNameLst>
                                          <p:attrName>ppt_y</p:attrName>
                                        </p:attrNameLst>
                                      </p:cBhvr>
                                      <p:tavLst>
                                        <p:tav tm="0">
                                          <p:val>
                                            <p:strVal val="1+#ppt_h/2"/>
                                          </p:val>
                                        </p:tav>
                                        <p:tav tm="100000">
                                          <p:val>
                                            <p:strVal val="#ppt_y"/>
                                          </p:val>
                                        </p:tav>
                                      </p:tavLst>
                                    </p:anim>
                                  </p:childTnLst>
                                </p:cTn>
                              </p:par>
                              <p:par>
                                <p:cTn id="164" presetID="2" presetClass="entr" presetSubtype="4" fill="hold" grpId="0" nodeType="withEffect">
                                  <p:stCondLst>
                                    <p:cond delay="0"/>
                                  </p:stCondLst>
                                  <p:childTnLst>
                                    <p:set>
                                      <p:cBhvr>
                                        <p:cTn id="165" dur="1" fill="hold">
                                          <p:stCondLst>
                                            <p:cond delay="0"/>
                                          </p:stCondLst>
                                        </p:cTn>
                                        <p:tgtEl>
                                          <p:spTgt spid="161"/>
                                        </p:tgtEl>
                                        <p:attrNameLst>
                                          <p:attrName>style.visibility</p:attrName>
                                        </p:attrNameLst>
                                      </p:cBhvr>
                                      <p:to>
                                        <p:strVal val="visible"/>
                                      </p:to>
                                    </p:set>
                                    <p:anim calcmode="lin" valueType="num">
                                      <p:cBhvr additive="base">
                                        <p:cTn id="166" dur="500" fill="hold"/>
                                        <p:tgtEl>
                                          <p:spTgt spid="161"/>
                                        </p:tgtEl>
                                        <p:attrNameLst>
                                          <p:attrName>ppt_x</p:attrName>
                                        </p:attrNameLst>
                                      </p:cBhvr>
                                      <p:tavLst>
                                        <p:tav tm="0">
                                          <p:val>
                                            <p:strVal val="#ppt_x"/>
                                          </p:val>
                                        </p:tav>
                                        <p:tav tm="100000">
                                          <p:val>
                                            <p:strVal val="#ppt_x"/>
                                          </p:val>
                                        </p:tav>
                                      </p:tavLst>
                                    </p:anim>
                                    <p:anim calcmode="lin" valueType="num">
                                      <p:cBhvr additive="base">
                                        <p:cTn id="167" dur="500" fill="hold"/>
                                        <p:tgtEl>
                                          <p:spTgt spid="161"/>
                                        </p:tgtEl>
                                        <p:attrNameLst>
                                          <p:attrName>ppt_y</p:attrName>
                                        </p:attrNameLst>
                                      </p:cBhvr>
                                      <p:tavLst>
                                        <p:tav tm="0">
                                          <p:val>
                                            <p:strVal val="1+#ppt_h/2"/>
                                          </p:val>
                                        </p:tav>
                                        <p:tav tm="100000">
                                          <p:val>
                                            <p:strVal val="#ppt_y"/>
                                          </p:val>
                                        </p:tav>
                                      </p:tavLst>
                                    </p:anim>
                                  </p:childTnLst>
                                </p:cTn>
                              </p:par>
                              <p:par>
                                <p:cTn id="168" presetID="2" presetClass="entr" presetSubtype="4" fill="hold" nodeType="withEffect">
                                  <p:stCondLst>
                                    <p:cond delay="0"/>
                                  </p:stCondLst>
                                  <p:childTnLst>
                                    <p:set>
                                      <p:cBhvr>
                                        <p:cTn id="169" dur="1" fill="hold">
                                          <p:stCondLst>
                                            <p:cond delay="0"/>
                                          </p:stCondLst>
                                        </p:cTn>
                                        <p:tgtEl>
                                          <p:spTgt spid="162"/>
                                        </p:tgtEl>
                                        <p:attrNameLst>
                                          <p:attrName>style.visibility</p:attrName>
                                        </p:attrNameLst>
                                      </p:cBhvr>
                                      <p:to>
                                        <p:strVal val="visible"/>
                                      </p:to>
                                    </p:set>
                                    <p:anim calcmode="lin" valueType="num">
                                      <p:cBhvr additive="base">
                                        <p:cTn id="170" dur="500" fill="hold"/>
                                        <p:tgtEl>
                                          <p:spTgt spid="162"/>
                                        </p:tgtEl>
                                        <p:attrNameLst>
                                          <p:attrName>ppt_x</p:attrName>
                                        </p:attrNameLst>
                                      </p:cBhvr>
                                      <p:tavLst>
                                        <p:tav tm="0">
                                          <p:val>
                                            <p:strVal val="#ppt_x"/>
                                          </p:val>
                                        </p:tav>
                                        <p:tav tm="100000">
                                          <p:val>
                                            <p:strVal val="#ppt_x"/>
                                          </p:val>
                                        </p:tav>
                                      </p:tavLst>
                                    </p:anim>
                                    <p:anim calcmode="lin" valueType="num">
                                      <p:cBhvr additive="base">
                                        <p:cTn id="171" dur="500" fill="hold"/>
                                        <p:tgtEl>
                                          <p:spTgt spid="162"/>
                                        </p:tgtEl>
                                        <p:attrNameLst>
                                          <p:attrName>ppt_y</p:attrName>
                                        </p:attrNameLst>
                                      </p:cBhvr>
                                      <p:tavLst>
                                        <p:tav tm="0">
                                          <p:val>
                                            <p:strVal val="1+#ppt_h/2"/>
                                          </p:val>
                                        </p:tav>
                                        <p:tav tm="100000">
                                          <p:val>
                                            <p:strVal val="#ppt_y"/>
                                          </p:val>
                                        </p:tav>
                                      </p:tavLst>
                                    </p:anim>
                                  </p:childTnLst>
                                </p:cTn>
                              </p:par>
                              <p:par>
                                <p:cTn id="172" presetID="2" presetClass="entr" presetSubtype="4" fill="hold" grpId="0" nodeType="withEffect">
                                  <p:stCondLst>
                                    <p:cond delay="0"/>
                                  </p:stCondLst>
                                  <p:childTnLst>
                                    <p:set>
                                      <p:cBhvr>
                                        <p:cTn id="173" dur="1" fill="hold">
                                          <p:stCondLst>
                                            <p:cond delay="0"/>
                                          </p:stCondLst>
                                        </p:cTn>
                                        <p:tgtEl>
                                          <p:spTgt spid="165"/>
                                        </p:tgtEl>
                                        <p:attrNameLst>
                                          <p:attrName>style.visibility</p:attrName>
                                        </p:attrNameLst>
                                      </p:cBhvr>
                                      <p:to>
                                        <p:strVal val="visible"/>
                                      </p:to>
                                    </p:set>
                                    <p:anim calcmode="lin" valueType="num">
                                      <p:cBhvr additive="base">
                                        <p:cTn id="174" dur="500" fill="hold"/>
                                        <p:tgtEl>
                                          <p:spTgt spid="165"/>
                                        </p:tgtEl>
                                        <p:attrNameLst>
                                          <p:attrName>ppt_x</p:attrName>
                                        </p:attrNameLst>
                                      </p:cBhvr>
                                      <p:tavLst>
                                        <p:tav tm="0">
                                          <p:val>
                                            <p:strVal val="#ppt_x"/>
                                          </p:val>
                                        </p:tav>
                                        <p:tav tm="100000">
                                          <p:val>
                                            <p:strVal val="#ppt_x"/>
                                          </p:val>
                                        </p:tav>
                                      </p:tavLst>
                                    </p:anim>
                                    <p:anim calcmode="lin" valueType="num">
                                      <p:cBhvr additive="base">
                                        <p:cTn id="175" dur="500" fill="hold"/>
                                        <p:tgtEl>
                                          <p:spTgt spid="165"/>
                                        </p:tgtEl>
                                        <p:attrNameLst>
                                          <p:attrName>ppt_y</p:attrName>
                                        </p:attrNameLst>
                                      </p:cBhvr>
                                      <p:tavLst>
                                        <p:tav tm="0">
                                          <p:val>
                                            <p:strVal val="1+#ppt_h/2"/>
                                          </p:val>
                                        </p:tav>
                                        <p:tav tm="100000">
                                          <p:val>
                                            <p:strVal val="#ppt_y"/>
                                          </p:val>
                                        </p:tav>
                                      </p:tavLst>
                                    </p:anim>
                                  </p:childTnLst>
                                </p:cTn>
                              </p:par>
                              <p:par>
                                <p:cTn id="176" presetID="2" presetClass="entr" presetSubtype="4" fill="hold" nodeType="withEffect">
                                  <p:stCondLst>
                                    <p:cond delay="0"/>
                                  </p:stCondLst>
                                  <p:childTnLst>
                                    <p:set>
                                      <p:cBhvr>
                                        <p:cTn id="177" dur="1" fill="hold">
                                          <p:stCondLst>
                                            <p:cond delay="0"/>
                                          </p:stCondLst>
                                        </p:cTn>
                                        <p:tgtEl>
                                          <p:spTgt spid="166"/>
                                        </p:tgtEl>
                                        <p:attrNameLst>
                                          <p:attrName>style.visibility</p:attrName>
                                        </p:attrNameLst>
                                      </p:cBhvr>
                                      <p:to>
                                        <p:strVal val="visible"/>
                                      </p:to>
                                    </p:set>
                                    <p:anim calcmode="lin" valueType="num">
                                      <p:cBhvr additive="base">
                                        <p:cTn id="178" dur="500" fill="hold"/>
                                        <p:tgtEl>
                                          <p:spTgt spid="166"/>
                                        </p:tgtEl>
                                        <p:attrNameLst>
                                          <p:attrName>ppt_x</p:attrName>
                                        </p:attrNameLst>
                                      </p:cBhvr>
                                      <p:tavLst>
                                        <p:tav tm="0">
                                          <p:val>
                                            <p:strVal val="#ppt_x"/>
                                          </p:val>
                                        </p:tav>
                                        <p:tav tm="100000">
                                          <p:val>
                                            <p:strVal val="#ppt_x"/>
                                          </p:val>
                                        </p:tav>
                                      </p:tavLst>
                                    </p:anim>
                                    <p:anim calcmode="lin" valueType="num">
                                      <p:cBhvr additive="base">
                                        <p:cTn id="179" dur="500" fill="hold"/>
                                        <p:tgtEl>
                                          <p:spTgt spid="166"/>
                                        </p:tgtEl>
                                        <p:attrNameLst>
                                          <p:attrName>ppt_y</p:attrName>
                                        </p:attrNameLst>
                                      </p:cBhvr>
                                      <p:tavLst>
                                        <p:tav tm="0">
                                          <p:val>
                                            <p:strVal val="1+#ppt_h/2"/>
                                          </p:val>
                                        </p:tav>
                                        <p:tav tm="100000">
                                          <p:val>
                                            <p:strVal val="#ppt_y"/>
                                          </p:val>
                                        </p:tav>
                                      </p:tavLst>
                                    </p:anim>
                                  </p:childTnLst>
                                </p:cTn>
                              </p:par>
                              <p:par>
                                <p:cTn id="180" presetID="2" presetClass="entr" presetSubtype="4" fill="hold" grpId="0" nodeType="withEffect">
                                  <p:stCondLst>
                                    <p:cond delay="0"/>
                                  </p:stCondLst>
                                  <p:childTnLst>
                                    <p:set>
                                      <p:cBhvr>
                                        <p:cTn id="181" dur="1" fill="hold">
                                          <p:stCondLst>
                                            <p:cond delay="0"/>
                                          </p:stCondLst>
                                        </p:cTn>
                                        <p:tgtEl>
                                          <p:spTgt spid="318"/>
                                        </p:tgtEl>
                                        <p:attrNameLst>
                                          <p:attrName>style.visibility</p:attrName>
                                        </p:attrNameLst>
                                      </p:cBhvr>
                                      <p:to>
                                        <p:strVal val="visible"/>
                                      </p:to>
                                    </p:set>
                                    <p:anim calcmode="lin" valueType="num">
                                      <p:cBhvr additive="base">
                                        <p:cTn id="182" dur="500" fill="hold"/>
                                        <p:tgtEl>
                                          <p:spTgt spid="318"/>
                                        </p:tgtEl>
                                        <p:attrNameLst>
                                          <p:attrName>ppt_x</p:attrName>
                                        </p:attrNameLst>
                                      </p:cBhvr>
                                      <p:tavLst>
                                        <p:tav tm="0">
                                          <p:val>
                                            <p:strVal val="#ppt_x"/>
                                          </p:val>
                                        </p:tav>
                                        <p:tav tm="100000">
                                          <p:val>
                                            <p:strVal val="#ppt_x"/>
                                          </p:val>
                                        </p:tav>
                                      </p:tavLst>
                                    </p:anim>
                                    <p:anim calcmode="lin" valueType="num">
                                      <p:cBhvr additive="base">
                                        <p:cTn id="183" dur="500" fill="hold"/>
                                        <p:tgtEl>
                                          <p:spTgt spid="318"/>
                                        </p:tgtEl>
                                        <p:attrNameLst>
                                          <p:attrName>ppt_y</p:attrName>
                                        </p:attrNameLst>
                                      </p:cBhvr>
                                      <p:tavLst>
                                        <p:tav tm="0">
                                          <p:val>
                                            <p:strVal val="1+#ppt_h/2"/>
                                          </p:val>
                                        </p:tav>
                                        <p:tav tm="100000">
                                          <p:val>
                                            <p:strVal val="#ppt_y"/>
                                          </p:val>
                                        </p:tav>
                                      </p:tavLst>
                                    </p:anim>
                                  </p:childTnLst>
                                </p:cTn>
                              </p:par>
                              <p:par>
                                <p:cTn id="184" presetID="2" presetClass="entr" presetSubtype="4" fill="hold" grpId="0" nodeType="withEffect">
                                  <p:stCondLst>
                                    <p:cond delay="0"/>
                                  </p:stCondLst>
                                  <p:childTnLst>
                                    <p:set>
                                      <p:cBhvr>
                                        <p:cTn id="185" dur="1" fill="hold">
                                          <p:stCondLst>
                                            <p:cond delay="0"/>
                                          </p:stCondLst>
                                        </p:cTn>
                                        <p:tgtEl>
                                          <p:spTgt spid="319"/>
                                        </p:tgtEl>
                                        <p:attrNameLst>
                                          <p:attrName>style.visibility</p:attrName>
                                        </p:attrNameLst>
                                      </p:cBhvr>
                                      <p:to>
                                        <p:strVal val="visible"/>
                                      </p:to>
                                    </p:set>
                                    <p:anim calcmode="lin" valueType="num">
                                      <p:cBhvr additive="base">
                                        <p:cTn id="186" dur="500" fill="hold"/>
                                        <p:tgtEl>
                                          <p:spTgt spid="319"/>
                                        </p:tgtEl>
                                        <p:attrNameLst>
                                          <p:attrName>ppt_x</p:attrName>
                                        </p:attrNameLst>
                                      </p:cBhvr>
                                      <p:tavLst>
                                        <p:tav tm="0">
                                          <p:val>
                                            <p:strVal val="#ppt_x"/>
                                          </p:val>
                                        </p:tav>
                                        <p:tav tm="100000">
                                          <p:val>
                                            <p:strVal val="#ppt_x"/>
                                          </p:val>
                                        </p:tav>
                                      </p:tavLst>
                                    </p:anim>
                                    <p:anim calcmode="lin" valueType="num">
                                      <p:cBhvr additive="base">
                                        <p:cTn id="187" dur="500" fill="hold"/>
                                        <p:tgtEl>
                                          <p:spTgt spid="319"/>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0"/>
                                  </p:stCondLst>
                                  <p:childTnLst>
                                    <p:set>
                                      <p:cBhvr>
                                        <p:cTn id="189" dur="1" fill="hold">
                                          <p:stCondLst>
                                            <p:cond delay="0"/>
                                          </p:stCondLst>
                                        </p:cTn>
                                        <p:tgtEl>
                                          <p:spTgt spid="320"/>
                                        </p:tgtEl>
                                        <p:attrNameLst>
                                          <p:attrName>style.visibility</p:attrName>
                                        </p:attrNameLst>
                                      </p:cBhvr>
                                      <p:to>
                                        <p:strVal val="visible"/>
                                      </p:to>
                                    </p:set>
                                    <p:anim calcmode="lin" valueType="num">
                                      <p:cBhvr additive="base">
                                        <p:cTn id="190" dur="500" fill="hold"/>
                                        <p:tgtEl>
                                          <p:spTgt spid="320"/>
                                        </p:tgtEl>
                                        <p:attrNameLst>
                                          <p:attrName>ppt_x</p:attrName>
                                        </p:attrNameLst>
                                      </p:cBhvr>
                                      <p:tavLst>
                                        <p:tav tm="0">
                                          <p:val>
                                            <p:strVal val="#ppt_x"/>
                                          </p:val>
                                        </p:tav>
                                        <p:tav tm="100000">
                                          <p:val>
                                            <p:strVal val="#ppt_x"/>
                                          </p:val>
                                        </p:tav>
                                      </p:tavLst>
                                    </p:anim>
                                    <p:anim calcmode="lin" valueType="num">
                                      <p:cBhvr additive="base">
                                        <p:cTn id="191" dur="500" fill="hold"/>
                                        <p:tgtEl>
                                          <p:spTgt spid="320"/>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321"/>
                                        </p:tgtEl>
                                        <p:attrNameLst>
                                          <p:attrName>style.visibility</p:attrName>
                                        </p:attrNameLst>
                                      </p:cBhvr>
                                      <p:to>
                                        <p:strVal val="visible"/>
                                      </p:to>
                                    </p:set>
                                    <p:anim calcmode="lin" valueType="num">
                                      <p:cBhvr additive="base">
                                        <p:cTn id="194" dur="500" fill="hold"/>
                                        <p:tgtEl>
                                          <p:spTgt spid="321"/>
                                        </p:tgtEl>
                                        <p:attrNameLst>
                                          <p:attrName>ppt_x</p:attrName>
                                        </p:attrNameLst>
                                      </p:cBhvr>
                                      <p:tavLst>
                                        <p:tav tm="0">
                                          <p:val>
                                            <p:strVal val="#ppt_x"/>
                                          </p:val>
                                        </p:tav>
                                        <p:tav tm="100000">
                                          <p:val>
                                            <p:strVal val="#ppt_x"/>
                                          </p:val>
                                        </p:tav>
                                      </p:tavLst>
                                    </p:anim>
                                    <p:anim calcmode="lin" valueType="num">
                                      <p:cBhvr additive="base">
                                        <p:cTn id="195" dur="500" fill="hold"/>
                                        <p:tgtEl>
                                          <p:spTgt spid="321"/>
                                        </p:tgtEl>
                                        <p:attrNameLst>
                                          <p:attrName>ppt_y</p:attrName>
                                        </p:attrNameLst>
                                      </p:cBhvr>
                                      <p:tavLst>
                                        <p:tav tm="0">
                                          <p:val>
                                            <p:strVal val="1+#ppt_h/2"/>
                                          </p:val>
                                        </p:tav>
                                        <p:tav tm="100000">
                                          <p:val>
                                            <p:strVal val="#ppt_y"/>
                                          </p:val>
                                        </p:tav>
                                      </p:tavLst>
                                    </p:anim>
                                  </p:childTnLst>
                                </p:cTn>
                              </p:par>
                              <p:par>
                                <p:cTn id="196" presetID="2" presetClass="entr" presetSubtype="4" fill="hold" grpId="0" nodeType="withEffect">
                                  <p:stCondLst>
                                    <p:cond delay="0"/>
                                  </p:stCondLst>
                                  <p:childTnLst>
                                    <p:set>
                                      <p:cBhvr>
                                        <p:cTn id="197" dur="1" fill="hold">
                                          <p:stCondLst>
                                            <p:cond delay="0"/>
                                          </p:stCondLst>
                                        </p:cTn>
                                        <p:tgtEl>
                                          <p:spTgt spid="322"/>
                                        </p:tgtEl>
                                        <p:attrNameLst>
                                          <p:attrName>style.visibility</p:attrName>
                                        </p:attrNameLst>
                                      </p:cBhvr>
                                      <p:to>
                                        <p:strVal val="visible"/>
                                      </p:to>
                                    </p:set>
                                    <p:anim calcmode="lin" valueType="num">
                                      <p:cBhvr additive="base">
                                        <p:cTn id="198" dur="500" fill="hold"/>
                                        <p:tgtEl>
                                          <p:spTgt spid="322"/>
                                        </p:tgtEl>
                                        <p:attrNameLst>
                                          <p:attrName>ppt_x</p:attrName>
                                        </p:attrNameLst>
                                      </p:cBhvr>
                                      <p:tavLst>
                                        <p:tav tm="0">
                                          <p:val>
                                            <p:strVal val="#ppt_x"/>
                                          </p:val>
                                        </p:tav>
                                        <p:tav tm="100000">
                                          <p:val>
                                            <p:strVal val="#ppt_x"/>
                                          </p:val>
                                        </p:tav>
                                      </p:tavLst>
                                    </p:anim>
                                    <p:anim calcmode="lin" valueType="num">
                                      <p:cBhvr additive="base">
                                        <p:cTn id="199"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6" grpId="0" animBg="1"/>
      <p:bldP spid="116" grpId="1" bldLvl="0" animBg="1"/>
      <p:bldP spid="117" grpId="0" bldLvl="0" animBg="1"/>
      <p:bldP spid="118" grpId="0" bldLvl="0" animBg="1"/>
      <p:bldP spid="119" grpId="0" bldLvl="0" animBg="1"/>
      <p:bldP spid="120" grpId="0" bldLvl="0" animBg="1"/>
      <p:bldP spid="121" grpId="0"/>
      <p:bldP spid="122" grpId="0"/>
      <p:bldP spid="123" grpId="0"/>
      <p:bldP spid="124" grpId="0"/>
      <p:bldP spid="125" grpId="0"/>
      <p:bldP spid="126" grpId="0" animBg="1"/>
      <p:bldP spid="127" grpId="0" animBg="1"/>
      <p:bldP spid="128" grpId="0" animBg="1"/>
      <p:bldP spid="129" grpId="0" animBg="1"/>
      <p:bldP spid="130" grpId="0" animBg="1"/>
      <p:bldP spid="149" grpId="0" animBg="1"/>
      <p:bldP spid="153" grpId="0" animBg="1"/>
      <p:bldP spid="157" grpId="0" animBg="1"/>
      <p:bldP spid="161" grpId="0" animBg="1"/>
      <p:bldP spid="165" grpId="0" animBg="1"/>
      <p:bldP spid="318" grpId="0"/>
      <p:bldP spid="319" grpId="0"/>
      <p:bldP spid="320" grpId="0"/>
      <p:bldP spid="321" grpId="0"/>
      <p:bldP spid="3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推广计划</a:t>
            </a:r>
          </a:p>
        </p:txBody>
      </p:sp>
      <p:sp>
        <p:nvSpPr>
          <p:cNvPr id="2" name="矩形 1"/>
          <p:cNvSpPr/>
          <p:nvPr/>
        </p:nvSpPr>
        <p:spPr>
          <a:xfrm>
            <a:off x="5724282" y="961524"/>
            <a:ext cx="3240716" cy="889635"/>
          </a:xfrm>
          <a:prstGeom prst="rect">
            <a:avLst/>
          </a:prstGeom>
          <a:gradFill flip="none" rotWithShape="1">
            <a:gsLst>
              <a:gs pos="0">
                <a:sysClr val="window" lastClr="FFFFFF">
                  <a:lumMod val="95000"/>
                </a:sysClr>
              </a:gs>
              <a:gs pos="100000">
                <a:srgbClr val="C9C9C9">
                  <a:alpha val="0"/>
                </a:srgbClr>
              </a:gs>
            </a:gsLst>
            <a:lin ang="0" scaled="0"/>
            <a:tileRect/>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7" name="组合 6"/>
          <p:cNvGrpSpPr/>
          <p:nvPr/>
        </p:nvGrpSpPr>
        <p:grpSpPr>
          <a:xfrm>
            <a:off x="3858142" y="5893872"/>
            <a:ext cx="1241668" cy="919926"/>
            <a:chOff x="2144682" y="3719890"/>
            <a:chExt cx="3280758" cy="2431526"/>
          </a:xfrm>
        </p:grpSpPr>
        <p:sp>
          <p:nvSpPr>
            <p:cNvPr id="8" name="矩形 7"/>
            <p:cNvSpPr/>
            <p:nvPr/>
          </p:nvSpPr>
          <p:spPr>
            <a:xfrm>
              <a:off x="2144683" y="5766405"/>
              <a:ext cx="2369260" cy="385011"/>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 name="平行四边形 8"/>
            <p:cNvSpPr/>
            <p:nvPr/>
          </p:nvSpPr>
          <p:spPr>
            <a:xfrm>
              <a:off x="2144682" y="3719890"/>
              <a:ext cx="3280758" cy="2046515"/>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0" name="平行四边形 9"/>
            <p:cNvSpPr/>
            <p:nvPr/>
          </p:nvSpPr>
          <p:spPr>
            <a:xfrm rot="16200000" flipV="1">
              <a:off x="3753929" y="4479904"/>
              <a:ext cx="2431526" cy="911497"/>
            </a:xfrm>
            <a:prstGeom prst="parallelogram">
              <a:avLst>
                <a:gd name="adj" fmla="val 225115"/>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11" name="组合 10"/>
          <p:cNvGrpSpPr/>
          <p:nvPr/>
        </p:nvGrpSpPr>
        <p:grpSpPr>
          <a:xfrm>
            <a:off x="4754837" y="6154063"/>
            <a:ext cx="640030" cy="514073"/>
            <a:chOff x="3503326" y="4743148"/>
            <a:chExt cx="1094074" cy="879079"/>
          </a:xfrm>
        </p:grpSpPr>
        <p:sp>
          <p:nvSpPr>
            <p:cNvPr id="12" name="矩形 11"/>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 name="平行四边形 2"/>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4" name="任意多边形 13"/>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15" name="组合 14"/>
          <p:cNvGrpSpPr/>
          <p:nvPr/>
        </p:nvGrpSpPr>
        <p:grpSpPr>
          <a:xfrm>
            <a:off x="5231418" y="6007081"/>
            <a:ext cx="640030" cy="514073"/>
            <a:chOff x="3503326" y="4743148"/>
            <a:chExt cx="1094074" cy="879079"/>
          </a:xfrm>
        </p:grpSpPr>
        <p:sp>
          <p:nvSpPr>
            <p:cNvPr id="16" name="矩形 15"/>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7" name="平行四边形 16"/>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8" name="任意多边形 17"/>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23" name="组合 22"/>
          <p:cNvGrpSpPr/>
          <p:nvPr/>
        </p:nvGrpSpPr>
        <p:grpSpPr>
          <a:xfrm>
            <a:off x="5747984" y="5860098"/>
            <a:ext cx="640030" cy="514073"/>
            <a:chOff x="3503326" y="4743148"/>
            <a:chExt cx="1094074" cy="879079"/>
          </a:xfrm>
        </p:grpSpPr>
        <p:sp>
          <p:nvSpPr>
            <p:cNvPr id="24" name="矩形 23"/>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 name="平行四边形 3"/>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9" name="任意多边形 18"/>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20" name="组合 19"/>
          <p:cNvGrpSpPr/>
          <p:nvPr/>
        </p:nvGrpSpPr>
        <p:grpSpPr>
          <a:xfrm>
            <a:off x="6224565" y="5713116"/>
            <a:ext cx="640030" cy="514073"/>
            <a:chOff x="3503326" y="4743148"/>
            <a:chExt cx="1094074" cy="879079"/>
          </a:xfrm>
        </p:grpSpPr>
        <p:sp>
          <p:nvSpPr>
            <p:cNvPr id="28" name="矩形 27"/>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9" name="平行四边形 28"/>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0" name="任意多边形 29"/>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31" name="组合 30"/>
          <p:cNvGrpSpPr/>
          <p:nvPr/>
        </p:nvGrpSpPr>
        <p:grpSpPr>
          <a:xfrm>
            <a:off x="6686099" y="5160282"/>
            <a:ext cx="1241668" cy="919926"/>
            <a:chOff x="2144682" y="3719890"/>
            <a:chExt cx="3280758" cy="2431526"/>
          </a:xfrm>
        </p:grpSpPr>
        <p:sp>
          <p:nvSpPr>
            <p:cNvPr id="32" name="矩形 31"/>
            <p:cNvSpPr/>
            <p:nvPr/>
          </p:nvSpPr>
          <p:spPr>
            <a:xfrm>
              <a:off x="2144683" y="5766405"/>
              <a:ext cx="2369260" cy="385011"/>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3" name="平行四边形 32"/>
            <p:cNvSpPr/>
            <p:nvPr/>
          </p:nvSpPr>
          <p:spPr>
            <a:xfrm>
              <a:off x="2144682" y="3719890"/>
              <a:ext cx="3280758" cy="2046515"/>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4" name="平行四边形 33"/>
            <p:cNvSpPr/>
            <p:nvPr/>
          </p:nvSpPr>
          <p:spPr>
            <a:xfrm rot="16200000" flipV="1">
              <a:off x="3753929" y="4479904"/>
              <a:ext cx="2431526" cy="911497"/>
            </a:xfrm>
            <a:prstGeom prst="parallelogram">
              <a:avLst>
                <a:gd name="adj" fmla="val 225115"/>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35" name="组合 34"/>
          <p:cNvGrpSpPr/>
          <p:nvPr/>
        </p:nvGrpSpPr>
        <p:grpSpPr>
          <a:xfrm>
            <a:off x="6403779" y="5013299"/>
            <a:ext cx="640030" cy="514073"/>
            <a:chOff x="3503326" y="4743148"/>
            <a:chExt cx="1094074" cy="879079"/>
          </a:xfrm>
        </p:grpSpPr>
        <p:sp>
          <p:nvSpPr>
            <p:cNvPr id="36" name="矩形 35"/>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7" name="平行四边形 36"/>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8" name="任意多边形 37"/>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39" name="组合 38"/>
          <p:cNvGrpSpPr/>
          <p:nvPr/>
        </p:nvGrpSpPr>
        <p:grpSpPr>
          <a:xfrm>
            <a:off x="5927198" y="4871467"/>
            <a:ext cx="640030" cy="514073"/>
            <a:chOff x="3503326" y="4743148"/>
            <a:chExt cx="1094074" cy="879079"/>
          </a:xfrm>
        </p:grpSpPr>
        <p:sp>
          <p:nvSpPr>
            <p:cNvPr id="40" name="矩形 39"/>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1" name="平行四边形 40"/>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2" name="任意多边形 41"/>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43" name="组合 42"/>
          <p:cNvGrpSpPr/>
          <p:nvPr/>
        </p:nvGrpSpPr>
        <p:grpSpPr>
          <a:xfrm>
            <a:off x="5450701" y="4727270"/>
            <a:ext cx="640030" cy="514073"/>
            <a:chOff x="3503326" y="4743148"/>
            <a:chExt cx="1094074" cy="879079"/>
          </a:xfrm>
        </p:grpSpPr>
        <p:sp>
          <p:nvSpPr>
            <p:cNvPr id="44" name="矩形 43"/>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5" name="平行四边形 44"/>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6" name="任意多边形 45"/>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47" name="组合 46"/>
          <p:cNvGrpSpPr/>
          <p:nvPr/>
        </p:nvGrpSpPr>
        <p:grpSpPr>
          <a:xfrm>
            <a:off x="4972682" y="4583073"/>
            <a:ext cx="640030" cy="514073"/>
            <a:chOff x="3503326" y="4743148"/>
            <a:chExt cx="1094074" cy="879079"/>
          </a:xfrm>
        </p:grpSpPr>
        <p:sp>
          <p:nvSpPr>
            <p:cNvPr id="48" name="矩形 47"/>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9" name="平行四边形 48"/>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0" name="任意多边形 49"/>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51" name="组合 50"/>
          <p:cNvGrpSpPr/>
          <p:nvPr/>
        </p:nvGrpSpPr>
        <p:grpSpPr>
          <a:xfrm>
            <a:off x="4078352" y="4042260"/>
            <a:ext cx="1241668" cy="919926"/>
            <a:chOff x="2144682" y="3719890"/>
            <a:chExt cx="3280758" cy="2431526"/>
          </a:xfrm>
        </p:grpSpPr>
        <p:sp>
          <p:nvSpPr>
            <p:cNvPr id="52" name="矩形 51"/>
            <p:cNvSpPr/>
            <p:nvPr/>
          </p:nvSpPr>
          <p:spPr>
            <a:xfrm>
              <a:off x="2144683" y="5766405"/>
              <a:ext cx="2369260" cy="385011"/>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3" name="平行四边形 52"/>
            <p:cNvSpPr/>
            <p:nvPr/>
          </p:nvSpPr>
          <p:spPr>
            <a:xfrm>
              <a:off x="2144682" y="3719890"/>
              <a:ext cx="3280758" cy="2046515"/>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4" name="平行四边形 53"/>
            <p:cNvSpPr/>
            <p:nvPr/>
          </p:nvSpPr>
          <p:spPr>
            <a:xfrm rot="16200000" flipV="1">
              <a:off x="3753929" y="4479904"/>
              <a:ext cx="2431526" cy="911497"/>
            </a:xfrm>
            <a:prstGeom prst="parallelogram">
              <a:avLst>
                <a:gd name="adj" fmla="val 225115"/>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55" name="组合 54"/>
          <p:cNvGrpSpPr/>
          <p:nvPr/>
        </p:nvGrpSpPr>
        <p:grpSpPr>
          <a:xfrm>
            <a:off x="5147275" y="3910623"/>
            <a:ext cx="640030" cy="514073"/>
            <a:chOff x="3503326" y="4743148"/>
            <a:chExt cx="1094074" cy="879079"/>
          </a:xfrm>
        </p:grpSpPr>
        <p:sp>
          <p:nvSpPr>
            <p:cNvPr id="56" name="矩形 55"/>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7" name="平行四边形 56"/>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8" name="任意多边形 57"/>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59" name="组合 58"/>
          <p:cNvGrpSpPr/>
          <p:nvPr/>
        </p:nvGrpSpPr>
        <p:grpSpPr>
          <a:xfrm>
            <a:off x="5623857" y="3763641"/>
            <a:ext cx="640030" cy="514073"/>
            <a:chOff x="3503326" y="4743148"/>
            <a:chExt cx="1094074" cy="879079"/>
          </a:xfrm>
        </p:grpSpPr>
        <p:sp>
          <p:nvSpPr>
            <p:cNvPr id="60" name="矩形 59"/>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1" name="平行四边形 60"/>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2" name="任意多边形 61"/>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63" name="组合 62"/>
          <p:cNvGrpSpPr/>
          <p:nvPr/>
        </p:nvGrpSpPr>
        <p:grpSpPr>
          <a:xfrm>
            <a:off x="6102317" y="3624278"/>
            <a:ext cx="640030" cy="514073"/>
            <a:chOff x="3503326" y="4743148"/>
            <a:chExt cx="1094074" cy="879079"/>
          </a:xfrm>
        </p:grpSpPr>
        <p:sp>
          <p:nvSpPr>
            <p:cNvPr id="64" name="矩形 63"/>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5" name="平行四边形 64"/>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6" name="任意多边形 65"/>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67" name="组合 66"/>
          <p:cNvGrpSpPr/>
          <p:nvPr/>
        </p:nvGrpSpPr>
        <p:grpSpPr>
          <a:xfrm>
            <a:off x="6578899" y="3477296"/>
            <a:ext cx="640030" cy="514073"/>
            <a:chOff x="3503326" y="4743148"/>
            <a:chExt cx="1094074" cy="879079"/>
          </a:xfrm>
        </p:grpSpPr>
        <p:sp>
          <p:nvSpPr>
            <p:cNvPr id="68" name="矩形 67"/>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69" name="平行四边形 68"/>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0" name="任意多边形 69"/>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72" name="组合 71"/>
          <p:cNvGrpSpPr/>
          <p:nvPr/>
        </p:nvGrpSpPr>
        <p:grpSpPr>
          <a:xfrm>
            <a:off x="7055672" y="2924460"/>
            <a:ext cx="1241668" cy="919926"/>
            <a:chOff x="2144682" y="3719890"/>
            <a:chExt cx="3280758" cy="2431526"/>
          </a:xfrm>
        </p:grpSpPr>
        <p:sp>
          <p:nvSpPr>
            <p:cNvPr id="73" name="矩形 72"/>
            <p:cNvSpPr/>
            <p:nvPr/>
          </p:nvSpPr>
          <p:spPr>
            <a:xfrm>
              <a:off x="2144683" y="5766405"/>
              <a:ext cx="2369260" cy="385011"/>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4" name="平行四边形 73"/>
            <p:cNvSpPr/>
            <p:nvPr/>
          </p:nvSpPr>
          <p:spPr>
            <a:xfrm>
              <a:off x="2144682" y="3719890"/>
              <a:ext cx="3280758" cy="2046515"/>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5" name="平行四边形 74"/>
            <p:cNvSpPr/>
            <p:nvPr/>
          </p:nvSpPr>
          <p:spPr>
            <a:xfrm rot="16200000" flipV="1">
              <a:off x="3753929" y="4479904"/>
              <a:ext cx="2431526" cy="911497"/>
            </a:xfrm>
            <a:prstGeom prst="parallelogram">
              <a:avLst>
                <a:gd name="adj" fmla="val 225115"/>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76" name="组合 75"/>
          <p:cNvGrpSpPr/>
          <p:nvPr/>
        </p:nvGrpSpPr>
        <p:grpSpPr>
          <a:xfrm>
            <a:off x="6757754" y="2774453"/>
            <a:ext cx="640030" cy="514073"/>
            <a:chOff x="3503326" y="4743148"/>
            <a:chExt cx="1094074" cy="879079"/>
          </a:xfrm>
        </p:grpSpPr>
        <p:sp>
          <p:nvSpPr>
            <p:cNvPr id="77" name="矩形 76"/>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8" name="平行四边形 77"/>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79" name="任意多边形 78"/>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80" name="组合 79"/>
          <p:cNvGrpSpPr/>
          <p:nvPr/>
        </p:nvGrpSpPr>
        <p:grpSpPr>
          <a:xfrm>
            <a:off x="6281173" y="2632620"/>
            <a:ext cx="640030" cy="514073"/>
            <a:chOff x="3503326" y="4743148"/>
            <a:chExt cx="1094074" cy="879079"/>
          </a:xfrm>
        </p:grpSpPr>
        <p:sp>
          <p:nvSpPr>
            <p:cNvPr id="81" name="矩形 80"/>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82" name="平行四边形 81"/>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83" name="任意多边形 82"/>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84" name="组合 83"/>
          <p:cNvGrpSpPr/>
          <p:nvPr/>
        </p:nvGrpSpPr>
        <p:grpSpPr>
          <a:xfrm>
            <a:off x="5804676" y="2472548"/>
            <a:ext cx="640030" cy="514073"/>
            <a:chOff x="3503326" y="4743148"/>
            <a:chExt cx="1094074" cy="879079"/>
          </a:xfrm>
        </p:grpSpPr>
        <p:sp>
          <p:nvSpPr>
            <p:cNvPr id="85" name="矩形 84"/>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86" name="平行四边形 85"/>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87" name="任意多边形 86"/>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88" name="组合 87"/>
          <p:cNvGrpSpPr/>
          <p:nvPr/>
        </p:nvGrpSpPr>
        <p:grpSpPr>
          <a:xfrm>
            <a:off x="5326657" y="2344226"/>
            <a:ext cx="640030" cy="514073"/>
            <a:chOff x="3503326" y="4743148"/>
            <a:chExt cx="1094074" cy="879079"/>
          </a:xfrm>
        </p:grpSpPr>
        <p:sp>
          <p:nvSpPr>
            <p:cNvPr id="89" name="矩形 88"/>
            <p:cNvSpPr/>
            <p:nvPr/>
          </p:nvSpPr>
          <p:spPr>
            <a:xfrm>
              <a:off x="3503327" y="5373140"/>
              <a:ext cx="814673" cy="249087"/>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0" name="平行四边形 89"/>
            <p:cNvSpPr/>
            <p:nvPr/>
          </p:nvSpPr>
          <p:spPr>
            <a:xfrm>
              <a:off x="3503326" y="4743148"/>
              <a:ext cx="1094074" cy="629991"/>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1" name="任意多边形 90"/>
            <p:cNvSpPr/>
            <p:nvPr/>
          </p:nvSpPr>
          <p:spPr>
            <a:xfrm rot="16200000" flipV="1">
              <a:off x="4020418" y="5045244"/>
              <a:ext cx="874564" cy="279400"/>
            </a:xfrm>
            <a:custGeom>
              <a:avLst/>
              <a:gdLst>
                <a:gd name="connsiteX0" fmla="*/ 874564 w 874564"/>
                <a:gd name="connsiteY0" fmla="*/ 0 h 279400"/>
                <a:gd name="connsiteX1" fmla="*/ 628972 w 874564"/>
                <a:gd name="connsiteY1" fmla="*/ 0 h 279400"/>
                <a:gd name="connsiteX2" fmla="*/ 0 w 874564"/>
                <a:gd name="connsiteY2" fmla="*/ 279400 h 279400"/>
                <a:gd name="connsiteX3" fmla="*/ 245592 w 874564"/>
                <a:gd name="connsiteY3" fmla="*/ 279400 h 279400"/>
              </a:gdLst>
              <a:ahLst/>
              <a:cxnLst>
                <a:cxn ang="0">
                  <a:pos x="connsiteX0" y="connsiteY0"/>
                </a:cxn>
                <a:cxn ang="0">
                  <a:pos x="connsiteX1" y="connsiteY1"/>
                </a:cxn>
                <a:cxn ang="0">
                  <a:pos x="connsiteX2" y="connsiteY2"/>
                </a:cxn>
                <a:cxn ang="0">
                  <a:pos x="connsiteX3" y="connsiteY3"/>
                </a:cxn>
              </a:cxnLst>
              <a:rect l="l" t="t" r="r" b="b"/>
              <a:pathLst>
                <a:path w="874564" h="279400">
                  <a:moveTo>
                    <a:pt x="874564" y="0"/>
                  </a:moveTo>
                  <a:lnTo>
                    <a:pt x="628972" y="0"/>
                  </a:lnTo>
                  <a:lnTo>
                    <a:pt x="0" y="279400"/>
                  </a:lnTo>
                  <a:lnTo>
                    <a:pt x="245592" y="279400"/>
                  </a:lnTo>
                  <a:close/>
                </a:path>
              </a:pathLst>
            </a:cu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691" name="组合 690"/>
          <p:cNvGrpSpPr/>
          <p:nvPr/>
        </p:nvGrpSpPr>
        <p:grpSpPr>
          <a:xfrm>
            <a:off x="4413241" y="1488850"/>
            <a:ext cx="1241668" cy="1225810"/>
            <a:chOff x="4427270" y="1014105"/>
            <a:chExt cx="1241506" cy="1226094"/>
          </a:xfrm>
        </p:grpSpPr>
        <p:grpSp>
          <p:nvGrpSpPr>
            <p:cNvPr id="92" name="组合 91"/>
            <p:cNvGrpSpPr/>
            <p:nvPr/>
          </p:nvGrpSpPr>
          <p:grpSpPr>
            <a:xfrm>
              <a:off x="4427270" y="1320060"/>
              <a:ext cx="1241506" cy="920139"/>
              <a:chOff x="2144682" y="3719890"/>
              <a:chExt cx="3280758" cy="2431526"/>
            </a:xfrm>
          </p:grpSpPr>
          <p:sp>
            <p:nvSpPr>
              <p:cNvPr id="93" name="矩形 92"/>
              <p:cNvSpPr/>
              <p:nvPr/>
            </p:nvSpPr>
            <p:spPr>
              <a:xfrm>
                <a:off x="2144683" y="5766405"/>
                <a:ext cx="2369260" cy="385011"/>
              </a:xfrm>
              <a:prstGeom prst="rect">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4" name="平行四边形 93"/>
              <p:cNvSpPr/>
              <p:nvPr/>
            </p:nvSpPr>
            <p:spPr>
              <a:xfrm>
                <a:off x="2144682" y="3719890"/>
                <a:ext cx="3280758" cy="2046515"/>
              </a:xfrm>
              <a:prstGeom prst="parallelogram">
                <a:avLst>
                  <a:gd name="adj" fmla="val 44592"/>
                </a:avLst>
              </a:prstGeom>
              <a:solidFill>
                <a:srgbClr val="E1E7E7"/>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95" name="平行四边形 94"/>
              <p:cNvSpPr/>
              <p:nvPr/>
            </p:nvSpPr>
            <p:spPr>
              <a:xfrm rot="16200000" flipV="1">
                <a:off x="3753929" y="4479904"/>
                <a:ext cx="2431526" cy="911497"/>
              </a:xfrm>
              <a:prstGeom prst="parallelogram">
                <a:avLst>
                  <a:gd name="adj" fmla="val 225115"/>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sp>
          <p:nvSpPr>
            <p:cNvPr id="104" name="任意多边形 103"/>
            <p:cNvSpPr/>
            <p:nvPr/>
          </p:nvSpPr>
          <p:spPr>
            <a:xfrm>
              <a:off x="4657725" y="1314451"/>
              <a:ext cx="546100" cy="260350"/>
            </a:xfrm>
            <a:custGeom>
              <a:avLst/>
              <a:gdLst>
                <a:gd name="connsiteX0" fmla="*/ 0 w 511175"/>
                <a:gd name="connsiteY0" fmla="*/ 238125 h 238125"/>
                <a:gd name="connsiteX1" fmla="*/ 114300 w 511175"/>
                <a:gd name="connsiteY1" fmla="*/ 0 h 238125"/>
                <a:gd name="connsiteX2" fmla="*/ 511175 w 511175"/>
                <a:gd name="connsiteY2" fmla="*/ 0 h 238125"/>
                <a:gd name="connsiteX3" fmla="*/ 0 w 511175"/>
                <a:gd name="connsiteY3" fmla="*/ 238125 h 238125"/>
                <a:gd name="connsiteX0-1" fmla="*/ 0 w 546100"/>
                <a:gd name="connsiteY0-2" fmla="*/ 260350 h 260350"/>
                <a:gd name="connsiteX1-3" fmla="*/ 149225 w 546100"/>
                <a:gd name="connsiteY1-4" fmla="*/ 0 h 260350"/>
                <a:gd name="connsiteX2-5" fmla="*/ 546100 w 546100"/>
                <a:gd name="connsiteY2-6" fmla="*/ 0 h 260350"/>
                <a:gd name="connsiteX3-7" fmla="*/ 0 w 546100"/>
                <a:gd name="connsiteY3-8" fmla="*/ 260350 h 260350"/>
                <a:gd name="connsiteX0-9" fmla="*/ 0 w 546100"/>
                <a:gd name="connsiteY0-10" fmla="*/ 260350 h 260350"/>
                <a:gd name="connsiteX1-11" fmla="*/ 114300 w 546100"/>
                <a:gd name="connsiteY1-12" fmla="*/ 3175 h 260350"/>
                <a:gd name="connsiteX2-13" fmla="*/ 546100 w 546100"/>
                <a:gd name="connsiteY2-14" fmla="*/ 0 h 260350"/>
                <a:gd name="connsiteX3-15" fmla="*/ 0 w 546100"/>
                <a:gd name="connsiteY3-16" fmla="*/ 260350 h 260350"/>
              </a:gdLst>
              <a:ahLst/>
              <a:cxnLst>
                <a:cxn ang="0">
                  <a:pos x="connsiteX0-9" y="connsiteY0-10"/>
                </a:cxn>
                <a:cxn ang="0">
                  <a:pos x="connsiteX1-11" y="connsiteY1-12"/>
                </a:cxn>
                <a:cxn ang="0">
                  <a:pos x="connsiteX2-13" y="connsiteY2-14"/>
                </a:cxn>
                <a:cxn ang="0">
                  <a:pos x="connsiteX3-15" y="connsiteY3-16"/>
                </a:cxn>
              </a:cxnLst>
              <a:rect l="l" t="t" r="r" b="b"/>
              <a:pathLst>
                <a:path w="546100" h="260350">
                  <a:moveTo>
                    <a:pt x="0" y="260350"/>
                  </a:moveTo>
                  <a:lnTo>
                    <a:pt x="114300" y="3175"/>
                  </a:lnTo>
                  <a:lnTo>
                    <a:pt x="546100" y="0"/>
                  </a:lnTo>
                  <a:lnTo>
                    <a:pt x="0" y="260350"/>
                  </a:lnTo>
                  <a:close/>
                </a:path>
              </a:pathLst>
            </a:custGeom>
            <a:gradFill flip="none" rotWithShape="1">
              <a:gsLst>
                <a:gs pos="0">
                  <a:sysClr val="windowText" lastClr="000000"/>
                </a:gs>
                <a:gs pos="100000">
                  <a:sysClr val="window" lastClr="FFFFFF">
                    <a:lumMod val="65000"/>
                    <a:alpha val="0"/>
                  </a:sysClr>
                </a:gs>
              </a:gsLst>
              <a:lin ang="8400000" scaled="0"/>
              <a:tileRect/>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111" name="组合 110"/>
            <p:cNvGrpSpPr/>
            <p:nvPr/>
          </p:nvGrpSpPr>
          <p:grpSpPr>
            <a:xfrm>
              <a:off x="4887974" y="1014105"/>
              <a:ext cx="118253" cy="164332"/>
              <a:chOff x="6042180" y="1520825"/>
              <a:chExt cx="249730" cy="347048"/>
            </a:xfrm>
          </p:grpSpPr>
          <p:sp>
            <p:nvSpPr>
              <p:cNvPr id="112" name="圆角矩形 111"/>
              <p:cNvSpPr/>
              <p:nvPr/>
            </p:nvSpPr>
            <p:spPr>
              <a:xfrm>
                <a:off x="6042180" y="1520825"/>
                <a:ext cx="57464" cy="347048"/>
              </a:xfrm>
              <a:prstGeom prst="roundRect">
                <a:avLst>
                  <a:gd name="adj" fmla="val 50000"/>
                </a:avLst>
              </a:prstGeom>
              <a:gradFill flip="none" rotWithShape="1">
                <a:gsLst>
                  <a:gs pos="0">
                    <a:sysClr val="window" lastClr="FFFFFF">
                      <a:lumMod val="75000"/>
                    </a:sysClr>
                  </a:gs>
                  <a:gs pos="100000">
                    <a:sysClr val="window" lastClr="FFFFFF">
                      <a:lumMod val="65000"/>
                    </a:sysClr>
                  </a:gs>
                </a:gsLst>
                <a:lin ang="5400000" scaled="0"/>
                <a:tileRect/>
              </a:gradFill>
              <a:ln w="3175" cap="flat" cmpd="sng" algn="ctr">
                <a:gradFill flip="none" rotWithShape="1">
                  <a:gsLst>
                    <a:gs pos="0">
                      <a:sysClr val="window" lastClr="FFFFFF">
                        <a:lumMod val="50000"/>
                      </a:sysClr>
                    </a:gs>
                    <a:gs pos="100000">
                      <a:sysClr val="window" lastClr="FFFFFF">
                        <a:lumMod val="95000"/>
                      </a:sysClr>
                    </a:gs>
                  </a:gsLst>
                  <a:lin ang="0" scaled="0"/>
                  <a:tileRect/>
                </a:gra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13" name="圆角矩形 112"/>
              <p:cNvSpPr/>
              <p:nvPr/>
            </p:nvSpPr>
            <p:spPr>
              <a:xfrm>
                <a:off x="6061577" y="1684824"/>
                <a:ext cx="16024" cy="86353"/>
              </a:xfrm>
              <a:prstGeom prst="roundRect">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14" name="圆角矩形 113"/>
              <p:cNvSpPr/>
              <p:nvPr/>
            </p:nvSpPr>
            <p:spPr>
              <a:xfrm>
                <a:off x="6067080" y="1586638"/>
                <a:ext cx="224830" cy="41366"/>
              </a:xfrm>
              <a:prstGeom prst="roundRect">
                <a:avLst>
                  <a:gd name="adj" fmla="val 50000"/>
                </a:avLst>
              </a:prstGeom>
              <a:gradFill flip="none" rotWithShape="1">
                <a:gsLst>
                  <a:gs pos="65500">
                    <a:sysClr val="window" lastClr="FFFFFF">
                      <a:lumMod val="95000"/>
                    </a:sysClr>
                  </a:gs>
                  <a:gs pos="31000">
                    <a:sysClr val="window" lastClr="FFFFFF">
                      <a:lumMod val="85000"/>
                    </a:sysClr>
                  </a:gs>
                  <a:gs pos="0">
                    <a:srgbClr val="B4B1A9"/>
                  </a:gs>
                  <a:gs pos="100000">
                    <a:sysClr val="window" lastClr="FFFFFF"/>
                  </a:gs>
                </a:gsLst>
                <a:lin ang="0" scaled="0"/>
                <a:tileRect/>
              </a:gradFill>
              <a:ln w="3175" cap="flat" cmpd="sng" algn="ctr">
                <a:gradFill>
                  <a:gsLst>
                    <a:gs pos="0">
                      <a:sysClr val="window" lastClr="FFFFFF">
                        <a:lumMod val="50000"/>
                      </a:sysClr>
                    </a:gs>
                    <a:gs pos="100000">
                      <a:sysClr val="window" lastClr="FFFFFF">
                        <a:lumMod val="95000"/>
                      </a:sysClr>
                    </a:gs>
                  </a:gsLst>
                  <a:lin ang="0" scaled="0"/>
                </a:gra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sp>
          <p:nvSpPr>
            <p:cNvPr id="115" name="任意多边形 114"/>
            <p:cNvSpPr/>
            <p:nvPr/>
          </p:nvSpPr>
          <p:spPr>
            <a:xfrm>
              <a:off x="4434840" y="1318260"/>
              <a:ext cx="1082040" cy="792480"/>
            </a:xfrm>
            <a:custGeom>
              <a:avLst/>
              <a:gdLst>
                <a:gd name="connsiteX0" fmla="*/ 739140 w 1082040"/>
                <a:gd name="connsiteY0" fmla="*/ 0 h 792480"/>
                <a:gd name="connsiteX1" fmla="*/ 228600 w 1082040"/>
                <a:gd name="connsiteY1" fmla="*/ 236220 h 792480"/>
                <a:gd name="connsiteX2" fmla="*/ 0 w 1082040"/>
                <a:gd name="connsiteY2" fmla="*/ 777240 h 792480"/>
                <a:gd name="connsiteX3" fmla="*/ 899160 w 1082040"/>
                <a:gd name="connsiteY3" fmla="*/ 792480 h 792480"/>
                <a:gd name="connsiteX4" fmla="*/ 1082040 w 1082040"/>
                <a:gd name="connsiteY4" fmla="*/ 15240 h 792480"/>
                <a:gd name="connsiteX5" fmla="*/ 739140 w 1082040"/>
                <a:gd name="connsiteY5" fmla="*/ 0 h 792480"/>
                <a:gd name="connsiteX0-1" fmla="*/ 739140 w 1082040"/>
                <a:gd name="connsiteY0-2" fmla="*/ 0 h 792480"/>
                <a:gd name="connsiteX1-3" fmla="*/ 228600 w 1082040"/>
                <a:gd name="connsiteY1-4" fmla="*/ 252095 h 792480"/>
                <a:gd name="connsiteX2-5" fmla="*/ 0 w 1082040"/>
                <a:gd name="connsiteY2-6" fmla="*/ 777240 h 792480"/>
                <a:gd name="connsiteX3-7" fmla="*/ 899160 w 1082040"/>
                <a:gd name="connsiteY3-8" fmla="*/ 792480 h 792480"/>
                <a:gd name="connsiteX4-9" fmla="*/ 1082040 w 1082040"/>
                <a:gd name="connsiteY4-10" fmla="*/ 15240 h 792480"/>
                <a:gd name="connsiteX5-11" fmla="*/ 739140 w 1082040"/>
                <a:gd name="connsiteY5-12" fmla="*/ 0 h 792480"/>
                <a:gd name="connsiteX0-13" fmla="*/ 739140 w 1082040"/>
                <a:gd name="connsiteY0-14" fmla="*/ 0 h 792480"/>
                <a:gd name="connsiteX1-15" fmla="*/ 222250 w 1082040"/>
                <a:gd name="connsiteY1-16" fmla="*/ 267970 h 792480"/>
                <a:gd name="connsiteX2-17" fmla="*/ 0 w 1082040"/>
                <a:gd name="connsiteY2-18" fmla="*/ 777240 h 792480"/>
                <a:gd name="connsiteX3-19" fmla="*/ 899160 w 1082040"/>
                <a:gd name="connsiteY3-20" fmla="*/ 792480 h 792480"/>
                <a:gd name="connsiteX4-21" fmla="*/ 1082040 w 1082040"/>
                <a:gd name="connsiteY4-22" fmla="*/ 15240 h 792480"/>
                <a:gd name="connsiteX5-23" fmla="*/ 739140 w 1082040"/>
                <a:gd name="connsiteY5-24" fmla="*/ 0 h 792480"/>
              </a:gdLst>
              <a:ahLst/>
              <a:cxnLst>
                <a:cxn ang="0">
                  <a:pos x="connsiteX0-13" y="connsiteY0-14"/>
                </a:cxn>
                <a:cxn ang="0">
                  <a:pos x="connsiteX1-15" y="connsiteY1-16"/>
                </a:cxn>
                <a:cxn ang="0">
                  <a:pos x="connsiteX2-17" y="connsiteY2-18"/>
                </a:cxn>
                <a:cxn ang="0">
                  <a:pos x="connsiteX3-19" y="connsiteY3-20"/>
                </a:cxn>
                <a:cxn ang="0">
                  <a:pos x="connsiteX4-21" y="connsiteY4-22"/>
                </a:cxn>
                <a:cxn ang="0">
                  <a:pos x="connsiteX5-23" y="connsiteY5-24"/>
                </a:cxn>
              </a:cxnLst>
              <a:rect l="l" t="t" r="r" b="b"/>
              <a:pathLst>
                <a:path w="1082040" h="792480">
                  <a:moveTo>
                    <a:pt x="739140" y="0"/>
                  </a:moveTo>
                  <a:lnTo>
                    <a:pt x="222250" y="267970"/>
                  </a:lnTo>
                  <a:lnTo>
                    <a:pt x="0" y="777240"/>
                  </a:lnTo>
                  <a:lnTo>
                    <a:pt x="899160" y="792480"/>
                  </a:lnTo>
                  <a:lnTo>
                    <a:pt x="1082040" y="15240"/>
                  </a:lnTo>
                  <a:lnTo>
                    <a:pt x="739140" y="0"/>
                  </a:lnTo>
                  <a:close/>
                </a:path>
              </a:pathLst>
            </a:custGeom>
            <a:gradFill flip="none" rotWithShape="1">
              <a:gsLst>
                <a:gs pos="0">
                  <a:sysClr val="window" lastClr="FFFFFF"/>
                </a:gs>
                <a:gs pos="100000">
                  <a:sysClr val="window" lastClr="FFFFFF">
                    <a:lumMod val="75000"/>
                    <a:alpha val="50000"/>
                  </a:sysClr>
                </a:gs>
              </a:gsLst>
              <a:lin ang="5400000" scaled="0"/>
              <a:tileRect/>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692" name="组合 691"/>
          <p:cNvGrpSpPr/>
          <p:nvPr/>
        </p:nvGrpSpPr>
        <p:grpSpPr>
          <a:xfrm>
            <a:off x="4805505" y="877723"/>
            <a:ext cx="1006735" cy="1103444"/>
            <a:chOff x="4804879" y="402836"/>
            <a:chExt cx="1006604" cy="1103700"/>
          </a:xfrm>
        </p:grpSpPr>
        <p:grpSp>
          <p:nvGrpSpPr>
            <p:cNvPr id="105" name="组合 104"/>
            <p:cNvGrpSpPr/>
            <p:nvPr/>
          </p:nvGrpSpPr>
          <p:grpSpPr>
            <a:xfrm>
              <a:off x="4804879" y="543907"/>
              <a:ext cx="807568" cy="929357"/>
              <a:chOff x="4452612" y="333710"/>
              <a:chExt cx="1116901" cy="1285340"/>
            </a:xfrm>
          </p:grpSpPr>
          <p:sp>
            <p:nvSpPr>
              <p:cNvPr id="106" name="矩形 105"/>
              <p:cNvSpPr/>
              <p:nvPr/>
            </p:nvSpPr>
            <p:spPr>
              <a:xfrm>
                <a:off x="4817523" y="333710"/>
                <a:ext cx="751990" cy="1079089"/>
              </a:xfrm>
              <a:prstGeom prst="rect">
                <a:avLst/>
              </a:prstGeom>
              <a:gradFill flip="none" rotWithShape="1">
                <a:gsLst>
                  <a:gs pos="0">
                    <a:sysClr val="window" lastClr="FFFFFF"/>
                  </a:gs>
                  <a:gs pos="100000">
                    <a:sysClr val="window" lastClr="FFFFFF">
                      <a:lumMod val="85000"/>
                    </a:sysClr>
                  </a:gs>
                </a:gsLst>
                <a:lin ang="5400000" scaled="0"/>
                <a:tileRect/>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07" name="矩形 106"/>
              <p:cNvSpPr/>
              <p:nvPr/>
            </p:nvSpPr>
            <p:spPr>
              <a:xfrm>
                <a:off x="4923377" y="409913"/>
                <a:ext cx="577432" cy="1002886"/>
              </a:xfrm>
              <a:prstGeom prst="rect">
                <a:avLst/>
              </a:prstGeom>
              <a:gradFill>
                <a:gsLst>
                  <a:gs pos="0">
                    <a:srgbClr val="007BD3"/>
                  </a:gs>
                  <a:gs pos="100000">
                    <a:srgbClr val="034373"/>
                  </a:gs>
                </a:gsLst>
                <a:lin ang="3600000" scaled="0"/>
              </a:gradFill>
              <a:ln w="28575"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08" name="任意多边形 107"/>
              <p:cNvSpPr/>
              <p:nvPr/>
            </p:nvSpPr>
            <p:spPr>
              <a:xfrm>
                <a:off x="4921351" y="390286"/>
                <a:ext cx="577431" cy="1002886"/>
              </a:xfrm>
              <a:custGeom>
                <a:avLst/>
                <a:gdLst>
                  <a:gd name="connsiteX0" fmla="*/ 0 w 577432"/>
                  <a:gd name="connsiteY0" fmla="*/ 0 h 1002886"/>
                  <a:gd name="connsiteX1" fmla="*/ 577432 w 577432"/>
                  <a:gd name="connsiteY1" fmla="*/ 0 h 1002886"/>
                  <a:gd name="connsiteX2" fmla="*/ 577432 w 577432"/>
                  <a:gd name="connsiteY2" fmla="*/ 1002886 h 1002886"/>
                  <a:gd name="connsiteX3" fmla="*/ 544147 w 577432"/>
                  <a:gd name="connsiteY3" fmla="*/ 1002886 h 1002886"/>
                  <a:gd name="connsiteX4" fmla="*/ 544147 w 577432"/>
                  <a:gd name="connsiteY4" fmla="*/ 30405 h 1002886"/>
                  <a:gd name="connsiteX5" fmla="*/ 32488 w 577432"/>
                  <a:gd name="connsiteY5" fmla="*/ 30405 h 1002886"/>
                  <a:gd name="connsiteX6" fmla="*/ 32488 w 577432"/>
                  <a:gd name="connsiteY6" fmla="*/ 1002886 h 1002886"/>
                  <a:gd name="connsiteX7" fmla="*/ 0 w 577432"/>
                  <a:gd name="connsiteY7" fmla="*/ 1002886 h 100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7432" h="1002886">
                    <a:moveTo>
                      <a:pt x="0" y="0"/>
                    </a:moveTo>
                    <a:lnTo>
                      <a:pt x="577432" y="0"/>
                    </a:lnTo>
                    <a:lnTo>
                      <a:pt x="577432" y="1002886"/>
                    </a:lnTo>
                    <a:lnTo>
                      <a:pt x="544147" y="1002886"/>
                    </a:lnTo>
                    <a:lnTo>
                      <a:pt x="544147" y="30405"/>
                    </a:lnTo>
                    <a:lnTo>
                      <a:pt x="32488" y="30405"/>
                    </a:lnTo>
                    <a:lnTo>
                      <a:pt x="32488" y="1002886"/>
                    </a:lnTo>
                    <a:lnTo>
                      <a:pt x="0" y="1002886"/>
                    </a:lnTo>
                    <a:close/>
                  </a:path>
                </a:pathLst>
              </a:custGeom>
              <a:gradFill flip="none" rotWithShape="1">
                <a:gsLst>
                  <a:gs pos="0">
                    <a:sysClr val="window" lastClr="FFFFFF">
                      <a:lumMod val="75000"/>
                    </a:sysClr>
                  </a:gs>
                  <a:gs pos="100000">
                    <a:sysClr val="window" lastClr="FFFFFF">
                      <a:lumMod val="95000"/>
                    </a:sysClr>
                  </a:gs>
                </a:gsLst>
                <a:lin ang="3600000" scaled="0"/>
                <a:tileRect/>
              </a:gradFill>
              <a:ln w="28575"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09" name="任意多边形 108"/>
              <p:cNvSpPr/>
              <p:nvPr/>
            </p:nvSpPr>
            <p:spPr>
              <a:xfrm>
                <a:off x="4497660" y="348707"/>
                <a:ext cx="458457" cy="1268955"/>
              </a:xfrm>
              <a:custGeom>
                <a:avLst/>
                <a:gdLst>
                  <a:gd name="connsiteX0" fmla="*/ 6350 w 723900"/>
                  <a:gd name="connsiteY0" fmla="*/ 2349500 h 2349500"/>
                  <a:gd name="connsiteX1" fmla="*/ 723900 w 723900"/>
                  <a:gd name="connsiteY1" fmla="*/ 1993900 h 2349500"/>
                  <a:gd name="connsiteX2" fmla="*/ 723900 w 723900"/>
                  <a:gd name="connsiteY2" fmla="*/ 158750 h 2349500"/>
                  <a:gd name="connsiteX3" fmla="*/ 0 w 723900"/>
                  <a:gd name="connsiteY3" fmla="*/ 0 h 2349500"/>
                  <a:gd name="connsiteX4" fmla="*/ 6350 w 723900"/>
                  <a:gd name="connsiteY4" fmla="*/ 2349500 h 234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900" h="2349500">
                    <a:moveTo>
                      <a:pt x="6350" y="2349500"/>
                    </a:moveTo>
                    <a:lnTo>
                      <a:pt x="723900" y="1993900"/>
                    </a:lnTo>
                    <a:lnTo>
                      <a:pt x="723900" y="158750"/>
                    </a:lnTo>
                    <a:lnTo>
                      <a:pt x="0" y="0"/>
                    </a:lnTo>
                    <a:cubicBezTo>
                      <a:pt x="2117" y="783167"/>
                      <a:pt x="4233" y="1566333"/>
                      <a:pt x="6350" y="2349500"/>
                    </a:cubicBezTo>
                    <a:close/>
                  </a:path>
                </a:pathLst>
              </a:custGeom>
              <a:gradFill flip="none" rotWithShape="1">
                <a:gsLst>
                  <a:gs pos="0">
                    <a:sysClr val="window" lastClr="FFFFFF"/>
                  </a:gs>
                  <a:gs pos="100000">
                    <a:sysClr val="window" lastClr="FFFFFF">
                      <a:lumMod val="85000"/>
                    </a:sysClr>
                  </a:gs>
                </a:gsLst>
                <a:lin ang="5400000" scaled="1"/>
                <a:tileRect/>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10" name="矩形 109"/>
              <p:cNvSpPr/>
              <p:nvPr/>
            </p:nvSpPr>
            <p:spPr>
              <a:xfrm>
                <a:off x="4452612" y="348249"/>
                <a:ext cx="47733" cy="1270801"/>
              </a:xfrm>
              <a:prstGeom prst="rect">
                <a:avLst/>
              </a:prstGeom>
              <a:solidFill>
                <a:sysClr val="window" lastClr="FFFFFF">
                  <a:lumMod val="65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pic>
          <p:nvPicPr>
            <p:cNvPr id="116" name="图片 115"/>
            <p:cNvPicPr>
              <a:picLocks noChangeAspect="1"/>
            </p:cNvPicPr>
            <p:nvPr/>
          </p:nvPicPr>
          <p:blipFill>
            <a:blip r:embed="rId3"/>
            <a:stretch>
              <a:fillRect/>
            </a:stretch>
          </p:blipFill>
          <p:spPr>
            <a:xfrm>
              <a:off x="5205816" y="784103"/>
              <a:ext cx="328380" cy="398747"/>
            </a:xfrm>
            <a:prstGeom prst="rect">
              <a:avLst/>
            </a:prstGeom>
          </p:spPr>
        </p:pic>
        <p:pic>
          <p:nvPicPr>
            <p:cNvPr id="117" name="图片 116"/>
            <p:cNvPicPr>
              <a:picLocks noChangeAspect="1"/>
            </p:cNvPicPr>
            <p:nvPr/>
          </p:nvPicPr>
          <p:blipFill rotWithShape="1">
            <a:blip r:embed="rId4" cstate="print">
              <a:grayscl/>
              <a:extLst>
                <a:ext uri="{BEBA8EAE-BF5A-486C-A8C5-ECC9F3942E4B}">
                  <a14:imgProps xmlns:a14="http://schemas.microsoft.com/office/drawing/2010/main">
                    <a14:imgLayer r:embed="rId5">
                      <a14:imgEffect>
                        <a14:colorTemperature colorTemp="2000"/>
                      </a14:imgEffect>
                      <a14:imgEffect>
                        <a14:saturation sat="400000"/>
                      </a14:imgEffect>
                    </a14:imgLayer>
                  </a14:imgProps>
                </a:ext>
              </a:extLst>
            </a:blip>
            <a:srcRect b="72279"/>
            <a:stretch>
              <a:fillRect/>
            </a:stretch>
          </p:blipFill>
          <p:spPr>
            <a:xfrm rot="5400000">
              <a:off x="5213358" y="908411"/>
              <a:ext cx="1103700" cy="92549"/>
            </a:xfrm>
            <a:prstGeom prst="rect">
              <a:avLst/>
            </a:prstGeom>
          </p:spPr>
        </p:pic>
      </p:grpSp>
      <p:grpSp>
        <p:nvGrpSpPr>
          <p:cNvPr id="118" name="Group 41"/>
          <p:cNvGrpSpPr>
            <a:grpSpLocks noChangeAspect="1"/>
          </p:cNvGrpSpPr>
          <p:nvPr/>
        </p:nvGrpSpPr>
        <p:grpSpPr bwMode="auto">
          <a:xfrm>
            <a:off x="4148676" y="5792902"/>
            <a:ext cx="475011" cy="581268"/>
            <a:chOff x="3783" y="2089"/>
            <a:chExt cx="116" cy="142"/>
          </a:xfrm>
          <a:effectLst>
            <a:reflection blurRad="6350" stA="50000" endA="300" endPos="55000" dir="5400000" sy="-100000" algn="bl" rotWithShape="0"/>
          </a:effectLst>
        </p:grpSpPr>
        <p:sp>
          <p:nvSpPr>
            <p:cNvPr id="119" name="AutoShape 40"/>
            <p:cNvSpPr>
              <a:spLocks noChangeAspect="1" noChangeArrowheads="1" noTextEdit="1"/>
            </p:cNvSpPr>
            <p:nvPr/>
          </p:nvSpPr>
          <p:spPr bwMode="auto">
            <a:xfrm>
              <a:off x="3783" y="2089"/>
              <a:ext cx="114"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0" name="Freeform 42"/>
            <p:cNvSpPr/>
            <p:nvPr/>
          </p:nvSpPr>
          <p:spPr bwMode="auto">
            <a:xfrm>
              <a:off x="3791" y="2221"/>
              <a:ext cx="20" cy="10"/>
            </a:xfrm>
            <a:custGeom>
              <a:avLst/>
              <a:gdLst>
                <a:gd name="T0" fmla="*/ 8 w 8"/>
                <a:gd name="T1" fmla="*/ 0 h 4"/>
                <a:gd name="T2" fmla="*/ 1 w 8"/>
                <a:gd name="T3" fmla="*/ 0 h 4"/>
                <a:gd name="T4" fmla="*/ 0 w 8"/>
                <a:gd name="T5" fmla="*/ 0 h 4"/>
                <a:gd name="T6" fmla="*/ 0 w 8"/>
                <a:gd name="T7" fmla="*/ 4 h 4"/>
                <a:gd name="T8" fmla="*/ 1 w 8"/>
                <a:gd name="T9" fmla="*/ 4 h 4"/>
                <a:gd name="T10" fmla="*/ 8 w 8"/>
                <a:gd name="T11" fmla="*/ 4 h 4"/>
                <a:gd name="T12" fmla="*/ 8 w 8"/>
                <a:gd name="T13" fmla="*/ 4 h 4"/>
                <a:gd name="T14" fmla="*/ 8 w 8"/>
                <a:gd name="T15" fmla="*/ 0 h 4"/>
                <a:gd name="T16" fmla="*/ 8 w 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8" y="0"/>
                  </a:moveTo>
                  <a:cubicBezTo>
                    <a:pt x="1" y="0"/>
                    <a:pt x="1" y="0"/>
                    <a:pt x="1" y="0"/>
                  </a:cubicBezTo>
                  <a:cubicBezTo>
                    <a:pt x="0" y="0"/>
                    <a:pt x="0" y="0"/>
                    <a:pt x="0" y="0"/>
                  </a:cubicBezTo>
                  <a:cubicBezTo>
                    <a:pt x="0" y="4"/>
                    <a:pt x="0" y="4"/>
                    <a:pt x="0" y="4"/>
                  </a:cubicBezTo>
                  <a:cubicBezTo>
                    <a:pt x="0" y="4"/>
                    <a:pt x="0" y="4"/>
                    <a:pt x="1" y="4"/>
                  </a:cubicBezTo>
                  <a:cubicBezTo>
                    <a:pt x="8" y="4"/>
                    <a:pt x="8" y="4"/>
                    <a:pt x="8" y="4"/>
                  </a:cubicBezTo>
                  <a:cubicBezTo>
                    <a:pt x="8" y="4"/>
                    <a:pt x="8" y="4"/>
                    <a:pt x="8" y="4"/>
                  </a:cubicBezTo>
                  <a:cubicBezTo>
                    <a:pt x="8" y="0"/>
                    <a:pt x="8" y="0"/>
                    <a:pt x="8" y="0"/>
                  </a:cubicBezTo>
                  <a:cubicBezTo>
                    <a:pt x="8" y="0"/>
                    <a:pt x="8" y="0"/>
                    <a:pt x="8" y="0"/>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1" name="Freeform 43"/>
            <p:cNvSpPr/>
            <p:nvPr/>
          </p:nvSpPr>
          <p:spPr bwMode="auto">
            <a:xfrm>
              <a:off x="3820" y="2208"/>
              <a:ext cx="23" cy="23"/>
            </a:xfrm>
            <a:custGeom>
              <a:avLst/>
              <a:gdLst>
                <a:gd name="T0" fmla="*/ 8 w 9"/>
                <a:gd name="T1" fmla="*/ 0 h 9"/>
                <a:gd name="T2" fmla="*/ 1 w 9"/>
                <a:gd name="T3" fmla="*/ 0 h 9"/>
                <a:gd name="T4" fmla="*/ 0 w 9"/>
                <a:gd name="T5" fmla="*/ 1 h 9"/>
                <a:gd name="T6" fmla="*/ 0 w 9"/>
                <a:gd name="T7" fmla="*/ 9 h 9"/>
                <a:gd name="T8" fmla="*/ 1 w 9"/>
                <a:gd name="T9" fmla="*/ 9 h 9"/>
                <a:gd name="T10" fmla="*/ 8 w 9"/>
                <a:gd name="T11" fmla="*/ 9 h 9"/>
                <a:gd name="T12" fmla="*/ 9 w 9"/>
                <a:gd name="T13" fmla="*/ 9 h 9"/>
                <a:gd name="T14" fmla="*/ 9 w 9"/>
                <a:gd name="T15" fmla="*/ 1 h 9"/>
                <a:gd name="T16" fmla="*/ 8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8" y="0"/>
                  </a:moveTo>
                  <a:cubicBezTo>
                    <a:pt x="1" y="0"/>
                    <a:pt x="1" y="0"/>
                    <a:pt x="1" y="0"/>
                  </a:cubicBezTo>
                  <a:cubicBezTo>
                    <a:pt x="1" y="0"/>
                    <a:pt x="0" y="1"/>
                    <a:pt x="0" y="1"/>
                  </a:cubicBezTo>
                  <a:cubicBezTo>
                    <a:pt x="0" y="9"/>
                    <a:pt x="0" y="9"/>
                    <a:pt x="0" y="9"/>
                  </a:cubicBezTo>
                  <a:cubicBezTo>
                    <a:pt x="0" y="9"/>
                    <a:pt x="1" y="9"/>
                    <a:pt x="1" y="9"/>
                  </a:cubicBezTo>
                  <a:cubicBezTo>
                    <a:pt x="8" y="9"/>
                    <a:pt x="8" y="9"/>
                    <a:pt x="8" y="9"/>
                  </a:cubicBezTo>
                  <a:cubicBezTo>
                    <a:pt x="8" y="9"/>
                    <a:pt x="9" y="9"/>
                    <a:pt x="9" y="9"/>
                  </a:cubicBezTo>
                  <a:cubicBezTo>
                    <a:pt x="9" y="1"/>
                    <a:pt x="9" y="1"/>
                    <a:pt x="9" y="1"/>
                  </a:cubicBezTo>
                  <a:cubicBezTo>
                    <a:pt x="9" y="1"/>
                    <a:pt x="8" y="0"/>
                    <a:pt x="8" y="0"/>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2" name="Freeform 44"/>
            <p:cNvSpPr/>
            <p:nvPr/>
          </p:nvSpPr>
          <p:spPr bwMode="auto">
            <a:xfrm>
              <a:off x="3849" y="2184"/>
              <a:ext cx="20" cy="47"/>
            </a:xfrm>
            <a:custGeom>
              <a:avLst/>
              <a:gdLst>
                <a:gd name="T0" fmla="*/ 7 w 8"/>
                <a:gd name="T1" fmla="*/ 0 h 19"/>
                <a:gd name="T2" fmla="*/ 0 w 8"/>
                <a:gd name="T3" fmla="*/ 0 h 19"/>
                <a:gd name="T4" fmla="*/ 0 w 8"/>
                <a:gd name="T5" fmla="*/ 1 h 19"/>
                <a:gd name="T6" fmla="*/ 0 w 8"/>
                <a:gd name="T7" fmla="*/ 19 h 19"/>
                <a:gd name="T8" fmla="*/ 0 w 8"/>
                <a:gd name="T9" fmla="*/ 19 h 19"/>
                <a:gd name="T10" fmla="*/ 7 w 8"/>
                <a:gd name="T11" fmla="*/ 19 h 19"/>
                <a:gd name="T12" fmla="*/ 8 w 8"/>
                <a:gd name="T13" fmla="*/ 19 h 19"/>
                <a:gd name="T14" fmla="*/ 8 w 8"/>
                <a:gd name="T15" fmla="*/ 1 h 19"/>
                <a:gd name="T16" fmla="*/ 7 w 8"/>
                <a:gd name="T1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9">
                  <a:moveTo>
                    <a:pt x="7" y="0"/>
                  </a:moveTo>
                  <a:cubicBezTo>
                    <a:pt x="0" y="0"/>
                    <a:pt x="0" y="0"/>
                    <a:pt x="0" y="0"/>
                  </a:cubicBezTo>
                  <a:cubicBezTo>
                    <a:pt x="0" y="0"/>
                    <a:pt x="0" y="1"/>
                    <a:pt x="0" y="1"/>
                  </a:cubicBezTo>
                  <a:cubicBezTo>
                    <a:pt x="0" y="19"/>
                    <a:pt x="0" y="19"/>
                    <a:pt x="0" y="19"/>
                  </a:cubicBezTo>
                  <a:cubicBezTo>
                    <a:pt x="0" y="19"/>
                    <a:pt x="0" y="19"/>
                    <a:pt x="0" y="19"/>
                  </a:cubicBezTo>
                  <a:cubicBezTo>
                    <a:pt x="7" y="19"/>
                    <a:pt x="7" y="19"/>
                    <a:pt x="7" y="19"/>
                  </a:cubicBezTo>
                  <a:cubicBezTo>
                    <a:pt x="8" y="19"/>
                    <a:pt x="8" y="19"/>
                    <a:pt x="8" y="19"/>
                  </a:cubicBezTo>
                  <a:cubicBezTo>
                    <a:pt x="8" y="1"/>
                    <a:pt x="8" y="1"/>
                    <a:pt x="8" y="1"/>
                  </a:cubicBezTo>
                  <a:cubicBezTo>
                    <a:pt x="8" y="1"/>
                    <a:pt x="8" y="0"/>
                    <a:pt x="7" y="0"/>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3" name="Freeform 45"/>
            <p:cNvSpPr/>
            <p:nvPr/>
          </p:nvSpPr>
          <p:spPr bwMode="auto">
            <a:xfrm>
              <a:off x="3877" y="2161"/>
              <a:ext cx="22" cy="70"/>
            </a:xfrm>
            <a:custGeom>
              <a:avLst/>
              <a:gdLst>
                <a:gd name="T0" fmla="*/ 8 w 9"/>
                <a:gd name="T1" fmla="*/ 0 h 28"/>
                <a:gd name="T2" fmla="*/ 1 w 9"/>
                <a:gd name="T3" fmla="*/ 0 h 28"/>
                <a:gd name="T4" fmla="*/ 0 w 9"/>
                <a:gd name="T5" fmla="*/ 1 h 28"/>
                <a:gd name="T6" fmla="*/ 0 w 9"/>
                <a:gd name="T7" fmla="*/ 28 h 28"/>
                <a:gd name="T8" fmla="*/ 1 w 9"/>
                <a:gd name="T9" fmla="*/ 28 h 28"/>
                <a:gd name="T10" fmla="*/ 8 w 9"/>
                <a:gd name="T11" fmla="*/ 28 h 28"/>
                <a:gd name="T12" fmla="*/ 9 w 9"/>
                <a:gd name="T13" fmla="*/ 28 h 28"/>
                <a:gd name="T14" fmla="*/ 9 w 9"/>
                <a:gd name="T15" fmla="*/ 1 h 28"/>
                <a:gd name="T16" fmla="*/ 8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8" y="0"/>
                  </a:moveTo>
                  <a:cubicBezTo>
                    <a:pt x="1" y="0"/>
                    <a:pt x="1" y="0"/>
                    <a:pt x="1" y="0"/>
                  </a:cubicBezTo>
                  <a:cubicBezTo>
                    <a:pt x="0" y="0"/>
                    <a:pt x="0" y="1"/>
                    <a:pt x="0" y="1"/>
                  </a:cubicBezTo>
                  <a:cubicBezTo>
                    <a:pt x="0" y="28"/>
                    <a:pt x="0" y="28"/>
                    <a:pt x="0" y="28"/>
                  </a:cubicBezTo>
                  <a:cubicBezTo>
                    <a:pt x="0" y="28"/>
                    <a:pt x="0" y="28"/>
                    <a:pt x="1" y="28"/>
                  </a:cubicBezTo>
                  <a:cubicBezTo>
                    <a:pt x="8" y="28"/>
                    <a:pt x="8" y="28"/>
                    <a:pt x="8" y="28"/>
                  </a:cubicBezTo>
                  <a:cubicBezTo>
                    <a:pt x="8" y="28"/>
                    <a:pt x="9" y="28"/>
                    <a:pt x="9" y="28"/>
                  </a:cubicBezTo>
                  <a:cubicBezTo>
                    <a:pt x="9" y="1"/>
                    <a:pt x="9" y="1"/>
                    <a:pt x="9" y="1"/>
                  </a:cubicBezTo>
                  <a:cubicBezTo>
                    <a:pt x="9" y="1"/>
                    <a:pt x="8" y="0"/>
                    <a:pt x="8" y="0"/>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4" name="Freeform 46"/>
            <p:cNvSpPr/>
            <p:nvPr/>
          </p:nvSpPr>
          <p:spPr bwMode="auto">
            <a:xfrm>
              <a:off x="3821" y="2089"/>
              <a:ext cx="23" cy="27"/>
            </a:xfrm>
            <a:custGeom>
              <a:avLst/>
              <a:gdLst>
                <a:gd name="T0" fmla="*/ 5 w 9"/>
                <a:gd name="T1" fmla="*/ 10 h 11"/>
                <a:gd name="T2" fmla="*/ 8 w 9"/>
                <a:gd name="T3" fmla="*/ 4 h 11"/>
                <a:gd name="T4" fmla="*/ 5 w 9"/>
                <a:gd name="T5" fmla="*/ 0 h 11"/>
                <a:gd name="T6" fmla="*/ 0 w 9"/>
                <a:gd name="T7" fmla="*/ 4 h 11"/>
                <a:gd name="T8" fmla="*/ 5 w 9"/>
                <a:gd name="T9" fmla="*/ 10 h 11"/>
              </a:gdLst>
              <a:ahLst/>
              <a:cxnLst>
                <a:cxn ang="0">
                  <a:pos x="T0" y="T1"/>
                </a:cxn>
                <a:cxn ang="0">
                  <a:pos x="T2" y="T3"/>
                </a:cxn>
                <a:cxn ang="0">
                  <a:pos x="T4" y="T5"/>
                </a:cxn>
                <a:cxn ang="0">
                  <a:pos x="T6" y="T7"/>
                </a:cxn>
                <a:cxn ang="0">
                  <a:pos x="T8" y="T9"/>
                </a:cxn>
              </a:cxnLst>
              <a:rect l="0" t="0" r="r" b="b"/>
              <a:pathLst>
                <a:path w="9" h="11">
                  <a:moveTo>
                    <a:pt x="5" y="10"/>
                  </a:moveTo>
                  <a:cubicBezTo>
                    <a:pt x="8" y="10"/>
                    <a:pt x="8" y="7"/>
                    <a:pt x="8" y="4"/>
                  </a:cubicBezTo>
                  <a:cubicBezTo>
                    <a:pt x="9" y="2"/>
                    <a:pt x="7" y="0"/>
                    <a:pt x="5" y="0"/>
                  </a:cubicBezTo>
                  <a:cubicBezTo>
                    <a:pt x="2" y="0"/>
                    <a:pt x="0" y="2"/>
                    <a:pt x="0" y="4"/>
                  </a:cubicBezTo>
                  <a:cubicBezTo>
                    <a:pt x="1" y="8"/>
                    <a:pt x="4" y="11"/>
                    <a:pt x="5" y="10"/>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5" name="Freeform 47"/>
            <p:cNvSpPr/>
            <p:nvPr/>
          </p:nvSpPr>
          <p:spPr bwMode="auto">
            <a:xfrm>
              <a:off x="3785" y="2164"/>
              <a:ext cx="36" cy="44"/>
            </a:xfrm>
            <a:custGeom>
              <a:avLst/>
              <a:gdLst>
                <a:gd name="T0" fmla="*/ 12 w 14"/>
                <a:gd name="T1" fmla="*/ 1 h 18"/>
                <a:gd name="T2" fmla="*/ 10 w 14"/>
                <a:gd name="T3" fmla="*/ 0 h 18"/>
                <a:gd name="T4" fmla="*/ 8 w 14"/>
                <a:gd name="T5" fmla="*/ 6 h 18"/>
                <a:gd name="T6" fmla="*/ 1 w 14"/>
                <a:gd name="T7" fmla="*/ 14 h 18"/>
                <a:gd name="T8" fmla="*/ 1 w 14"/>
                <a:gd name="T9" fmla="*/ 17 h 18"/>
                <a:gd name="T10" fmla="*/ 4 w 14"/>
                <a:gd name="T11" fmla="*/ 17 h 18"/>
                <a:gd name="T12" fmla="*/ 12 w 14"/>
                <a:gd name="T13" fmla="*/ 9 h 18"/>
                <a:gd name="T14" fmla="*/ 13 w 14"/>
                <a:gd name="T15" fmla="*/ 8 h 18"/>
                <a:gd name="T16" fmla="*/ 14 w 14"/>
                <a:gd name="T17" fmla="*/ 3 h 18"/>
                <a:gd name="T18" fmla="*/ 12 w 14"/>
                <a:gd name="T1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8">
                  <a:moveTo>
                    <a:pt x="12" y="1"/>
                  </a:moveTo>
                  <a:cubicBezTo>
                    <a:pt x="11" y="1"/>
                    <a:pt x="10" y="0"/>
                    <a:pt x="10" y="0"/>
                  </a:cubicBezTo>
                  <a:cubicBezTo>
                    <a:pt x="8" y="6"/>
                    <a:pt x="8" y="6"/>
                    <a:pt x="8" y="6"/>
                  </a:cubicBezTo>
                  <a:cubicBezTo>
                    <a:pt x="1" y="14"/>
                    <a:pt x="1" y="14"/>
                    <a:pt x="1" y="14"/>
                  </a:cubicBezTo>
                  <a:cubicBezTo>
                    <a:pt x="0" y="15"/>
                    <a:pt x="0" y="16"/>
                    <a:pt x="1" y="17"/>
                  </a:cubicBezTo>
                  <a:cubicBezTo>
                    <a:pt x="2" y="18"/>
                    <a:pt x="4" y="18"/>
                    <a:pt x="4" y="17"/>
                  </a:cubicBezTo>
                  <a:cubicBezTo>
                    <a:pt x="12" y="9"/>
                    <a:pt x="12" y="9"/>
                    <a:pt x="12" y="9"/>
                  </a:cubicBezTo>
                  <a:cubicBezTo>
                    <a:pt x="12" y="9"/>
                    <a:pt x="13" y="8"/>
                    <a:pt x="13" y="8"/>
                  </a:cubicBezTo>
                  <a:cubicBezTo>
                    <a:pt x="14" y="3"/>
                    <a:pt x="14" y="3"/>
                    <a:pt x="14" y="3"/>
                  </a:cubicBezTo>
                  <a:cubicBezTo>
                    <a:pt x="13" y="2"/>
                    <a:pt x="13" y="2"/>
                    <a:pt x="12" y="1"/>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6" name="Freeform 48"/>
            <p:cNvSpPr/>
            <p:nvPr/>
          </p:nvSpPr>
          <p:spPr bwMode="auto">
            <a:xfrm>
              <a:off x="3836" y="2116"/>
              <a:ext cx="33" cy="20"/>
            </a:xfrm>
            <a:custGeom>
              <a:avLst/>
              <a:gdLst>
                <a:gd name="T0" fmla="*/ 6 w 13"/>
                <a:gd name="T1" fmla="*/ 8 h 8"/>
                <a:gd name="T2" fmla="*/ 12 w 13"/>
                <a:gd name="T3" fmla="*/ 4 h 8"/>
                <a:gd name="T4" fmla="*/ 12 w 13"/>
                <a:gd name="T5" fmla="*/ 1 h 8"/>
                <a:gd name="T6" fmla="*/ 10 w 13"/>
                <a:gd name="T7" fmla="*/ 1 h 8"/>
                <a:gd name="T8" fmla="*/ 5 w 13"/>
                <a:gd name="T9" fmla="*/ 4 h 8"/>
                <a:gd name="T10" fmla="*/ 1 w 13"/>
                <a:gd name="T11" fmla="*/ 3 h 8"/>
                <a:gd name="T12" fmla="*/ 1 w 13"/>
                <a:gd name="T13" fmla="*/ 5 h 8"/>
                <a:gd name="T14" fmla="*/ 0 w 13"/>
                <a:gd name="T15" fmla="*/ 7 h 8"/>
                <a:gd name="T16" fmla="*/ 5 w 13"/>
                <a:gd name="T17" fmla="*/ 8 h 8"/>
                <a:gd name="T18" fmla="*/ 6 w 13"/>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6" y="8"/>
                  </a:moveTo>
                  <a:cubicBezTo>
                    <a:pt x="12" y="4"/>
                    <a:pt x="12" y="4"/>
                    <a:pt x="12" y="4"/>
                  </a:cubicBezTo>
                  <a:cubicBezTo>
                    <a:pt x="13" y="3"/>
                    <a:pt x="13" y="2"/>
                    <a:pt x="12" y="1"/>
                  </a:cubicBezTo>
                  <a:cubicBezTo>
                    <a:pt x="12" y="1"/>
                    <a:pt x="11" y="0"/>
                    <a:pt x="10" y="1"/>
                  </a:cubicBezTo>
                  <a:cubicBezTo>
                    <a:pt x="5" y="4"/>
                    <a:pt x="5" y="4"/>
                    <a:pt x="5" y="4"/>
                  </a:cubicBezTo>
                  <a:cubicBezTo>
                    <a:pt x="1" y="3"/>
                    <a:pt x="1" y="3"/>
                    <a:pt x="1" y="3"/>
                  </a:cubicBezTo>
                  <a:cubicBezTo>
                    <a:pt x="1" y="3"/>
                    <a:pt x="1" y="4"/>
                    <a:pt x="1" y="5"/>
                  </a:cubicBezTo>
                  <a:cubicBezTo>
                    <a:pt x="1" y="6"/>
                    <a:pt x="0" y="7"/>
                    <a:pt x="0" y="7"/>
                  </a:cubicBezTo>
                  <a:cubicBezTo>
                    <a:pt x="5" y="8"/>
                    <a:pt x="5" y="8"/>
                    <a:pt x="5" y="8"/>
                  </a:cubicBezTo>
                  <a:cubicBezTo>
                    <a:pt x="5" y="8"/>
                    <a:pt x="6" y="8"/>
                    <a:pt x="6" y="8"/>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27" name="Freeform 49"/>
            <p:cNvSpPr/>
            <p:nvPr/>
          </p:nvSpPr>
          <p:spPr bwMode="auto">
            <a:xfrm>
              <a:off x="3783" y="2116"/>
              <a:ext cx="58" cy="87"/>
            </a:xfrm>
            <a:custGeom>
              <a:avLst/>
              <a:gdLst>
                <a:gd name="T0" fmla="*/ 18 w 23"/>
                <a:gd name="T1" fmla="*/ 17 h 35"/>
                <a:gd name="T2" fmla="*/ 21 w 23"/>
                <a:gd name="T3" fmla="*/ 5 h 35"/>
                <a:gd name="T4" fmla="*/ 21 w 23"/>
                <a:gd name="T5" fmla="*/ 2 h 35"/>
                <a:gd name="T6" fmla="*/ 20 w 23"/>
                <a:gd name="T7" fmla="*/ 2 h 35"/>
                <a:gd name="T8" fmla="*/ 19 w 23"/>
                <a:gd name="T9" fmla="*/ 7 h 35"/>
                <a:gd name="T10" fmla="*/ 20 w 23"/>
                <a:gd name="T11" fmla="*/ 3 h 35"/>
                <a:gd name="T12" fmla="*/ 20 w 23"/>
                <a:gd name="T13" fmla="*/ 2 h 35"/>
                <a:gd name="T14" fmla="*/ 20 w 23"/>
                <a:gd name="T15" fmla="*/ 1 h 35"/>
                <a:gd name="T16" fmla="*/ 19 w 23"/>
                <a:gd name="T17" fmla="*/ 1 h 35"/>
                <a:gd name="T18" fmla="*/ 18 w 23"/>
                <a:gd name="T19" fmla="*/ 2 h 35"/>
                <a:gd name="T20" fmla="*/ 19 w 23"/>
                <a:gd name="T21" fmla="*/ 3 h 35"/>
                <a:gd name="T22" fmla="*/ 18 w 23"/>
                <a:gd name="T23" fmla="*/ 6 h 35"/>
                <a:gd name="T24" fmla="*/ 17 w 23"/>
                <a:gd name="T25" fmla="*/ 0 h 35"/>
                <a:gd name="T26" fmla="*/ 17 w 23"/>
                <a:gd name="T27" fmla="*/ 0 h 35"/>
                <a:gd name="T28" fmla="*/ 17 w 23"/>
                <a:gd name="T29" fmla="*/ 0 h 35"/>
                <a:gd name="T30" fmla="*/ 15 w 23"/>
                <a:gd name="T31" fmla="*/ 0 h 35"/>
                <a:gd name="T32" fmla="*/ 8 w 23"/>
                <a:gd name="T33" fmla="*/ 0 h 35"/>
                <a:gd name="T34" fmla="*/ 1 w 23"/>
                <a:gd name="T35" fmla="*/ 5 h 35"/>
                <a:gd name="T36" fmla="*/ 1 w 23"/>
                <a:gd name="T37" fmla="*/ 8 h 35"/>
                <a:gd name="T38" fmla="*/ 4 w 23"/>
                <a:gd name="T39" fmla="*/ 8 h 35"/>
                <a:gd name="T40" fmla="*/ 4 w 23"/>
                <a:gd name="T41" fmla="*/ 8 h 35"/>
                <a:gd name="T42" fmla="*/ 9 w 23"/>
                <a:gd name="T43" fmla="*/ 4 h 35"/>
                <a:gd name="T44" fmla="*/ 13 w 23"/>
                <a:gd name="T45" fmla="*/ 4 h 35"/>
                <a:gd name="T46" fmla="*/ 12 w 23"/>
                <a:gd name="T47" fmla="*/ 4 h 35"/>
                <a:gd name="T48" fmla="*/ 9 w 23"/>
                <a:gd name="T49" fmla="*/ 15 h 35"/>
                <a:gd name="T50" fmla="*/ 10 w 23"/>
                <a:gd name="T51" fmla="*/ 16 h 35"/>
                <a:gd name="T52" fmla="*/ 14 w 23"/>
                <a:gd name="T53" fmla="*/ 20 h 35"/>
                <a:gd name="T54" fmla="*/ 18 w 23"/>
                <a:gd name="T55" fmla="*/ 24 h 35"/>
                <a:gd name="T56" fmla="*/ 17 w 23"/>
                <a:gd name="T57" fmla="*/ 32 h 35"/>
                <a:gd name="T58" fmla="*/ 19 w 23"/>
                <a:gd name="T59" fmla="*/ 35 h 35"/>
                <a:gd name="T60" fmla="*/ 22 w 23"/>
                <a:gd name="T61" fmla="*/ 33 h 35"/>
                <a:gd name="T62" fmla="*/ 23 w 23"/>
                <a:gd name="T63" fmla="*/ 24 h 35"/>
                <a:gd name="T64" fmla="*/ 23 w 23"/>
                <a:gd name="T65" fmla="*/ 22 h 35"/>
                <a:gd name="T66" fmla="*/ 18 w 23"/>
                <a:gd name="T67"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 h="35">
                  <a:moveTo>
                    <a:pt x="18" y="17"/>
                  </a:moveTo>
                  <a:cubicBezTo>
                    <a:pt x="19" y="10"/>
                    <a:pt x="21" y="6"/>
                    <a:pt x="21" y="5"/>
                  </a:cubicBezTo>
                  <a:cubicBezTo>
                    <a:pt x="21" y="3"/>
                    <a:pt x="21" y="2"/>
                    <a:pt x="21" y="2"/>
                  </a:cubicBezTo>
                  <a:cubicBezTo>
                    <a:pt x="20" y="2"/>
                    <a:pt x="20" y="2"/>
                    <a:pt x="20" y="2"/>
                  </a:cubicBezTo>
                  <a:cubicBezTo>
                    <a:pt x="20" y="5"/>
                    <a:pt x="19" y="7"/>
                    <a:pt x="19" y="7"/>
                  </a:cubicBezTo>
                  <a:cubicBezTo>
                    <a:pt x="19" y="7"/>
                    <a:pt x="20" y="4"/>
                    <a:pt x="20" y="3"/>
                  </a:cubicBezTo>
                  <a:cubicBezTo>
                    <a:pt x="20" y="2"/>
                    <a:pt x="20" y="2"/>
                    <a:pt x="20" y="2"/>
                  </a:cubicBezTo>
                  <a:cubicBezTo>
                    <a:pt x="20" y="1"/>
                    <a:pt x="20" y="1"/>
                    <a:pt x="20" y="1"/>
                  </a:cubicBezTo>
                  <a:cubicBezTo>
                    <a:pt x="20" y="1"/>
                    <a:pt x="19" y="1"/>
                    <a:pt x="19" y="1"/>
                  </a:cubicBezTo>
                  <a:cubicBezTo>
                    <a:pt x="19" y="1"/>
                    <a:pt x="18" y="2"/>
                    <a:pt x="18" y="2"/>
                  </a:cubicBezTo>
                  <a:cubicBezTo>
                    <a:pt x="18" y="2"/>
                    <a:pt x="18" y="2"/>
                    <a:pt x="19" y="3"/>
                  </a:cubicBezTo>
                  <a:cubicBezTo>
                    <a:pt x="19" y="3"/>
                    <a:pt x="18" y="4"/>
                    <a:pt x="18" y="6"/>
                  </a:cubicBezTo>
                  <a:cubicBezTo>
                    <a:pt x="18" y="1"/>
                    <a:pt x="17" y="0"/>
                    <a:pt x="17" y="0"/>
                  </a:cubicBezTo>
                  <a:cubicBezTo>
                    <a:pt x="17" y="0"/>
                    <a:pt x="17" y="0"/>
                    <a:pt x="17" y="0"/>
                  </a:cubicBezTo>
                  <a:cubicBezTo>
                    <a:pt x="17" y="0"/>
                    <a:pt x="17" y="0"/>
                    <a:pt x="17" y="0"/>
                  </a:cubicBezTo>
                  <a:cubicBezTo>
                    <a:pt x="16" y="0"/>
                    <a:pt x="15" y="0"/>
                    <a:pt x="15" y="0"/>
                  </a:cubicBezTo>
                  <a:cubicBezTo>
                    <a:pt x="13" y="0"/>
                    <a:pt x="11" y="0"/>
                    <a:pt x="8" y="0"/>
                  </a:cubicBezTo>
                  <a:cubicBezTo>
                    <a:pt x="8" y="0"/>
                    <a:pt x="1" y="5"/>
                    <a:pt x="1" y="5"/>
                  </a:cubicBezTo>
                  <a:cubicBezTo>
                    <a:pt x="0" y="6"/>
                    <a:pt x="0" y="7"/>
                    <a:pt x="1" y="8"/>
                  </a:cubicBezTo>
                  <a:cubicBezTo>
                    <a:pt x="2" y="8"/>
                    <a:pt x="3" y="9"/>
                    <a:pt x="4" y="8"/>
                  </a:cubicBezTo>
                  <a:cubicBezTo>
                    <a:pt x="4" y="8"/>
                    <a:pt x="4" y="8"/>
                    <a:pt x="4" y="8"/>
                  </a:cubicBezTo>
                  <a:cubicBezTo>
                    <a:pt x="4" y="8"/>
                    <a:pt x="9" y="4"/>
                    <a:pt x="9" y="4"/>
                  </a:cubicBezTo>
                  <a:cubicBezTo>
                    <a:pt x="9" y="4"/>
                    <a:pt x="13" y="4"/>
                    <a:pt x="13" y="4"/>
                  </a:cubicBezTo>
                  <a:cubicBezTo>
                    <a:pt x="12" y="4"/>
                    <a:pt x="12" y="4"/>
                    <a:pt x="12" y="4"/>
                  </a:cubicBezTo>
                  <a:cubicBezTo>
                    <a:pt x="11" y="7"/>
                    <a:pt x="9" y="13"/>
                    <a:pt x="9" y="15"/>
                  </a:cubicBezTo>
                  <a:cubicBezTo>
                    <a:pt x="9" y="15"/>
                    <a:pt x="10" y="15"/>
                    <a:pt x="10" y="16"/>
                  </a:cubicBezTo>
                  <a:cubicBezTo>
                    <a:pt x="10" y="16"/>
                    <a:pt x="11" y="18"/>
                    <a:pt x="14" y="20"/>
                  </a:cubicBezTo>
                  <a:cubicBezTo>
                    <a:pt x="14" y="20"/>
                    <a:pt x="18" y="24"/>
                    <a:pt x="18" y="24"/>
                  </a:cubicBezTo>
                  <a:cubicBezTo>
                    <a:pt x="18" y="24"/>
                    <a:pt x="17" y="32"/>
                    <a:pt x="17" y="32"/>
                  </a:cubicBezTo>
                  <a:cubicBezTo>
                    <a:pt x="17" y="34"/>
                    <a:pt x="18" y="35"/>
                    <a:pt x="19" y="35"/>
                  </a:cubicBezTo>
                  <a:cubicBezTo>
                    <a:pt x="20" y="35"/>
                    <a:pt x="21" y="35"/>
                    <a:pt x="22" y="33"/>
                  </a:cubicBezTo>
                  <a:cubicBezTo>
                    <a:pt x="22" y="33"/>
                    <a:pt x="23" y="24"/>
                    <a:pt x="23" y="24"/>
                  </a:cubicBezTo>
                  <a:cubicBezTo>
                    <a:pt x="23" y="23"/>
                    <a:pt x="23" y="22"/>
                    <a:pt x="23" y="22"/>
                  </a:cubicBezTo>
                  <a:cubicBezTo>
                    <a:pt x="22" y="21"/>
                    <a:pt x="18" y="17"/>
                    <a:pt x="18" y="17"/>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28" name="Group 52"/>
          <p:cNvGrpSpPr>
            <a:grpSpLocks noChangeAspect="1"/>
          </p:cNvGrpSpPr>
          <p:nvPr/>
        </p:nvGrpSpPr>
        <p:grpSpPr bwMode="auto">
          <a:xfrm>
            <a:off x="7100106" y="5055770"/>
            <a:ext cx="498112" cy="493639"/>
            <a:chOff x="3783" y="2102"/>
            <a:chExt cx="116" cy="115"/>
          </a:xfrm>
          <a:gradFill>
            <a:gsLst>
              <a:gs pos="0">
                <a:srgbClr val="007BD3"/>
              </a:gs>
              <a:gs pos="100000">
                <a:srgbClr val="034373"/>
              </a:gs>
            </a:gsLst>
            <a:lin ang="5400000" scaled="0"/>
          </a:gradFill>
          <a:effectLst>
            <a:reflection blurRad="6350" stA="50000" endA="300" endPos="55000" dir="5400000" sy="-100000" algn="bl" rotWithShape="0"/>
          </a:effectLst>
        </p:grpSpPr>
        <p:sp>
          <p:nvSpPr>
            <p:cNvPr id="129" name="Freeform 53"/>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0" name="Freeform 54"/>
            <p:cNvSpPr>
              <a:spLocks noEditPoints="1"/>
            </p:cNvSpPr>
            <p:nvPr/>
          </p:nvSpPr>
          <p:spPr bwMode="auto">
            <a:xfrm>
              <a:off x="3783" y="2102"/>
              <a:ext cx="116" cy="115"/>
            </a:xfrm>
            <a:custGeom>
              <a:avLst/>
              <a:gdLst>
                <a:gd name="T0" fmla="*/ 23 w 46"/>
                <a:gd name="T1" fmla="*/ 0 h 46"/>
                <a:gd name="T2" fmla="*/ 0 w 46"/>
                <a:gd name="T3" fmla="*/ 23 h 46"/>
                <a:gd name="T4" fmla="*/ 23 w 46"/>
                <a:gd name="T5" fmla="*/ 46 h 46"/>
                <a:gd name="T6" fmla="*/ 46 w 46"/>
                <a:gd name="T7" fmla="*/ 23 h 46"/>
                <a:gd name="T8" fmla="*/ 23 w 46"/>
                <a:gd name="T9" fmla="*/ 0 h 46"/>
                <a:gd name="T10" fmla="*/ 23 w 46"/>
                <a:gd name="T11" fmla="*/ 42 h 46"/>
                <a:gd name="T12" fmla="*/ 5 w 46"/>
                <a:gd name="T13" fmla="*/ 23 h 46"/>
                <a:gd name="T14" fmla="*/ 23 w 46"/>
                <a:gd name="T15" fmla="*/ 4 h 46"/>
                <a:gd name="T16" fmla="*/ 42 w 46"/>
                <a:gd name="T17" fmla="*/ 23 h 46"/>
                <a:gd name="T18" fmla="*/ 23 w 46"/>
                <a:gd name="T19"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0"/>
                  </a:moveTo>
                  <a:cubicBezTo>
                    <a:pt x="10" y="0"/>
                    <a:pt x="0" y="10"/>
                    <a:pt x="0" y="23"/>
                  </a:cubicBezTo>
                  <a:cubicBezTo>
                    <a:pt x="0" y="36"/>
                    <a:pt x="10" y="46"/>
                    <a:pt x="23" y="46"/>
                  </a:cubicBezTo>
                  <a:cubicBezTo>
                    <a:pt x="36" y="46"/>
                    <a:pt x="46" y="36"/>
                    <a:pt x="46" y="23"/>
                  </a:cubicBezTo>
                  <a:cubicBezTo>
                    <a:pt x="46" y="10"/>
                    <a:pt x="36" y="0"/>
                    <a:pt x="23" y="0"/>
                  </a:cubicBezTo>
                  <a:close/>
                  <a:moveTo>
                    <a:pt x="23" y="42"/>
                  </a:moveTo>
                  <a:cubicBezTo>
                    <a:pt x="13" y="42"/>
                    <a:pt x="5" y="33"/>
                    <a:pt x="5" y="23"/>
                  </a:cubicBezTo>
                  <a:cubicBezTo>
                    <a:pt x="5" y="13"/>
                    <a:pt x="13" y="4"/>
                    <a:pt x="23" y="4"/>
                  </a:cubicBezTo>
                  <a:cubicBezTo>
                    <a:pt x="34" y="4"/>
                    <a:pt x="42" y="13"/>
                    <a:pt x="42" y="23"/>
                  </a:cubicBezTo>
                  <a:cubicBezTo>
                    <a:pt x="42" y="33"/>
                    <a:pt x="34" y="42"/>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1" name="Freeform 55"/>
            <p:cNvSpPr/>
            <p:nvPr/>
          </p:nvSpPr>
          <p:spPr bwMode="auto">
            <a:xfrm>
              <a:off x="3839" y="2115"/>
              <a:ext cx="7" cy="10"/>
            </a:xfrm>
            <a:custGeom>
              <a:avLst/>
              <a:gdLst>
                <a:gd name="T0" fmla="*/ 1 w 3"/>
                <a:gd name="T1" fmla="*/ 4 h 4"/>
                <a:gd name="T2" fmla="*/ 1 w 3"/>
                <a:gd name="T3" fmla="*/ 4 h 4"/>
                <a:gd name="T4" fmla="*/ 3 w 3"/>
                <a:gd name="T5" fmla="*/ 3 h 4"/>
                <a:gd name="T6" fmla="*/ 3 w 3"/>
                <a:gd name="T7" fmla="*/ 0 h 4"/>
                <a:gd name="T8" fmla="*/ 1 w 3"/>
                <a:gd name="T9" fmla="*/ 0 h 4"/>
                <a:gd name="T10" fmla="*/ 0 w 3"/>
                <a:gd name="T11" fmla="*/ 0 h 4"/>
                <a:gd name="T12" fmla="*/ 0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2" y="4"/>
                    <a:pt x="3" y="4"/>
                    <a:pt x="3" y="3"/>
                  </a:cubicBezTo>
                  <a:cubicBezTo>
                    <a:pt x="3" y="0"/>
                    <a:pt x="3" y="0"/>
                    <a:pt x="3" y="0"/>
                  </a:cubicBezTo>
                  <a:cubicBezTo>
                    <a:pt x="2" y="0"/>
                    <a:pt x="2" y="0"/>
                    <a:pt x="1" y="0"/>
                  </a:cubicBezTo>
                  <a:cubicBezTo>
                    <a:pt x="1" y="0"/>
                    <a:pt x="0" y="0"/>
                    <a:pt x="0" y="0"/>
                  </a:cubicBezTo>
                  <a:cubicBezTo>
                    <a:pt x="0" y="3"/>
                    <a:pt x="0" y="3"/>
                    <a:pt x="0" y="3"/>
                  </a:cubicBezTo>
                  <a:cubicBezTo>
                    <a:pt x="0" y="4"/>
                    <a:pt x="0"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2" name="Freeform 56"/>
            <p:cNvSpPr/>
            <p:nvPr/>
          </p:nvSpPr>
          <p:spPr bwMode="auto">
            <a:xfrm>
              <a:off x="3839" y="2195"/>
              <a:ext cx="7" cy="10"/>
            </a:xfrm>
            <a:custGeom>
              <a:avLst/>
              <a:gdLst>
                <a:gd name="T0" fmla="*/ 1 w 3"/>
                <a:gd name="T1" fmla="*/ 0 h 4"/>
                <a:gd name="T2" fmla="*/ 1 w 3"/>
                <a:gd name="T3" fmla="*/ 0 h 4"/>
                <a:gd name="T4" fmla="*/ 0 w 3"/>
                <a:gd name="T5" fmla="*/ 1 h 4"/>
                <a:gd name="T6" fmla="*/ 0 w 3"/>
                <a:gd name="T7" fmla="*/ 4 h 4"/>
                <a:gd name="T8" fmla="*/ 1 w 3"/>
                <a:gd name="T9" fmla="*/ 4 h 4"/>
                <a:gd name="T10" fmla="*/ 3 w 3"/>
                <a:gd name="T11" fmla="*/ 4 h 4"/>
                <a:gd name="T12" fmla="*/ 3 w 3"/>
                <a:gd name="T13" fmla="*/ 1 h 4"/>
                <a:gd name="T14" fmla="*/ 1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0"/>
                  </a:moveTo>
                  <a:cubicBezTo>
                    <a:pt x="1" y="0"/>
                    <a:pt x="1" y="0"/>
                    <a:pt x="1" y="0"/>
                  </a:cubicBezTo>
                  <a:cubicBezTo>
                    <a:pt x="0" y="0"/>
                    <a:pt x="0" y="1"/>
                    <a:pt x="0" y="1"/>
                  </a:cubicBezTo>
                  <a:cubicBezTo>
                    <a:pt x="0" y="4"/>
                    <a:pt x="0" y="4"/>
                    <a:pt x="0" y="4"/>
                  </a:cubicBezTo>
                  <a:cubicBezTo>
                    <a:pt x="0" y="4"/>
                    <a:pt x="1" y="4"/>
                    <a:pt x="1" y="4"/>
                  </a:cubicBezTo>
                  <a:cubicBezTo>
                    <a:pt x="2" y="4"/>
                    <a:pt x="2" y="4"/>
                    <a:pt x="3" y="4"/>
                  </a:cubicBezTo>
                  <a:cubicBezTo>
                    <a:pt x="3" y="1"/>
                    <a:pt x="3" y="1"/>
                    <a:pt x="3" y="1"/>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3" name="Freeform 57"/>
            <p:cNvSpPr/>
            <p:nvPr/>
          </p:nvSpPr>
          <p:spPr bwMode="auto">
            <a:xfrm>
              <a:off x="3796" y="2155"/>
              <a:ext cx="10" cy="10"/>
            </a:xfrm>
            <a:custGeom>
              <a:avLst/>
              <a:gdLst>
                <a:gd name="T0" fmla="*/ 3 w 4"/>
                <a:gd name="T1" fmla="*/ 0 h 4"/>
                <a:gd name="T2" fmla="*/ 0 w 4"/>
                <a:gd name="T3" fmla="*/ 0 h 4"/>
                <a:gd name="T4" fmla="*/ 0 w 4"/>
                <a:gd name="T5" fmla="*/ 2 h 4"/>
                <a:gd name="T6" fmla="*/ 0 w 4"/>
                <a:gd name="T7" fmla="*/ 4 h 4"/>
                <a:gd name="T8" fmla="*/ 3 w 4"/>
                <a:gd name="T9" fmla="*/ 4 h 4"/>
                <a:gd name="T10" fmla="*/ 4 w 4"/>
                <a:gd name="T11" fmla="*/ 2 h 4"/>
                <a:gd name="T12" fmla="*/ 4 w 4"/>
                <a:gd name="T13" fmla="*/ 2 h 4"/>
                <a:gd name="T14" fmla="*/ 3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3" y="0"/>
                  </a:moveTo>
                  <a:cubicBezTo>
                    <a:pt x="0" y="0"/>
                    <a:pt x="0" y="0"/>
                    <a:pt x="0" y="0"/>
                  </a:cubicBezTo>
                  <a:cubicBezTo>
                    <a:pt x="0" y="1"/>
                    <a:pt x="0" y="1"/>
                    <a:pt x="0" y="2"/>
                  </a:cubicBezTo>
                  <a:cubicBezTo>
                    <a:pt x="0" y="3"/>
                    <a:pt x="0" y="3"/>
                    <a:pt x="0" y="4"/>
                  </a:cubicBezTo>
                  <a:cubicBezTo>
                    <a:pt x="3" y="4"/>
                    <a:pt x="3" y="4"/>
                    <a:pt x="3" y="4"/>
                  </a:cubicBezTo>
                  <a:cubicBezTo>
                    <a:pt x="4" y="4"/>
                    <a:pt x="4" y="3"/>
                    <a:pt x="4" y="2"/>
                  </a:cubicBezTo>
                  <a:cubicBezTo>
                    <a:pt x="4" y="2"/>
                    <a:pt x="4" y="2"/>
                    <a:pt x="4" y="2"/>
                  </a:cubicBezTo>
                  <a:cubicBezTo>
                    <a:pt x="4" y="1"/>
                    <a:pt x="4"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4" name="Freeform 58"/>
            <p:cNvSpPr/>
            <p:nvPr/>
          </p:nvSpPr>
          <p:spPr bwMode="auto">
            <a:xfrm>
              <a:off x="3877" y="2155"/>
              <a:ext cx="10" cy="10"/>
            </a:xfrm>
            <a:custGeom>
              <a:avLst/>
              <a:gdLst>
                <a:gd name="T0" fmla="*/ 4 w 4"/>
                <a:gd name="T1" fmla="*/ 0 h 4"/>
                <a:gd name="T2" fmla="*/ 2 w 4"/>
                <a:gd name="T3" fmla="*/ 0 h 4"/>
                <a:gd name="T4" fmla="*/ 0 w 4"/>
                <a:gd name="T5" fmla="*/ 2 h 4"/>
                <a:gd name="T6" fmla="*/ 0 w 4"/>
                <a:gd name="T7" fmla="*/ 2 h 4"/>
                <a:gd name="T8" fmla="*/ 2 w 4"/>
                <a:gd name="T9" fmla="*/ 4 h 4"/>
                <a:gd name="T10" fmla="*/ 4 w 4"/>
                <a:gd name="T11" fmla="*/ 4 h 4"/>
                <a:gd name="T12" fmla="*/ 4 w 4"/>
                <a:gd name="T13" fmla="*/ 2 h 4"/>
                <a:gd name="T14" fmla="*/ 4 w 4"/>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0"/>
                  </a:moveTo>
                  <a:cubicBezTo>
                    <a:pt x="2" y="0"/>
                    <a:pt x="2" y="0"/>
                    <a:pt x="2" y="0"/>
                  </a:cubicBezTo>
                  <a:cubicBezTo>
                    <a:pt x="1" y="0"/>
                    <a:pt x="0" y="1"/>
                    <a:pt x="0" y="2"/>
                  </a:cubicBezTo>
                  <a:cubicBezTo>
                    <a:pt x="0" y="2"/>
                    <a:pt x="0" y="2"/>
                    <a:pt x="0" y="2"/>
                  </a:cubicBezTo>
                  <a:cubicBezTo>
                    <a:pt x="0" y="3"/>
                    <a:pt x="1" y="4"/>
                    <a:pt x="2" y="4"/>
                  </a:cubicBezTo>
                  <a:cubicBezTo>
                    <a:pt x="4" y="4"/>
                    <a:pt x="4" y="4"/>
                    <a:pt x="4" y="4"/>
                  </a:cubicBezTo>
                  <a:cubicBezTo>
                    <a:pt x="4" y="3"/>
                    <a:pt x="4" y="3"/>
                    <a:pt x="4" y="2"/>
                  </a:cubicBezTo>
                  <a:cubicBezTo>
                    <a:pt x="4" y="1"/>
                    <a:pt x="4" y="1"/>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5" name="Freeform 59"/>
            <p:cNvSpPr/>
            <p:nvPr/>
          </p:nvSpPr>
          <p:spPr bwMode="auto">
            <a:xfrm>
              <a:off x="3813" y="2127"/>
              <a:ext cx="33" cy="38"/>
            </a:xfrm>
            <a:custGeom>
              <a:avLst/>
              <a:gdLst>
                <a:gd name="T0" fmla="*/ 11 w 13"/>
                <a:gd name="T1" fmla="*/ 0 h 15"/>
                <a:gd name="T2" fmla="*/ 10 w 13"/>
                <a:gd name="T3" fmla="*/ 2 h 15"/>
                <a:gd name="T4" fmla="*/ 10 w 13"/>
                <a:gd name="T5" fmla="*/ 11 h 15"/>
                <a:gd name="T6" fmla="*/ 9 w 13"/>
                <a:gd name="T7" fmla="*/ 12 h 15"/>
                <a:gd name="T8" fmla="*/ 2 w 13"/>
                <a:gd name="T9" fmla="*/ 12 h 15"/>
                <a:gd name="T10" fmla="*/ 0 w 13"/>
                <a:gd name="T11" fmla="*/ 14 h 15"/>
                <a:gd name="T12" fmla="*/ 2 w 13"/>
                <a:gd name="T13" fmla="*/ 15 h 15"/>
                <a:gd name="T14" fmla="*/ 11 w 13"/>
                <a:gd name="T15" fmla="*/ 15 h 15"/>
                <a:gd name="T16" fmla="*/ 12 w 13"/>
                <a:gd name="T17" fmla="*/ 15 h 15"/>
                <a:gd name="T18" fmla="*/ 12 w 13"/>
                <a:gd name="T19" fmla="*/ 15 h 15"/>
                <a:gd name="T20" fmla="*/ 13 w 13"/>
                <a:gd name="T21" fmla="*/ 13 h 15"/>
                <a:gd name="T22" fmla="*/ 13 w 13"/>
                <a:gd name="T23" fmla="*/ 2 h 15"/>
                <a:gd name="T24" fmla="*/ 11 w 13"/>
                <a:gd name="T25"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5">
                  <a:moveTo>
                    <a:pt x="11" y="0"/>
                  </a:moveTo>
                  <a:cubicBezTo>
                    <a:pt x="10" y="0"/>
                    <a:pt x="10" y="1"/>
                    <a:pt x="10" y="2"/>
                  </a:cubicBezTo>
                  <a:cubicBezTo>
                    <a:pt x="10" y="11"/>
                    <a:pt x="10" y="11"/>
                    <a:pt x="10" y="11"/>
                  </a:cubicBezTo>
                  <a:cubicBezTo>
                    <a:pt x="10" y="12"/>
                    <a:pt x="9" y="12"/>
                    <a:pt x="9" y="12"/>
                  </a:cubicBezTo>
                  <a:cubicBezTo>
                    <a:pt x="2" y="12"/>
                    <a:pt x="2" y="12"/>
                    <a:pt x="2" y="12"/>
                  </a:cubicBezTo>
                  <a:cubicBezTo>
                    <a:pt x="1" y="12"/>
                    <a:pt x="0" y="13"/>
                    <a:pt x="0" y="14"/>
                  </a:cubicBezTo>
                  <a:cubicBezTo>
                    <a:pt x="0" y="14"/>
                    <a:pt x="1" y="15"/>
                    <a:pt x="2" y="15"/>
                  </a:cubicBezTo>
                  <a:cubicBezTo>
                    <a:pt x="11" y="15"/>
                    <a:pt x="11" y="15"/>
                    <a:pt x="11" y="15"/>
                  </a:cubicBezTo>
                  <a:cubicBezTo>
                    <a:pt x="11" y="15"/>
                    <a:pt x="12" y="15"/>
                    <a:pt x="12" y="15"/>
                  </a:cubicBezTo>
                  <a:cubicBezTo>
                    <a:pt x="12" y="15"/>
                    <a:pt x="12" y="15"/>
                    <a:pt x="12" y="15"/>
                  </a:cubicBezTo>
                  <a:cubicBezTo>
                    <a:pt x="13" y="14"/>
                    <a:pt x="13" y="14"/>
                    <a:pt x="13" y="13"/>
                  </a:cubicBezTo>
                  <a:cubicBezTo>
                    <a:pt x="13" y="2"/>
                    <a:pt x="13" y="2"/>
                    <a:pt x="13" y="2"/>
                  </a:cubicBezTo>
                  <a:cubicBezTo>
                    <a:pt x="13" y="1"/>
                    <a:pt x="12" y="0"/>
                    <a:pt x="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36" name="Group 62"/>
          <p:cNvGrpSpPr>
            <a:grpSpLocks noChangeAspect="1"/>
          </p:cNvGrpSpPr>
          <p:nvPr/>
        </p:nvGrpSpPr>
        <p:grpSpPr bwMode="auto">
          <a:xfrm>
            <a:off x="4526043" y="4096450"/>
            <a:ext cx="482882" cy="385417"/>
            <a:chOff x="3775" y="2110"/>
            <a:chExt cx="129" cy="103"/>
          </a:xfrm>
          <a:effectLst>
            <a:reflection blurRad="6350" stA="50000" endA="300" endPos="55000" dir="5400000" sy="-100000" algn="bl" rotWithShape="0"/>
          </a:effectLst>
        </p:grpSpPr>
        <p:sp>
          <p:nvSpPr>
            <p:cNvPr id="137" name="Freeform 63"/>
            <p:cNvSpPr/>
            <p:nvPr/>
          </p:nvSpPr>
          <p:spPr bwMode="auto">
            <a:xfrm>
              <a:off x="3775" y="2177"/>
              <a:ext cx="40" cy="36"/>
            </a:xfrm>
            <a:custGeom>
              <a:avLst/>
              <a:gdLst>
                <a:gd name="T0" fmla="*/ 5 w 16"/>
                <a:gd name="T1" fmla="*/ 0 h 14"/>
                <a:gd name="T2" fmla="*/ 0 w 16"/>
                <a:gd name="T3" fmla="*/ 4 h 14"/>
                <a:gd name="T4" fmla="*/ 10 w 16"/>
                <a:gd name="T5" fmla="*/ 14 h 14"/>
                <a:gd name="T6" fmla="*/ 16 w 16"/>
                <a:gd name="T7" fmla="*/ 9 h 14"/>
                <a:gd name="T8" fmla="*/ 5 w 16"/>
                <a:gd name="T9" fmla="*/ 0 h 14"/>
              </a:gdLst>
              <a:ahLst/>
              <a:cxnLst>
                <a:cxn ang="0">
                  <a:pos x="T0" y="T1"/>
                </a:cxn>
                <a:cxn ang="0">
                  <a:pos x="T2" y="T3"/>
                </a:cxn>
                <a:cxn ang="0">
                  <a:pos x="T4" y="T5"/>
                </a:cxn>
                <a:cxn ang="0">
                  <a:pos x="T6" y="T7"/>
                </a:cxn>
                <a:cxn ang="0">
                  <a:pos x="T8" y="T9"/>
                </a:cxn>
              </a:cxnLst>
              <a:rect l="0" t="0" r="r" b="b"/>
              <a:pathLst>
                <a:path w="16" h="14">
                  <a:moveTo>
                    <a:pt x="5" y="0"/>
                  </a:moveTo>
                  <a:cubicBezTo>
                    <a:pt x="1" y="3"/>
                    <a:pt x="0" y="4"/>
                    <a:pt x="0" y="4"/>
                  </a:cubicBezTo>
                  <a:cubicBezTo>
                    <a:pt x="10" y="14"/>
                    <a:pt x="10" y="14"/>
                    <a:pt x="10" y="14"/>
                  </a:cubicBezTo>
                  <a:cubicBezTo>
                    <a:pt x="10" y="14"/>
                    <a:pt x="13" y="11"/>
                    <a:pt x="16" y="9"/>
                  </a:cubicBezTo>
                  <a:lnTo>
                    <a:pt x="5" y="0"/>
                  </a:ln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8" name="Freeform 64"/>
            <p:cNvSpPr/>
            <p:nvPr/>
          </p:nvSpPr>
          <p:spPr bwMode="auto">
            <a:xfrm>
              <a:off x="3795" y="2156"/>
              <a:ext cx="109" cy="41"/>
            </a:xfrm>
            <a:custGeom>
              <a:avLst/>
              <a:gdLst>
                <a:gd name="T0" fmla="*/ 37 w 44"/>
                <a:gd name="T1" fmla="*/ 4 h 16"/>
                <a:gd name="T2" fmla="*/ 29 w 44"/>
                <a:gd name="T3" fmla="*/ 9 h 16"/>
                <a:gd name="T4" fmla="*/ 18 w 44"/>
                <a:gd name="T5" fmla="*/ 8 h 16"/>
                <a:gd name="T6" fmla="*/ 25 w 44"/>
                <a:gd name="T7" fmla="*/ 7 h 16"/>
                <a:gd name="T8" fmla="*/ 31 w 44"/>
                <a:gd name="T9" fmla="*/ 2 h 16"/>
                <a:gd name="T10" fmla="*/ 20 w 44"/>
                <a:gd name="T11" fmla="*/ 2 h 16"/>
                <a:gd name="T12" fmla="*/ 9 w 44"/>
                <a:gd name="T13" fmla="*/ 2 h 16"/>
                <a:gd name="T14" fmla="*/ 0 w 44"/>
                <a:gd name="T15" fmla="*/ 7 h 16"/>
                <a:gd name="T16" fmla="*/ 9 w 44"/>
                <a:gd name="T17" fmla="*/ 16 h 16"/>
                <a:gd name="T18" fmla="*/ 13 w 44"/>
                <a:gd name="T19" fmla="*/ 14 h 16"/>
                <a:gd name="T20" fmla="*/ 29 w 44"/>
                <a:gd name="T21" fmla="*/ 14 h 16"/>
                <a:gd name="T22" fmla="*/ 44 w 44"/>
                <a:gd name="T23" fmla="*/ 2 h 16"/>
                <a:gd name="T24" fmla="*/ 37 w 44"/>
                <a:gd name="T25"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16">
                  <a:moveTo>
                    <a:pt x="37" y="4"/>
                  </a:moveTo>
                  <a:cubicBezTo>
                    <a:pt x="34" y="7"/>
                    <a:pt x="32" y="8"/>
                    <a:pt x="29" y="9"/>
                  </a:cubicBezTo>
                  <a:cubicBezTo>
                    <a:pt x="24" y="10"/>
                    <a:pt x="19" y="9"/>
                    <a:pt x="18" y="8"/>
                  </a:cubicBezTo>
                  <a:cubicBezTo>
                    <a:pt x="15" y="6"/>
                    <a:pt x="18" y="7"/>
                    <a:pt x="25" y="7"/>
                  </a:cubicBezTo>
                  <a:cubicBezTo>
                    <a:pt x="32" y="6"/>
                    <a:pt x="31" y="2"/>
                    <a:pt x="31" y="2"/>
                  </a:cubicBezTo>
                  <a:cubicBezTo>
                    <a:pt x="29" y="2"/>
                    <a:pt x="27" y="2"/>
                    <a:pt x="20" y="2"/>
                  </a:cubicBezTo>
                  <a:cubicBezTo>
                    <a:pt x="17" y="2"/>
                    <a:pt x="12" y="1"/>
                    <a:pt x="9" y="2"/>
                  </a:cubicBezTo>
                  <a:cubicBezTo>
                    <a:pt x="6" y="2"/>
                    <a:pt x="4" y="5"/>
                    <a:pt x="0" y="7"/>
                  </a:cubicBezTo>
                  <a:cubicBezTo>
                    <a:pt x="9" y="16"/>
                    <a:pt x="9" y="16"/>
                    <a:pt x="9" y="16"/>
                  </a:cubicBezTo>
                  <a:cubicBezTo>
                    <a:pt x="11" y="15"/>
                    <a:pt x="12" y="14"/>
                    <a:pt x="13" y="14"/>
                  </a:cubicBezTo>
                  <a:cubicBezTo>
                    <a:pt x="16" y="14"/>
                    <a:pt x="23" y="15"/>
                    <a:pt x="29" y="14"/>
                  </a:cubicBezTo>
                  <a:cubicBezTo>
                    <a:pt x="40" y="9"/>
                    <a:pt x="44" y="2"/>
                    <a:pt x="44" y="2"/>
                  </a:cubicBezTo>
                  <a:cubicBezTo>
                    <a:pt x="44" y="2"/>
                    <a:pt x="41" y="0"/>
                    <a:pt x="37" y="4"/>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39" name="Freeform 65"/>
            <p:cNvSpPr>
              <a:spLocks noEditPoints="1"/>
            </p:cNvSpPr>
            <p:nvPr/>
          </p:nvSpPr>
          <p:spPr bwMode="auto">
            <a:xfrm>
              <a:off x="3810" y="2110"/>
              <a:ext cx="94" cy="41"/>
            </a:xfrm>
            <a:custGeom>
              <a:avLst/>
              <a:gdLst>
                <a:gd name="T0" fmla="*/ 38 w 38"/>
                <a:gd name="T1" fmla="*/ 0 h 16"/>
                <a:gd name="T2" fmla="*/ 34 w 38"/>
                <a:gd name="T3" fmla="*/ 0 h 16"/>
                <a:gd name="T4" fmla="*/ 34 w 38"/>
                <a:gd name="T5" fmla="*/ 6 h 16"/>
                <a:gd name="T6" fmla="*/ 32 w 38"/>
                <a:gd name="T7" fmla="*/ 6 h 16"/>
                <a:gd name="T8" fmla="*/ 32 w 38"/>
                <a:gd name="T9" fmla="*/ 0 h 16"/>
                <a:gd name="T10" fmla="*/ 28 w 38"/>
                <a:gd name="T11" fmla="*/ 0 h 16"/>
                <a:gd name="T12" fmla="*/ 28 w 38"/>
                <a:gd name="T13" fmla="*/ 6 h 16"/>
                <a:gd name="T14" fmla="*/ 12 w 38"/>
                <a:gd name="T15" fmla="*/ 6 h 16"/>
                <a:gd name="T16" fmla="*/ 12 w 38"/>
                <a:gd name="T17" fmla="*/ 3 h 16"/>
                <a:gd name="T18" fmla="*/ 12 w 38"/>
                <a:gd name="T19" fmla="*/ 1 h 16"/>
                <a:gd name="T20" fmla="*/ 11 w 38"/>
                <a:gd name="T21" fmla="*/ 0 h 16"/>
                <a:gd name="T22" fmla="*/ 9 w 38"/>
                <a:gd name="T23" fmla="*/ 0 h 16"/>
                <a:gd name="T24" fmla="*/ 3 w 38"/>
                <a:gd name="T25" fmla="*/ 0 h 16"/>
                <a:gd name="T26" fmla="*/ 1 w 38"/>
                <a:gd name="T27" fmla="*/ 0 h 16"/>
                <a:gd name="T28" fmla="*/ 0 w 38"/>
                <a:gd name="T29" fmla="*/ 2 h 16"/>
                <a:gd name="T30" fmla="*/ 0 w 38"/>
                <a:gd name="T31" fmla="*/ 3 h 16"/>
                <a:gd name="T32" fmla="*/ 0 w 38"/>
                <a:gd name="T33" fmla="*/ 13 h 16"/>
                <a:gd name="T34" fmla="*/ 0 w 38"/>
                <a:gd name="T35" fmla="*/ 15 h 16"/>
                <a:gd name="T36" fmla="*/ 2 w 38"/>
                <a:gd name="T37" fmla="*/ 16 h 16"/>
                <a:gd name="T38" fmla="*/ 3 w 38"/>
                <a:gd name="T39" fmla="*/ 16 h 16"/>
                <a:gd name="T40" fmla="*/ 9 w 38"/>
                <a:gd name="T41" fmla="*/ 16 h 16"/>
                <a:gd name="T42" fmla="*/ 11 w 38"/>
                <a:gd name="T43" fmla="*/ 16 h 16"/>
                <a:gd name="T44" fmla="*/ 12 w 38"/>
                <a:gd name="T45" fmla="*/ 14 h 16"/>
                <a:gd name="T46" fmla="*/ 12 w 38"/>
                <a:gd name="T47" fmla="*/ 13 h 16"/>
                <a:gd name="T48" fmla="*/ 12 w 38"/>
                <a:gd name="T49" fmla="*/ 10 h 16"/>
                <a:gd name="T50" fmla="*/ 38 w 38"/>
                <a:gd name="T51" fmla="*/ 10 h 16"/>
                <a:gd name="T52" fmla="*/ 38 w 38"/>
                <a:gd name="T53" fmla="*/ 0 h 16"/>
                <a:gd name="T54" fmla="*/ 3 w 38"/>
                <a:gd name="T55" fmla="*/ 3 h 16"/>
                <a:gd name="T56" fmla="*/ 9 w 38"/>
                <a:gd name="T57" fmla="*/ 3 h 16"/>
                <a:gd name="T58" fmla="*/ 9 w 38"/>
                <a:gd name="T59" fmla="*/ 13 h 16"/>
                <a:gd name="T60" fmla="*/ 3 w 38"/>
                <a:gd name="T61" fmla="*/ 13 h 16"/>
                <a:gd name="T62" fmla="*/ 3 w 38"/>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 h="16">
                  <a:moveTo>
                    <a:pt x="38" y="0"/>
                  </a:moveTo>
                  <a:cubicBezTo>
                    <a:pt x="34" y="0"/>
                    <a:pt x="34" y="0"/>
                    <a:pt x="34" y="0"/>
                  </a:cubicBezTo>
                  <a:cubicBezTo>
                    <a:pt x="34" y="6"/>
                    <a:pt x="34" y="6"/>
                    <a:pt x="34" y="6"/>
                  </a:cubicBezTo>
                  <a:cubicBezTo>
                    <a:pt x="32" y="6"/>
                    <a:pt x="32" y="6"/>
                    <a:pt x="32" y="6"/>
                  </a:cubicBezTo>
                  <a:cubicBezTo>
                    <a:pt x="32" y="0"/>
                    <a:pt x="32" y="0"/>
                    <a:pt x="32" y="0"/>
                  </a:cubicBezTo>
                  <a:cubicBezTo>
                    <a:pt x="28" y="0"/>
                    <a:pt x="28" y="0"/>
                    <a:pt x="28" y="0"/>
                  </a:cubicBezTo>
                  <a:cubicBezTo>
                    <a:pt x="28" y="6"/>
                    <a:pt x="28" y="6"/>
                    <a:pt x="28" y="6"/>
                  </a:cubicBezTo>
                  <a:cubicBezTo>
                    <a:pt x="12" y="6"/>
                    <a:pt x="12" y="6"/>
                    <a:pt x="12" y="6"/>
                  </a:cubicBezTo>
                  <a:cubicBezTo>
                    <a:pt x="12" y="3"/>
                    <a:pt x="12" y="3"/>
                    <a:pt x="12" y="3"/>
                  </a:cubicBezTo>
                  <a:cubicBezTo>
                    <a:pt x="12" y="2"/>
                    <a:pt x="12" y="2"/>
                    <a:pt x="12" y="1"/>
                  </a:cubicBezTo>
                  <a:cubicBezTo>
                    <a:pt x="12" y="1"/>
                    <a:pt x="11" y="0"/>
                    <a:pt x="11" y="0"/>
                  </a:cubicBezTo>
                  <a:cubicBezTo>
                    <a:pt x="10" y="0"/>
                    <a:pt x="10" y="0"/>
                    <a:pt x="9" y="0"/>
                  </a:cubicBezTo>
                  <a:cubicBezTo>
                    <a:pt x="3" y="0"/>
                    <a:pt x="3" y="0"/>
                    <a:pt x="3" y="0"/>
                  </a:cubicBezTo>
                  <a:cubicBezTo>
                    <a:pt x="2" y="0"/>
                    <a:pt x="2" y="0"/>
                    <a:pt x="1" y="0"/>
                  </a:cubicBezTo>
                  <a:cubicBezTo>
                    <a:pt x="1" y="1"/>
                    <a:pt x="0" y="1"/>
                    <a:pt x="0" y="2"/>
                  </a:cubicBezTo>
                  <a:cubicBezTo>
                    <a:pt x="0" y="2"/>
                    <a:pt x="0" y="2"/>
                    <a:pt x="0" y="3"/>
                  </a:cubicBezTo>
                  <a:cubicBezTo>
                    <a:pt x="0" y="13"/>
                    <a:pt x="0" y="13"/>
                    <a:pt x="0" y="13"/>
                  </a:cubicBezTo>
                  <a:cubicBezTo>
                    <a:pt x="0" y="14"/>
                    <a:pt x="0" y="14"/>
                    <a:pt x="0" y="15"/>
                  </a:cubicBezTo>
                  <a:cubicBezTo>
                    <a:pt x="1" y="15"/>
                    <a:pt x="1" y="16"/>
                    <a:pt x="2" y="16"/>
                  </a:cubicBezTo>
                  <a:cubicBezTo>
                    <a:pt x="2" y="16"/>
                    <a:pt x="2" y="16"/>
                    <a:pt x="3" y="16"/>
                  </a:cubicBezTo>
                  <a:cubicBezTo>
                    <a:pt x="9" y="16"/>
                    <a:pt x="9" y="16"/>
                    <a:pt x="9" y="16"/>
                  </a:cubicBezTo>
                  <a:cubicBezTo>
                    <a:pt x="10" y="16"/>
                    <a:pt x="11" y="16"/>
                    <a:pt x="11" y="16"/>
                  </a:cubicBezTo>
                  <a:cubicBezTo>
                    <a:pt x="12" y="15"/>
                    <a:pt x="12" y="15"/>
                    <a:pt x="12" y="14"/>
                  </a:cubicBezTo>
                  <a:cubicBezTo>
                    <a:pt x="12" y="14"/>
                    <a:pt x="12" y="13"/>
                    <a:pt x="12" y="13"/>
                  </a:cubicBezTo>
                  <a:cubicBezTo>
                    <a:pt x="12" y="10"/>
                    <a:pt x="12" y="10"/>
                    <a:pt x="12" y="10"/>
                  </a:cubicBezTo>
                  <a:cubicBezTo>
                    <a:pt x="38" y="10"/>
                    <a:pt x="38" y="10"/>
                    <a:pt x="38" y="10"/>
                  </a:cubicBezTo>
                  <a:lnTo>
                    <a:pt x="38" y="0"/>
                  </a:lnTo>
                  <a:close/>
                  <a:moveTo>
                    <a:pt x="3" y="3"/>
                  </a:moveTo>
                  <a:cubicBezTo>
                    <a:pt x="9" y="3"/>
                    <a:pt x="9" y="3"/>
                    <a:pt x="9" y="3"/>
                  </a:cubicBezTo>
                  <a:cubicBezTo>
                    <a:pt x="9" y="13"/>
                    <a:pt x="9" y="13"/>
                    <a:pt x="9" y="13"/>
                  </a:cubicBezTo>
                  <a:cubicBezTo>
                    <a:pt x="3" y="13"/>
                    <a:pt x="3" y="13"/>
                    <a:pt x="3" y="13"/>
                  </a:cubicBezTo>
                  <a:lnTo>
                    <a:pt x="3" y="3"/>
                  </a:ln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40" name="Group 68"/>
          <p:cNvGrpSpPr>
            <a:grpSpLocks noChangeAspect="1"/>
          </p:cNvGrpSpPr>
          <p:nvPr/>
        </p:nvGrpSpPr>
        <p:grpSpPr bwMode="auto">
          <a:xfrm>
            <a:off x="7451958" y="2906627"/>
            <a:ext cx="473824" cy="456366"/>
            <a:chOff x="3770" y="2095"/>
            <a:chExt cx="137" cy="132"/>
          </a:xfrm>
          <a:effectLst>
            <a:reflection blurRad="6350" stA="50000" endA="300" endPos="55000" dir="5400000" sy="-100000" algn="bl" rotWithShape="0"/>
          </a:effectLst>
        </p:grpSpPr>
        <p:sp>
          <p:nvSpPr>
            <p:cNvPr id="141" name="Freeform 69"/>
            <p:cNvSpPr/>
            <p:nvPr/>
          </p:nvSpPr>
          <p:spPr bwMode="auto">
            <a:xfrm>
              <a:off x="3770" y="2190"/>
              <a:ext cx="137" cy="37"/>
            </a:xfrm>
            <a:custGeom>
              <a:avLst/>
              <a:gdLst>
                <a:gd name="T0" fmla="*/ 52 w 55"/>
                <a:gd name="T1" fmla="*/ 6 h 15"/>
                <a:gd name="T2" fmla="*/ 38 w 55"/>
                <a:gd name="T3" fmla="*/ 6 h 15"/>
                <a:gd name="T4" fmla="*/ 37 w 55"/>
                <a:gd name="T5" fmla="*/ 6 h 15"/>
                <a:gd name="T6" fmla="*/ 37 w 55"/>
                <a:gd name="T7" fmla="*/ 3 h 15"/>
                <a:gd name="T8" fmla="*/ 37 w 55"/>
                <a:gd name="T9" fmla="*/ 1 h 15"/>
                <a:gd name="T10" fmla="*/ 35 w 55"/>
                <a:gd name="T11" fmla="*/ 0 h 15"/>
                <a:gd name="T12" fmla="*/ 20 w 55"/>
                <a:gd name="T13" fmla="*/ 0 h 15"/>
                <a:gd name="T14" fmla="*/ 18 w 55"/>
                <a:gd name="T15" fmla="*/ 3 h 15"/>
                <a:gd name="T16" fmla="*/ 18 w 55"/>
                <a:gd name="T17" fmla="*/ 6 h 15"/>
                <a:gd name="T18" fmla="*/ 18 w 55"/>
                <a:gd name="T19" fmla="*/ 6 h 15"/>
                <a:gd name="T20" fmla="*/ 3 w 55"/>
                <a:gd name="T21" fmla="*/ 6 h 15"/>
                <a:gd name="T22" fmla="*/ 0 w 55"/>
                <a:gd name="T23" fmla="*/ 8 h 15"/>
                <a:gd name="T24" fmla="*/ 0 w 55"/>
                <a:gd name="T25" fmla="*/ 14 h 15"/>
                <a:gd name="T26" fmla="*/ 1 w 55"/>
                <a:gd name="T27" fmla="*/ 15 h 15"/>
                <a:gd name="T28" fmla="*/ 2 w 55"/>
                <a:gd name="T29" fmla="*/ 14 h 15"/>
                <a:gd name="T30" fmla="*/ 2 w 55"/>
                <a:gd name="T31" fmla="*/ 8 h 15"/>
                <a:gd name="T32" fmla="*/ 3 w 55"/>
                <a:gd name="T33" fmla="*/ 8 h 15"/>
                <a:gd name="T34" fmla="*/ 18 w 55"/>
                <a:gd name="T35" fmla="*/ 8 h 15"/>
                <a:gd name="T36" fmla="*/ 18 w 55"/>
                <a:gd name="T37" fmla="*/ 8 h 15"/>
                <a:gd name="T38" fmla="*/ 18 w 55"/>
                <a:gd name="T39" fmla="*/ 9 h 15"/>
                <a:gd name="T40" fmla="*/ 19 w 55"/>
                <a:gd name="T41" fmla="*/ 9 h 15"/>
                <a:gd name="T42" fmla="*/ 20 w 55"/>
                <a:gd name="T43" fmla="*/ 9 h 15"/>
                <a:gd name="T44" fmla="*/ 20 w 55"/>
                <a:gd name="T45" fmla="*/ 8 h 15"/>
                <a:gd name="T46" fmla="*/ 20 w 55"/>
                <a:gd name="T47" fmla="*/ 3 h 15"/>
                <a:gd name="T48" fmla="*/ 20 w 55"/>
                <a:gd name="T49" fmla="*/ 2 h 15"/>
                <a:gd name="T50" fmla="*/ 35 w 55"/>
                <a:gd name="T51" fmla="*/ 2 h 15"/>
                <a:gd name="T52" fmla="*/ 35 w 55"/>
                <a:gd name="T53" fmla="*/ 3 h 15"/>
                <a:gd name="T54" fmla="*/ 35 w 55"/>
                <a:gd name="T55" fmla="*/ 8 h 15"/>
                <a:gd name="T56" fmla="*/ 36 w 55"/>
                <a:gd name="T57" fmla="*/ 9 h 15"/>
                <a:gd name="T58" fmla="*/ 36 w 55"/>
                <a:gd name="T59" fmla="*/ 9 h 15"/>
                <a:gd name="T60" fmla="*/ 37 w 55"/>
                <a:gd name="T61" fmla="*/ 9 h 15"/>
                <a:gd name="T62" fmla="*/ 37 w 55"/>
                <a:gd name="T63" fmla="*/ 8 h 15"/>
                <a:gd name="T64" fmla="*/ 38 w 55"/>
                <a:gd name="T65" fmla="*/ 8 h 15"/>
                <a:gd name="T66" fmla="*/ 52 w 55"/>
                <a:gd name="T67" fmla="*/ 8 h 15"/>
                <a:gd name="T68" fmla="*/ 53 w 55"/>
                <a:gd name="T69" fmla="*/ 8 h 15"/>
                <a:gd name="T70" fmla="*/ 53 w 55"/>
                <a:gd name="T71" fmla="*/ 14 h 15"/>
                <a:gd name="T72" fmla="*/ 54 w 55"/>
                <a:gd name="T73" fmla="*/ 15 h 15"/>
                <a:gd name="T74" fmla="*/ 55 w 55"/>
                <a:gd name="T75" fmla="*/ 14 h 15"/>
                <a:gd name="T76" fmla="*/ 55 w 55"/>
                <a:gd name="T77" fmla="*/ 8 h 15"/>
                <a:gd name="T78" fmla="*/ 52 w 55"/>
                <a:gd name="T7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5" h="15">
                  <a:moveTo>
                    <a:pt x="52" y="6"/>
                  </a:moveTo>
                  <a:cubicBezTo>
                    <a:pt x="38" y="6"/>
                    <a:pt x="38" y="6"/>
                    <a:pt x="38" y="6"/>
                  </a:cubicBezTo>
                  <a:cubicBezTo>
                    <a:pt x="38" y="6"/>
                    <a:pt x="37" y="6"/>
                    <a:pt x="37" y="6"/>
                  </a:cubicBezTo>
                  <a:cubicBezTo>
                    <a:pt x="37" y="3"/>
                    <a:pt x="37" y="3"/>
                    <a:pt x="37" y="3"/>
                  </a:cubicBezTo>
                  <a:cubicBezTo>
                    <a:pt x="37" y="2"/>
                    <a:pt x="37" y="1"/>
                    <a:pt x="37" y="1"/>
                  </a:cubicBezTo>
                  <a:cubicBezTo>
                    <a:pt x="36" y="0"/>
                    <a:pt x="36" y="0"/>
                    <a:pt x="35" y="0"/>
                  </a:cubicBezTo>
                  <a:cubicBezTo>
                    <a:pt x="20" y="0"/>
                    <a:pt x="20" y="0"/>
                    <a:pt x="20" y="0"/>
                  </a:cubicBezTo>
                  <a:cubicBezTo>
                    <a:pt x="19" y="0"/>
                    <a:pt x="18" y="1"/>
                    <a:pt x="18" y="3"/>
                  </a:cubicBezTo>
                  <a:cubicBezTo>
                    <a:pt x="18" y="6"/>
                    <a:pt x="18" y="6"/>
                    <a:pt x="18" y="6"/>
                  </a:cubicBezTo>
                  <a:cubicBezTo>
                    <a:pt x="18" y="6"/>
                    <a:pt x="18" y="6"/>
                    <a:pt x="18" y="6"/>
                  </a:cubicBezTo>
                  <a:cubicBezTo>
                    <a:pt x="3" y="6"/>
                    <a:pt x="3" y="6"/>
                    <a:pt x="3" y="6"/>
                  </a:cubicBezTo>
                  <a:cubicBezTo>
                    <a:pt x="2" y="6"/>
                    <a:pt x="0" y="7"/>
                    <a:pt x="0" y="8"/>
                  </a:cubicBezTo>
                  <a:cubicBezTo>
                    <a:pt x="0" y="14"/>
                    <a:pt x="0" y="14"/>
                    <a:pt x="0" y="14"/>
                  </a:cubicBezTo>
                  <a:cubicBezTo>
                    <a:pt x="0" y="14"/>
                    <a:pt x="1" y="15"/>
                    <a:pt x="1" y="15"/>
                  </a:cubicBezTo>
                  <a:cubicBezTo>
                    <a:pt x="2" y="15"/>
                    <a:pt x="2" y="14"/>
                    <a:pt x="2" y="14"/>
                  </a:cubicBezTo>
                  <a:cubicBezTo>
                    <a:pt x="2" y="8"/>
                    <a:pt x="2" y="8"/>
                    <a:pt x="2" y="8"/>
                  </a:cubicBezTo>
                  <a:cubicBezTo>
                    <a:pt x="2" y="8"/>
                    <a:pt x="3" y="8"/>
                    <a:pt x="3" y="8"/>
                  </a:cubicBezTo>
                  <a:cubicBezTo>
                    <a:pt x="18" y="8"/>
                    <a:pt x="18" y="8"/>
                    <a:pt x="18" y="8"/>
                  </a:cubicBezTo>
                  <a:cubicBezTo>
                    <a:pt x="18" y="8"/>
                    <a:pt x="18" y="8"/>
                    <a:pt x="18" y="8"/>
                  </a:cubicBezTo>
                  <a:cubicBezTo>
                    <a:pt x="18" y="8"/>
                    <a:pt x="18" y="8"/>
                    <a:pt x="18" y="9"/>
                  </a:cubicBezTo>
                  <a:cubicBezTo>
                    <a:pt x="18" y="9"/>
                    <a:pt x="19" y="9"/>
                    <a:pt x="19" y="9"/>
                  </a:cubicBezTo>
                  <a:cubicBezTo>
                    <a:pt x="19" y="9"/>
                    <a:pt x="19" y="9"/>
                    <a:pt x="20" y="9"/>
                  </a:cubicBezTo>
                  <a:cubicBezTo>
                    <a:pt x="20" y="8"/>
                    <a:pt x="20" y="8"/>
                    <a:pt x="20" y="8"/>
                  </a:cubicBezTo>
                  <a:cubicBezTo>
                    <a:pt x="20" y="3"/>
                    <a:pt x="20" y="3"/>
                    <a:pt x="20" y="3"/>
                  </a:cubicBezTo>
                  <a:cubicBezTo>
                    <a:pt x="20" y="2"/>
                    <a:pt x="20" y="2"/>
                    <a:pt x="20" y="2"/>
                  </a:cubicBezTo>
                  <a:cubicBezTo>
                    <a:pt x="35" y="2"/>
                    <a:pt x="35" y="2"/>
                    <a:pt x="35" y="2"/>
                  </a:cubicBezTo>
                  <a:cubicBezTo>
                    <a:pt x="35" y="2"/>
                    <a:pt x="35" y="2"/>
                    <a:pt x="35" y="3"/>
                  </a:cubicBezTo>
                  <a:cubicBezTo>
                    <a:pt x="35" y="8"/>
                    <a:pt x="35" y="8"/>
                    <a:pt x="35" y="8"/>
                  </a:cubicBezTo>
                  <a:cubicBezTo>
                    <a:pt x="35" y="8"/>
                    <a:pt x="35" y="8"/>
                    <a:pt x="36" y="9"/>
                  </a:cubicBezTo>
                  <a:cubicBezTo>
                    <a:pt x="36" y="9"/>
                    <a:pt x="36" y="9"/>
                    <a:pt x="36" y="9"/>
                  </a:cubicBezTo>
                  <a:cubicBezTo>
                    <a:pt x="37" y="9"/>
                    <a:pt x="37" y="9"/>
                    <a:pt x="37" y="9"/>
                  </a:cubicBezTo>
                  <a:cubicBezTo>
                    <a:pt x="37" y="8"/>
                    <a:pt x="37" y="8"/>
                    <a:pt x="37" y="8"/>
                  </a:cubicBezTo>
                  <a:cubicBezTo>
                    <a:pt x="37" y="8"/>
                    <a:pt x="37" y="8"/>
                    <a:pt x="38" y="8"/>
                  </a:cubicBezTo>
                  <a:cubicBezTo>
                    <a:pt x="52" y="8"/>
                    <a:pt x="52" y="8"/>
                    <a:pt x="52" y="8"/>
                  </a:cubicBezTo>
                  <a:cubicBezTo>
                    <a:pt x="53" y="8"/>
                    <a:pt x="53" y="8"/>
                    <a:pt x="53" y="8"/>
                  </a:cubicBezTo>
                  <a:cubicBezTo>
                    <a:pt x="53" y="14"/>
                    <a:pt x="53" y="14"/>
                    <a:pt x="53" y="14"/>
                  </a:cubicBezTo>
                  <a:cubicBezTo>
                    <a:pt x="53" y="14"/>
                    <a:pt x="53" y="15"/>
                    <a:pt x="54" y="15"/>
                  </a:cubicBezTo>
                  <a:cubicBezTo>
                    <a:pt x="54" y="15"/>
                    <a:pt x="55" y="14"/>
                    <a:pt x="55" y="14"/>
                  </a:cubicBezTo>
                  <a:cubicBezTo>
                    <a:pt x="55" y="8"/>
                    <a:pt x="55" y="8"/>
                    <a:pt x="55" y="8"/>
                  </a:cubicBezTo>
                  <a:cubicBezTo>
                    <a:pt x="55" y="7"/>
                    <a:pt x="54" y="6"/>
                    <a:pt x="52" y="6"/>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2" name="Freeform 70"/>
            <p:cNvSpPr/>
            <p:nvPr/>
          </p:nvSpPr>
          <p:spPr bwMode="auto">
            <a:xfrm>
              <a:off x="3820" y="2117"/>
              <a:ext cx="37" cy="69"/>
            </a:xfrm>
            <a:custGeom>
              <a:avLst/>
              <a:gdLst>
                <a:gd name="T0" fmla="*/ 2 w 15"/>
                <a:gd name="T1" fmla="*/ 14 h 28"/>
                <a:gd name="T2" fmla="*/ 3 w 15"/>
                <a:gd name="T3" fmla="*/ 13 h 28"/>
                <a:gd name="T4" fmla="*/ 3 w 15"/>
                <a:gd name="T5" fmla="*/ 8 h 28"/>
                <a:gd name="T6" fmla="*/ 4 w 15"/>
                <a:gd name="T7" fmla="*/ 4 h 28"/>
                <a:gd name="T8" fmla="*/ 4 w 15"/>
                <a:gd name="T9" fmla="*/ 4 h 28"/>
                <a:gd name="T10" fmla="*/ 4 w 15"/>
                <a:gd name="T11" fmla="*/ 12 h 28"/>
                <a:gd name="T12" fmla="*/ 4 w 15"/>
                <a:gd name="T13" fmla="*/ 13 h 28"/>
                <a:gd name="T14" fmla="*/ 4 w 15"/>
                <a:gd name="T15" fmla="*/ 26 h 28"/>
                <a:gd name="T16" fmla="*/ 5 w 15"/>
                <a:gd name="T17" fmla="*/ 28 h 28"/>
                <a:gd name="T18" fmla="*/ 5 w 15"/>
                <a:gd name="T19" fmla="*/ 28 h 28"/>
                <a:gd name="T20" fmla="*/ 5 w 15"/>
                <a:gd name="T21" fmla="*/ 28 h 28"/>
                <a:gd name="T22" fmla="*/ 7 w 15"/>
                <a:gd name="T23" fmla="*/ 26 h 28"/>
                <a:gd name="T24" fmla="*/ 7 w 15"/>
                <a:gd name="T25" fmla="*/ 14 h 28"/>
                <a:gd name="T26" fmla="*/ 8 w 15"/>
                <a:gd name="T27" fmla="*/ 14 h 28"/>
                <a:gd name="T28" fmla="*/ 8 w 15"/>
                <a:gd name="T29" fmla="*/ 26 h 28"/>
                <a:gd name="T30" fmla="*/ 10 w 15"/>
                <a:gd name="T31" fmla="*/ 28 h 28"/>
                <a:gd name="T32" fmla="*/ 10 w 15"/>
                <a:gd name="T33" fmla="*/ 28 h 28"/>
                <a:gd name="T34" fmla="*/ 10 w 15"/>
                <a:gd name="T35" fmla="*/ 28 h 28"/>
                <a:gd name="T36" fmla="*/ 12 w 15"/>
                <a:gd name="T37" fmla="*/ 26 h 28"/>
                <a:gd name="T38" fmla="*/ 12 w 15"/>
                <a:gd name="T39" fmla="*/ 13 h 28"/>
                <a:gd name="T40" fmla="*/ 12 w 15"/>
                <a:gd name="T41" fmla="*/ 12 h 28"/>
                <a:gd name="T42" fmla="*/ 12 w 15"/>
                <a:gd name="T43" fmla="*/ 4 h 28"/>
                <a:gd name="T44" fmla="*/ 12 w 15"/>
                <a:gd name="T45" fmla="*/ 4 h 28"/>
                <a:gd name="T46" fmla="*/ 12 w 15"/>
                <a:gd name="T47" fmla="*/ 8 h 28"/>
                <a:gd name="T48" fmla="*/ 12 w 15"/>
                <a:gd name="T49" fmla="*/ 13 h 28"/>
                <a:gd name="T50" fmla="*/ 14 w 15"/>
                <a:gd name="T51" fmla="*/ 14 h 28"/>
                <a:gd name="T52" fmla="*/ 15 w 15"/>
                <a:gd name="T53" fmla="*/ 13 h 28"/>
                <a:gd name="T54" fmla="*/ 15 w 15"/>
                <a:gd name="T55" fmla="*/ 8 h 28"/>
                <a:gd name="T56" fmla="*/ 13 w 15"/>
                <a:gd name="T57" fmla="*/ 1 h 28"/>
                <a:gd name="T58" fmla="*/ 10 w 15"/>
                <a:gd name="T59" fmla="*/ 0 h 28"/>
                <a:gd name="T60" fmla="*/ 10 w 15"/>
                <a:gd name="T61" fmla="*/ 0 h 28"/>
                <a:gd name="T62" fmla="*/ 10 w 15"/>
                <a:gd name="T63" fmla="*/ 0 h 28"/>
                <a:gd name="T64" fmla="*/ 10 w 15"/>
                <a:gd name="T65" fmla="*/ 0 h 28"/>
                <a:gd name="T66" fmla="*/ 8 w 15"/>
                <a:gd name="T67" fmla="*/ 4 h 28"/>
                <a:gd name="T68" fmla="*/ 8 w 15"/>
                <a:gd name="T69" fmla="*/ 1 h 28"/>
                <a:gd name="T70" fmla="*/ 8 w 15"/>
                <a:gd name="T71" fmla="*/ 1 h 28"/>
                <a:gd name="T72" fmla="*/ 8 w 15"/>
                <a:gd name="T73" fmla="*/ 0 h 28"/>
                <a:gd name="T74" fmla="*/ 8 w 15"/>
                <a:gd name="T75" fmla="*/ 0 h 28"/>
                <a:gd name="T76" fmla="*/ 7 w 15"/>
                <a:gd name="T77" fmla="*/ 0 h 28"/>
                <a:gd name="T78" fmla="*/ 7 w 15"/>
                <a:gd name="T79" fmla="*/ 0 h 28"/>
                <a:gd name="T80" fmla="*/ 7 w 15"/>
                <a:gd name="T81" fmla="*/ 1 h 28"/>
                <a:gd name="T82" fmla="*/ 7 w 15"/>
                <a:gd name="T83" fmla="*/ 1 h 28"/>
                <a:gd name="T84" fmla="*/ 7 w 15"/>
                <a:gd name="T85" fmla="*/ 4 h 28"/>
                <a:gd name="T86" fmla="*/ 6 w 15"/>
                <a:gd name="T87" fmla="*/ 0 h 28"/>
                <a:gd name="T88" fmla="*/ 6 w 15"/>
                <a:gd name="T89" fmla="*/ 0 h 28"/>
                <a:gd name="T90" fmla="*/ 6 w 15"/>
                <a:gd name="T91" fmla="*/ 0 h 28"/>
                <a:gd name="T92" fmla="*/ 5 w 15"/>
                <a:gd name="T93" fmla="*/ 0 h 28"/>
                <a:gd name="T94" fmla="*/ 2 w 15"/>
                <a:gd name="T95" fmla="*/ 1 h 28"/>
                <a:gd name="T96" fmla="*/ 0 w 15"/>
                <a:gd name="T97" fmla="*/ 8 h 28"/>
                <a:gd name="T98" fmla="*/ 0 w 15"/>
                <a:gd name="T99" fmla="*/ 13 h 28"/>
                <a:gd name="T100" fmla="*/ 2 w 15"/>
                <a:gd name="T10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 h="28">
                  <a:moveTo>
                    <a:pt x="2" y="14"/>
                  </a:moveTo>
                  <a:cubicBezTo>
                    <a:pt x="3" y="14"/>
                    <a:pt x="3" y="14"/>
                    <a:pt x="3" y="13"/>
                  </a:cubicBezTo>
                  <a:cubicBezTo>
                    <a:pt x="3" y="13"/>
                    <a:pt x="3" y="10"/>
                    <a:pt x="3" y="8"/>
                  </a:cubicBezTo>
                  <a:cubicBezTo>
                    <a:pt x="3" y="7"/>
                    <a:pt x="3" y="4"/>
                    <a:pt x="4" y="4"/>
                  </a:cubicBezTo>
                  <a:cubicBezTo>
                    <a:pt x="4" y="4"/>
                    <a:pt x="4" y="4"/>
                    <a:pt x="4" y="4"/>
                  </a:cubicBezTo>
                  <a:cubicBezTo>
                    <a:pt x="4" y="12"/>
                    <a:pt x="4" y="12"/>
                    <a:pt x="4" y="12"/>
                  </a:cubicBezTo>
                  <a:cubicBezTo>
                    <a:pt x="4" y="12"/>
                    <a:pt x="4" y="13"/>
                    <a:pt x="4" y="13"/>
                  </a:cubicBezTo>
                  <a:cubicBezTo>
                    <a:pt x="4" y="26"/>
                    <a:pt x="4" y="26"/>
                    <a:pt x="4" y="26"/>
                  </a:cubicBezTo>
                  <a:cubicBezTo>
                    <a:pt x="4" y="27"/>
                    <a:pt x="4" y="28"/>
                    <a:pt x="5" y="28"/>
                  </a:cubicBezTo>
                  <a:cubicBezTo>
                    <a:pt x="5" y="28"/>
                    <a:pt x="5" y="28"/>
                    <a:pt x="5" y="28"/>
                  </a:cubicBezTo>
                  <a:cubicBezTo>
                    <a:pt x="5" y="28"/>
                    <a:pt x="5" y="28"/>
                    <a:pt x="5" y="28"/>
                  </a:cubicBezTo>
                  <a:cubicBezTo>
                    <a:pt x="6" y="28"/>
                    <a:pt x="7" y="27"/>
                    <a:pt x="7" y="26"/>
                  </a:cubicBezTo>
                  <a:cubicBezTo>
                    <a:pt x="7" y="14"/>
                    <a:pt x="7" y="14"/>
                    <a:pt x="7" y="14"/>
                  </a:cubicBezTo>
                  <a:cubicBezTo>
                    <a:pt x="8" y="14"/>
                    <a:pt x="8" y="14"/>
                    <a:pt x="8" y="14"/>
                  </a:cubicBezTo>
                  <a:cubicBezTo>
                    <a:pt x="8" y="26"/>
                    <a:pt x="8" y="26"/>
                    <a:pt x="8" y="26"/>
                  </a:cubicBezTo>
                  <a:cubicBezTo>
                    <a:pt x="8" y="27"/>
                    <a:pt x="9" y="28"/>
                    <a:pt x="10" y="28"/>
                  </a:cubicBezTo>
                  <a:cubicBezTo>
                    <a:pt x="10" y="28"/>
                    <a:pt x="10" y="28"/>
                    <a:pt x="10" y="28"/>
                  </a:cubicBezTo>
                  <a:cubicBezTo>
                    <a:pt x="10" y="28"/>
                    <a:pt x="10" y="28"/>
                    <a:pt x="10" y="28"/>
                  </a:cubicBezTo>
                  <a:cubicBezTo>
                    <a:pt x="11" y="28"/>
                    <a:pt x="12" y="27"/>
                    <a:pt x="12" y="26"/>
                  </a:cubicBezTo>
                  <a:cubicBezTo>
                    <a:pt x="12" y="13"/>
                    <a:pt x="12" y="13"/>
                    <a:pt x="12" y="13"/>
                  </a:cubicBezTo>
                  <a:cubicBezTo>
                    <a:pt x="12" y="13"/>
                    <a:pt x="12" y="12"/>
                    <a:pt x="12" y="12"/>
                  </a:cubicBezTo>
                  <a:cubicBezTo>
                    <a:pt x="12" y="4"/>
                    <a:pt x="12" y="4"/>
                    <a:pt x="12" y="4"/>
                  </a:cubicBezTo>
                  <a:cubicBezTo>
                    <a:pt x="12" y="4"/>
                    <a:pt x="12" y="4"/>
                    <a:pt x="12" y="4"/>
                  </a:cubicBezTo>
                  <a:cubicBezTo>
                    <a:pt x="12" y="4"/>
                    <a:pt x="12" y="7"/>
                    <a:pt x="12" y="8"/>
                  </a:cubicBezTo>
                  <a:cubicBezTo>
                    <a:pt x="13" y="10"/>
                    <a:pt x="12" y="13"/>
                    <a:pt x="12" y="13"/>
                  </a:cubicBezTo>
                  <a:cubicBezTo>
                    <a:pt x="12" y="14"/>
                    <a:pt x="13" y="14"/>
                    <a:pt x="14" y="14"/>
                  </a:cubicBezTo>
                  <a:cubicBezTo>
                    <a:pt x="15" y="14"/>
                    <a:pt x="15" y="14"/>
                    <a:pt x="15" y="13"/>
                  </a:cubicBezTo>
                  <a:cubicBezTo>
                    <a:pt x="15" y="13"/>
                    <a:pt x="15" y="10"/>
                    <a:pt x="15" y="8"/>
                  </a:cubicBezTo>
                  <a:cubicBezTo>
                    <a:pt x="15" y="3"/>
                    <a:pt x="13" y="1"/>
                    <a:pt x="13" y="1"/>
                  </a:cubicBezTo>
                  <a:cubicBezTo>
                    <a:pt x="12" y="1"/>
                    <a:pt x="11" y="0"/>
                    <a:pt x="10" y="0"/>
                  </a:cubicBezTo>
                  <a:cubicBezTo>
                    <a:pt x="10" y="0"/>
                    <a:pt x="10" y="0"/>
                    <a:pt x="10" y="0"/>
                  </a:cubicBezTo>
                  <a:cubicBezTo>
                    <a:pt x="10" y="0"/>
                    <a:pt x="10" y="0"/>
                    <a:pt x="10" y="0"/>
                  </a:cubicBezTo>
                  <a:cubicBezTo>
                    <a:pt x="10" y="0"/>
                    <a:pt x="10" y="0"/>
                    <a:pt x="10" y="0"/>
                  </a:cubicBezTo>
                  <a:cubicBezTo>
                    <a:pt x="10" y="0"/>
                    <a:pt x="9" y="2"/>
                    <a:pt x="8" y="4"/>
                  </a:cubicBezTo>
                  <a:cubicBezTo>
                    <a:pt x="8" y="3"/>
                    <a:pt x="8" y="1"/>
                    <a:pt x="8" y="1"/>
                  </a:cubicBezTo>
                  <a:cubicBezTo>
                    <a:pt x="8" y="1"/>
                    <a:pt x="8" y="1"/>
                    <a:pt x="8" y="1"/>
                  </a:cubicBezTo>
                  <a:cubicBezTo>
                    <a:pt x="8" y="0"/>
                    <a:pt x="8" y="0"/>
                    <a:pt x="8" y="0"/>
                  </a:cubicBezTo>
                  <a:cubicBezTo>
                    <a:pt x="8" y="0"/>
                    <a:pt x="8" y="0"/>
                    <a:pt x="8" y="0"/>
                  </a:cubicBezTo>
                  <a:cubicBezTo>
                    <a:pt x="7" y="0"/>
                    <a:pt x="7" y="0"/>
                    <a:pt x="7" y="0"/>
                  </a:cubicBezTo>
                  <a:cubicBezTo>
                    <a:pt x="7" y="0"/>
                    <a:pt x="7" y="0"/>
                    <a:pt x="7" y="0"/>
                  </a:cubicBezTo>
                  <a:cubicBezTo>
                    <a:pt x="7" y="1"/>
                    <a:pt x="7" y="1"/>
                    <a:pt x="7" y="1"/>
                  </a:cubicBezTo>
                  <a:cubicBezTo>
                    <a:pt x="7" y="1"/>
                    <a:pt x="7" y="1"/>
                    <a:pt x="7" y="1"/>
                  </a:cubicBezTo>
                  <a:cubicBezTo>
                    <a:pt x="7" y="1"/>
                    <a:pt x="7" y="3"/>
                    <a:pt x="7" y="4"/>
                  </a:cubicBezTo>
                  <a:cubicBezTo>
                    <a:pt x="6" y="2"/>
                    <a:pt x="6" y="0"/>
                    <a:pt x="6" y="0"/>
                  </a:cubicBezTo>
                  <a:cubicBezTo>
                    <a:pt x="6" y="0"/>
                    <a:pt x="6" y="0"/>
                    <a:pt x="6" y="0"/>
                  </a:cubicBezTo>
                  <a:cubicBezTo>
                    <a:pt x="6" y="0"/>
                    <a:pt x="6" y="0"/>
                    <a:pt x="6" y="0"/>
                  </a:cubicBezTo>
                  <a:cubicBezTo>
                    <a:pt x="5" y="0"/>
                    <a:pt x="5" y="0"/>
                    <a:pt x="5" y="0"/>
                  </a:cubicBezTo>
                  <a:cubicBezTo>
                    <a:pt x="4" y="0"/>
                    <a:pt x="3" y="1"/>
                    <a:pt x="2" y="1"/>
                  </a:cubicBezTo>
                  <a:cubicBezTo>
                    <a:pt x="2" y="1"/>
                    <a:pt x="1" y="3"/>
                    <a:pt x="0" y="8"/>
                  </a:cubicBezTo>
                  <a:cubicBezTo>
                    <a:pt x="0" y="10"/>
                    <a:pt x="0" y="13"/>
                    <a:pt x="0" y="13"/>
                  </a:cubicBezTo>
                  <a:cubicBezTo>
                    <a:pt x="1" y="14"/>
                    <a:pt x="1" y="14"/>
                    <a:pt x="2" y="14"/>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3" name="Freeform 71"/>
            <p:cNvSpPr/>
            <p:nvPr/>
          </p:nvSpPr>
          <p:spPr bwMode="auto">
            <a:xfrm>
              <a:off x="3830" y="2095"/>
              <a:ext cx="17" cy="20"/>
            </a:xfrm>
            <a:custGeom>
              <a:avLst/>
              <a:gdLst>
                <a:gd name="T0" fmla="*/ 1 w 7"/>
                <a:gd name="T1" fmla="*/ 5 h 8"/>
                <a:gd name="T2" fmla="*/ 4 w 7"/>
                <a:gd name="T3" fmla="*/ 8 h 8"/>
                <a:gd name="T4" fmla="*/ 7 w 7"/>
                <a:gd name="T5" fmla="*/ 5 h 8"/>
                <a:gd name="T6" fmla="*/ 7 w 7"/>
                <a:gd name="T7" fmla="*/ 4 h 8"/>
                <a:gd name="T8" fmla="*/ 7 w 7"/>
                <a:gd name="T9" fmla="*/ 4 h 8"/>
                <a:gd name="T10" fmla="*/ 4 w 7"/>
                <a:gd name="T11" fmla="*/ 0 h 8"/>
                <a:gd name="T12" fmla="*/ 1 w 7"/>
                <a:gd name="T13" fmla="*/ 4 h 8"/>
                <a:gd name="T14" fmla="*/ 0 w 7"/>
                <a:gd name="T15" fmla="*/ 4 h 8"/>
                <a:gd name="T16" fmla="*/ 1 w 7"/>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8">
                  <a:moveTo>
                    <a:pt x="1" y="5"/>
                  </a:moveTo>
                  <a:cubicBezTo>
                    <a:pt x="1" y="7"/>
                    <a:pt x="2" y="8"/>
                    <a:pt x="4" y="8"/>
                  </a:cubicBezTo>
                  <a:cubicBezTo>
                    <a:pt x="5" y="8"/>
                    <a:pt x="6" y="7"/>
                    <a:pt x="7" y="5"/>
                  </a:cubicBezTo>
                  <a:cubicBezTo>
                    <a:pt x="7" y="5"/>
                    <a:pt x="7" y="5"/>
                    <a:pt x="7" y="4"/>
                  </a:cubicBezTo>
                  <a:cubicBezTo>
                    <a:pt x="7" y="4"/>
                    <a:pt x="7" y="4"/>
                    <a:pt x="7" y="4"/>
                  </a:cubicBezTo>
                  <a:cubicBezTo>
                    <a:pt x="7" y="2"/>
                    <a:pt x="5" y="0"/>
                    <a:pt x="4" y="0"/>
                  </a:cubicBezTo>
                  <a:cubicBezTo>
                    <a:pt x="2" y="0"/>
                    <a:pt x="1" y="2"/>
                    <a:pt x="1" y="4"/>
                  </a:cubicBezTo>
                  <a:cubicBezTo>
                    <a:pt x="0" y="4"/>
                    <a:pt x="0" y="4"/>
                    <a:pt x="0" y="4"/>
                  </a:cubicBezTo>
                  <a:cubicBezTo>
                    <a:pt x="0" y="5"/>
                    <a:pt x="0" y="5"/>
                    <a:pt x="1" y="5"/>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4" name="Freeform 72"/>
            <p:cNvSpPr/>
            <p:nvPr/>
          </p:nvSpPr>
          <p:spPr bwMode="auto">
            <a:xfrm>
              <a:off x="3867"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3 w 14"/>
                <a:gd name="T55" fmla="*/ 7 h 26"/>
                <a:gd name="T56" fmla="*/ 12 w 14"/>
                <a:gd name="T57" fmla="*/ 1 h 26"/>
                <a:gd name="T58" fmla="*/ 9 w 14"/>
                <a:gd name="T59" fmla="*/ 0 h 26"/>
                <a:gd name="T60" fmla="*/ 8 w 14"/>
                <a:gd name="T61" fmla="*/ 0 h 26"/>
                <a:gd name="T62" fmla="*/ 8 w 14"/>
                <a:gd name="T63" fmla="*/ 0 h 26"/>
                <a:gd name="T64" fmla="*/ 8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1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5"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3" y="7"/>
                  </a:cubicBezTo>
                  <a:cubicBezTo>
                    <a:pt x="13" y="3"/>
                    <a:pt x="12" y="1"/>
                    <a:pt x="12" y="1"/>
                  </a:cubicBezTo>
                  <a:cubicBezTo>
                    <a:pt x="11" y="0"/>
                    <a:pt x="10" y="0"/>
                    <a:pt x="9" y="0"/>
                  </a:cubicBezTo>
                  <a:cubicBezTo>
                    <a:pt x="9" y="0"/>
                    <a:pt x="9" y="0"/>
                    <a:pt x="8" y="0"/>
                  </a:cubicBezTo>
                  <a:cubicBezTo>
                    <a:pt x="8" y="0"/>
                    <a:pt x="8" y="0"/>
                    <a:pt x="8" y="0"/>
                  </a:cubicBezTo>
                  <a:cubicBezTo>
                    <a:pt x="8" y="0"/>
                    <a:pt x="8" y="0"/>
                    <a:pt x="8" y="0"/>
                  </a:cubicBezTo>
                  <a:cubicBezTo>
                    <a:pt x="8"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4" y="0"/>
                    <a:pt x="4" y="0"/>
                    <a:pt x="4" y="0"/>
                  </a:cubicBezTo>
                  <a:cubicBezTo>
                    <a:pt x="3" y="0"/>
                    <a:pt x="2" y="0"/>
                    <a:pt x="1" y="1"/>
                  </a:cubicBezTo>
                  <a:cubicBezTo>
                    <a:pt x="1" y="1"/>
                    <a:pt x="0" y="3"/>
                    <a:pt x="0" y="7"/>
                  </a:cubicBezTo>
                  <a:cubicBezTo>
                    <a:pt x="0" y="9"/>
                    <a:pt x="0" y="12"/>
                    <a:pt x="0" y="12"/>
                  </a:cubicBezTo>
                  <a:cubicBezTo>
                    <a:pt x="0" y="13"/>
                    <a:pt x="0" y="13"/>
                    <a:pt x="1" y="13"/>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5" name="Freeform 73"/>
            <p:cNvSpPr/>
            <p:nvPr/>
          </p:nvSpPr>
          <p:spPr bwMode="auto">
            <a:xfrm>
              <a:off x="3875" y="2115"/>
              <a:ext cx="17" cy="18"/>
            </a:xfrm>
            <a:custGeom>
              <a:avLst/>
              <a:gdLst>
                <a:gd name="T0" fmla="*/ 1 w 7"/>
                <a:gd name="T1" fmla="*/ 5 h 7"/>
                <a:gd name="T2" fmla="*/ 4 w 7"/>
                <a:gd name="T3" fmla="*/ 7 h 7"/>
                <a:gd name="T4" fmla="*/ 6 w 7"/>
                <a:gd name="T5" fmla="*/ 4 h 7"/>
                <a:gd name="T6" fmla="*/ 7 w 7"/>
                <a:gd name="T7" fmla="*/ 3 h 7"/>
                <a:gd name="T8" fmla="*/ 6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6" y="3"/>
                  </a:cubicBezTo>
                  <a:cubicBezTo>
                    <a:pt x="6" y="1"/>
                    <a:pt x="5" y="0"/>
                    <a:pt x="4" y="0"/>
                  </a:cubicBezTo>
                  <a:cubicBezTo>
                    <a:pt x="2" y="0"/>
                    <a:pt x="1" y="1"/>
                    <a:pt x="1" y="3"/>
                  </a:cubicBezTo>
                  <a:cubicBezTo>
                    <a:pt x="0" y="3"/>
                    <a:pt x="0" y="3"/>
                    <a:pt x="0" y="3"/>
                  </a:cubicBezTo>
                  <a:cubicBezTo>
                    <a:pt x="0" y="4"/>
                    <a:pt x="0" y="4"/>
                    <a:pt x="1" y="5"/>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6" name="Freeform 74"/>
            <p:cNvSpPr/>
            <p:nvPr/>
          </p:nvSpPr>
          <p:spPr bwMode="auto">
            <a:xfrm>
              <a:off x="3778" y="2135"/>
              <a:ext cx="35" cy="65"/>
            </a:xfrm>
            <a:custGeom>
              <a:avLst/>
              <a:gdLst>
                <a:gd name="T0" fmla="*/ 1 w 14"/>
                <a:gd name="T1" fmla="*/ 13 h 26"/>
                <a:gd name="T2" fmla="*/ 2 w 14"/>
                <a:gd name="T3" fmla="*/ 12 h 26"/>
                <a:gd name="T4" fmla="*/ 2 w 14"/>
                <a:gd name="T5" fmla="*/ 8 h 26"/>
                <a:gd name="T6" fmla="*/ 3 w 14"/>
                <a:gd name="T7" fmla="*/ 4 h 26"/>
                <a:gd name="T8" fmla="*/ 3 w 14"/>
                <a:gd name="T9" fmla="*/ 4 h 26"/>
                <a:gd name="T10" fmla="*/ 3 w 14"/>
                <a:gd name="T11" fmla="*/ 11 h 26"/>
                <a:gd name="T12" fmla="*/ 3 w 14"/>
                <a:gd name="T13" fmla="*/ 12 h 26"/>
                <a:gd name="T14" fmla="*/ 3 w 14"/>
                <a:gd name="T15" fmla="*/ 24 h 26"/>
                <a:gd name="T16" fmla="*/ 5 w 14"/>
                <a:gd name="T17" fmla="*/ 26 h 26"/>
                <a:gd name="T18" fmla="*/ 5 w 14"/>
                <a:gd name="T19" fmla="*/ 26 h 26"/>
                <a:gd name="T20" fmla="*/ 5 w 14"/>
                <a:gd name="T21" fmla="*/ 26 h 26"/>
                <a:gd name="T22" fmla="*/ 6 w 14"/>
                <a:gd name="T23" fmla="*/ 24 h 26"/>
                <a:gd name="T24" fmla="*/ 6 w 14"/>
                <a:gd name="T25" fmla="*/ 13 h 26"/>
                <a:gd name="T26" fmla="*/ 7 w 14"/>
                <a:gd name="T27" fmla="*/ 13 h 26"/>
                <a:gd name="T28" fmla="*/ 7 w 14"/>
                <a:gd name="T29" fmla="*/ 24 h 26"/>
                <a:gd name="T30" fmla="*/ 9 w 14"/>
                <a:gd name="T31" fmla="*/ 26 h 26"/>
                <a:gd name="T32" fmla="*/ 9 w 14"/>
                <a:gd name="T33" fmla="*/ 26 h 26"/>
                <a:gd name="T34" fmla="*/ 9 w 14"/>
                <a:gd name="T35" fmla="*/ 26 h 26"/>
                <a:gd name="T36" fmla="*/ 10 w 14"/>
                <a:gd name="T37" fmla="*/ 24 h 26"/>
                <a:gd name="T38" fmla="*/ 10 w 14"/>
                <a:gd name="T39" fmla="*/ 12 h 26"/>
                <a:gd name="T40" fmla="*/ 10 w 14"/>
                <a:gd name="T41" fmla="*/ 11 h 26"/>
                <a:gd name="T42" fmla="*/ 10 w 14"/>
                <a:gd name="T43" fmla="*/ 4 h 26"/>
                <a:gd name="T44" fmla="*/ 10 w 14"/>
                <a:gd name="T45" fmla="*/ 4 h 26"/>
                <a:gd name="T46" fmla="*/ 11 w 14"/>
                <a:gd name="T47" fmla="*/ 8 h 26"/>
                <a:gd name="T48" fmla="*/ 11 w 14"/>
                <a:gd name="T49" fmla="*/ 12 h 26"/>
                <a:gd name="T50" fmla="*/ 12 w 14"/>
                <a:gd name="T51" fmla="*/ 13 h 26"/>
                <a:gd name="T52" fmla="*/ 13 w 14"/>
                <a:gd name="T53" fmla="*/ 12 h 26"/>
                <a:gd name="T54" fmla="*/ 14 w 14"/>
                <a:gd name="T55" fmla="*/ 7 h 26"/>
                <a:gd name="T56" fmla="*/ 12 w 14"/>
                <a:gd name="T57" fmla="*/ 1 h 26"/>
                <a:gd name="T58" fmla="*/ 9 w 14"/>
                <a:gd name="T59" fmla="*/ 0 h 26"/>
                <a:gd name="T60" fmla="*/ 9 w 14"/>
                <a:gd name="T61" fmla="*/ 0 h 26"/>
                <a:gd name="T62" fmla="*/ 9 w 14"/>
                <a:gd name="T63" fmla="*/ 0 h 26"/>
                <a:gd name="T64" fmla="*/ 9 w 14"/>
                <a:gd name="T65" fmla="*/ 0 h 26"/>
                <a:gd name="T66" fmla="*/ 7 w 14"/>
                <a:gd name="T67" fmla="*/ 3 h 26"/>
                <a:gd name="T68" fmla="*/ 7 w 14"/>
                <a:gd name="T69" fmla="*/ 1 h 26"/>
                <a:gd name="T70" fmla="*/ 7 w 14"/>
                <a:gd name="T71" fmla="*/ 0 h 26"/>
                <a:gd name="T72" fmla="*/ 7 w 14"/>
                <a:gd name="T73" fmla="*/ 0 h 26"/>
                <a:gd name="T74" fmla="*/ 7 w 14"/>
                <a:gd name="T75" fmla="*/ 0 h 26"/>
                <a:gd name="T76" fmla="*/ 6 w 14"/>
                <a:gd name="T77" fmla="*/ 0 h 26"/>
                <a:gd name="T78" fmla="*/ 6 w 14"/>
                <a:gd name="T79" fmla="*/ 0 h 26"/>
                <a:gd name="T80" fmla="*/ 6 w 14"/>
                <a:gd name="T81" fmla="*/ 0 h 26"/>
                <a:gd name="T82" fmla="*/ 6 w 14"/>
                <a:gd name="T83" fmla="*/ 1 h 26"/>
                <a:gd name="T84" fmla="*/ 6 w 14"/>
                <a:gd name="T85" fmla="*/ 3 h 26"/>
                <a:gd name="T86" fmla="*/ 5 w 14"/>
                <a:gd name="T87" fmla="*/ 0 h 26"/>
                <a:gd name="T88" fmla="*/ 5 w 14"/>
                <a:gd name="T89" fmla="*/ 0 h 26"/>
                <a:gd name="T90" fmla="*/ 5 w 14"/>
                <a:gd name="T91" fmla="*/ 0 h 26"/>
                <a:gd name="T92" fmla="*/ 4 w 14"/>
                <a:gd name="T93" fmla="*/ 0 h 26"/>
                <a:gd name="T94" fmla="*/ 2 w 14"/>
                <a:gd name="T95" fmla="*/ 1 h 26"/>
                <a:gd name="T96" fmla="*/ 0 w 14"/>
                <a:gd name="T97" fmla="*/ 7 h 26"/>
                <a:gd name="T98" fmla="*/ 0 w 14"/>
                <a:gd name="T99" fmla="*/ 12 h 26"/>
                <a:gd name="T100" fmla="*/ 1 w 14"/>
                <a:gd name="T101"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 h="26">
                  <a:moveTo>
                    <a:pt x="1" y="13"/>
                  </a:moveTo>
                  <a:cubicBezTo>
                    <a:pt x="2" y="13"/>
                    <a:pt x="2" y="13"/>
                    <a:pt x="2" y="12"/>
                  </a:cubicBezTo>
                  <a:cubicBezTo>
                    <a:pt x="2" y="12"/>
                    <a:pt x="2" y="10"/>
                    <a:pt x="2" y="8"/>
                  </a:cubicBezTo>
                  <a:cubicBezTo>
                    <a:pt x="2" y="6"/>
                    <a:pt x="3" y="4"/>
                    <a:pt x="3" y="4"/>
                  </a:cubicBezTo>
                  <a:cubicBezTo>
                    <a:pt x="3" y="4"/>
                    <a:pt x="3" y="4"/>
                    <a:pt x="3" y="4"/>
                  </a:cubicBezTo>
                  <a:cubicBezTo>
                    <a:pt x="3" y="11"/>
                    <a:pt x="3" y="11"/>
                    <a:pt x="3" y="11"/>
                  </a:cubicBezTo>
                  <a:cubicBezTo>
                    <a:pt x="3" y="12"/>
                    <a:pt x="3" y="12"/>
                    <a:pt x="3" y="12"/>
                  </a:cubicBezTo>
                  <a:cubicBezTo>
                    <a:pt x="3" y="24"/>
                    <a:pt x="3" y="24"/>
                    <a:pt x="3" y="24"/>
                  </a:cubicBezTo>
                  <a:cubicBezTo>
                    <a:pt x="3" y="25"/>
                    <a:pt x="4" y="26"/>
                    <a:pt x="5" y="26"/>
                  </a:cubicBezTo>
                  <a:cubicBezTo>
                    <a:pt x="5" y="26"/>
                    <a:pt x="5" y="26"/>
                    <a:pt x="5" y="26"/>
                  </a:cubicBezTo>
                  <a:cubicBezTo>
                    <a:pt x="5" y="26"/>
                    <a:pt x="5" y="26"/>
                    <a:pt x="5" y="26"/>
                  </a:cubicBezTo>
                  <a:cubicBezTo>
                    <a:pt x="6" y="26"/>
                    <a:pt x="6" y="25"/>
                    <a:pt x="6" y="24"/>
                  </a:cubicBezTo>
                  <a:cubicBezTo>
                    <a:pt x="6" y="13"/>
                    <a:pt x="6" y="13"/>
                    <a:pt x="6" y="13"/>
                  </a:cubicBezTo>
                  <a:cubicBezTo>
                    <a:pt x="7" y="13"/>
                    <a:pt x="7" y="13"/>
                    <a:pt x="7" y="13"/>
                  </a:cubicBezTo>
                  <a:cubicBezTo>
                    <a:pt x="7" y="24"/>
                    <a:pt x="7" y="24"/>
                    <a:pt x="7" y="24"/>
                  </a:cubicBezTo>
                  <a:cubicBezTo>
                    <a:pt x="7" y="25"/>
                    <a:pt x="8" y="26"/>
                    <a:pt x="9" y="26"/>
                  </a:cubicBezTo>
                  <a:cubicBezTo>
                    <a:pt x="9" y="26"/>
                    <a:pt x="9" y="26"/>
                    <a:pt x="9" y="26"/>
                  </a:cubicBezTo>
                  <a:cubicBezTo>
                    <a:pt x="9" y="26"/>
                    <a:pt x="9" y="26"/>
                    <a:pt x="9" y="26"/>
                  </a:cubicBezTo>
                  <a:cubicBezTo>
                    <a:pt x="10" y="26"/>
                    <a:pt x="10" y="25"/>
                    <a:pt x="10" y="24"/>
                  </a:cubicBezTo>
                  <a:cubicBezTo>
                    <a:pt x="10" y="12"/>
                    <a:pt x="10" y="12"/>
                    <a:pt x="10" y="12"/>
                  </a:cubicBezTo>
                  <a:cubicBezTo>
                    <a:pt x="10" y="12"/>
                    <a:pt x="10" y="12"/>
                    <a:pt x="10" y="11"/>
                  </a:cubicBezTo>
                  <a:cubicBezTo>
                    <a:pt x="10" y="4"/>
                    <a:pt x="10" y="4"/>
                    <a:pt x="10" y="4"/>
                  </a:cubicBezTo>
                  <a:cubicBezTo>
                    <a:pt x="10" y="4"/>
                    <a:pt x="10" y="4"/>
                    <a:pt x="10" y="4"/>
                  </a:cubicBezTo>
                  <a:cubicBezTo>
                    <a:pt x="11" y="4"/>
                    <a:pt x="11" y="6"/>
                    <a:pt x="11" y="8"/>
                  </a:cubicBezTo>
                  <a:cubicBezTo>
                    <a:pt x="11" y="10"/>
                    <a:pt x="11" y="12"/>
                    <a:pt x="11" y="12"/>
                  </a:cubicBezTo>
                  <a:cubicBezTo>
                    <a:pt x="11" y="13"/>
                    <a:pt x="11" y="13"/>
                    <a:pt x="12" y="13"/>
                  </a:cubicBezTo>
                  <a:cubicBezTo>
                    <a:pt x="13" y="13"/>
                    <a:pt x="13" y="13"/>
                    <a:pt x="13" y="12"/>
                  </a:cubicBezTo>
                  <a:cubicBezTo>
                    <a:pt x="13" y="12"/>
                    <a:pt x="14" y="9"/>
                    <a:pt x="14" y="7"/>
                  </a:cubicBezTo>
                  <a:cubicBezTo>
                    <a:pt x="13" y="3"/>
                    <a:pt x="12" y="1"/>
                    <a:pt x="12" y="1"/>
                  </a:cubicBezTo>
                  <a:cubicBezTo>
                    <a:pt x="11" y="0"/>
                    <a:pt x="10" y="0"/>
                    <a:pt x="9" y="0"/>
                  </a:cubicBezTo>
                  <a:cubicBezTo>
                    <a:pt x="9" y="0"/>
                    <a:pt x="9" y="0"/>
                    <a:pt x="9" y="0"/>
                  </a:cubicBezTo>
                  <a:cubicBezTo>
                    <a:pt x="9" y="0"/>
                    <a:pt x="9" y="0"/>
                    <a:pt x="9" y="0"/>
                  </a:cubicBezTo>
                  <a:cubicBezTo>
                    <a:pt x="9" y="0"/>
                    <a:pt x="9" y="0"/>
                    <a:pt x="9" y="0"/>
                  </a:cubicBezTo>
                  <a:cubicBezTo>
                    <a:pt x="9" y="0"/>
                    <a:pt x="8" y="2"/>
                    <a:pt x="7" y="3"/>
                  </a:cubicBezTo>
                  <a:cubicBezTo>
                    <a:pt x="7" y="2"/>
                    <a:pt x="7" y="1"/>
                    <a:pt x="7" y="1"/>
                  </a:cubicBezTo>
                  <a:cubicBezTo>
                    <a:pt x="7" y="0"/>
                    <a:pt x="7" y="0"/>
                    <a:pt x="7" y="0"/>
                  </a:cubicBezTo>
                  <a:cubicBezTo>
                    <a:pt x="7" y="0"/>
                    <a:pt x="7" y="0"/>
                    <a:pt x="7" y="0"/>
                  </a:cubicBezTo>
                  <a:cubicBezTo>
                    <a:pt x="7" y="0"/>
                    <a:pt x="7" y="0"/>
                    <a:pt x="7" y="0"/>
                  </a:cubicBezTo>
                  <a:cubicBezTo>
                    <a:pt x="6" y="0"/>
                    <a:pt x="6" y="0"/>
                    <a:pt x="6" y="0"/>
                  </a:cubicBezTo>
                  <a:cubicBezTo>
                    <a:pt x="6" y="0"/>
                    <a:pt x="6" y="0"/>
                    <a:pt x="6" y="0"/>
                  </a:cubicBezTo>
                  <a:cubicBezTo>
                    <a:pt x="6" y="0"/>
                    <a:pt x="6" y="0"/>
                    <a:pt x="6" y="0"/>
                  </a:cubicBezTo>
                  <a:cubicBezTo>
                    <a:pt x="6" y="1"/>
                    <a:pt x="6" y="1"/>
                    <a:pt x="6" y="1"/>
                  </a:cubicBezTo>
                  <a:cubicBezTo>
                    <a:pt x="6" y="1"/>
                    <a:pt x="6" y="2"/>
                    <a:pt x="6" y="3"/>
                  </a:cubicBezTo>
                  <a:cubicBezTo>
                    <a:pt x="5" y="2"/>
                    <a:pt x="5" y="0"/>
                    <a:pt x="5" y="0"/>
                  </a:cubicBezTo>
                  <a:cubicBezTo>
                    <a:pt x="5" y="0"/>
                    <a:pt x="5" y="0"/>
                    <a:pt x="5" y="0"/>
                  </a:cubicBezTo>
                  <a:cubicBezTo>
                    <a:pt x="5" y="0"/>
                    <a:pt x="5" y="0"/>
                    <a:pt x="5" y="0"/>
                  </a:cubicBezTo>
                  <a:cubicBezTo>
                    <a:pt x="5" y="0"/>
                    <a:pt x="4" y="0"/>
                    <a:pt x="4" y="0"/>
                  </a:cubicBezTo>
                  <a:cubicBezTo>
                    <a:pt x="3" y="0"/>
                    <a:pt x="2" y="0"/>
                    <a:pt x="2" y="1"/>
                  </a:cubicBezTo>
                  <a:cubicBezTo>
                    <a:pt x="1" y="1"/>
                    <a:pt x="0" y="3"/>
                    <a:pt x="0" y="7"/>
                  </a:cubicBezTo>
                  <a:cubicBezTo>
                    <a:pt x="0" y="9"/>
                    <a:pt x="0" y="12"/>
                    <a:pt x="0" y="12"/>
                  </a:cubicBezTo>
                  <a:cubicBezTo>
                    <a:pt x="0" y="13"/>
                    <a:pt x="0" y="13"/>
                    <a:pt x="1" y="13"/>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47" name="Freeform 75"/>
            <p:cNvSpPr/>
            <p:nvPr/>
          </p:nvSpPr>
          <p:spPr bwMode="auto">
            <a:xfrm>
              <a:off x="3785" y="2115"/>
              <a:ext cx="18" cy="18"/>
            </a:xfrm>
            <a:custGeom>
              <a:avLst/>
              <a:gdLst>
                <a:gd name="T0" fmla="*/ 1 w 7"/>
                <a:gd name="T1" fmla="*/ 5 h 7"/>
                <a:gd name="T2" fmla="*/ 4 w 7"/>
                <a:gd name="T3" fmla="*/ 7 h 7"/>
                <a:gd name="T4" fmla="*/ 6 w 7"/>
                <a:gd name="T5" fmla="*/ 4 h 7"/>
                <a:gd name="T6" fmla="*/ 7 w 7"/>
                <a:gd name="T7" fmla="*/ 3 h 7"/>
                <a:gd name="T8" fmla="*/ 7 w 7"/>
                <a:gd name="T9" fmla="*/ 3 h 7"/>
                <a:gd name="T10" fmla="*/ 4 w 7"/>
                <a:gd name="T11" fmla="*/ 0 h 7"/>
                <a:gd name="T12" fmla="*/ 1 w 7"/>
                <a:gd name="T13" fmla="*/ 3 h 7"/>
                <a:gd name="T14" fmla="*/ 0 w 7"/>
                <a:gd name="T15" fmla="*/ 3 h 7"/>
                <a:gd name="T16" fmla="*/ 1 w 7"/>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5"/>
                  </a:moveTo>
                  <a:cubicBezTo>
                    <a:pt x="1" y="6"/>
                    <a:pt x="2" y="7"/>
                    <a:pt x="4" y="7"/>
                  </a:cubicBezTo>
                  <a:cubicBezTo>
                    <a:pt x="5" y="7"/>
                    <a:pt x="6" y="6"/>
                    <a:pt x="6" y="4"/>
                  </a:cubicBezTo>
                  <a:cubicBezTo>
                    <a:pt x="7" y="4"/>
                    <a:pt x="7" y="4"/>
                    <a:pt x="7" y="3"/>
                  </a:cubicBezTo>
                  <a:cubicBezTo>
                    <a:pt x="7" y="3"/>
                    <a:pt x="7" y="3"/>
                    <a:pt x="7" y="3"/>
                  </a:cubicBezTo>
                  <a:cubicBezTo>
                    <a:pt x="7" y="1"/>
                    <a:pt x="5" y="0"/>
                    <a:pt x="4" y="0"/>
                  </a:cubicBezTo>
                  <a:cubicBezTo>
                    <a:pt x="2" y="0"/>
                    <a:pt x="1" y="1"/>
                    <a:pt x="1" y="3"/>
                  </a:cubicBezTo>
                  <a:cubicBezTo>
                    <a:pt x="1" y="3"/>
                    <a:pt x="0" y="3"/>
                    <a:pt x="0" y="3"/>
                  </a:cubicBezTo>
                  <a:cubicBezTo>
                    <a:pt x="0" y="4"/>
                    <a:pt x="1" y="4"/>
                    <a:pt x="1" y="5"/>
                  </a:cubicBezTo>
                  <a:close/>
                </a:path>
              </a:pathLst>
            </a:custGeom>
            <a:gradFill>
              <a:gsLst>
                <a:gs pos="0">
                  <a:srgbClr val="007BD3"/>
                </a:gs>
                <a:gs pos="100000">
                  <a:srgbClr val="034373"/>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48" name="组合 147"/>
          <p:cNvGrpSpPr/>
          <p:nvPr/>
        </p:nvGrpSpPr>
        <p:grpSpPr>
          <a:xfrm>
            <a:off x="1616964" y="5496236"/>
            <a:ext cx="2408186" cy="433060"/>
            <a:chOff x="1616753" y="4939294"/>
            <a:chExt cx="2407873" cy="433160"/>
          </a:xfrm>
        </p:grpSpPr>
        <p:grpSp>
          <p:nvGrpSpPr>
            <p:cNvPr id="149" name="组合 148"/>
            <p:cNvGrpSpPr/>
            <p:nvPr/>
          </p:nvGrpSpPr>
          <p:grpSpPr>
            <a:xfrm>
              <a:off x="1616753" y="4942853"/>
              <a:ext cx="2407873" cy="429601"/>
              <a:chOff x="1616753" y="4939294"/>
              <a:chExt cx="2407873" cy="429601"/>
            </a:xfrm>
            <a:solidFill>
              <a:sysClr val="window" lastClr="FFFFFF"/>
            </a:solidFill>
          </p:grpSpPr>
          <p:sp>
            <p:nvSpPr>
              <p:cNvPr id="154" name="椭圆 153"/>
              <p:cNvSpPr/>
              <p:nvPr/>
            </p:nvSpPr>
            <p:spPr>
              <a:xfrm>
                <a:off x="3947638" y="5270401"/>
                <a:ext cx="76988" cy="76988"/>
              </a:xfrm>
              <a:prstGeom prst="ellipse">
                <a:avLst/>
              </a:pr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55" name="矩形 154"/>
              <p:cNvSpPr/>
              <p:nvPr/>
            </p:nvSpPr>
            <p:spPr>
              <a:xfrm flipV="1">
                <a:off x="1616753" y="4992945"/>
                <a:ext cx="2072822" cy="18000"/>
              </a:xfrm>
              <a:prstGeom prst="rect">
                <a:avLst/>
              </a:pr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56" name="任意多边形 155"/>
              <p:cNvSpPr/>
              <p:nvPr/>
            </p:nvSpPr>
            <p:spPr>
              <a:xfrm rot="2700000" flipV="1">
                <a:off x="3620417" y="5145095"/>
                <a:ext cx="429601" cy="180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150" name="组合 149"/>
            <p:cNvGrpSpPr/>
            <p:nvPr/>
          </p:nvGrpSpPr>
          <p:grpSpPr>
            <a:xfrm>
              <a:off x="1616753" y="4939294"/>
              <a:ext cx="2407873" cy="429601"/>
              <a:chOff x="1616753" y="4939294"/>
              <a:chExt cx="2407873" cy="429601"/>
            </a:xfrm>
          </p:grpSpPr>
          <p:sp>
            <p:nvSpPr>
              <p:cNvPr id="151" name="椭圆 150"/>
              <p:cNvSpPr/>
              <p:nvPr/>
            </p:nvSpPr>
            <p:spPr>
              <a:xfrm>
                <a:off x="3947638" y="5270401"/>
                <a:ext cx="76988" cy="76988"/>
              </a:xfrm>
              <a:prstGeom prst="ellipse">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52" name="矩形 151"/>
              <p:cNvSpPr/>
              <p:nvPr/>
            </p:nvSpPr>
            <p:spPr>
              <a:xfrm flipV="1">
                <a:off x="1616753" y="4992945"/>
                <a:ext cx="2072822" cy="18000"/>
              </a:xfrm>
              <a:prstGeom prst="rect">
                <a:avLst/>
              </a:prstGeom>
              <a:solidFill>
                <a:srgbClr val="7F7F7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53" name="任意多边形 152"/>
              <p:cNvSpPr/>
              <p:nvPr/>
            </p:nvSpPr>
            <p:spPr>
              <a:xfrm rot="2700000" flipV="1">
                <a:off x="3620417" y="5145095"/>
                <a:ext cx="429601" cy="180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7F7F7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157" name="组合 156"/>
          <p:cNvGrpSpPr/>
          <p:nvPr/>
        </p:nvGrpSpPr>
        <p:grpSpPr>
          <a:xfrm>
            <a:off x="2125484" y="3370315"/>
            <a:ext cx="2408186" cy="433060"/>
            <a:chOff x="1616753" y="4939294"/>
            <a:chExt cx="2407873" cy="433160"/>
          </a:xfrm>
        </p:grpSpPr>
        <p:grpSp>
          <p:nvGrpSpPr>
            <p:cNvPr id="158" name="组合 157"/>
            <p:cNvGrpSpPr/>
            <p:nvPr/>
          </p:nvGrpSpPr>
          <p:grpSpPr>
            <a:xfrm>
              <a:off x="1616753" y="4942853"/>
              <a:ext cx="2407873" cy="429601"/>
              <a:chOff x="1616753" y="4939294"/>
              <a:chExt cx="2407873" cy="429601"/>
            </a:xfrm>
            <a:solidFill>
              <a:sysClr val="window" lastClr="FFFFFF"/>
            </a:solidFill>
          </p:grpSpPr>
          <p:sp>
            <p:nvSpPr>
              <p:cNvPr id="163" name="椭圆 162"/>
              <p:cNvSpPr/>
              <p:nvPr/>
            </p:nvSpPr>
            <p:spPr>
              <a:xfrm>
                <a:off x="3947638" y="5270401"/>
                <a:ext cx="76988" cy="76988"/>
              </a:xfrm>
              <a:prstGeom prst="ellipse">
                <a:avLst/>
              </a:pr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64" name="矩形 163"/>
              <p:cNvSpPr/>
              <p:nvPr/>
            </p:nvSpPr>
            <p:spPr>
              <a:xfrm flipV="1">
                <a:off x="1616753" y="4992945"/>
                <a:ext cx="2072822" cy="18000"/>
              </a:xfrm>
              <a:prstGeom prst="rect">
                <a:avLst/>
              </a:pr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65" name="任意多边形 164"/>
              <p:cNvSpPr/>
              <p:nvPr/>
            </p:nvSpPr>
            <p:spPr>
              <a:xfrm rot="2700000" flipV="1">
                <a:off x="3620417" y="5145095"/>
                <a:ext cx="429601" cy="180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159" name="组合 158"/>
            <p:cNvGrpSpPr/>
            <p:nvPr/>
          </p:nvGrpSpPr>
          <p:grpSpPr>
            <a:xfrm>
              <a:off x="1616753" y="4939294"/>
              <a:ext cx="2407873" cy="429601"/>
              <a:chOff x="1616753" y="4939294"/>
              <a:chExt cx="2407873" cy="429601"/>
            </a:xfrm>
          </p:grpSpPr>
          <p:sp>
            <p:nvSpPr>
              <p:cNvPr id="160" name="椭圆 159"/>
              <p:cNvSpPr/>
              <p:nvPr/>
            </p:nvSpPr>
            <p:spPr>
              <a:xfrm>
                <a:off x="3947638" y="5270401"/>
                <a:ext cx="76988" cy="76988"/>
              </a:xfrm>
              <a:prstGeom prst="ellipse">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61" name="矩形 160"/>
              <p:cNvSpPr/>
              <p:nvPr/>
            </p:nvSpPr>
            <p:spPr>
              <a:xfrm flipV="1">
                <a:off x="1616753" y="4992945"/>
                <a:ext cx="2072822" cy="18000"/>
              </a:xfrm>
              <a:prstGeom prst="rect">
                <a:avLst/>
              </a:prstGeom>
              <a:solidFill>
                <a:srgbClr val="7F7F7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62" name="任意多边形 161"/>
              <p:cNvSpPr/>
              <p:nvPr/>
            </p:nvSpPr>
            <p:spPr>
              <a:xfrm rot="2700000" flipV="1">
                <a:off x="3620417" y="5145095"/>
                <a:ext cx="429601" cy="180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7F7F7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166" name="Group 82"/>
          <p:cNvGrpSpPr>
            <a:grpSpLocks noChangeAspect="1"/>
          </p:cNvGrpSpPr>
          <p:nvPr/>
        </p:nvGrpSpPr>
        <p:grpSpPr bwMode="auto">
          <a:xfrm>
            <a:off x="2303395" y="2830230"/>
            <a:ext cx="697519" cy="543700"/>
            <a:chOff x="3755" y="2096"/>
            <a:chExt cx="168" cy="131"/>
          </a:xfrm>
          <a:solidFill>
            <a:sysClr val="window" lastClr="FFFFFF">
              <a:lumMod val="50000"/>
            </a:sysClr>
          </a:solidFill>
        </p:grpSpPr>
        <p:sp>
          <p:nvSpPr>
            <p:cNvPr id="167" name="Freeform 83"/>
            <p:cNvSpPr>
              <a:spLocks noEditPoints="1"/>
            </p:cNvSpPr>
            <p:nvPr/>
          </p:nvSpPr>
          <p:spPr bwMode="auto">
            <a:xfrm>
              <a:off x="3762" y="2096"/>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8" name="Freeform 84"/>
            <p:cNvSpPr/>
            <p:nvPr/>
          </p:nvSpPr>
          <p:spPr bwMode="auto">
            <a:xfrm>
              <a:off x="3787" y="2169"/>
              <a:ext cx="54" cy="17"/>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69" name="Freeform 85"/>
            <p:cNvSpPr/>
            <p:nvPr/>
          </p:nvSpPr>
          <p:spPr bwMode="auto">
            <a:xfrm>
              <a:off x="3765" y="2159"/>
              <a:ext cx="98" cy="12"/>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0" name="Freeform 86"/>
            <p:cNvSpPr/>
            <p:nvPr/>
          </p:nvSpPr>
          <p:spPr bwMode="auto">
            <a:xfrm>
              <a:off x="3767" y="2166"/>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1" name="Freeform 87"/>
            <p:cNvSpPr/>
            <p:nvPr/>
          </p:nvSpPr>
          <p:spPr bwMode="auto">
            <a:xfrm>
              <a:off x="3770" y="2166"/>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2" name="Freeform 88"/>
            <p:cNvSpPr/>
            <p:nvPr/>
          </p:nvSpPr>
          <p:spPr bwMode="auto">
            <a:xfrm>
              <a:off x="3775" y="2166"/>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3" name="Freeform 89"/>
            <p:cNvSpPr/>
            <p:nvPr/>
          </p:nvSpPr>
          <p:spPr bwMode="auto">
            <a:xfrm>
              <a:off x="3777" y="2166"/>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4" name="Freeform 90"/>
            <p:cNvSpPr/>
            <p:nvPr/>
          </p:nvSpPr>
          <p:spPr bwMode="auto">
            <a:xfrm>
              <a:off x="3780" y="2166"/>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5" name="Freeform 91"/>
            <p:cNvSpPr/>
            <p:nvPr/>
          </p:nvSpPr>
          <p:spPr bwMode="auto">
            <a:xfrm>
              <a:off x="3785" y="2164"/>
              <a:ext cx="5" cy="7"/>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6" name="Freeform 92"/>
            <p:cNvSpPr/>
            <p:nvPr/>
          </p:nvSpPr>
          <p:spPr bwMode="auto">
            <a:xfrm>
              <a:off x="3790" y="2166"/>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7" name="Freeform 93"/>
            <p:cNvSpPr/>
            <p:nvPr/>
          </p:nvSpPr>
          <p:spPr bwMode="auto">
            <a:xfrm>
              <a:off x="3794" y="2166"/>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8" name="Freeform 94"/>
            <p:cNvSpPr/>
            <p:nvPr/>
          </p:nvSpPr>
          <p:spPr bwMode="auto">
            <a:xfrm>
              <a:off x="3797" y="2164"/>
              <a:ext cx="7" cy="7"/>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79" name="Freeform 95"/>
            <p:cNvSpPr/>
            <p:nvPr/>
          </p:nvSpPr>
          <p:spPr bwMode="auto">
            <a:xfrm>
              <a:off x="3804" y="2164"/>
              <a:ext cx="5" cy="7"/>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0" name="Freeform 96"/>
            <p:cNvSpPr/>
            <p:nvPr/>
          </p:nvSpPr>
          <p:spPr bwMode="auto">
            <a:xfrm>
              <a:off x="3809" y="2164"/>
              <a:ext cx="5" cy="7"/>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1" name="Freeform 97"/>
            <p:cNvSpPr/>
            <p:nvPr/>
          </p:nvSpPr>
          <p:spPr bwMode="auto">
            <a:xfrm>
              <a:off x="3812" y="2166"/>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2" name="Freeform 98"/>
            <p:cNvSpPr/>
            <p:nvPr/>
          </p:nvSpPr>
          <p:spPr bwMode="auto">
            <a:xfrm>
              <a:off x="3814" y="2166"/>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3" name="Freeform 99"/>
            <p:cNvSpPr/>
            <p:nvPr/>
          </p:nvSpPr>
          <p:spPr bwMode="auto">
            <a:xfrm>
              <a:off x="3817" y="2166"/>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4" name="Freeform 100"/>
            <p:cNvSpPr/>
            <p:nvPr/>
          </p:nvSpPr>
          <p:spPr bwMode="auto">
            <a:xfrm>
              <a:off x="3822" y="2166"/>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5" name="Freeform 101"/>
            <p:cNvSpPr/>
            <p:nvPr/>
          </p:nvSpPr>
          <p:spPr bwMode="auto">
            <a:xfrm>
              <a:off x="3824" y="2166"/>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6" name="Freeform 102"/>
            <p:cNvSpPr/>
            <p:nvPr/>
          </p:nvSpPr>
          <p:spPr bwMode="auto">
            <a:xfrm>
              <a:off x="3829" y="2166"/>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7" name="Freeform 103"/>
            <p:cNvSpPr/>
            <p:nvPr/>
          </p:nvSpPr>
          <p:spPr bwMode="auto">
            <a:xfrm>
              <a:off x="3834" y="2166"/>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8" name="Freeform 104"/>
            <p:cNvSpPr/>
            <p:nvPr/>
          </p:nvSpPr>
          <p:spPr bwMode="auto">
            <a:xfrm>
              <a:off x="3839" y="2166"/>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89" name="Freeform 105"/>
            <p:cNvSpPr/>
            <p:nvPr/>
          </p:nvSpPr>
          <p:spPr bwMode="auto">
            <a:xfrm>
              <a:off x="3844" y="2166"/>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0" name="Freeform 106"/>
            <p:cNvSpPr/>
            <p:nvPr/>
          </p:nvSpPr>
          <p:spPr bwMode="auto">
            <a:xfrm>
              <a:off x="3846" y="2166"/>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1" name="Freeform 107"/>
            <p:cNvSpPr/>
            <p:nvPr/>
          </p:nvSpPr>
          <p:spPr bwMode="auto">
            <a:xfrm>
              <a:off x="3851" y="2166"/>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2" name="Freeform 108"/>
            <p:cNvSpPr/>
            <p:nvPr/>
          </p:nvSpPr>
          <p:spPr bwMode="auto">
            <a:xfrm>
              <a:off x="3854" y="2164"/>
              <a:ext cx="5" cy="7"/>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3" name="Freeform 109"/>
            <p:cNvSpPr/>
            <p:nvPr/>
          </p:nvSpPr>
          <p:spPr bwMode="auto">
            <a:xfrm>
              <a:off x="3787" y="2184"/>
              <a:ext cx="54" cy="7"/>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4" name="Freeform 110"/>
            <p:cNvSpPr/>
            <p:nvPr/>
          </p:nvSpPr>
          <p:spPr bwMode="auto">
            <a:xfrm>
              <a:off x="3787" y="2186"/>
              <a:ext cx="5" cy="3"/>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5" name="Freeform 111"/>
            <p:cNvSpPr/>
            <p:nvPr/>
          </p:nvSpPr>
          <p:spPr bwMode="auto">
            <a:xfrm>
              <a:off x="3792" y="2186"/>
              <a:ext cx="2"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6" name="Freeform 112"/>
            <p:cNvSpPr/>
            <p:nvPr/>
          </p:nvSpPr>
          <p:spPr bwMode="auto">
            <a:xfrm>
              <a:off x="3794" y="2186"/>
              <a:ext cx="5" cy="3"/>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7" name="Freeform 113"/>
            <p:cNvSpPr/>
            <p:nvPr/>
          </p:nvSpPr>
          <p:spPr bwMode="auto">
            <a:xfrm>
              <a:off x="3799" y="2186"/>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8" name="Freeform 114"/>
            <p:cNvSpPr/>
            <p:nvPr/>
          </p:nvSpPr>
          <p:spPr bwMode="auto">
            <a:xfrm>
              <a:off x="3802" y="2186"/>
              <a:ext cx="5" cy="3"/>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9" name="Freeform 115"/>
            <p:cNvSpPr/>
            <p:nvPr/>
          </p:nvSpPr>
          <p:spPr bwMode="auto">
            <a:xfrm>
              <a:off x="3807" y="2186"/>
              <a:ext cx="5" cy="3"/>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0" name="Freeform 116"/>
            <p:cNvSpPr/>
            <p:nvPr/>
          </p:nvSpPr>
          <p:spPr bwMode="auto">
            <a:xfrm>
              <a:off x="3812" y="2184"/>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1" name="Freeform 117"/>
            <p:cNvSpPr/>
            <p:nvPr/>
          </p:nvSpPr>
          <p:spPr bwMode="auto">
            <a:xfrm>
              <a:off x="3817" y="2186"/>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2" name="Freeform 118"/>
            <p:cNvSpPr/>
            <p:nvPr/>
          </p:nvSpPr>
          <p:spPr bwMode="auto">
            <a:xfrm>
              <a:off x="3819" y="2186"/>
              <a:ext cx="5" cy="3"/>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3" name="Freeform 119"/>
            <p:cNvSpPr/>
            <p:nvPr/>
          </p:nvSpPr>
          <p:spPr bwMode="auto">
            <a:xfrm>
              <a:off x="3824" y="2186"/>
              <a:ext cx="5" cy="3"/>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4" name="Freeform 120"/>
            <p:cNvSpPr/>
            <p:nvPr/>
          </p:nvSpPr>
          <p:spPr bwMode="auto">
            <a:xfrm>
              <a:off x="3829" y="2186"/>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5" name="Freeform 121"/>
            <p:cNvSpPr/>
            <p:nvPr/>
          </p:nvSpPr>
          <p:spPr bwMode="auto">
            <a:xfrm>
              <a:off x="3831" y="2186"/>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6" name="Freeform 122"/>
            <p:cNvSpPr/>
            <p:nvPr/>
          </p:nvSpPr>
          <p:spPr bwMode="auto">
            <a:xfrm>
              <a:off x="3836" y="2186"/>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7" name="Freeform 123"/>
            <p:cNvSpPr>
              <a:spLocks noEditPoints="1"/>
            </p:cNvSpPr>
            <p:nvPr/>
          </p:nvSpPr>
          <p:spPr bwMode="auto">
            <a:xfrm>
              <a:off x="3873" y="2184"/>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8" name="Freeform 124"/>
            <p:cNvSpPr/>
            <p:nvPr/>
          </p:nvSpPr>
          <p:spPr bwMode="auto">
            <a:xfrm>
              <a:off x="3873" y="2191"/>
              <a:ext cx="50" cy="31"/>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9" name="Freeform 125"/>
            <p:cNvSpPr/>
            <p:nvPr/>
          </p:nvSpPr>
          <p:spPr bwMode="auto">
            <a:xfrm>
              <a:off x="3886" y="2189"/>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0" name="Freeform 126"/>
            <p:cNvSpPr/>
            <p:nvPr/>
          </p:nvSpPr>
          <p:spPr bwMode="auto">
            <a:xfrm>
              <a:off x="3883" y="2186"/>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1" name="Freeform 127"/>
            <p:cNvSpPr>
              <a:spLocks noEditPoints="1"/>
            </p:cNvSpPr>
            <p:nvPr/>
          </p:nvSpPr>
          <p:spPr bwMode="auto">
            <a:xfrm>
              <a:off x="3758" y="2194"/>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2" name="Freeform 128"/>
            <p:cNvSpPr/>
            <p:nvPr/>
          </p:nvSpPr>
          <p:spPr bwMode="auto">
            <a:xfrm>
              <a:off x="3755" y="2219"/>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3" name="Freeform 129"/>
            <p:cNvSpPr/>
            <p:nvPr/>
          </p:nvSpPr>
          <p:spPr bwMode="auto">
            <a:xfrm>
              <a:off x="3863" y="2214"/>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4" name="Freeform 130"/>
            <p:cNvSpPr/>
            <p:nvPr/>
          </p:nvSpPr>
          <p:spPr bwMode="auto">
            <a:xfrm>
              <a:off x="3755" y="2214"/>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5" name="Freeform 131"/>
            <p:cNvSpPr>
              <a:spLocks noEditPoints="1"/>
            </p:cNvSpPr>
            <p:nvPr/>
          </p:nvSpPr>
          <p:spPr bwMode="auto">
            <a:xfrm>
              <a:off x="3785" y="2206"/>
              <a:ext cx="46" cy="8"/>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6" name="Freeform 132"/>
            <p:cNvSpPr>
              <a:spLocks noEditPoints="1"/>
            </p:cNvSpPr>
            <p:nvPr/>
          </p:nvSpPr>
          <p:spPr bwMode="auto">
            <a:xfrm>
              <a:off x="3772" y="2199"/>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7" name="Freeform 133"/>
            <p:cNvSpPr>
              <a:spLocks noEditPoints="1"/>
            </p:cNvSpPr>
            <p:nvPr/>
          </p:nvSpPr>
          <p:spPr bwMode="auto">
            <a:xfrm>
              <a:off x="3767" y="2206"/>
              <a:ext cx="15" cy="8"/>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8" name="Freeform 134"/>
            <p:cNvSpPr>
              <a:spLocks noEditPoints="1"/>
            </p:cNvSpPr>
            <p:nvPr/>
          </p:nvSpPr>
          <p:spPr bwMode="auto">
            <a:xfrm>
              <a:off x="3817" y="2199"/>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9" name="Freeform 135"/>
            <p:cNvSpPr>
              <a:spLocks noEditPoints="1"/>
            </p:cNvSpPr>
            <p:nvPr/>
          </p:nvSpPr>
          <p:spPr bwMode="auto">
            <a:xfrm>
              <a:off x="3841" y="2199"/>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0" name="Freeform 136"/>
            <p:cNvSpPr>
              <a:spLocks noEditPoints="1"/>
            </p:cNvSpPr>
            <p:nvPr/>
          </p:nvSpPr>
          <p:spPr bwMode="auto">
            <a:xfrm>
              <a:off x="3844" y="2206"/>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1" name="Freeform 137"/>
            <p:cNvSpPr>
              <a:spLocks noEditPoints="1"/>
            </p:cNvSpPr>
            <p:nvPr/>
          </p:nvSpPr>
          <p:spPr bwMode="auto">
            <a:xfrm>
              <a:off x="3829" y="2199"/>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2" name="Freeform 138"/>
            <p:cNvSpPr>
              <a:spLocks noEditPoints="1"/>
            </p:cNvSpPr>
            <p:nvPr/>
          </p:nvSpPr>
          <p:spPr bwMode="auto">
            <a:xfrm>
              <a:off x="3831" y="2206"/>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3" name="Freeform 139"/>
            <p:cNvSpPr>
              <a:spLocks noEditPoints="1"/>
            </p:cNvSpPr>
            <p:nvPr/>
          </p:nvSpPr>
          <p:spPr bwMode="auto">
            <a:xfrm>
              <a:off x="3802" y="2199"/>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4" name="Freeform 140"/>
            <p:cNvSpPr>
              <a:spLocks noEditPoints="1"/>
            </p:cNvSpPr>
            <p:nvPr/>
          </p:nvSpPr>
          <p:spPr bwMode="auto">
            <a:xfrm>
              <a:off x="3790" y="2199"/>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5" name="Freeform 141"/>
            <p:cNvSpPr/>
            <p:nvPr/>
          </p:nvSpPr>
          <p:spPr bwMode="auto">
            <a:xfrm>
              <a:off x="3760" y="2216"/>
              <a:ext cx="2"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6" name="Freeform 142"/>
            <p:cNvSpPr/>
            <p:nvPr/>
          </p:nvSpPr>
          <p:spPr bwMode="auto">
            <a:xfrm>
              <a:off x="3765" y="2216"/>
              <a:ext cx="2" cy="6"/>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7" name="Freeform 143"/>
            <p:cNvSpPr/>
            <p:nvPr/>
          </p:nvSpPr>
          <p:spPr bwMode="auto">
            <a:xfrm>
              <a:off x="3770" y="2216"/>
              <a:ext cx="2" cy="6"/>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8" name="Freeform 144"/>
            <p:cNvSpPr/>
            <p:nvPr/>
          </p:nvSpPr>
          <p:spPr bwMode="auto">
            <a:xfrm>
              <a:off x="3775" y="2216"/>
              <a:ext cx="2" cy="6"/>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9" name="Freeform 145"/>
            <p:cNvSpPr/>
            <p:nvPr/>
          </p:nvSpPr>
          <p:spPr bwMode="auto">
            <a:xfrm>
              <a:off x="3780" y="2216"/>
              <a:ext cx="2" cy="6"/>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0" name="Freeform 146"/>
            <p:cNvSpPr/>
            <p:nvPr/>
          </p:nvSpPr>
          <p:spPr bwMode="auto">
            <a:xfrm>
              <a:off x="3785" y="2216"/>
              <a:ext cx="5" cy="6"/>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1" name="Freeform 147"/>
            <p:cNvSpPr/>
            <p:nvPr/>
          </p:nvSpPr>
          <p:spPr bwMode="auto">
            <a:xfrm>
              <a:off x="3792" y="2216"/>
              <a:ext cx="5" cy="6"/>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2" name="Freeform 148"/>
            <p:cNvSpPr/>
            <p:nvPr/>
          </p:nvSpPr>
          <p:spPr bwMode="auto">
            <a:xfrm>
              <a:off x="3799" y="2216"/>
              <a:ext cx="5" cy="6"/>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3" name="Freeform 149"/>
            <p:cNvSpPr/>
            <p:nvPr/>
          </p:nvSpPr>
          <p:spPr bwMode="auto">
            <a:xfrm>
              <a:off x="3807" y="2216"/>
              <a:ext cx="2"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4" name="Freeform 150"/>
            <p:cNvSpPr/>
            <p:nvPr/>
          </p:nvSpPr>
          <p:spPr bwMode="auto">
            <a:xfrm>
              <a:off x="3812" y="2216"/>
              <a:ext cx="2" cy="6"/>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5" name="Freeform 151"/>
            <p:cNvSpPr/>
            <p:nvPr/>
          </p:nvSpPr>
          <p:spPr bwMode="auto">
            <a:xfrm>
              <a:off x="3817" y="2216"/>
              <a:ext cx="2" cy="6"/>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6" name="Freeform 152"/>
            <p:cNvSpPr/>
            <p:nvPr/>
          </p:nvSpPr>
          <p:spPr bwMode="auto">
            <a:xfrm>
              <a:off x="3819" y="2216"/>
              <a:ext cx="3" cy="6"/>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7" name="Freeform 153"/>
            <p:cNvSpPr/>
            <p:nvPr/>
          </p:nvSpPr>
          <p:spPr bwMode="auto">
            <a:xfrm>
              <a:off x="3824" y="2216"/>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8" name="Freeform 154"/>
            <p:cNvSpPr/>
            <p:nvPr/>
          </p:nvSpPr>
          <p:spPr bwMode="auto">
            <a:xfrm>
              <a:off x="3831" y="2216"/>
              <a:ext cx="3"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39" name="Freeform 155"/>
            <p:cNvSpPr/>
            <p:nvPr/>
          </p:nvSpPr>
          <p:spPr bwMode="auto">
            <a:xfrm>
              <a:off x="3836" y="2216"/>
              <a:ext cx="3"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0" name="Freeform 156"/>
            <p:cNvSpPr/>
            <p:nvPr/>
          </p:nvSpPr>
          <p:spPr bwMode="auto">
            <a:xfrm>
              <a:off x="3841" y="2216"/>
              <a:ext cx="3"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1" name="Freeform 157"/>
            <p:cNvSpPr/>
            <p:nvPr/>
          </p:nvSpPr>
          <p:spPr bwMode="auto">
            <a:xfrm>
              <a:off x="3844" y="2216"/>
              <a:ext cx="5" cy="6"/>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2" name="Freeform 158"/>
            <p:cNvSpPr/>
            <p:nvPr/>
          </p:nvSpPr>
          <p:spPr bwMode="auto">
            <a:xfrm>
              <a:off x="3849" y="2216"/>
              <a:ext cx="5" cy="6"/>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3" name="Freeform 159"/>
            <p:cNvSpPr/>
            <p:nvPr/>
          </p:nvSpPr>
          <p:spPr bwMode="auto">
            <a:xfrm>
              <a:off x="3854" y="2216"/>
              <a:ext cx="5" cy="6"/>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4" name="Freeform 160"/>
            <p:cNvSpPr/>
            <p:nvPr/>
          </p:nvSpPr>
          <p:spPr bwMode="auto">
            <a:xfrm>
              <a:off x="3859" y="2216"/>
              <a:ext cx="4" cy="6"/>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5" name="Freeform 161"/>
            <p:cNvSpPr/>
            <p:nvPr/>
          </p:nvSpPr>
          <p:spPr bwMode="auto">
            <a:xfrm>
              <a:off x="3777" y="2101"/>
              <a:ext cx="37" cy="53"/>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6" name="Freeform 162"/>
            <p:cNvSpPr/>
            <p:nvPr/>
          </p:nvSpPr>
          <p:spPr bwMode="auto">
            <a:xfrm>
              <a:off x="3794" y="2101"/>
              <a:ext cx="37" cy="53"/>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7" name="Freeform 163"/>
            <p:cNvSpPr/>
            <p:nvPr/>
          </p:nvSpPr>
          <p:spPr bwMode="auto">
            <a:xfrm>
              <a:off x="3836" y="2126"/>
              <a:ext cx="20" cy="28"/>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8" name="Freeform 164"/>
            <p:cNvSpPr>
              <a:spLocks noEditPoints="1"/>
            </p:cNvSpPr>
            <p:nvPr/>
          </p:nvSpPr>
          <p:spPr bwMode="auto">
            <a:xfrm>
              <a:off x="3762" y="2096"/>
              <a:ext cx="101" cy="70"/>
            </a:xfrm>
            <a:custGeom>
              <a:avLst/>
              <a:gdLst>
                <a:gd name="T0" fmla="*/ 1 w 41"/>
                <a:gd name="T1" fmla="*/ 25 h 28"/>
                <a:gd name="T2" fmla="*/ 1 w 41"/>
                <a:gd name="T3" fmla="*/ 10 h 28"/>
                <a:gd name="T4" fmla="*/ 3 w 41"/>
                <a:gd name="T5" fmla="*/ 0 h 28"/>
                <a:gd name="T6" fmla="*/ 9 w 41"/>
                <a:gd name="T7" fmla="*/ 0 h 28"/>
                <a:gd name="T8" fmla="*/ 38 w 41"/>
                <a:gd name="T9" fmla="*/ 0 h 28"/>
                <a:gd name="T10" fmla="*/ 40 w 41"/>
                <a:gd name="T11" fmla="*/ 6 h 28"/>
                <a:gd name="T12" fmla="*/ 40 w 41"/>
                <a:gd name="T13" fmla="*/ 19 h 28"/>
                <a:gd name="T14" fmla="*/ 40 w 41"/>
                <a:gd name="T15" fmla="*/ 26 h 28"/>
                <a:gd name="T16" fmla="*/ 35 w 41"/>
                <a:gd name="T17" fmla="*/ 28 h 28"/>
                <a:gd name="T18" fmla="*/ 32 w 41"/>
                <a:gd name="T19" fmla="*/ 28 h 28"/>
                <a:gd name="T20" fmla="*/ 11 w 41"/>
                <a:gd name="T21" fmla="*/ 28 h 28"/>
                <a:gd name="T22" fmla="*/ 6 w 41"/>
                <a:gd name="T23" fmla="*/ 28 h 28"/>
                <a:gd name="T24" fmla="*/ 3 w 41"/>
                <a:gd name="T25" fmla="*/ 1 h 28"/>
                <a:gd name="T26" fmla="*/ 2 w 41"/>
                <a:gd name="T27" fmla="*/ 1 h 28"/>
                <a:gd name="T28" fmla="*/ 1 w 41"/>
                <a:gd name="T29" fmla="*/ 11 h 28"/>
                <a:gd name="T30" fmla="*/ 6 w 41"/>
                <a:gd name="T31" fmla="*/ 28 h 28"/>
                <a:gd name="T32" fmla="*/ 11 w 41"/>
                <a:gd name="T33" fmla="*/ 27 h 28"/>
                <a:gd name="T34" fmla="*/ 32 w 41"/>
                <a:gd name="T35" fmla="*/ 28 h 28"/>
                <a:gd name="T36" fmla="*/ 35 w 41"/>
                <a:gd name="T37" fmla="*/ 28 h 28"/>
                <a:gd name="T38" fmla="*/ 40 w 41"/>
                <a:gd name="T39" fmla="*/ 26 h 28"/>
                <a:gd name="T40" fmla="*/ 40 w 41"/>
                <a:gd name="T41" fmla="*/ 19 h 28"/>
                <a:gd name="T42" fmla="*/ 40 w 41"/>
                <a:gd name="T43" fmla="*/ 6 h 28"/>
                <a:gd name="T44" fmla="*/ 38 w 41"/>
                <a:gd name="T45" fmla="*/ 1 h 28"/>
                <a:gd name="T46" fmla="*/ 9 w 41"/>
                <a:gd name="T47" fmla="*/ 1 h 28"/>
                <a:gd name="T48" fmla="*/ 7 w 41"/>
                <a:gd name="T49" fmla="*/ 24 h 28"/>
                <a:gd name="T50" fmla="*/ 3 w 41"/>
                <a:gd name="T51" fmla="*/ 23 h 28"/>
                <a:gd name="T52" fmla="*/ 3 w 41"/>
                <a:gd name="T53" fmla="*/ 9 h 28"/>
                <a:gd name="T54" fmla="*/ 4 w 41"/>
                <a:gd name="T55" fmla="*/ 2 h 28"/>
                <a:gd name="T56" fmla="*/ 38 w 41"/>
                <a:gd name="T57" fmla="*/ 3 h 28"/>
                <a:gd name="T58" fmla="*/ 38 w 41"/>
                <a:gd name="T59" fmla="*/ 5 h 28"/>
                <a:gd name="T60" fmla="*/ 38 w 41"/>
                <a:gd name="T61" fmla="*/ 24 h 28"/>
                <a:gd name="T62" fmla="*/ 7 w 41"/>
                <a:gd name="T63" fmla="*/ 24 h 28"/>
                <a:gd name="T64" fmla="*/ 7 w 41"/>
                <a:gd name="T65" fmla="*/ 23 h 28"/>
                <a:gd name="T66" fmla="*/ 12 w 41"/>
                <a:gd name="T67" fmla="*/ 23 h 28"/>
                <a:gd name="T68" fmla="*/ 37 w 41"/>
                <a:gd name="T69" fmla="*/ 5 h 28"/>
                <a:gd name="T70" fmla="*/ 37 w 41"/>
                <a:gd name="T71" fmla="*/ 3 h 28"/>
                <a:gd name="T72" fmla="*/ 4 w 41"/>
                <a:gd name="T73" fmla="*/ 3 h 28"/>
                <a:gd name="T74" fmla="*/ 4 w 41"/>
                <a:gd name="T75" fmla="*/ 9 h 28"/>
                <a:gd name="T76" fmla="*/ 4 w 41"/>
                <a:gd name="T77"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28">
                  <a:moveTo>
                    <a:pt x="6" y="28"/>
                  </a:moveTo>
                  <a:cubicBezTo>
                    <a:pt x="5" y="28"/>
                    <a:pt x="1" y="28"/>
                    <a:pt x="1" y="25"/>
                  </a:cubicBezTo>
                  <a:cubicBezTo>
                    <a:pt x="1" y="11"/>
                    <a:pt x="1" y="11"/>
                    <a:pt x="1" y="11"/>
                  </a:cubicBezTo>
                  <a:cubicBezTo>
                    <a:pt x="1" y="11"/>
                    <a:pt x="1" y="10"/>
                    <a:pt x="1" y="10"/>
                  </a:cubicBezTo>
                  <a:cubicBezTo>
                    <a:pt x="0" y="6"/>
                    <a:pt x="0" y="2"/>
                    <a:pt x="2" y="1"/>
                  </a:cubicBezTo>
                  <a:cubicBezTo>
                    <a:pt x="2" y="0"/>
                    <a:pt x="2" y="0"/>
                    <a:pt x="3" y="0"/>
                  </a:cubicBezTo>
                  <a:cubicBezTo>
                    <a:pt x="4" y="0"/>
                    <a:pt x="5" y="0"/>
                    <a:pt x="6" y="0"/>
                  </a:cubicBezTo>
                  <a:cubicBezTo>
                    <a:pt x="7" y="0"/>
                    <a:pt x="8" y="0"/>
                    <a:pt x="9" y="0"/>
                  </a:cubicBezTo>
                  <a:cubicBezTo>
                    <a:pt x="10" y="0"/>
                    <a:pt x="11" y="0"/>
                    <a:pt x="12" y="0"/>
                  </a:cubicBezTo>
                  <a:cubicBezTo>
                    <a:pt x="38" y="0"/>
                    <a:pt x="38" y="0"/>
                    <a:pt x="38" y="0"/>
                  </a:cubicBezTo>
                  <a:cubicBezTo>
                    <a:pt x="39" y="0"/>
                    <a:pt x="39" y="0"/>
                    <a:pt x="40" y="1"/>
                  </a:cubicBezTo>
                  <a:cubicBezTo>
                    <a:pt x="41" y="2"/>
                    <a:pt x="41" y="4"/>
                    <a:pt x="40" y="6"/>
                  </a:cubicBezTo>
                  <a:cubicBezTo>
                    <a:pt x="40" y="6"/>
                    <a:pt x="40" y="7"/>
                    <a:pt x="40" y="7"/>
                  </a:cubicBezTo>
                  <a:cubicBezTo>
                    <a:pt x="40" y="19"/>
                    <a:pt x="40" y="19"/>
                    <a:pt x="40" y="19"/>
                  </a:cubicBezTo>
                  <a:cubicBezTo>
                    <a:pt x="40" y="19"/>
                    <a:pt x="40" y="20"/>
                    <a:pt x="40" y="21"/>
                  </a:cubicBezTo>
                  <a:cubicBezTo>
                    <a:pt x="40" y="23"/>
                    <a:pt x="40" y="24"/>
                    <a:pt x="40" y="26"/>
                  </a:cubicBezTo>
                  <a:cubicBezTo>
                    <a:pt x="40" y="26"/>
                    <a:pt x="40" y="27"/>
                    <a:pt x="40" y="27"/>
                  </a:cubicBezTo>
                  <a:cubicBezTo>
                    <a:pt x="39" y="28"/>
                    <a:pt x="37" y="28"/>
                    <a:pt x="35" y="28"/>
                  </a:cubicBezTo>
                  <a:cubicBezTo>
                    <a:pt x="34" y="28"/>
                    <a:pt x="34" y="28"/>
                    <a:pt x="34" y="28"/>
                  </a:cubicBezTo>
                  <a:cubicBezTo>
                    <a:pt x="33" y="28"/>
                    <a:pt x="33" y="28"/>
                    <a:pt x="32" y="28"/>
                  </a:cubicBezTo>
                  <a:cubicBezTo>
                    <a:pt x="29" y="28"/>
                    <a:pt x="25" y="28"/>
                    <a:pt x="22" y="28"/>
                  </a:cubicBezTo>
                  <a:cubicBezTo>
                    <a:pt x="18" y="28"/>
                    <a:pt x="15" y="28"/>
                    <a:pt x="11" y="28"/>
                  </a:cubicBezTo>
                  <a:cubicBezTo>
                    <a:pt x="11" y="28"/>
                    <a:pt x="10" y="28"/>
                    <a:pt x="9" y="28"/>
                  </a:cubicBezTo>
                  <a:cubicBezTo>
                    <a:pt x="8" y="28"/>
                    <a:pt x="7" y="28"/>
                    <a:pt x="6" y="28"/>
                  </a:cubicBezTo>
                  <a:close/>
                  <a:moveTo>
                    <a:pt x="6" y="1"/>
                  </a:moveTo>
                  <a:cubicBezTo>
                    <a:pt x="5" y="1"/>
                    <a:pt x="4" y="1"/>
                    <a:pt x="3" y="1"/>
                  </a:cubicBezTo>
                  <a:cubicBezTo>
                    <a:pt x="3" y="1"/>
                    <a:pt x="3" y="1"/>
                    <a:pt x="3" y="1"/>
                  </a:cubicBezTo>
                  <a:cubicBezTo>
                    <a:pt x="3" y="1"/>
                    <a:pt x="2" y="1"/>
                    <a:pt x="2" y="1"/>
                  </a:cubicBezTo>
                  <a:cubicBezTo>
                    <a:pt x="1" y="3"/>
                    <a:pt x="1" y="7"/>
                    <a:pt x="1" y="10"/>
                  </a:cubicBezTo>
                  <a:cubicBezTo>
                    <a:pt x="1" y="10"/>
                    <a:pt x="1" y="11"/>
                    <a:pt x="1" y="11"/>
                  </a:cubicBezTo>
                  <a:cubicBezTo>
                    <a:pt x="1" y="25"/>
                    <a:pt x="1" y="25"/>
                    <a:pt x="1" y="25"/>
                  </a:cubicBezTo>
                  <a:cubicBezTo>
                    <a:pt x="1" y="27"/>
                    <a:pt x="3" y="28"/>
                    <a:pt x="6" y="28"/>
                  </a:cubicBezTo>
                  <a:cubicBezTo>
                    <a:pt x="7" y="28"/>
                    <a:pt x="8" y="28"/>
                    <a:pt x="9" y="28"/>
                  </a:cubicBezTo>
                  <a:cubicBezTo>
                    <a:pt x="10" y="27"/>
                    <a:pt x="11" y="27"/>
                    <a:pt x="11" y="27"/>
                  </a:cubicBezTo>
                  <a:cubicBezTo>
                    <a:pt x="15" y="27"/>
                    <a:pt x="18" y="27"/>
                    <a:pt x="22" y="28"/>
                  </a:cubicBezTo>
                  <a:cubicBezTo>
                    <a:pt x="25" y="28"/>
                    <a:pt x="29" y="28"/>
                    <a:pt x="32" y="28"/>
                  </a:cubicBezTo>
                  <a:cubicBezTo>
                    <a:pt x="33" y="28"/>
                    <a:pt x="33" y="28"/>
                    <a:pt x="34" y="28"/>
                  </a:cubicBezTo>
                  <a:cubicBezTo>
                    <a:pt x="34" y="28"/>
                    <a:pt x="34" y="28"/>
                    <a:pt x="35" y="28"/>
                  </a:cubicBezTo>
                  <a:cubicBezTo>
                    <a:pt x="37" y="28"/>
                    <a:pt x="39" y="28"/>
                    <a:pt x="39" y="27"/>
                  </a:cubicBezTo>
                  <a:cubicBezTo>
                    <a:pt x="40" y="26"/>
                    <a:pt x="40" y="26"/>
                    <a:pt x="40" y="26"/>
                  </a:cubicBezTo>
                  <a:cubicBezTo>
                    <a:pt x="40" y="24"/>
                    <a:pt x="40" y="23"/>
                    <a:pt x="40" y="21"/>
                  </a:cubicBezTo>
                  <a:cubicBezTo>
                    <a:pt x="40" y="20"/>
                    <a:pt x="40" y="19"/>
                    <a:pt x="40" y="19"/>
                  </a:cubicBezTo>
                  <a:cubicBezTo>
                    <a:pt x="40" y="7"/>
                    <a:pt x="40" y="7"/>
                    <a:pt x="40" y="7"/>
                  </a:cubicBezTo>
                  <a:cubicBezTo>
                    <a:pt x="40" y="7"/>
                    <a:pt x="40" y="6"/>
                    <a:pt x="40" y="6"/>
                  </a:cubicBezTo>
                  <a:cubicBezTo>
                    <a:pt x="40" y="4"/>
                    <a:pt x="40" y="2"/>
                    <a:pt x="39" y="1"/>
                  </a:cubicBezTo>
                  <a:cubicBezTo>
                    <a:pt x="39" y="1"/>
                    <a:pt x="38" y="1"/>
                    <a:pt x="38" y="1"/>
                  </a:cubicBezTo>
                  <a:cubicBezTo>
                    <a:pt x="12" y="1"/>
                    <a:pt x="12" y="1"/>
                    <a:pt x="12" y="1"/>
                  </a:cubicBezTo>
                  <a:cubicBezTo>
                    <a:pt x="11" y="1"/>
                    <a:pt x="10" y="1"/>
                    <a:pt x="9" y="1"/>
                  </a:cubicBezTo>
                  <a:cubicBezTo>
                    <a:pt x="8" y="1"/>
                    <a:pt x="7" y="1"/>
                    <a:pt x="6" y="1"/>
                  </a:cubicBezTo>
                  <a:close/>
                  <a:moveTo>
                    <a:pt x="7" y="24"/>
                  </a:moveTo>
                  <a:cubicBezTo>
                    <a:pt x="6" y="24"/>
                    <a:pt x="5" y="24"/>
                    <a:pt x="5" y="24"/>
                  </a:cubicBezTo>
                  <a:cubicBezTo>
                    <a:pt x="4" y="24"/>
                    <a:pt x="3" y="24"/>
                    <a:pt x="3" y="23"/>
                  </a:cubicBezTo>
                  <a:cubicBezTo>
                    <a:pt x="3" y="10"/>
                    <a:pt x="3" y="10"/>
                    <a:pt x="3" y="10"/>
                  </a:cubicBezTo>
                  <a:cubicBezTo>
                    <a:pt x="3" y="10"/>
                    <a:pt x="3" y="9"/>
                    <a:pt x="3" y="9"/>
                  </a:cubicBezTo>
                  <a:cubicBezTo>
                    <a:pt x="3" y="6"/>
                    <a:pt x="3" y="4"/>
                    <a:pt x="3" y="3"/>
                  </a:cubicBezTo>
                  <a:cubicBezTo>
                    <a:pt x="4" y="3"/>
                    <a:pt x="4" y="2"/>
                    <a:pt x="4" y="2"/>
                  </a:cubicBezTo>
                  <a:cubicBezTo>
                    <a:pt x="37" y="2"/>
                    <a:pt x="37" y="2"/>
                    <a:pt x="37" y="2"/>
                  </a:cubicBezTo>
                  <a:cubicBezTo>
                    <a:pt x="37" y="2"/>
                    <a:pt x="38" y="3"/>
                    <a:pt x="38" y="3"/>
                  </a:cubicBezTo>
                  <a:cubicBezTo>
                    <a:pt x="38" y="3"/>
                    <a:pt x="38" y="4"/>
                    <a:pt x="38" y="5"/>
                  </a:cubicBezTo>
                  <a:cubicBezTo>
                    <a:pt x="38" y="5"/>
                    <a:pt x="38" y="5"/>
                    <a:pt x="38" y="5"/>
                  </a:cubicBezTo>
                  <a:cubicBezTo>
                    <a:pt x="38" y="23"/>
                    <a:pt x="38" y="23"/>
                    <a:pt x="38" y="23"/>
                  </a:cubicBezTo>
                  <a:cubicBezTo>
                    <a:pt x="38" y="23"/>
                    <a:pt x="38" y="24"/>
                    <a:pt x="38" y="24"/>
                  </a:cubicBezTo>
                  <a:cubicBezTo>
                    <a:pt x="11" y="24"/>
                    <a:pt x="11" y="24"/>
                    <a:pt x="11" y="24"/>
                  </a:cubicBezTo>
                  <a:cubicBezTo>
                    <a:pt x="10" y="24"/>
                    <a:pt x="9" y="24"/>
                    <a:pt x="7" y="24"/>
                  </a:cubicBezTo>
                  <a:close/>
                  <a:moveTo>
                    <a:pt x="4" y="23"/>
                  </a:moveTo>
                  <a:cubicBezTo>
                    <a:pt x="4" y="23"/>
                    <a:pt x="5" y="23"/>
                    <a:pt x="7" y="23"/>
                  </a:cubicBezTo>
                  <a:cubicBezTo>
                    <a:pt x="9" y="23"/>
                    <a:pt x="10" y="23"/>
                    <a:pt x="11" y="23"/>
                  </a:cubicBezTo>
                  <a:cubicBezTo>
                    <a:pt x="12" y="23"/>
                    <a:pt x="12" y="23"/>
                    <a:pt x="12" y="23"/>
                  </a:cubicBezTo>
                  <a:cubicBezTo>
                    <a:pt x="37" y="23"/>
                    <a:pt x="37" y="23"/>
                    <a:pt x="37" y="23"/>
                  </a:cubicBezTo>
                  <a:cubicBezTo>
                    <a:pt x="37" y="5"/>
                    <a:pt x="37" y="5"/>
                    <a:pt x="37" y="5"/>
                  </a:cubicBezTo>
                  <a:cubicBezTo>
                    <a:pt x="37" y="5"/>
                    <a:pt x="37" y="5"/>
                    <a:pt x="37" y="4"/>
                  </a:cubicBezTo>
                  <a:cubicBezTo>
                    <a:pt x="37" y="4"/>
                    <a:pt x="37" y="3"/>
                    <a:pt x="37" y="3"/>
                  </a:cubicBezTo>
                  <a:cubicBezTo>
                    <a:pt x="33" y="3"/>
                    <a:pt x="33" y="3"/>
                    <a:pt x="33" y="3"/>
                  </a:cubicBezTo>
                  <a:cubicBezTo>
                    <a:pt x="4" y="3"/>
                    <a:pt x="4" y="3"/>
                    <a:pt x="4" y="3"/>
                  </a:cubicBezTo>
                  <a:cubicBezTo>
                    <a:pt x="4" y="3"/>
                    <a:pt x="4" y="3"/>
                    <a:pt x="4" y="3"/>
                  </a:cubicBezTo>
                  <a:cubicBezTo>
                    <a:pt x="3" y="4"/>
                    <a:pt x="4" y="7"/>
                    <a:pt x="4" y="9"/>
                  </a:cubicBezTo>
                  <a:cubicBezTo>
                    <a:pt x="4" y="9"/>
                    <a:pt x="4" y="10"/>
                    <a:pt x="4" y="10"/>
                  </a:cubicBezTo>
                  <a:lnTo>
                    <a:pt x="4"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9" name="Freeform 165"/>
            <p:cNvSpPr/>
            <p:nvPr/>
          </p:nvSpPr>
          <p:spPr bwMode="auto">
            <a:xfrm>
              <a:off x="3787" y="2169"/>
              <a:ext cx="54" cy="17"/>
            </a:xfrm>
            <a:custGeom>
              <a:avLst/>
              <a:gdLst>
                <a:gd name="T0" fmla="*/ 1 w 22"/>
                <a:gd name="T1" fmla="*/ 7 h 7"/>
                <a:gd name="T2" fmla="*/ 0 w 22"/>
                <a:gd name="T3" fmla="*/ 7 h 7"/>
                <a:gd name="T4" fmla="*/ 0 w 22"/>
                <a:gd name="T5" fmla="*/ 6 h 7"/>
                <a:gd name="T6" fmla="*/ 0 w 22"/>
                <a:gd name="T7" fmla="*/ 5 h 7"/>
                <a:gd name="T8" fmla="*/ 2 w 22"/>
                <a:gd name="T9" fmla="*/ 5 h 7"/>
                <a:gd name="T10" fmla="*/ 2 w 22"/>
                <a:gd name="T11" fmla="*/ 5 h 7"/>
                <a:gd name="T12" fmla="*/ 4 w 22"/>
                <a:gd name="T13" fmla="*/ 5 h 7"/>
                <a:gd name="T14" fmla="*/ 5 w 22"/>
                <a:gd name="T15" fmla="*/ 4 h 7"/>
                <a:gd name="T16" fmla="*/ 5 w 22"/>
                <a:gd name="T17" fmla="*/ 4 h 7"/>
                <a:gd name="T18" fmla="*/ 5 w 22"/>
                <a:gd name="T19" fmla="*/ 2 h 7"/>
                <a:gd name="T20" fmla="*/ 5 w 22"/>
                <a:gd name="T21" fmla="*/ 1 h 7"/>
                <a:gd name="T22" fmla="*/ 5 w 22"/>
                <a:gd name="T23" fmla="*/ 0 h 7"/>
                <a:gd name="T24" fmla="*/ 6 w 22"/>
                <a:gd name="T25" fmla="*/ 1 h 7"/>
                <a:gd name="T26" fmla="*/ 6 w 22"/>
                <a:gd name="T27" fmla="*/ 2 h 7"/>
                <a:gd name="T28" fmla="*/ 6 w 22"/>
                <a:gd name="T29" fmla="*/ 4 h 7"/>
                <a:gd name="T30" fmla="*/ 6 w 22"/>
                <a:gd name="T31" fmla="*/ 5 h 7"/>
                <a:gd name="T32" fmla="*/ 4 w 22"/>
                <a:gd name="T33" fmla="*/ 5 h 7"/>
                <a:gd name="T34" fmla="*/ 3 w 22"/>
                <a:gd name="T35" fmla="*/ 6 h 7"/>
                <a:gd name="T36" fmla="*/ 2 w 22"/>
                <a:gd name="T37" fmla="*/ 6 h 7"/>
                <a:gd name="T38" fmla="*/ 0 w 22"/>
                <a:gd name="T39" fmla="*/ 6 h 7"/>
                <a:gd name="T40" fmla="*/ 0 w 22"/>
                <a:gd name="T41" fmla="*/ 6 h 7"/>
                <a:gd name="T42" fmla="*/ 0 w 22"/>
                <a:gd name="T43" fmla="*/ 7 h 7"/>
                <a:gd name="T44" fmla="*/ 1 w 22"/>
                <a:gd name="T45" fmla="*/ 7 h 7"/>
                <a:gd name="T46" fmla="*/ 21 w 22"/>
                <a:gd name="T47" fmla="*/ 7 h 7"/>
                <a:gd name="T48" fmla="*/ 21 w 22"/>
                <a:gd name="T49" fmla="*/ 6 h 7"/>
                <a:gd name="T50" fmla="*/ 20 w 22"/>
                <a:gd name="T51" fmla="*/ 5 h 7"/>
                <a:gd name="T52" fmla="*/ 16 w 22"/>
                <a:gd name="T53" fmla="*/ 5 h 7"/>
                <a:gd name="T54" fmla="*/ 15 w 22"/>
                <a:gd name="T55" fmla="*/ 5 h 7"/>
                <a:gd name="T56" fmla="*/ 15 w 22"/>
                <a:gd name="T57" fmla="*/ 3 h 7"/>
                <a:gd name="T58" fmla="*/ 15 w 22"/>
                <a:gd name="T59" fmla="*/ 3 h 7"/>
                <a:gd name="T60" fmla="*/ 15 w 22"/>
                <a:gd name="T61" fmla="*/ 3 h 7"/>
                <a:gd name="T62" fmla="*/ 15 w 22"/>
                <a:gd name="T63" fmla="*/ 1 h 7"/>
                <a:gd name="T64" fmla="*/ 16 w 22"/>
                <a:gd name="T65" fmla="*/ 0 h 7"/>
                <a:gd name="T66" fmla="*/ 16 w 22"/>
                <a:gd name="T67" fmla="*/ 1 h 7"/>
                <a:gd name="T68" fmla="*/ 16 w 22"/>
                <a:gd name="T69" fmla="*/ 3 h 7"/>
                <a:gd name="T70" fmla="*/ 16 w 22"/>
                <a:gd name="T71" fmla="*/ 3 h 7"/>
                <a:gd name="T72" fmla="*/ 16 w 22"/>
                <a:gd name="T73" fmla="*/ 3 h 7"/>
                <a:gd name="T74" fmla="*/ 16 w 22"/>
                <a:gd name="T75" fmla="*/ 4 h 7"/>
                <a:gd name="T76" fmla="*/ 16 w 22"/>
                <a:gd name="T77" fmla="*/ 4 h 7"/>
                <a:gd name="T78" fmla="*/ 20 w 22"/>
                <a:gd name="T79" fmla="*/ 4 h 7"/>
                <a:gd name="T80" fmla="*/ 22 w 22"/>
                <a:gd name="T81" fmla="*/ 6 h 7"/>
                <a:gd name="T82" fmla="*/ 21 w 22"/>
                <a:gd name="T83" fmla="*/ 7 h 7"/>
                <a:gd name="T84" fmla="*/ 1 w 22"/>
                <a:gd name="T85" fmla="*/ 7 h 7"/>
                <a:gd name="T86" fmla="*/ 1 w 22"/>
                <a:gd name="T8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 h="7">
                  <a:moveTo>
                    <a:pt x="1" y="7"/>
                  </a:moveTo>
                  <a:cubicBezTo>
                    <a:pt x="0" y="7"/>
                    <a:pt x="0" y="7"/>
                    <a:pt x="0" y="7"/>
                  </a:cubicBezTo>
                  <a:cubicBezTo>
                    <a:pt x="0" y="7"/>
                    <a:pt x="0" y="7"/>
                    <a:pt x="0" y="6"/>
                  </a:cubicBezTo>
                  <a:cubicBezTo>
                    <a:pt x="0" y="6"/>
                    <a:pt x="0" y="5"/>
                    <a:pt x="0" y="5"/>
                  </a:cubicBezTo>
                  <a:cubicBezTo>
                    <a:pt x="0" y="5"/>
                    <a:pt x="1" y="5"/>
                    <a:pt x="2" y="5"/>
                  </a:cubicBezTo>
                  <a:cubicBezTo>
                    <a:pt x="2" y="5"/>
                    <a:pt x="2" y="5"/>
                    <a:pt x="2" y="5"/>
                  </a:cubicBezTo>
                  <a:cubicBezTo>
                    <a:pt x="3" y="5"/>
                    <a:pt x="3" y="5"/>
                    <a:pt x="4" y="5"/>
                  </a:cubicBezTo>
                  <a:cubicBezTo>
                    <a:pt x="4" y="5"/>
                    <a:pt x="5" y="5"/>
                    <a:pt x="5" y="4"/>
                  </a:cubicBezTo>
                  <a:cubicBezTo>
                    <a:pt x="5" y="4"/>
                    <a:pt x="5" y="4"/>
                    <a:pt x="5" y="4"/>
                  </a:cubicBezTo>
                  <a:cubicBezTo>
                    <a:pt x="5" y="3"/>
                    <a:pt x="5" y="3"/>
                    <a:pt x="5" y="2"/>
                  </a:cubicBezTo>
                  <a:cubicBezTo>
                    <a:pt x="5" y="2"/>
                    <a:pt x="5" y="1"/>
                    <a:pt x="5" y="1"/>
                  </a:cubicBezTo>
                  <a:cubicBezTo>
                    <a:pt x="5" y="1"/>
                    <a:pt x="5" y="0"/>
                    <a:pt x="5" y="0"/>
                  </a:cubicBezTo>
                  <a:cubicBezTo>
                    <a:pt x="6" y="0"/>
                    <a:pt x="6" y="1"/>
                    <a:pt x="6" y="1"/>
                  </a:cubicBezTo>
                  <a:cubicBezTo>
                    <a:pt x="6" y="1"/>
                    <a:pt x="6" y="2"/>
                    <a:pt x="6" y="2"/>
                  </a:cubicBezTo>
                  <a:cubicBezTo>
                    <a:pt x="6" y="3"/>
                    <a:pt x="6" y="3"/>
                    <a:pt x="6" y="4"/>
                  </a:cubicBezTo>
                  <a:cubicBezTo>
                    <a:pt x="6" y="4"/>
                    <a:pt x="6" y="5"/>
                    <a:pt x="6" y="5"/>
                  </a:cubicBezTo>
                  <a:cubicBezTo>
                    <a:pt x="5" y="5"/>
                    <a:pt x="4" y="5"/>
                    <a:pt x="4" y="5"/>
                  </a:cubicBezTo>
                  <a:cubicBezTo>
                    <a:pt x="3" y="5"/>
                    <a:pt x="3" y="5"/>
                    <a:pt x="3" y="6"/>
                  </a:cubicBezTo>
                  <a:cubicBezTo>
                    <a:pt x="2" y="6"/>
                    <a:pt x="2" y="6"/>
                    <a:pt x="2" y="6"/>
                  </a:cubicBezTo>
                  <a:cubicBezTo>
                    <a:pt x="1" y="5"/>
                    <a:pt x="1" y="5"/>
                    <a:pt x="0" y="6"/>
                  </a:cubicBezTo>
                  <a:cubicBezTo>
                    <a:pt x="0" y="6"/>
                    <a:pt x="0" y="6"/>
                    <a:pt x="0" y="6"/>
                  </a:cubicBezTo>
                  <a:cubicBezTo>
                    <a:pt x="0" y="6"/>
                    <a:pt x="0" y="6"/>
                    <a:pt x="0" y="7"/>
                  </a:cubicBezTo>
                  <a:cubicBezTo>
                    <a:pt x="0" y="7"/>
                    <a:pt x="1" y="7"/>
                    <a:pt x="1" y="7"/>
                  </a:cubicBezTo>
                  <a:cubicBezTo>
                    <a:pt x="21" y="7"/>
                    <a:pt x="21" y="7"/>
                    <a:pt x="21" y="7"/>
                  </a:cubicBezTo>
                  <a:cubicBezTo>
                    <a:pt x="21" y="6"/>
                    <a:pt x="21" y="6"/>
                    <a:pt x="21" y="6"/>
                  </a:cubicBezTo>
                  <a:cubicBezTo>
                    <a:pt x="20" y="6"/>
                    <a:pt x="20" y="5"/>
                    <a:pt x="20" y="5"/>
                  </a:cubicBezTo>
                  <a:cubicBezTo>
                    <a:pt x="16" y="5"/>
                    <a:pt x="16" y="5"/>
                    <a:pt x="16" y="5"/>
                  </a:cubicBezTo>
                  <a:cubicBezTo>
                    <a:pt x="16" y="5"/>
                    <a:pt x="16" y="5"/>
                    <a:pt x="15" y="5"/>
                  </a:cubicBezTo>
                  <a:cubicBezTo>
                    <a:pt x="15" y="5"/>
                    <a:pt x="15" y="4"/>
                    <a:pt x="15" y="3"/>
                  </a:cubicBezTo>
                  <a:cubicBezTo>
                    <a:pt x="15" y="3"/>
                    <a:pt x="15" y="3"/>
                    <a:pt x="15" y="3"/>
                  </a:cubicBezTo>
                  <a:cubicBezTo>
                    <a:pt x="15" y="3"/>
                    <a:pt x="15" y="3"/>
                    <a:pt x="15" y="3"/>
                  </a:cubicBezTo>
                  <a:cubicBezTo>
                    <a:pt x="15" y="2"/>
                    <a:pt x="15" y="1"/>
                    <a:pt x="15" y="1"/>
                  </a:cubicBezTo>
                  <a:cubicBezTo>
                    <a:pt x="15" y="1"/>
                    <a:pt x="15" y="0"/>
                    <a:pt x="16" y="0"/>
                  </a:cubicBezTo>
                  <a:cubicBezTo>
                    <a:pt x="16" y="0"/>
                    <a:pt x="16" y="1"/>
                    <a:pt x="16" y="1"/>
                  </a:cubicBezTo>
                  <a:cubicBezTo>
                    <a:pt x="16" y="1"/>
                    <a:pt x="16" y="2"/>
                    <a:pt x="16" y="3"/>
                  </a:cubicBezTo>
                  <a:cubicBezTo>
                    <a:pt x="16" y="3"/>
                    <a:pt x="16" y="3"/>
                    <a:pt x="16" y="3"/>
                  </a:cubicBezTo>
                  <a:cubicBezTo>
                    <a:pt x="16" y="3"/>
                    <a:pt x="16" y="3"/>
                    <a:pt x="16" y="3"/>
                  </a:cubicBezTo>
                  <a:cubicBezTo>
                    <a:pt x="16" y="4"/>
                    <a:pt x="16" y="4"/>
                    <a:pt x="16" y="4"/>
                  </a:cubicBezTo>
                  <a:cubicBezTo>
                    <a:pt x="16" y="4"/>
                    <a:pt x="16" y="4"/>
                    <a:pt x="16" y="4"/>
                  </a:cubicBezTo>
                  <a:cubicBezTo>
                    <a:pt x="20" y="4"/>
                    <a:pt x="20" y="4"/>
                    <a:pt x="20" y="4"/>
                  </a:cubicBezTo>
                  <a:cubicBezTo>
                    <a:pt x="21" y="4"/>
                    <a:pt x="22" y="6"/>
                    <a:pt x="22" y="6"/>
                  </a:cubicBezTo>
                  <a:cubicBezTo>
                    <a:pt x="22" y="7"/>
                    <a:pt x="21" y="7"/>
                    <a:pt x="21" y="7"/>
                  </a:cubicBezTo>
                  <a:cubicBezTo>
                    <a:pt x="1" y="7"/>
                    <a:pt x="1" y="7"/>
                    <a:pt x="1" y="7"/>
                  </a:cubicBezTo>
                  <a:cubicBezTo>
                    <a:pt x="1" y="7"/>
                    <a:pt x="1" y="7"/>
                    <a:pt x="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0" name="Freeform 166"/>
            <p:cNvSpPr/>
            <p:nvPr/>
          </p:nvSpPr>
          <p:spPr bwMode="auto">
            <a:xfrm>
              <a:off x="3765" y="2159"/>
              <a:ext cx="98" cy="12"/>
            </a:xfrm>
            <a:custGeom>
              <a:avLst/>
              <a:gdLst>
                <a:gd name="T0" fmla="*/ 13 w 40"/>
                <a:gd name="T1" fmla="*/ 5 h 5"/>
                <a:gd name="T2" fmla="*/ 4 w 40"/>
                <a:gd name="T3" fmla="*/ 5 h 5"/>
                <a:gd name="T4" fmla="*/ 1 w 40"/>
                <a:gd name="T5" fmla="*/ 4 h 5"/>
                <a:gd name="T6" fmla="*/ 0 w 40"/>
                <a:gd name="T7" fmla="*/ 1 h 5"/>
                <a:gd name="T8" fmla="*/ 0 w 40"/>
                <a:gd name="T9" fmla="*/ 0 h 5"/>
                <a:gd name="T10" fmla="*/ 1 w 40"/>
                <a:gd name="T11" fmla="*/ 1 h 5"/>
                <a:gd name="T12" fmla="*/ 1 w 40"/>
                <a:gd name="T13" fmla="*/ 4 h 5"/>
                <a:gd name="T14" fmla="*/ 4 w 40"/>
                <a:gd name="T15" fmla="*/ 4 h 5"/>
                <a:gd name="T16" fmla="*/ 37 w 40"/>
                <a:gd name="T17" fmla="*/ 4 h 5"/>
                <a:gd name="T18" fmla="*/ 38 w 40"/>
                <a:gd name="T19" fmla="*/ 4 h 5"/>
                <a:gd name="T20" fmla="*/ 39 w 40"/>
                <a:gd name="T21" fmla="*/ 1 h 5"/>
                <a:gd name="T22" fmla="*/ 39 w 40"/>
                <a:gd name="T23" fmla="*/ 1 h 5"/>
                <a:gd name="T24" fmla="*/ 40 w 40"/>
                <a:gd name="T25" fmla="*/ 1 h 5"/>
                <a:gd name="T26" fmla="*/ 39 w 40"/>
                <a:gd name="T27" fmla="*/ 4 h 5"/>
                <a:gd name="T28" fmla="*/ 37 w 40"/>
                <a:gd name="T29" fmla="*/ 5 h 5"/>
                <a:gd name="T30" fmla="*/ 13 w 40"/>
                <a:gd name="T3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
                  <a:moveTo>
                    <a:pt x="13" y="5"/>
                  </a:moveTo>
                  <a:cubicBezTo>
                    <a:pt x="10" y="5"/>
                    <a:pt x="7" y="5"/>
                    <a:pt x="4" y="5"/>
                  </a:cubicBezTo>
                  <a:cubicBezTo>
                    <a:pt x="2" y="5"/>
                    <a:pt x="1" y="5"/>
                    <a:pt x="1" y="4"/>
                  </a:cubicBezTo>
                  <a:cubicBezTo>
                    <a:pt x="0" y="3"/>
                    <a:pt x="0" y="2"/>
                    <a:pt x="0" y="1"/>
                  </a:cubicBezTo>
                  <a:cubicBezTo>
                    <a:pt x="0" y="1"/>
                    <a:pt x="0" y="0"/>
                    <a:pt x="0" y="0"/>
                  </a:cubicBezTo>
                  <a:cubicBezTo>
                    <a:pt x="0" y="0"/>
                    <a:pt x="1" y="1"/>
                    <a:pt x="1" y="1"/>
                  </a:cubicBezTo>
                  <a:cubicBezTo>
                    <a:pt x="1" y="2"/>
                    <a:pt x="1" y="3"/>
                    <a:pt x="1" y="4"/>
                  </a:cubicBezTo>
                  <a:cubicBezTo>
                    <a:pt x="2" y="4"/>
                    <a:pt x="2" y="4"/>
                    <a:pt x="4" y="4"/>
                  </a:cubicBezTo>
                  <a:cubicBezTo>
                    <a:pt x="15" y="4"/>
                    <a:pt x="34" y="4"/>
                    <a:pt x="37" y="4"/>
                  </a:cubicBezTo>
                  <a:cubicBezTo>
                    <a:pt x="37" y="4"/>
                    <a:pt x="38" y="4"/>
                    <a:pt x="38" y="4"/>
                  </a:cubicBezTo>
                  <a:cubicBezTo>
                    <a:pt x="39" y="3"/>
                    <a:pt x="39" y="2"/>
                    <a:pt x="39" y="1"/>
                  </a:cubicBezTo>
                  <a:cubicBezTo>
                    <a:pt x="39" y="1"/>
                    <a:pt x="39" y="1"/>
                    <a:pt x="39" y="1"/>
                  </a:cubicBezTo>
                  <a:cubicBezTo>
                    <a:pt x="39" y="1"/>
                    <a:pt x="39" y="1"/>
                    <a:pt x="40" y="1"/>
                  </a:cubicBezTo>
                  <a:cubicBezTo>
                    <a:pt x="40" y="2"/>
                    <a:pt x="40" y="4"/>
                    <a:pt x="39" y="4"/>
                  </a:cubicBezTo>
                  <a:cubicBezTo>
                    <a:pt x="38" y="5"/>
                    <a:pt x="38" y="5"/>
                    <a:pt x="37" y="5"/>
                  </a:cubicBezTo>
                  <a:cubicBezTo>
                    <a:pt x="34" y="5"/>
                    <a:pt x="23" y="5"/>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1" name="Freeform 167"/>
            <p:cNvSpPr/>
            <p:nvPr/>
          </p:nvSpPr>
          <p:spPr bwMode="auto">
            <a:xfrm>
              <a:off x="3767" y="2166"/>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2" name="Freeform 168"/>
            <p:cNvSpPr/>
            <p:nvPr/>
          </p:nvSpPr>
          <p:spPr bwMode="auto">
            <a:xfrm>
              <a:off x="3770" y="2166"/>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3" name="Freeform 169"/>
            <p:cNvSpPr/>
            <p:nvPr/>
          </p:nvSpPr>
          <p:spPr bwMode="auto">
            <a:xfrm>
              <a:off x="3775" y="2166"/>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1" y="0"/>
                    <a:pt x="1" y="0"/>
                    <a:pt x="1" y="0"/>
                  </a:cubicBezTo>
                  <a:cubicBezTo>
                    <a:pt x="1" y="0"/>
                    <a:pt x="1" y="0"/>
                    <a:pt x="1" y="0"/>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4" name="Freeform 170"/>
            <p:cNvSpPr/>
            <p:nvPr/>
          </p:nvSpPr>
          <p:spPr bwMode="auto">
            <a:xfrm>
              <a:off x="3777" y="2166"/>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1" y="0"/>
                    <a:pt x="1" y="0"/>
                  </a:cubicBezTo>
                  <a:cubicBezTo>
                    <a:pt x="1" y="0"/>
                    <a:pt x="2"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5" name="Freeform 171"/>
            <p:cNvSpPr/>
            <p:nvPr/>
          </p:nvSpPr>
          <p:spPr bwMode="auto">
            <a:xfrm>
              <a:off x="3780" y="2166"/>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1"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6" name="Freeform 172"/>
            <p:cNvSpPr/>
            <p:nvPr/>
          </p:nvSpPr>
          <p:spPr bwMode="auto">
            <a:xfrm>
              <a:off x="3785" y="2164"/>
              <a:ext cx="5" cy="7"/>
            </a:xfrm>
            <a:custGeom>
              <a:avLst/>
              <a:gdLst>
                <a:gd name="T0" fmla="*/ 1 w 2"/>
                <a:gd name="T1" fmla="*/ 3 h 3"/>
                <a:gd name="T2" fmla="*/ 0 w 2"/>
                <a:gd name="T3" fmla="*/ 3 h 3"/>
                <a:gd name="T4" fmla="*/ 0 w 2"/>
                <a:gd name="T5" fmla="*/ 3 h 3"/>
                <a:gd name="T6" fmla="*/ 2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3"/>
                    <a:pt x="0" y="3"/>
                  </a:cubicBezTo>
                  <a:cubicBezTo>
                    <a:pt x="2" y="1"/>
                    <a:pt x="2" y="1"/>
                    <a:pt x="2" y="1"/>
                  </a:cubicBezTo>
                  <a:cubicBezTo>
                    <a:pt x="2" y="0"/>
                    <a:pt x="2" y="0"/>
                    <a:pt x="2" y="1"/>
                  </a:cubicBezTo>
                  <a:cubicBezTo>
                    <a:pt x="2" y="1"/>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7" name="Freeform 173"/>
            <p:cNvSpPr/>
            <p:nvPr/>
          </p:nvSpPr>
          <p:spPr bwMode="auto">
            <a:xfrm>
              <a:off x="3790" y="2166"/>
              <a:ext cx="4"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1"/>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8" name="Freeform 174"/>
            <p:cNvSpPr/>
            <p:nvPr/>
          </p:nvSpPr>
          <p:spPr bwMode="auto">
            <a:xfrm>
              <a:off x="3794" y="2166"/>
              <a:ext cx="5" cy="5"/>
            </a:xfrm>
            <a:custGeom>
              <a:avLst/>
              <a:gdLst>
                <a:gd name="T0" fmla="*/ 0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0 h 2"/>
                <a:gd name="T14" fmla="*/ 2 w 2"/>
                <a:gd name="T15" fmla="*/ 0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0" y="1"/>
                    <a:pt x="0" y="1"/>
                    <a:pt x="0" y="1"/>
                  </a:cubicBezTo>
                  <a:cubicBezTo>
                    <a:pt x="0" y="1"/>
                    <a:pt x="0" y="1"/>
                    <a:pt x="0" y="1"/>
                  </a:cubicBezTo>
                  <a:cubicBezTo>
                    <a:pt x="0" y="1"/>
                    <a:pt x="1" y="0"/>
                    <a:pt x="1" y="0"/>
                  </a:cubicBezTo>
                  <a:cubicBezTo>
                    <a:pt x="1" y="0"/>
                    <a:pt x="1"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59" name="Freeform 175"/>
            <p:cNvSpPr/>
            <p:nvPr/>
          </p:nvSpPr>
          <p:spPr bwMode="auto">
            <a:xfrm>
              <a:off x="3797" y="2164"/>
              <a:ext cx="7" cy="7"/>
            </a:xfrm>
            <a:custGeom>
              <a:avLst/>
              <a:gdLst>
                <a:gd name="T0" fmla="*/ 1 w 3"/>
                <a:gd name="T1" fmla="*/ 3 h 3"/>
                <a:gd name="T2" fmla="*/ 1 w 3"/>
                <a:gd name="T3" fmla="*/ 3 h 3"/>
                <a:gd name="T4" fmla="*/ 1 w 3"/>
                <a:gd name="T5" fmla="*/ 3 h 3"/>
                <a:gd name="T6" fmla="*/ 2 w 3"/>
                <a:gd name="T7" fmla="*/ 1 h 3"/>
                <a:gd name="T8" fmla="*/ 2 w 3"/>
                <a:gd name="T9" fmla="*/ 1 h 3"/>
                <a:gd name="T10" fmla="*/ 2 w 3"/>
                <a:gd name="T11" fmla="*/ 1 h 3"/>
                <a:gd name="T12" fmla="*/ 3 w 3"/>
                <a:gd name="T13" fmla="*/ 1 h 3"/>
                <a:gd name="T14" fmla="*/ 2 w 3"/>
                <a:gd name="T15" fmla="*/ 2 h 3"/>
                <a:gd name="T16" fmla="*/ 1 w 3"/>
                <a:gd name="T17" fmla="*/ 3 h 3"/>
                <a:gd name="T18" fmla="*/ 1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3"/>
                  </a:moveTo>
                  <a:cubicBezTo>
                    <a:pt x="1" y="3"/>
                    <a:pt x="1" y="3"/>
                    <a:pt x="1" y="3"/>
                  </a:cubicBezTo>
                  <a:cubicBezTo>
                    <a:pt x="0" y="3"/>
                    <a:pt x="0" y="3"/>
                    <a:pt x="1" y="3"/>
                  </a:cubicBezTo>
                  <a:cubicBezTo>
                    <a:pt x="2" y="1"/>
                    <a:pt x="2" y="1"/>
                    <a:pt x="2" y="1"/>
                  </a:cubicBezTo>
                  <a:cubicBezTo>
                    <a:pt x="2" y="1"/>
                    <a:pt x="2" y="1"/>
                    <a:pt x="2" y="1"/>
                  </a:cubicBezTo>
                  <a:cubicBezTo>
                    <a:pt x="2" y="0"/>
                    <a:pt x="2" y="0"/>
                    <a:pt x="2" y="1"/>
                  </a:cubicBezTo>
                  <a:cubicBezTo>
                    <a:pt x="3" y="1"/>
                    <a:pt x="3" y="1"/>
                    <a:pt x="3" y="1"/>
                  </a:cubicBezTo>
                  <a:cubicBezTo>
                    <a:pt x="2" y="1"/>
                    <a:pt x="2" y="1"/>
                    <a:pt x="2"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0" name="Freeform 176"/>
            <p:cNvSpPr/>
            <p:nvPr/>
          </p:nvSpPr>
          <p:spPr bwMode="auto">
            <a:xfrm>
              <a:off x="3804" y="2164"/>
              <a:ext cx="5" cy="7"/>
            </a:xfrm>
            <a:custGeom>
              <a:avLst/>
              <a:gdLst>
                <a:gd name="T0" fmla="*/ 1 w 2"/>
                <a:gd name="T1" fmla="*/ 3 h 3"/>
                <a:gd name="T2" fmla="*/ 0 w 2"/>
                <a:gd name="T3" fmla="*/ 3 h 3"/>
                <a:gd name="T4" fmla="*/ 0 w 2"/>
                <a:gd name="T5" fmla="*/ 2 h 3"/>
                <a:gd name="T6" fmla="*/ 1 w 2"/>
                <a:gd name="T7" fmla="*/ 1 h 3"/>
                <a:gd name="T8" fmla="*/ 2 w 2"/>
                <a:gd name="T9" fmla="*/ 1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0" y="3"/>
                  </a:cubicBezTo>
                  <a:cubicBezTo>
                    <a:pt x="0" y="3"/>
                    <a:pt x="0" y="2"/>
                    <a:pt x="0" y="2"/>
                  </a:cubicBezTo>
                  <a:cubicBezTo>
                    <a:pt x="1" y="2"/>
                    <a:pt x="1" y="1"/>
                    <a:pt x="1" y="1"/>
                  </a:cubicBezTo>
                  <a:cubicBezTo>
                    <a:pt x="1" y="1"/>
                    <a:pt x="2" y="0"/>
                    <a:pt x="2" y="1"/>
                  </a:cubicBezTo>
                  <a:cubicBezTo>
                    <a:pt x="2" y="1"/>
                    <a:pt x="2" y="1"/>
                    <a:pt x="2" y="1"/>
                  </a:cubicBezTo>
                  <a:cubicBezTo>
                    <a:pt x="2"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1" name="Freeform 177"/>
            <p:cNvSpPr/>
            <p:nvPr/>
          </p:nvSpPr>
          <p:spPr bwMode="auto">
            <a:xfrm>
              <a:off x="3809" y="2164"/>
              <a:ext cx="5" cy="7"/>
            </a:xfrm>
            <a:custGeom>
              <a:avLst/>
              <a:gdLst>
                <a:gd name="T0" fmla="*/ 0 w 2"/>
                <a:gd name="T1" fmla="*/ 3 h 3"/>
                <a:gd name="T2" fmla="*/ 0 w 2"/>
                <a:gd name="T3" fmla="*/ 3 h 3"/>
                <a:gd name="T4" fmla="*/ 0 w 2"/>
                <a:gd name="T5" fmla="*/ 2 h 3"/>
                <a:gd name="T6" fmla="*/ 1 w 2"/>
                <a:gd name="T7" fmla="*/ 1 h 3"/>
                <a:gd name="T8" fmla="*/ 1 w 2"/>
                <a:gd name="T9" fmla="*/ 1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1" y="1"/>
                    <a:pt x="1" y="1"/>
                  </a:cubicBezTo>
                  <a:cubicBezTo>
                    <a:pt x="1" y="1"/>
                    <a:pt x="1" y="0"/>
                    <a:pt x="1" y="1"/>
                  </a:cubicBezTo>
                  <a:cubicBezTo>
                    <a:pt x="2" y="1"/>
                    <a:pt x="2" y="1"/>
                    <a:pt x="2" y="1"/>
                  </a:cubicBezTo>
                  <a:cubicBezTo>
                    <a:pt x="1" y="2"/>
                    <a:pt x="1" y="2"/>
                    <a:pt x="1"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2" name="Freeform 178"/>
            <p:cNvSpPr/>
            <p:nvPr/>
          </p:nvSpPr>
          <p:spPr bwMode="auto">
            <a:xfrm>
              <a:off x="3812" y="2166"/>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1" y="0"/>
                  </a:cubicBezTo>
                  <a:cubicBezTo>
                    <a:pt x="1" y="0"/>
                    <a:pt x="1" y="0"/>
                    <a:pt x="1" y="0"/>
                  </a:cubicBezTo>
                  <a:cubicBezTo>
                    <a:pt x="1" y="0"/>
                    <a:pt x="2"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3" name="Freeform 179"/>
            <p:cNvSpPr/>
            <p:nvPr/>
          </p:nvSpPr>
          <p:spPr bwMode="auto">
            <a:xfrm>
              <a:off x="3814" y="2166"/>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4" name="Freeform 180"/>
            <p:cNvSpPr/>
            <p:nvPr/>
          </p:nvSpPr>
          <p:spPr bwMode="auto">
            <a:xfrm>
              <a:off x="3817" y="2166"/>
              <a:ext cx="5" cy="5"/>
            </a:xfrm>
            <a:custGeom>
              <a:avLst/>
              <a:gdLst>
                <a:gd name="T0" fmla="*/ 1 w 2"/>
                <a:gd name="T1" fmla="*/ 2 h 2"/>
                <a:gd name="T2" fmla="*/ 1 w 2"/>
                <a:gd name="T3" fmla="*/ 2 h 2"/>
                <a:gd name="T4" fmla="*/ 1 w 2"/>
                <a:gd name="T5" fmla="*/ 1 h 2"/>
                <a:gd name="T6" fmla="*/ 2 w 2"/>
                <a:gd name="T7" fmla="*/ 0 h 2"/>
                <a:gd name="T8" fmla="*/ 2 w 2"/>
                <a:gd name="T9" fmla="*/ 0 h 2"/>
                <a:gd name="T10" fmla="*/ 2 w 2"/>
                <a:gd name="T11" fmla="*/ 0 h 2"/>
                <a:gd name="T12" fmla="*/ 2 w 2"/>
                <a:gd name="T13" fmla="*/ 0 h 2"/>
                <a:gd name="T14" fmla="*/ 2 w 2"/>
                <a:gd name="T15" fmla="*/ 0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1" y="2"/>
                    <a:pt x="1" y="2"/>
                  </a:cubicBezTo>
                  <a:cubicBezTo>
                    <a:pt x="0" y="2"/>
                    <a:pt x="0" y="2"/>
                    <a:pt x="1" y="1"/>
                  </a:cubicBezTo>
                  <a:cubicBezTo>
                    <a:pt x="2" y="0"/>
                    <a:pt x="2" y="0"/>
                    <a:pt x="2" y="0"/>
                  </a:cubicBezTo>
                  <a:cubicBezTo>
                    <a:pt x="2" y="0"/>
                    <a:pt x="2" y="0"/>
                    <a:pt x="2" y="0"/>
                  </a:cubicBezTo>
                  <a:cubicBezTo>
                    <a:pt x="2" y="0"/>
                    <a:pt x="2" y="0"/>
                    <a:pt x="2" y="0"/>
                  </a:cubicBezTo>
                  <a:cubicBezTo>
                    <a:pt x="2"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5" name="Freeform 181"/>
            <p:cNvSpPr/>
            <p:nvPr/>
          </p:nvSpPr>
          <p:spPr bwMode="auto">
            <a:xfrm>
              <a:off x="3822" y="2166"/>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6" name="Freeform 182"/>
            <p:cNvSpPr/>
            <p:nvPr/>
          </p:nvSpPr>
          <p:spPr bwMode="auto">
            <a:xfrm>
              <a:off x="3824" y="2166"/>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7" name="Freeform 183"/>
            <p:cNvSpPr/>
            <p:nvPr/>
          </p:nvSpPr>
          <p:spPr bwMode="auto">
            <a:xfrm>
              <a:off x="3829" y="2166"/>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1"/>
                    <a:pt x="0" y="1"/>
                  </a:cubicBezTo>
                  <a:cubicBezTo>
                    <a:pt x="1" y="0"/>
                    <a:pt x="1" y="0"/>
                    <a:pt x="1" y="0"/>
                  </a:cubicBezTo>
                  <a:cubicBezTo>
                    <a:pt x="1" y="0"/>
                    <a:pt x="1"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8" name="Freeform 184"/>
            <p:cNvSpPr/>
            <p:nvPr/>
          </p:nvSpPr>
          <p:spPr bwMode="auto">
            <a:xfrm>
              <a:off x="3834" y="2166"/>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0" y="0"/>
                    <a:pt x="1" y="0"/>
                  </a:cubicBezTo>
                  <a:cubicBezTo>
                    <a:pt x="1" y="0"/>
                    <a:pt x="1" y="0"/>
                    <a:pt x="1" y="0"/>
                  </a:cubicBezTo>
                  <a:cubicBezTo>
                    <a:pt x="2"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69" name="Freeform 185"/>
            <p:cNvSpPr/>
            <p:nvPr/>
          </p:nvSpPr>
          <p:spPr bwMode="auto">
            <a:xfrm>
              <a:off x="3839" y="2166"/>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0" name="Freeform 186"/>
            <p:cNvSpPr/>
            <p:nvPr/>
          </p:nvSpPr>
          <p:spPr bwMode="auto">
            <a:xfrm>
              <a:off x="3844" y="2166"/>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1" name="Freeform 187"/>
            <p:cNvSpPr/>
            <p:nvPr/>
          </p:nvSpPr>
          <p:spPr bwMode="auto">
            <a:xfrm>
              <a:off x="3846" y="2166"/>
              <a:ext cx="5" cy="5"/>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0" y="1"/>
                    <a:pt x="1" y="0"/>
                    <a:pt x="1" y="0"/>
                  </a:cubicBezTo>
                  <a:cubicBezTo>
                    <a:pt x="1" y="0"/>
                    <a:pt x="1" y="0"/>
                    <a:pt x="1" y="0"/>
                  </a:cubicBezTo>
                  <a:cubicBezTo>
                    <a:pt x="2" y="0"/>
                    <a:pt x="2"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2" name="Freeform 188"/>
            <p:cNvSpPr/>
            <p:nvPr/>
          </p:nvSpPr>
          <p:spPr bwMode="auto">
            <a:xfrm>
              <a:off x="3851" y="2166"/>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3" name="Freeform 189"/>
            <p:cNvSpPr/>
            <p:nvPr/>
          </p:nvSpPr>
          <p:spPr bwMode="auto">
            <a:xfrm>
              <a:off x="3854" y="2164"/>
              <a:ext cx="5" cy="7"/>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1 h 3"/>
                <a:gd name="T12" fmla="*/ 1 w 2"/>
                <a:gd name="T13" fmla="*/ 2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2"/>
                    <a:pt x="0" y="2"/>
                    <a:pt x="1" y="2"/>
                  </a:cubicBezTo>
                  <a:cubicBezTo>
                    <a:pt x="1" y="2"/>
                    <a:pt x="1" y="1"/>
                    <a:pt x="1" y="0"/>
                  </a:cubicBezTo>
                  <a:cubicBezTo>
                    <a:pt x="2" y="0"/>
                    <a:pt x="2" y="0"/>
                    <a:pt x="2" y="0"/>
                  </a:cubicBezTo>
                  <a:cubicBezTo>
                    <a:pt x="2" y="1"/>
                    <a:pt x="2" y="1"/>
                    <a:pt x="2" y="1"/>
                  </a:cubicBezTo>
                  <a:cubicBezTo>
                    <a:pt x="2" y="1"/>
                    <a:pt x="1" y="2"/>
                    <a:pt x="1" y="2"/>
                  </a:cubicBezTo>
                  <a:cubicBezTo>
                    <a:pt x="1" y="2"/>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4" name="Freeform 190"/>
            <p:cNvSpPr/>
            <p:nvPr/>
          </p:nvSpPr>
          <p:spPr bwMode="auto">
            <a:xfrm>
              <a:off x="3787" y="2184"/>
              <a:ext cx="54" cy="7"/>
            </a:xfrm>
            <a:custGeom>
              <a:avLst/>
              <a:gdLst>
                <a:gd name="T0" fmla="*/ 2 w 22"/>
                <a:gd name="T1" fmla="*/ 3 h 3"/>
                <a:gd name="T2" fmla="*/ 0 w 22"/>
                <a:gd name="T3" fmla="*/ 3 h 3"/>
                <a:gd name="T4" fmla="*/ 0 w 22"/>
                <a:gd name="T5" fmla="*/ 2 h 3"/>
                <a:gd name="T6" fmla="*/ 0 w 22"/>
                <a:gd name="T7" fmla="*/ 0 h 3"/>
                <a:gd name="T8" fmla="*/ 0 w 22"/>
                <a:gd name="T9" fmla="*/ 0 h 3"/>
                <a:gd name="T10" fmla="*/ 0 w 22"/>
                <a:gd name="T11" fmla="*/ 0 h 3"/>
                <a:gd name="T12" fmla="*/ 0 w 22"/>
                <a:gd name="T13" fmla="*/ 2 h 3"/>
                <a:gd name="T14" fmla="*/ 2 w 22"/>
                <a:gd name="T15" fmla="*/ 2 h 3"/>
                <a:gd name="T16" fmla="*/ 3 w 22"/>
                <a:gd name="T17" fmla="*/ 2 h 3"/>
                <a:gd name="T18" fmla="*/ 9 w 22"/>
                <a:gd name="T19" fmla="*/ 2 h 3"/>
                <a:gd name="T20" fmla="*/ 19 w 22"/>
                <a:gd name="T21" fmla="*/ 2 h 3"/>
                <a:gd name="T22" fmla="*/ 21 w 22"/>
                <a:gd name="T23" fmla="*/ 2 h 3"/>
                <a:gd name="T24" fmla="*/ 21 w 22"/>
                <a:gd name="T25" fmla="*/ 1 h 3"/>
                <a:gd name="T26" fmla="*/ 21 w 22"/>
                <a:gd name="T27" fmla="*/ 0 h 3"/>
                <a:gd name="T28" fmla="*/ 22 w 22"/>
                <a:gd name="T29" fmla="*/ 1 h 3"/>
                <a:gd name="T30" fmla="*/ 22 w 22"/>
                <a:gd name="T31" fmla="*/ 2 h 3"/>
                <a:gd name="T32" fmla="*/ 19 w 22"/>
                <a:gd name="T33" fmla="*/ 3 h 3"/>
                <a:gd name="T34" fmla="*/ 9 w 22"/>
                <a:gd name="T35" fmla="*/ 3 h 3"/>
                <a:gd name="T36" fmla="*/ 3 w 22"/>
                <a:gd name="T37" fmla="*/ 3 h 3"/>
                <a:gd name="T38" fmla="*/ 2 w 22"/>
                <a:gd name="T39" fmla="*/ 3 h 3"/>
                <a:gd name="T40" fmla="*/ 2 w 22"/>
                <a:gd name="T41"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 h="3">
                  <a:moveTo>
                    <a:pt x="2" y="3"/>
                  </a:moveTo>
                  <a:cubicBezTo>
                    <a:pt x="1" y="3"/>
                    <a:pt x="0" y="3"/>
                    <a:pt x="0" y="3"/>
                  </a:cubicBezTo>
                  <a:cubicBezTo>
                    <a:pt x="0" y="2"/>
                    <a:pt x="0" y="2"/>
                    <a:pt x="0" y="2"/>
                  </a:cubicBezTo>
                  <a:cubicBezTo>
                    <a:pt x="0" y="2"/>
                    <a:pt x="0" y="0"/>
                    <a:pt x="0" y="0"/>
                  </a:cubicBezTo>
                  <a:cubicBezTo>
                    <a:pt x="0" y="0"/>
                    <a:pt x="0" y="0"/>
                    <a:pt x="0" y="0"/>
                  </a:cubicBezTo>
                  <a:cubicBezTo>
                    <a:pt x="0" y="0"/>
                    <a:pt x="0" y="0"/>
                    <a:pt x="0" y="0"/>
                  </a:cubicBezTo>
                  <a:cubicBezTo>
                    <a:pt x="0" y="1"/>
                    <a:pt x="0" y="1"/>
                    <a:pt x="0" y="2"/>
                  </a:cubicBezTo>
                  <a:cubicBezTo>
                    <a:pt x="1" y="2"/>
                    <a:pt x="2" y="2"/>
                    <a:pt x="2" y="2"/>
                  </a:cubicBezTo>
                  <a:cubicBezTo>
                    <a:pt x="3" y="2"/>
                    <a:pt x="3" y="2"/>
                    <a:pt x="3" y="2"/>
                  </a:cubicBezTo>
                  <a:cubicBezTo>
                    <a:pt x="5" y="2"/>
                    <a:pt x="7" y="2"/>
                    <a:pt x="9" y="2"/>
                  </a:cubicBezTo>
                  <a:cubicBezTo>
                    <a:pt x="12" y="2"/>
                    <a:pt x="15" y="2"/>
                    <a:pt x="19" y="2"/>
                  </a:cubicBezTo>
                  <a:cubicBezTo>
                    <a:pt x="20" y="2"/>
                    <a:pt x="21" y="2"/>
                    <a:pt x="21" y="2"/>
                  </a:cubicBezTo>
                  <a:cubicBezTo>
                    <a:pt x="21" y="1"/>
                    <a:pt x="21" y="1"/>
                    <a:pt x="21" y="1"/>
                  </a:cubicBezTo>
                  <a:cubicBezTo>
                    <a:pt x="21" y="0"/>
                    <a:pt x="21" y="0"/>
                    <a:pt x="21" y="0"/>
                  </a:cubicBezTo>
                  <a:cubicBezTo>
                    <a:pt x="21" y="0"/>
                    <a:pt x="22" y="0"/>
                    <a:pt x="22" y="1"/>
                  </a:cubicBezTo>
                  <a:cubicBezTo>
                    <a:pt x="22" y="2"/>
                    <a:pt x="22" y="2"/>
                    <a:pt x="22" y="2"/>
                  </a:cubicBezTo>
                  <a:cubicBezTo>
                    <a:pt x="21" y="3"/>
                    <a:pt x="19" y="3"/>
                    <a:pt x="19" y="3"/>
                  </a:cubicBezTo>
                  <a:cubicBezTo>
                    <a:pt x="15" y="3"/>
                    <a:pt x="12" y="3"/>
                    <a:pt x="9" y="3"/>
                  </a:cubicBezTo>
                  <a:cubicBezTo>
                    <a:pt x="7" y="3"/>
                    <a:pt x="5" y="3"/>
                    <a:pt x="3" y="3"/>
                  </a:cubicBezTo>
                  <a:cubicBezTo>
                    <a:pt x="3" y="3"/>
                    <a:pt x="3" y="3"/>
                    <a:pt x="2" y="3"/>
                  </a:cubicBezTo>
                  <a:cubicBezTo>
                    <a:pt x="2" y="3"/>
                    <a:pt x="2" y="3"/>
                    <a:pt x="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5" name="Freeform 191"/>
            <p:cNvSpPr/>
            <p:nvPr/>
          </p:nvSpPr>
          <p:spPr bwMode="auto">
            <a:xfrm>
              <a:off x="3787" y="2186"/>
              <a:ext cx="5" cy="3"/>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6" name="Freeform 192"/>
            <p:cNvSpPr/>
            <p:nvPr/>
          </p:nvSpPr>
          <p:spPr bwMode="auto">
            <a:xfrm>
              <a:off x="3792" y="2186"/>
              <a:ext cx="2"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7" name="Freeform 193"/>
            <p:cNvSpPr/>
            <p:nvPr/>
          </p:nvSpPr>
          <p:spPr bwMode="auto">
            <a:xfrm>
              <a:off x="3794" y="2186"/>
              <a:ext cx="5" cy="3"/>
            </a:xfrm>
            <a:custGeom>
              <a:avLst/>
              <a:gdLst>
                <a:gd name="T0" fmla="*/ 1 w 2"/>
                <a:gd name="T1" fmla="*/ 1 h 1"/>
                <a:gd name="T2" fmla="*/ 0 w 2"/>
                <a:gd name="T3" fmla="*/ 1 h 1"/>
                <a:gd name="T4" fmla="*/ 0 w 2"/>
                <a:gd name="T5" fmla="*/ 1 h 1"/>
                <a:gd name="T6" fmla="*/ 1 w 2"/>
                <a:gd name="T7" fmla="*/ 0 h 1"/>
                <a:gd name="T8" fmla="*/ 1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1" y="0"/>
                  </a:cubicBezTo>
                  <a:cubicBezTo>
                    <a:pt x="1" y="0"/>
                    <a:pt x="1" y="0"/>
                    <a:pt x="1"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8" name="Freeform 194"/>
            <p:cNvSpPr/>
            <p:nvPr/>
          </p:nvSpPr>
          <p:spPr bwMode="auto">
            <a:xfrm>
              <a:off x="3799" y="2186"/>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79" name="Freeform 195"/>
            <p:cNvSpPr/>
            <p:nvPr/>
          </p:nvSpPr>
          <p:spPr bwMode="auto">
            <a:xfrm>
              <a:off x="3802" y="2186"/>
              <a:ext cx="5" cy="3"/>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0" name="Freeform 196"/>
            <p:cNvSpPr/>
            <p:nvPr/>
          </p:nvSpPr>
          <p:spPr bwMode="auto">
            <a:xfrm>
              <a:off x="3807" y="2186"/>
              <a:ext cx="5" cy="3"/>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1" name="Freeform 197"/>
            <p:cNvSpPr/>
            <p:nvPr/>
          </p:nvSpPr>
          <p:spPr bwMode="auto">
            <a:xfrm>
              <a:off x="3812" y="2184"/>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1"/>
                    <a:pt x="0" y="1"/>
                    <a:pt x="1" y="1"/>
                  </a:cubicBezTo>
                  <a:cubicBezTo>
                    <a:pt x="1" y="0"/>
                    <a:pt x="1" y="0"/>
                    <a:pt x="1" y="1"/>
                  </a:cubicBezTo>
                  <a:cubicBezTo>
                    <a:pt x="1" y="1"/>
                    <a:pt x="1" y="1"/>
                    <a:pt x="1" y="1"/>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2" name="Freeform 198"/>
            <p:cNvSpPr/>
            <p:nvPr/>
          </p:nvSpPr>
          <p:spPr bwMode="auto">
            <a:xfrm>
              <a:off x="3817" y="2186"/>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3" name="Freeform 199"/>
            <p:cNvSpPr/>
            <p:nvPr/>
          </p:nvSpPr>
          <p:spPr bwMode="auto">
            <a:xfrm>
              <a:off x="3819" y="2186"/>
              <a:ext cx="5" cy="3"/>
            </a:xfrm>
            <a:custGeom>
              <a:avLst/>
              <a:gdLst>
                <a:gd name="T0" fmla="*/ 1 w 2"/>
                <a:gd name="T1" fmla="*/ 1 h 1"/>
                <a:gd name="T2" fmla="*/ 0 w 2"/>
                <a:gd name="T3" fmla="*/ 1 h 1"/>
                <a:gd name="T4" fmla="*/ 0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0" y="1"/>
                  </a:cubicBezTo>
                  <a:cubicBezTo>
                    <a:pt x="0" y="1"/>
                    <a:pt x="0" y="1"/>
                    <a:pt x="0"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4" name="Freeform 200"/>
            <p:cNvSpPr/>
            <p:nvPr/>
          </p:nvSpPr>
          <p:spPr bwMode="auto">
            <a:xfrm>
              <a:off x="3824" y="2186"/>
              <a:ext cx="5" cy="3"/>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2" y="0"/>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5" name="Freeform 201"/>
            <p:cNvSpPr/>
            <p:nvPr/>
          </p:nvSpPr>
          <p:spPr bwMode="auto">
            <a:xfrm>
              <a:off x="3829" y="2186"/>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6" name="Freeform 202"/>
            <p:cNvSpPr/>
            <p:nvPr/>
          </p:nvSpPr>
          <p:spPr bwMode="auto">
            <a:xfrm>
              <a:off x="3831" y="2186"/>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1"/>
                    <a:pt x="0" y="1"/>
                    <a:pt x="0" y="1"/>
                  </a:cubicBezTo>
                  <a:cubicBezTo>
                    <a:pt x="1" y="1"/>
                    <a:pt x="1" y="0"/>
                    <a:pt x="1" y="0"/>
                  </a:cubicBezTo>
                  <a:cubicBezTo>
                    <a:pt x="1" y="0"/>
                    <a:pt x="1" y="0"/>
                    <a:pt x="2" y="0"/>
                  </a:cubicBezTo>
                  <a:cubicBezTo>
                    <a:pt x="2" y="0"/>
                    <a:pt x="2" y="0"/>
                    <a:pt x="2" y="0"/>
                  </a:cubicBezTo>
                  <a:cubicBezTo>
                    <a:pt x="1" y="1"/>
                    <a:pt x="1" y="1"/>
                    <a:pt x="1" y="1"/>
                  </a:cubicBezTo>
                  <a:cubicBezTo>
                    <a:pt x="1" y="1"/>
                    <a:pt x="1" y="1"/>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7" name="Freeform 203"/>
            <p:cNvSpPr/>
            <p:nvPr/>
          </p:nvSpPr>
          <p:spPr bwMode="auto">
            <a:xfrm>
              <a:off x="3836" y="2186"/>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0"/>
                    <a:pt x="0" y="0"/>
                    <a:pt x="0" y="0"/>
                  </a:cubicBezTo>
                  <a:cubicBezTo>
                    <a:pt x="0" y="0"/>
                    <a:pt x="0"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8" name="Freeform 204"/>
            <p:cNvSpPr>
              <a:spLocks noEditPoints="1"/>
            </p:cNvSpPr>
            <p:nvPr/>
          </p:nvSpPr>
          <p:spPr bwMode="auto">
            <a:xfrm>
              <a:off x="3873" y="2184"/>
              <a:ext cx="50" cy="43"/>
            </a:xfrm>
            <a:custGeom>
              <a:avLst/>
              <a:gdLst>
                <a:gd name="T0" fmla="*/ 16 w 20"/>
                <a:gd name="T1" fmla="*/ 17 h 17"/>
                <a:gd name="T2" fmla="*/ 12 w 20"/>
                <a:gd name="T3" fmla="*/ 16 h 17"/>
                <a:gd name="T4" fmla="*/ 9 w 20"/>
                <a:gd name="T5" fmla="*/ 14 h 17"/>
                <a:gd name="T6" fmla="*/ 7 w 20"/>
                <a:gd name="T7" fmla="*/ 12 h 17"/>
                <a:gd name="T8" fmla="*/ 5 w 20"/>
                <a:gd name="T9" fmla="*/ 11 h 17"/>
                <a:gd name="T10" fmla="*/ 1 w 20"/>
                <a:gd name="T11" fmla="*/ 7 h 17"/>
                <a:gd name="T12" fmla="*/ 6 w 20"/>
                <a:gd name="T13" fmla="*/ 0 h 17"/>
                <a:gd name="T14" fmla="*/ 16 w 20"/>
                <a:gd name="T15" fmla="*/ 3 h 17"/>
                <a:gd name="T16" fmla="*/ 20 w 20"/>
                <a:gd name="T17" fmla="*/ 11 h 17"/>
                <a:gd name="T18" fmla="*/ 19 w 20"/>
                <a:gd name="T19" fmla="*/ 16 h 17"/>
                <a:gd name="T20" fmla="*/ 16 w 20"/>
                <a:gd name="T21" fmla="*/ 17 h 17"/>
                <a:gd name="T22" fmla="*/ 9 w 20"/>
                <a:gd name="T23" fmla="*/ 1 h 17"/>
                <a:gd name="T24" fmla="*/ 6 w 20"/>
                <a:gd name="T25" fmla="*/ 1 h 17"/>
                <a:gd name="T26" fmla="*/ 2 w 20"/>
                <a:gd name="T27" fmla="*/ 6 h 17"/>
                <a:gd name="T28" fmla="*/ 5 w 20"/>
                <a:gd name="T29" fmla="*/ 10 h 17"/>
                <a:gd name="T30" fmla="*/ 7 w 20"/>
                <a:gd name="T31" fmla="*/ 11 h 17"/>
                <a:gd name="T32" fmla="*/ 9 w 20"/>
                <a:gd name="T33" fmla="*/ 13 h 17"/>
                <a:gd name="T34" fmla="*/ 12 w 20"/>
                <a:gd name="T35" fmla="*/ 15 h 17"/>
                <a:gd name="T36" fmla="*/ 16 w 20"/>
                <a:gd name="T37" fmla="*/ 16 h 17"/>
                <a:gd name="T38" fmla="*/ 18 w 20"/>
                <a:gd name="T39" fmla="*/ 15 h 17"/>
                <a:gd name="T40" fmla="*/ 20 w 20"/>
                <a:gd name="T41" fmla="*/ 11 h 17"/>
                <a:gd name="T42" fmla="*/ 15 w 20"/>
                <a:gd name="T43" fmla="*/ 3 h 17"/>
                <a:gd name="T44" fmla="*/ 9 w 20"/>
                <a:gd name="T45"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17">
                  <a:moveTo>
                    <a:pt x="16" y="17"/>
                  </a:moveTo>
                  <a:cubicBezTo>
                    <a:pt x="14" y="17"/>
                    <a:pt x="13" y="16"/>
                    <a:pt x="12" y="16"/>
                  </a:cubicBezTo>
                  <a:cubicBezTo>
                    <a:pt x="11" y="15"/>
                    <a:pt x="10" y="14"/>
                    <a:pt x="9" y="14"/>
                  </a:cubicBezTo>
                  <a:cubicBezTo>
                    <a:pt x="8" y="13"/>
                    <a:pt x="7" y="12"/>
                    <a:pt x="7" y="12"/>
                  </a:cubicBezTo>
                  <a:cubicBezTo>
                    <a:pt x="6" y="11"/>
                    <a:pt x="6" y="11"/>
                    <a:pt x="5" y="11"/>
                  </a:cubicBezTo>
                  <a:cubicBezTo>
                    <a:pt x="3" y="10"/>
                    <a:pt x="1" y="9"/>
                    <a:pt x="1" y="7"/>
                  </a:cubicBezTo>
                  <a:cubicBezTo>
                    <a:pt x="0" y="4"/>
                    <a:pt x="3" y="1"/>
                    <a:pt x="6" y="0"/>
                  </a:cubicBezTo>
                  <a:cubicBezTo>
                    <a:pt x="9" y="0"/>
                    <a:pt x="13" y="0"/>
                    <a:pt x="16" y="3"/>
                  </a:cubicBezTo>
                  <a:cubicBezTo>
                    <a:pt x="19" y="5"/>
                    <a:pt x="20" y="8"/>
                    <a:pt x="20" y="11"/>
                  </a:cubicBezTo>
                  <a:cubicBezTo>
                    <a:pt x="20" y="13"/>
                    <a:pt x="20" y="15"/>
                    <a:pt x="19" y="16"/>
                  </a:cubicBezTo>
                  <a:cubicBezTo>
                    <a:pt x="18" y="16"/>
                    <a:pt x="17" y="17"/>
                    <a:pt x="16" y="17"/>
                  </a:cubicBezTo>
                  <a:close/>
                  <a:moveTo>
                    <a:pt x="9" y="1"/>
                  </a:moveTo>
                  <a:cubicBezTo>
                    <a:pt x="8" y="1"/>
                    <a:pt x="7" y="1"/>
                    <a:pt x="6" y="1"/>
                  </a:cubicBezTo>
                  <a:cubicBezTo>
                    <a:pt x="3" y="2"/>
                    <a:pt x="1" y="4"/>
                    <a:pt x="2" y="6"/>
                  </a:cubicBezTo>
                  <a:cubicBezTo>
                    <a:pt x="2" y="8"/>
                    <a:pt x="4" y="9"/>
                    <a:pt x="5" y="10"/>
                  </a:cubicBezTo>
                  <a:cubicBezTo>
                    <a:pt x="6" y="10"/>
                    <a:pt x="7" y="11"/>
                    <a:pt x="7" y="11"/>
                  </a:cubicBezTo>
                  <a:cubicBezTo>
                    <a:pt x="8" y="12"/>
                    <a:pt x="9" y="12"/>
                    <a:pt x="9" y="13"/>
                  </a:cubicBezTo>
                  <a:cubicBezTo>
                    <a:pt x="10" y="14"/>
                    <a:pt x="11" y="15"/>
                    <a:pt x="12" y="15"/>
                  </a:cubicBezTo>
                  <a:cubicBezTo>
                    <a:pt x="13" y="16"/>
                    <a:pt x="15" y="16"/>
                    <a:pt x="16" y="16"/>
                  </a:cubicBezTo>
                  <a:cubicBezTo>
                    <a:pt x="16" y="16"/>
                    <a:pt x="18" y="16"/>
                    <a:pt x="18" y="15"/>
                  </a:cubicBezTo>
                  <a:cubicBezTo>
                    <a:pt x="20" y="14"/>
                    <a:pt x="20" y="12"/>
                    <a:pt x="20" y="11"/>
                  </a:cubicBezTo>
                  <a:cubicBezTo>
                    <a:pt x="19" y="8"/>
                    <a:pt x="18" y="5"/>
                    <a:pt x="15" y="3"/>
                  </a:cubicBezTo>
                  <a:cubicBezTo>
                    <a:pt x="14" y="2"/>
                    <a:pt x="11" y="1"/>
                    <a:pt x="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89" name="Freeform 205"/>
            <p:cNvSpPr/>
            <p:nvPr/>
          </p:nvSpPr>
          <p:spPr bwMode="auto">
            <a:xfrm>
              <a:off x="3873" y="2191"/>
              <a:ext cx="50" cy="31"/>
            </a:xfrm>
            <a:custGeom>
              <a:avLst/>
              <a:gdLst>
                <a:gd name="T0" fmla="*/ 16 w 20"/>
                <a:gd name="T1" fmla="*/ 12 h 12"/>
                <a:gd name="T2" fmla="*/ 13 w 20"/>
                <a:gd name="T3" fmla="*/ 12 h 12"/>
                <a:gd name="T4" fmla="*/ 10 w 20"/>
                <a:gd name="T5" fmla="*/ 10 h 12"/>
                <a:gd name="T6" fmla="*/ 10 w 20"/>
                <a:gd name="T7" fmla="*/ 9 h 12"/>
                <a:gd name="T8" fmla="*/ 4 w 20"/>
                <a:gd name="T9" fmla="*/ 5 h 12"/>
                <a:gd name="T10" fmla="*/ 4 w 20"/>
                <a:gd name="T11" fmla="*/ 5 h 12"/>
                <a:gd name="T12" fmla="*/ 1 w 20"/>
                <a:gd name="T13" fmla="*/ 3 h 12"/>
                <a:gd name="T14" fmla="*/ 1 w 20"/>
                <a:gd name="T15" fmla="*/ 1 h 12"/>
                <a:gd name="T16" fmla="*/ 2 w 20"/>
                <a:gd name="T17" fmla="*/ 1 h 12"/>
                <a:gd name="T18" fmla="*/ 2 w 20"/>
                <a:gd name="T19" fmla="*/ 1 h 12"/>
                <a:gd name="T20" fmla="*/ 2 w 20"/>
                <a:gd name="T21" fmla="*/ 3 h 12"/>
                <a:gd name="T22" fmla="*/ 4 w 20"/>
                <a:gd name="T23" fmla="*/ 4 h 12"/>
                <a:gd name="T24" fmla="*/ 4 w 20"/>
                <a:gd name="T25" fmla="*/ 4 h 12"/>
                <a:gd name="T26" fmla="*/ 10 w 20"/>
                <a:gd name="T27" fmla="*/ 8 h 12"/>
                <a:gd name="T28" fmla="*/ 11 w 20"/>
                <a:gd name="T29" fmla="*/ 9 h 12"/>
                <a:gd name="T30" fmla="*/ 13 w 20"/>
                <a:gd name="T31" fmla="*/ 11 h 12"/>
                <a:gd name="T32" fmla="*/ 19 w 20"/>
                <a:gd name="T33" fmla="*/ 10 h 12"/>
                <a:gd name="T34" fmla="*/ 20 w 20"/>
                <a:gd name="T35" fmla="*/ 10 h 12"/>
                <a:gd name="T36" fmla="*/ 20 w 20"/>
                <a:gd name="T37" fmla="*/ 11 h 12"/>
                <a:gd name="T38" fmla="*/ 16 w 20"/>
                <a:gd name="T3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 h="12">
                  <a:moveTo>
                    <a:pt x="16" y="12"/>
                  </a:moveTo>
                  <a:cubicBezTo>
                    <a:pt x="15" y="12"/>
                    <a:pt x="14" y="12"/>
                    <a:pt x="13" y="12"/>
                  </a:cubicBezTo>
                  <a:cubicBezTo>
                    <a:pt x="12" y="11"/>
                    <a:pt x="11" y="10"/>
                    <a:pt x="10" y="10"/>
                  </a:cubicBezTo>
                  <a:cubicBezTo>
                    <a:pt x="10" y="9"/>
                    <a:pt x="10" y="9"/>
                    <a:pt x="10" y="9"/>
                  </a:cubicBezTo>
                  <a:cubicBezTo>
                    <a:pt x="8" y="7"/>
                    <a:pt x="6" y="6"/>
                    <a:pt x="4" y="5"/>
                  </a:cubicBezTo>
                  <a:cubicBezTo>
                    <a:pt x="4" y="5"/>
                    <a:pt x="4" y="5"/>
                    <a:pt x="4" y="5"/>
                  </a:cubicBezTo>
                  <a:cubicBezTo>
                    <a:pt x="3" y="4"/>
                    <a:pt x="2" y="4"/>
                    <a:pt x="1" y="3"/>
                  </a:cubicBezTo>
                  <a:cubicBezTo>
                    <a:pt x="1" y="3"/>
                    <a:pt x="0" y="2"/>
                    <a:pt x="1" y="1"/>
                  </a:cubicBezTo>
                  <a:cubicBezTo>
                    <a:pt x="1" y="1"/>
                    <a:pt x="1" y="0"/>
                    <a:pt x="2" y="1"/>
                  </a:cubicBezTo>
                  <a:cubicBezTo>
                    <a:pt x="2" y="1"/>
                    <a:pt x="2" y="1"/>
                    <a:pt x="2" y="1"/>
                  </a:cubicBezTo>
                  <a:cubicBezTo>
                    <a:pt x="1" y="2"/>
                    <a:pt x="2" y="2"/>
                    <a:pt x="2" y="3"/>
                  </a:cubicBezTo>
                  <a:cubicBezTo>
                    <a:pt x="3" y="3"/>
                    <a:pt x="3" y="4"/>
                    <a:pt x="4" y="4"/>
                  </a:cubicBezTo>
                  <a:cubicBezTo>
                    <a:pt x="4" y="4"/>
                    <a:pt x="4" y="4"/>
                    <a:pt x="4" y="4"/>
                  </a:cubicBezTo>
                  <a:cubicBezTo>
                    <a:pt x="7" y="5"/>
                    <a:pt x="9" y="7"/>
                    <a:pt x="10" y="8"/>
                  </a:cubicBezTo>
                  <a:cubicBezTo>
                    <a:pt x="11" y="9"/>
                    <a:pt x="11" y="9"/>
                    <a:pt x="11" y="9"/>
                  </a:cubicBezTo>
                  <a:cubicBezTo>
                    <a:pt x="12" y="10"/>
                    <a:pt x="12" y="11"/>
                    <a:pt x="13" y="11"/>
                  </a:cubicBezTo>
                  <a:cubicBezTo>
                    <a:pt x="15" y="12"/>
                    <a:pt x="18" y="12"/>
                    <a:pt x="19" y="10"/>
                  </a:cubicBezTo>
                  <a:cubicBezTo>
                    <a:pt x="20" y="10"/>
                    <a:pt x="20" y="10"/>
                    <a:pt x="20" y="10"/>
                  </a:cubicBezTo>
                  <a:cubicBezTo>
                    <a:pt x="20" y="10"/>
                    <a:pt x="20" y="11"/>
                    <a:pt x="20" y="11"/>
                  </a:cubicBezTo>
                  <a:cubicBezTo>
                    <a:pt x="19" y="12"/>
                    <a:pt x="17" y="12"/>
                    <a:pt x="1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0" name="Freeform 206"/>
            <p:cNvSpPr/>
            <p:nvPr/>
          </p:nvSpPr>
          <p:spPr bwMode="auto">
            <a:xfrm>
              <a:off x="3886" y="2189"/>
              <a:ext cx="24" cy="15"/>
            </a:xfrm>
            <a:custGeom>
              <a:avLst/>
              <a:gdLst>
                <a:gd name="T0" fmla="*/ 1 w 10"/>
                <a:gd name="T1" fmla="*/ 6 h 6"/>
                <a:gd name="T2" fmla="*/ 0 w 10"/>
                <a:gd name="T3" fmla="*/ 6 h 6"/>
                <a:gd name="T4" fmla="*/ 2 w 10"/>
                <a:gd name="T5" fmla="*/ 4 h 6"/>
                <a:gd name="T6" fmla="*/ 4 w 10"/>
                <a:gd name="T7" fmla="*/ 2 h 6"/>
                <a:gd name="T8" fmla="*/ 5 w 10"/>
                <a:gd name="T9" fmla="*/ 1 h 6"/>
                <a:gd name="T10" fmla="*/ 10 w 10"/>
                <a:gd name="T11" fmla="*/ 0 h 6"/>
                <a:gd name="T12" fmla="*/ 10 w 10"/>
                <a:gd name="T13" fmla="*/ 0 h 6"/>
                <a:gd name="T14" fmla="*/ 10 w 10"/>
                <a:gd name="T15" fmla="*/ 1 h 6"/>
                <a:gd name="T16" fmla="*/ 6 w 10"/>
                <a:gd name="T17" fmla="*/ 2 h 6"/>
                <a:gd name="T18" fmla="*/ 4 w 10"/>
                <a:gd name="T19" fmla="*/ 3 h 6"/>
                <a:gd name="T20" fmla="*/ 2 w 10"/>
                <a:gd name="T21" fmla="*/ 4 h 6"/>
                <a:gd name="T22" fmla="*/ 1 w 10"/>
                <a:gd name="T23" fmla="*/ 6 h 6"/>
                <a:gd name="T24" fmla="*/ 1 w 10"/>
                <a:gd name="T25"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6">
                  <a:moveTo>
                    <a:pt x="1" y="6"/>
                  </a:moveTo>
                  <a:cubicBezTo>
                    <a:pt x="0" y="6"/>
                    <a:pt x="0" y="6"/>
                    <a:pt x="0" y="6"/>
                  </a:cubicBezTo>
                  <a:cubicBezTo>
                    <a:pt x="0" y="5"/>
                    <a:pt x="1" y="4"/>
                    <a:pt x="2" y="4"/>
                  </a:cubicBezTo>
                  <a:cubicBezTo>
                    <a:pt x="2" y="3"/>
                    <a:pt x="3" y="3"/>
                    <a:pt x="4" y="2"/>
                  </a:cubicBezTo>
                  <a:cubicBezTo>
                    <a:pt x="5" y="1"/>
                    <a:pt x="5" y="1"/>
                    <a:pt x="5" y="1"/>
                  </a:cubicBezTo>
                  <a:cubicBezTo>
                    <a:pt x="7" y="1"/>
                    <a:pt x="8" y="0"/>
                    <a:pt x="10" y="0"/>
                  </a:cubicBezTo>
                  <a:cubicBezTo>
                    <a:pt x="10" y="0"/>
                    <a:pt x="10" y="0"/>
                    <a:pt x="10" y="0"/>
                  </a:cubicBezTo>
                  <a:cubicBezTo>
                    <a:pt x="10" y="1"/>
                    <a:pt x="10" y="1"/>
                    <a:pt x="10" y="1"/>
                  </a:cubicBezTo>
                  <a:cubicBezTo>
                    <a:pt x="8" y="1"/>
                    <a:pt x="7" y="1"/>
                    <a:pt x="6" y="2"/>
                  </a:cubicBezTo>
                  <a:cubicBezTo>
                    <a:pt x="4" y="3"/>
                    <a:pt x="4" y="3"/>
                    <a:pt x="4" y="3"/>
                  </a:cubicBezTo>
                  <a:cubicBezTo>
                    <a:pt x="4" y="3"/>
                    <a:pt x="3" y="4"/>
                    <a:pt x="2" y="4"/>
                  </a:cubicBezTo>
                  <a:cubicBezTo>
                    <a:pt x="2"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1" name="Freeform 207"/>
            <p:cNvSpPr/>
            <p:nvPr/>
          </p:nvSpPr>
          <p:spPr bwMode="auto">
            <a:xfrm>
              <a:off x="3883" y="2186"/>
              <a:ext cx="15" cy="10"/>
            </a:xfrm>
            <a:custGeom>
              <a:avLst/>
              <a:gdLst>
                <a:gd name="T0" fmla="*/ 6 w 6"/>
                <a:gd name="T1" fmla="*/ 4 h 4"/>
                <a:gd name="T2" fmla="*/ 5 w 6"/>
                <a:gd name="T3" fmla="*/ 3 h 4"/>
                <a:gd name="T4" fmla="*/ 5 w 6"/>
                <a:gd name="T5" fmla="*/ 3 h 4"/>
                <a:gd name="T6" fmla="*/ 0 w 6"/>
                <a:gd name="T7" fmla="*/ 1 h 4"/>
                <a:gd name="T8" fmla="*/ 0 w 6"/>
                <a:gd name="T9" fmla="*/ 0 h 4"/>
                <a:gd name="T10" fmla="*/ 1 w 6"/>
                <a:gd name="T11" fmla="*/ 0 h 4"/>
                <a:gd name="T12" fmla="*/ 6 w 6"/>
                <a:gd name="T13" fmla="*/ 2 h 4"/>
                <a:gd name="T14" fmla="*/ 6 w 6"/>
                <a:gd name="T15" fmla="*/ 3 h 4"/>
                <a:gd name="T16" fmla="*/ 6 w 6"/>
                <a:gd name="T17" fmla="*/ 4 h 4"/>
                <a:gd name="T18" fmla="*/ 6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6" y="4"/>
                  </a:moveTo>
                  <a:cubicBezTo>
                    <a:pt x="5" y="4"/>
                    <a:pt x="5" y="3"/>
                    <a:pt x="5" y="3"/>
                  </a:cubicBezTo>
                  <a:cubicBezTo>
                    <a:pt x="5" y="3"/>
                    <a:pt x="5" y="3"/>
                    <a:pt x="5" y="3"/>
                  </a:cubicBezTo>
                  <a:cubicBezTo>
                    <a:pt x="4" y="2"/>
                    <a:pt x="2" y="1"/>
                    <a:pt x="0" y="1"/>
                  </a:cubicBezTo>
                  <a:cubicBezTo>
                    <a:pt x="0" y="1"/>
                    <a:pt x="0" y="0"/>
                    <a:pt x="0" y="0"/>
                  </a:cubicBezTo>
                  <a:cubicBezTo>
                    <a:pt x="0" y="0"/>
                    <a:pt x="0" y="0"/>
                    <a:pt x="1" y="0"/>
                  </a:cubicBezTo>
                  <a:cubicBezTo>
                    <a:pt x="2" y="1"/>
                    <a:pt x="4" y="1"/>
                    <a:pt x="6" y="2"/>
                  </a:cubicBezTo>
                  <a:cubicBezTo>
                    <a:pt x="6" y="3"/>
                    <a:pt x="6" y="3"/>
                    <a:pt x="6" y="3"/>
                  </a:cubicBezTo>
                  <a:cubicBezTo>
                    <a:pt x="6" y="3"/>
                    <a:pt x="6" y="3"/>
                    <a:pt x="6" y="4"/>
                  </a:cubicBezTo>
                  <a:cubicBezTo>
                    <a:pt x="6" y="4"/>
                    <a:pt x="6" y="4"/>
                    <a:pt x="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2" name="Freeform 208"/>
            <p:cNvSpPr>
              <a:spLocks noEditPoints="1"/>
            </p:cNvSpPr>
            <p:nvPr/>
          </p:nvSpPr>
          <p:spPr bwMode="auto">
            <a:xfrm>
              <a:off x="3758" y="2194"/>
              <a:ext cx="108" cy="25"/>
            </a:xfrm>
            <a:custGeom>
              <a:avLst/>
              <a:gdLst>
                <a:gd name="T0" fmla="*/ 6 w 44"/>
                <a:gd name="T1" fmla="*/ 10 h 10"/>
                <a:gd name="T2" fmla="*/ 0 w 44"/>
                <a:gd name="T3" fmla="*/ 9 h 10"/>
                <a:gd name="T4" fmla="*/ 0 w 44"/>
                <a:gd name="T5" fmla="*/ 9 h 10"/>
                <a:gd name="T6" fmla="*/ 0 w 44"/>
                <a:gd name="T7" fmla="*/ 9 h 10"/>
                <a:gd name="T8" fmla="*/ 5 w 44"/>
                <a:gd name="T9" fmla="*/ 1 h 10"/>
                <a:gd name="T10" fmla="*/ 6 w 44"/>
                <a:gd name="T11" fmla="*/ 1 h 10"/>
                <a:gd name="T12" fmla="*/ 39 w 44"/>
                <a:gd name="T13" fmla="*/ 0 h 10"/>
                <a:gd name="T14" fmla="*/ 41 w 44"/>
                <a:gd name="T15" fmla="*/ 1 h 10"/>
                <a:gd name="T16" fmla="*/ 42 w 44"/>
                <a:gd name="T17" fmla="*/ 2 h 10"/>
                <a:gd name="T18" fmla="*/ 44 w 44"/>
                <a:gd name="T19" fmla="*/ 9 h 10"/>
                <a:gd name="T20" fmla="*/ 44 w 44"/>
                <a:gd name="T21" fmla="*/ 9 h 10"/>
                <a:gd name="T22" fmla="*/ 44 w 44"/>
                <a:gd name="T23" fmla="*/ 9 h 10"/>
                <a:gd name="T24" fmla="*/ 6 w 44"/>
                <a:gd name="T25" fmla="*/ 10 h 10"/>
                <a:gd name="T26" fmla="*/ 1 w 44"/>
                <a:gd name="T27" fmla="*/ 9 h 10"/>
                <a:gd name="T28" fmla="*/ 6 w 44"/>
                <a:gd name="T29" fmla="*/ 9 h 10"/>
                <a:gd name="T30" fmla="*/ 7 w 44"/>
                <a:gd name="T31" fmla="*/ 9 h 10"/>
                <a:gd name="T32" fmla="*/ 43 w 44"/>
                <a:gd name="T33" fmla="*/ 9 h 10"/>
                <a:gd name="T34" fmla="*/ 41 w 44"/>
                <a:gd name="T35" fmla="*/ 2 h 10"/>
                <a:gd name="T36" fmla="*/ 40 w 44"/>
                <a:gd name="T37" fmla="*/ 1 h 10"/>
                <a:gd name="T38" fmla="*/ 39 w 44"/>
                <a:gd name="T39" fmla="*/ 1 h 10"/>
                <a:gd name="T40" fmla="*/ 6 w 44"/>
                <a:gd name="T41" fmla="*/ 2 h 10"/>
                <a:gd name="T42" fmla="*/ 1 w 44"/>
                <a:gd name="T43"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10">
                  <a:moveTo>
                    <a:pt x="6" y="10"/>
                  </a:moveTo>
                  <a:cubicBezTo>
                    <a:pt x="4" y="10"/>
                    <a:pt x="2" y="10"/>
                    <a:pt x="0" y="9"/>
                  </a:cubicBezTo>
                  <a:cubicBezTo>
                    <a:pt x="0" y="9"/>
                    <a:pt x="0" y="9"/>
                    <a:pt x="0" y="9"/>
                  </a:cubicBezTo>
                  <a:cubicBezTo>
                    <a:pt x="0" y="9"/>
                    <a:pt x="0" y="9"/>
                    <a:pt x="0" y="9"/>
                  </a:cubicBezTo>
                  <a:cubicBezTo>
                    <a:pt x="5" y="1"/>
                    <a:pt x="5" y="1"/>
                    <a:pt x="5" y="1"/>
                  </a:cubicBezTo>
                  <a:cubicBezTo>
                    <a:pt x="5" y="1"/>
                    <a:pt x="6" y="1"/>
                    <a:pt x="6" y="1"/>
                  </a:cubicBezTo>
                  <a:cubicBezTo>
                    <a:pt x="17" y="0"/>
                    <a:pt x="28" y="0"/>
                    <a:pt x="39" y="0"/>
                  </a:cubicBezTo>
                  <a:cubicBezTo>
                    <a:pt x="40" y="0"/>
                    <a:pt x="40" y="0"/>
                    <a:pt x="41" y="1"/>
                  </a:cubicBezTo>
                  <a:cubicBezTo>
                    <a:pt x="41" y="1"/>
                    <a:pt x="42" y="2"/>
                    <a:pt x="42" y="2"/>
                  </a:cubicBezTo>
                  <a:cubicBezTo>
                    <a:pt x="44" y="9"/>
                    <a:pt x="44" y="9"/>
                    <a:pt x="44" y="9"/>
                  </a:cubicBezTo>
                  <a:cubicBezTo>
                    <a:pt x="44" y="9"/>
                    <a:pt x="44" y="9"/>
                    <a:pt x="44" y="9"/>
                  </a:cubicBezTo>
                  <a:cubicBezTo>
                    <a:pt x="44" y="9"/>
                    <a:pt x="44" y="9"/>
                    <a:pt x="44" y="9"/>
                  </a:cubicBezTo>
                  <a:lnTo>
                    <a:pt x="6" y="10"/>
                  </a:lnTo>
                  <a:close/>
                  <a:moveTo>
                    <a:pt x="1" y="9"/>
                  </a:moveTo>
                  <a:cubicBezTo>
                    <a:pt x="2" y="9"/>
                    <a:pt x="4" y="9"/>
                    <a:pt x="6" y="9"/>
                  </a:cubicBezTo>
                  <a:cubicBezTo>
                    <a:pt x="7" y="9"/>
                    <a:pt x="7" y="9"/>
                    <a:pt x="7" y="9"/>
                  </a:cubicBezTo>
                  <a:cubicBezTo>
                    <a:pt x="43" y="9"/>
                    <a:pt x="43" y="9"/>
                    <a:pt x="43" y="9"/>
                  </a:cubicBezTo>
                  <a:cubicBezTo>
                    <a:pt x="41" y="2"/>
                    <a:pt x="41" y="2"/>
                    <a:pt x="41" y="2"/>
                  </a:cubicBezTo>
                  <a:cubicBezTo>
                    <a:pt x="41" y="2"/>
                    <a:pt x="41" y="2"/>
                    <a:pt x="40" y="1"/>
                  </a:cubicBezTo>
                  <a:cubicBezTo>
                    <a:pt x="40" y="1"/>
                    <a:pt x="40" y="1"/>
                    <a:pt x="39" y="1"/>
                  </a:cubicBezTo>
                  <a:cubicBezTo>
                    <a:pt x="28" y="1"/>
                    <a:pt x="17" y="1"/>
                    <a:pt x="6" y="2"/>
                  </a:cubicBezTo>
                  <a:lnTo>
                    <a:pt x="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3" name="Freeform 209"/>
            <p:cNvSpPr/>
            <p:nvPr/>
          </p:nvSpPr>
          <p:spPr bwMode="auto">
            <a:xfrm>
              <a:off x="3755" y="2219"/>
              <a:ext cx="111" cy="3"/>
            </a:xfrm>
            <a:custGeom>
              <a:avLst/>
              <a:gdLst>
                <a:gd name="T0" fmla="*/ 1 w 45"/>
                <a:gd name="T1" fmla="*/ 1 h 1"/>
                <a:gd name="T2" fmla="*/ 0 w 45"/>
                <a:gd name="T3" fmla="*/ 1 h 1"/>
                <a:gd name="T4" fmla="*/ 1 w 45"/>
                <a:gd name="T5" fmla="*/ 0 h 1"/>
                <a:gd name="T6" fmla="*/ 45 w 45"/>
                <a:gd name="T7" fmla="*/ 0 h 1"/>
                <a:gd name="T8" fmla="*/ 45 w 45"/>
                <a:gd name="T9" fmla="*/ 0 h 1"/>
                <a:gd name="T10" fmla="*/ 45 w 45"/>
                <a:gd name="T11" fmla="*/ 1 h 1"/>
                <a:gd name="T12" fmla="*/ 1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1" y="1"/>
                  </a:moveTo>
                  <a:cubicBezTo>
                    <a:pt x="1" y="1"/>
                    <a:pt x="0" y="1"/>
                    <a:pt x="0" y="1"/>
                  </a:cubicBezTo>
                  <a:cubicBezTo>
                    <a:pt x="0" y="0"/>
                    <a:pt x="1" y="0"/>
                    <a:pt x="1" y="0"/>
                  </a:cubicBezTo>
                  <a:cubicBezTo>
                    <a:pt x="45" y="0"/>
                    <a:pt x="45" y="0"/>
                    <a:pt x="45" y="0"/>
                  </a:cubicBezTo>
                  <a:cubicBezTo>
                    <a:pt x="45" y="0"/>
                    <a:pt x="45" y="0"/>
                    <a:pt x="45" y="0"/>
                  </a:cubicBezTo>
                  <a:cubicBezTo>
                    <a:pt x="45" y="1"/>
                    <a:pt x="45" y="1"/>
                    <a:pt x="45" y="1"/>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4" name="Freeform 210"/>
            <p:cNvSpPr/>
            <p:nvPr/>
          </p:nvSpPr>
          <p:spPr bwMode="auto">
            <a:xfrm>
              <a:off x="3863" y="2214"/>
              <a:ext cx="3" cy="8"/>
            </a:xfrm>
            <a:custGeom>
              <a:avLst/>
              <a:gdLst>
                <a:gd name="T0" fmla="*/ 1 w 1"/>
                <a:gd name="T1" fmla="*/ 3 h 3"/>
                <a:gd name="T2" fmla="*/ 1 w 1"/>
                <a:gd name="T3" fmla="*/ 3 h 3"/>
                <a:gd name="T4" fmla="*/ 0 w 1"/>
                <a:gd name="T5" fmla="*/ 2 h 3"/>
                <a:gd name="T6" fmla="*/ 0 w 1"/>
                <a:gd name="T7" fmla="*/ 1 h 3"/>
                <a:gd name="T8" fmla="*/ 1 w 1"/>
                <a:gd name="T9" fmla="*/ 1 h 3"/>
                <a:gd name="T10" fmla="*/ 1 w 1"/>
                <a:gd name="T11" fmla="*/ 1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2"/>
                  </a:cubicBezTo>
                  <a:cubicBezTo>
                    <a:pt x="0" y="1"/>
                    <a:pt x="0" y="1"/>
                    <a:pt x="0" y="1"/>
                  </a:cubicBezTo>
                  <a:cubicBezTo>
                    <a:pt x="0" y="1"/>
                    <a:pt x="1" y="0"/>
                    <a:pt x="1" y="1"/>
                  </a:cubicBezTo>
                  <a:cubicBezTo>
                    <a:pt x="1" y="1"/>
                    <a:pt x="1" y="1"/>
                    <a:pt x="1"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5" name="Freeform 211"/>
            <p:cNvSpPr/>
            <p:nvPr/>
          </p:nvSpPr>
          <p:spPr bwMode="auto">
            <a:xfrm>
              <a:off x="3755" y="2214"/>
              <a:ext cx="3" cy="8"/>
            </a:xfrm>
            <a:custGeom>
              <a:avLst/>
              <a:gdLst>
                <a:gd name="T0" fmla="*/ 1 w 1"/>
                <a:gd name="T1" fmla="*/ 3 h 3"/>
                <a:gd name="T2" fmla="*/ 1 w 1"/>
                <a:gd name="T3" fmla="*/ 3 h 3"/>
                <a:gd name="T4" fmla="*/ 0 w 1"/>
                <a:gd name="T5" fmla="*/ 1 h 3"/>
                <a:gd name="T6" fmla="*/ 1 w 1"/>
                <a:gd name="T7" fmla="*/ 0 h 3"/>
                <a:gd name="T8" fmla="*/ 1 w 1"/>
                <a:gd name="T9" fmla="*/ 1 h 3"/>
                <a:gd name="T10" fmla="*/ 1 w 1"/>
                <a:gd name="T11" fmla="*/ 3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2"/>
                    <a:pt x="0" y="1"/>
                    <a:pt x="0" y="1"/>
                  </a:cubicBezTo>
                  <a:cubicBezTo>
                    <a:pt x="0" y="0"/>
                    <a:pt x="1" y="0"/>
                    <a:pt x="1" y="0"/>
                  </a:cubicBezTo>
                  <a:cubicBezTo>
                    <a:pt x="1" y="0"/>
                    <a:pt x="1" y="1"/>
                    <a:pt x="1" y="1"/>
                  </a:cubicBezTo>
                  <a:cubicBezTo>
                    <a:pt x="1" y="1"/>
                    <a:pt x="1" y="2"/>
                    <a:pt x="1" y="3"/>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6" name="Freeform 212"/>
            <p:cNvSpPr>
              <a:spLocks noEditPoints="1"/>
            </p:cNvSpPr>
            <p:nvPr/>
          </p:nvSpPr>
          <p:spPr bwMode="auto">
            <a:xfrm>
              <a:off x="3785" y="2206"/>
              <a:ext cx="46" cy="8"/>
            </a:xfrm>
            <a:custGeom>
              <a:avLst/>
              <a:gdLst>
                <a:gd name="T0" fmla="*/ 18 w 19"/>
                <a:gd name="T1" fmla="*/ 3 h 3"/>
                <a:gd name="T2" fmla="*/ 0 w 19"/>
                <a:gd name="T3" fmla="*/ 3 h 3"/>
                <a:gd name="T4" fmla="*/ 0 w 19"/>
                <a:gd name="T5" fmla="*/ 2 h 3"/>
                <a:gd name="T6" fmla="*/ 0 w 19"/>
                <a:gd name="T7" fmla="*/ 2 h 3"/>
                <a:gd name="T8" fmla="*/ 0 w 19"/>
                <a:gd name="T9" fmla="*/ 1 h 3"/>
                <a:gd name="T10" fmla="*/ 0 w 19"/>
                <a:gd name="T11" fmla="*/ 1 h 3"/>
                <a:gd name="T12" fmla="*/ 0 w 19"/>
                <a:gd name="T13" fmla="*/ 0 h 3"/>
                <a:gd name="T14" fmla="*/ 18 w 19"/>
                <a:gd name="T15" fmla="*/ 0 h 3"/>
                <a:gd name="T16" fmla="*/ 19 w 19"/>
                <a:gd name="T17" fmla="*/ 1 h 3"/>
                <a:gd name="T18" fmla="*/ 19 w 19"/>
                <a:gd name="T19" fmla="*/ 2 h 3"/>
                <a:gd name="T20" fmla="*/ 19 w 19"/>
                <a:gd name="T21" fmla="*/ 3 h 3"/>
                <a:gd name="T22" fmla="*/ 18 w 19"/>
                <a:gd name="T23" fmla="*/ 3 h 3"/>
                <a:gd name="T24" fmla="*/ 9 w 19"/>
                <a:gd name="T25" fmla="*/ 2 h 3"/>
                <a:gd name="T26" fmla="*/ 18 w 19"/>
                <a:gd name="T27" fmla="*/ 2 h 3"/>
                <a:gd name="T28" fmla="*/ 18 w 19"/>
                <a:gd name="T29" fmla="*/ 1 h 3"/>
                <a:gd name="T30" fmla="*/ 1 w 19"/>
                <a:gd name="T31" fmla="*/ 1 h 3"/>
                <a:gd name="T32" fmla="*/ 1 w 19"/>
                <a:gd name="T33" fmla="*/ 2 h 3"/>
                <a:gd name="T34" fmla="*/ 1 w 19"/>
                <a:gd name="T35" fmla="*/ 2 h 3"/>
                <a:gd name="T36" fmla="*/ 9 w 19"/>
                <a:gd name="T3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3">
                  <a:moveTo>
                    <a:pt x="18" y="3"/>
                  </a:moveTo>
                  <a:cubicBezTo>
                    <a:pt x="12" y="3"/>
                    <a:pt x="6" y="2"/>
                    <a:pt x="0" y="3"/>
                  </a:cubicBezTo>
                  <a:cubicBezTo>
                    <a:pt x="0" y="3"/>
                    <a:pt x="0" y="3"/>
                    <a:pt x="0" y="2"/>
                  </a:cubicBezTo>
                  <a:cubicBezTo>
                    <a:pt x="0" y="2"/>
                    <a:pt x="0" y="2"/>
                    <a:pt x="0" y="2"/>
                  </a:cubicBezTo>
                  <a:cubicBezTo>
                    <a:pt x="0" y="1"/>
                    <a:pt x="0" y="1"/>
                    <a:pt x="0" y="1"/>
                  </a:cubicBezTo>
                  <a:cubicBezTo>
                    <a:pt x="0" y="1"/>
                    <a:pt x="0" y="1"/>
                    <a:pt x="0" y="1"/>
                  </a:cubicBezTo>
                  <a:cubicBezTo>
                    <a:pt x="0" y="1"/>
                    <a:pt x="0" y="0"/>
                    <a:pt x="0" y="0"/>
                  </a:cubicBezTo>
                  <a:cubicBezTo>
                    <a:pt x="7" y="0"/>
                    <a:pt x="12" y="0"/>
                    <a:pt x="18" y="0"/>
                  </a:cubicBezTo>
                  <a:cubicBezTo>
                    <a:pt x="19" y="0"/>
                    <a:pt x="19" y="1"/>
                    <a:pt x="19" y="1"/>
                  </a:cubicBezTo>
                  <a:cubicBezTo>
                    <a:pt x="19" y="2"/>
                    <a:pt x="19" y="2"/>
                    <a:pt x="19" y="2"/>
                  </a:cubicBezTo>
                  <a:cubicBezTo>
                    <a:pt x="19" y="2"/>
                    <a:pt x="19" y="2"/>
                    <a:pt x="19" y="3"/>
                  </a:cubicBezTo>
                  <a:cubicBezTo>
                    <a:pt x="18" y="3"/>
                    <a:pt x="18" y="3"/>
                    <a:pt x="18" y="3"/>
                  </a:cubicBezTo>
                  <a:close/>
                  <a:moveTo>
                    <a:pt x="9" y="2"/>
                  </a:moveTo>
                  <a:cubicBezTo>
                    <a:pt x="12" y="2"/>
                    <a:pt x="15" y="2"/>
                    <a:pt x="18" y="2"/>
                  </a:cubicBezTo>
                  <a:cubicBezTo>
                    <a:pt x="18" y="1"/>
                    <a:pt x="18" y="1"/>
                    <a:pt x="18" y="1"/>
                  </a:cubicBezTo>
                  <a:cubicBezTo>
                    <a:pt x="12" y="1"/>
                    <a:pt x="7" y="1"/>
                    <a:pt x="1" y="1"/>
                  </a:cubicBezTo>
                  <a:cubicBezTo>
                    <a:pt x="1" y="1"/>
                    <a:pt x="1" y="1"/>
                    <a:pt x="1" y="2"/>
                  </a:cubicBezTo>
                  <a:cubicBezTo>
                    <a:pt x="1" y="2"/>
                    <a:pt x="1" y="2"/>
                    <a:pt x="1" y="2"/>
                  </a:cubicBezTo>
                  <a:cubicBezTo>
                    <a:pt x="3" y="2"/>
                    <a:pt x="6" y="2"/>
                    <a:pt x="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7" name="Freeform 213"/>
            <p:cNvSpPr>
              <a:spLocks noEditPoints="1"/>
            </p:cNvSpPr>
            <p:nvPr/>
          </p:nvSpPr>
          <p:spPr bwMode="auto">
            <a:xfrm>
              <a:off x="3772" y="2199"/>
              <a:ext cx="18" cy="5"/>
            </a:xfrm>
            <a:custGeom>
              <a:avLst/>
              <a:gdLst>
                <a:gd name="T0" fmla="*/ 0 w 7"/>
                <a:gd name="T1" fmla="*/ 2 h 2"/>
                <a:gd name="T2" fmla="*/ 0 w 7"/>
                <a:gd name="T3" fmla="*/ 2 h 2"/>
                <a:gd name="T4" fmla="*/ 1 w 7"/>
                <a:gd name="T5" fmla="*/ 1 h 2"/>
                <a:gd name="T6" fmla="*/ 1 w 7"/>
                <a:gd name="T7" fmla="*/ 1 h 2"/>
                <a:gd name="T8" fmla="*/ 1 w 7"/>
                <a:gd name="T9" fmla="*/ 0 h 2"/>
                <a:gd name="T10" fmla="*/ 2 w 7"/>
                <a:gd name="T11" fmla="*/ 0 h 2"/>
                <a:gd name="T12" fmla="*/ 6 w 7"/>
                <a:gd name="T13" fmla="*/ 0 h 2"/>
                <a:gd name="T14" fmla="*/ 7 w 7"/>
                <a:gd name="T15" fmla="*/ 0 h 2"/>
                <a:gd name="T16" fmla="*/ 7 w 7"/>
                <a:gd name="T17" fmla="*/ 1 h 2"/>
                <a:gd name="T18" fmla="*/ 6 w 7"/>
                <a:gd name="T19" fmla="*/ 2 h 2"/>
                <a:gd name="T20" fmla="*/ 6 w 7"/>
                <a:gd name="T21" fmla="*/ 2 h 2"/>
                <a:gd name="T22" fmla="*/ 6 w 7"/>
                <a:gd name="T23" fmla="*/ 2 h 2"/>
                <a:gd name="T24" fmla="*/ 0 w 7"/>
                <a:gd name="T25" fmla="*/ 2 h 2"/>
                <a:gd name="T26" fmla="*/ 2 w 7"/>
                <a:gd name="T27" fmla="*/ 1 h 2"/>
                <a:gd name="T28" fmla="*/ 1 w 7"/>
                <a:gd name="T29" fmla="*/ 1 h 2"/>
                <a:gd name="T30" fmla="*/ 5 w 7"/>
                <a:gd name="T31" fmla="*/ 1 h 2"/>
                <a:gd name="T32" fmla="*/ 5 w 7"/>
                <a:gd name="T33" fmla="*/ 1 h 2"/>
                <a:gd name="T34" fmla="*/ 6 w 7"/>
                <a:gd name="T35" fmla="*/ 1 h 2"/>
                <a:gd name="T36" fmla="*/ 2 w 7"/>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 h="2">
                  <a:moveTo>
                    <a:pt x="0" y="2"/>
                  </a:moveTo>
                  <a:cubicBezTo>
                    <a:pt x="0" y="2"/>
                    <a:pt x="0" y="2"/>
                    <a:pt x="0" y="2"/>
                  </a:cubicBezTo>
                  <a:cubicBezTo>
                    <a:pt x="0" y="2"/>
                    <a:pt x="0" y="1"/>
                    <a:pt x="1" y="1"/>
                  </a:cubicBezTo>
                  <a:cubicBezTo>
                    <a:pt x="1" y="1"/>
                    <a:pt x="1" y="1"/>
                    <a:pt x="1" y="1"/>
                  </a:cubicBezTo>
                  <a:cubicBezTo>
                    <a:pt x="1" y="0"/>
                    <a:pt x="1" y="0"/>
                    <a:pt x="1" y="0"/>
                  </a:cubicBezTo>
                  <a:cubicBezTo>
                    <a:pt x="1" y="0"/>
                    <a:pt x="1" y="0"/>
                    <a:pt x="2" y="0"/>
                  </a:cubicBezTo>
                  <a:cubicBezTo>
                    <a:pt x="3" y="0"/>
                    <a:pt x="5" y="0"/>
                    <a:pt x="6" y="0"/>
                  </a:cubicBezTo>
                  <a:cubicBezTo>
                    <a:pt x="6" y="0"/>
                    <a:pt x="6" y="0"/>
                    <a:pt x="7" y="0"/>
                  </a:cubicBezTo>
                  <a:cubicBezTo>
                    <a:pt x="7" y="0"/>
                    <a:pt x="7" y="0"/>
                    <a:pt x="7" y="1"/>
                  </a:cubicBezTo>
                  <a:cubicBezTo>
                    <a:pt x="6" y="1"/>
                    <a:pt x="6" y="1"/>
                    <a:pt x="6" y="2"/>
                  </a:cubicBezTo>
                  <a:cubicBezTo>
                    <a:pt x="6" y="2"/>
                    <a:pt x="6" y="2"/>
                    <a:pt x="6" y="2"/>
                  </a:cubicBezTo>
                  <a:cubicBezTo>
                    <a:pt x="6" y="2"/>
                    <a:pt x="6" y="2"/>
                    <a:pt x="6" y="2"/>
                  </a:cubicBezTo>
                  <a:cubicBezTo>
                    <a:pt x="4" y="2"/>
                    <a:pt x="2" y="2"/>
                    <a:pt x="0" y="2"/>
                  </a:cubicBezTo>
                  <a:close/>
                  <a:moveTo>
                    <a:pt x="2" y="1"/>
                  </a:moveTo>
                  <a:cubicBezTo>
                    <a:pt x="2" y="1"/>
                    <a:pt x="2" y="1"/>
                    <a:pt x="1" y="1"/>
                  </a:cubicBezTo>
                  <a:cubicBezTo>
                    <a:pt x="3" y="1"/>
                    <a:pt x="4" y="1"/>
                    <a:pt x="5" y="1"/>
                  </a:cubicBezTo>
                  <a:cubicBezTo>
                    <a:pt x="5" y="1"/>
                    <a:pt x="5" y="1"/>
                    <a:pt x="5" y="1"/>
                  </a:cubicBezTo>
                  <a:cubicBezTo>
                    <a:pt x="5" y="1"/>
                    <a:pt x="6" y="1"/>
                    <a:pt x="6"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8" name="Freeform 214"/>
            <p:cNvSpPr>
              <a:spLocks noEditPoints="1"/>
            </p:cNvSpPr>
            <p:nvPr/>
          </p:nvSpPr>
          <p:spPr bwMode="auto">
            <a:xfrm>
              <a:off x="3767" y="2206"/>
              <a:ext cx="15" cy="8"/>
            </a:xfrm>
            <a:custGeom>
              <a:avLst/>
              <a:gdLst>
                <a:gd name="T0" fmla="*/ 0 w 6"/>
                <a:gd name="T1" fmla="*/ 3 h 3"/>
                <a:gd name="T2" fmla="*/ 0 w 6"/>
                <a:gd name="T3" fmla="*/ 2 h 3"/>
                <a:gd name="T4" fmla="*/ 0 w 6"/>
                <a:gd name="T5" fmla="*/ 1 h 3"/>
                <a:gd name="T6" fmla="*/ 1 w 6"/>
                <a:gd name="T7" fmla="*/ 1 h 3"/>
                <a:gd name="T8" fmla="*/ 1 w 6"/>
                <a:gd name="T9" fmla="*/ 1 h 3"/>
                <a:gd name="T10" fmla="*/ 1 w 6"/>
                <a:gd name="T11" fmla="*/ 1 h 3"/>
                <a:gd name="T12" fmla="*/ 6 w 6"/>
                <a:gd name="T13" fmla="*/ 0 h 3"/>
                <a:gd name="T14" fmla="*/ 6 w 6"/>
                <a:gd name="T15" fmla="*/ 1 h 3"/>
                <a:gd name="T16" fmla="*/ 6 w 6"/>
                <a:gd name="T17" fmla="*/ 1 h 3"/>
                <a:gd name="T18" fmla="*/ 6 w 6"/>
                <a:gd name="T19" fmla="*/ 2 h 3"/>
                <a:gd name="T20" fmla="*/ 6 w 6"/>
                <a:gd name="T21" fmla="*/ 2 h 3"/>
                <a:gd name="T22" fmla="*/ 5 w 6"/>
                <a:gd name="T23" fmla="*/ 2 h 3"/>
                <a:gd name="T24" fmla="*/ 0 w 6"/>
                <a:gd name="T25" fmla="*/ 3 h 3"/>
                <a:gd name="T26" fmla="*/ 2 w 6"/>
                <a:gd name="T27" fmla="*/ 1 h 3"/>
                <a:gd name="T28" fmla="*/ 1 w 6"/>
                <a:gd name="T29" fmla="*/ 2 h 3"/>
                <a:gd name="T30" fmla="*/ 5 w 6"/>
                <a:gd name="T31" fmla="*/ 2 h 3"/>
                <a:gd name="T32" fmla="*/ 5 w 6"/>
                <a:gd name="T33" fmla="*/ 2 h 3"/>
                <a:gd name="T34" fmla="*/ 5 w 6"/>
                <a:gd name="T35" fmla="*/ 1 h 3"/>
                <a:gd name="T36" fmla="*/ 2 w 6"/>
                <a:gd name="T3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3">
                  <a:moveTo>
                    <a:pt x="0" y="3"/>
                  </a:moveTo>
                  <a:cubicBezTo>
                    <a:pt x="0" y="3"/>
                    <a:pt x="0" y="2"/>
                    <a:pt x="0" y="2"/>
                  </a:cubicBezTo>
                  <a:cubicBezTo>
                    <a:pt x="0" y="2"/>
                    <a:pt x="0" y="2"/>
                    <a:pt x="0" y="1"/>
                  </a:cubicBezTo>
                  <a:cubicBezTo>
                    <a:pt x="1" y="1"/>
                    <a:pt x="1" y="1"/>
                    <a:pt x="1" y="1"/>
                  </a:cubicBezTo>
                  <a:cubicBezTo>
                    <a:pt x="1" y="1"/>
                    <a:pt x="1" y="1"/>
                    <a:pt x="1" y="1"/>
                  </a:cubicBezTo>
                  <a:cubicBezTo>
                    <a:pt x="1" y="1"/>
                    <a:pt x="1" y="1"/>
                    <a:pt x="1" y="1"/>
                  </a:cubicBezTo>
                  <a:cubicBezTo>
                    <a:pt x="3" y="0"/>
                    <a:pt x="4" y="0"/>
                    <a:pt x="6" y="0"/>
                  </a:cubicBezTo>
                  <a:cubicBezTo>
                    <a:pt x="6" y="0"/>
                    <a:pt x="6" y="0"/>
                    <a:pt x="6" y="1"/>
                  </a:cubicBezTo>
                  <a:cubicBezTo>
                    <a:pt x="6" y="1"/>
                    <a:pt x="6" y="1"/>
                    <a:pt x="6" y="1"/>
                  </a:cubicBezTo>
                  <a:cubicBezTo>
                    <a:pt x="6" y="1"/>
                    <a:pt x="6" y="2"/>
                    <a:pt x="6" y="2"/>
                  </a:cubicBezTo>
                  <a:cubicBezTo>
                    <a:pt x="6" y="2"/>
                    <a:pt x="6" y="2"/>
                    <a:pt x="6" y="2"/>
                  </a:cubicBezTo>
                  <a:cubicBezTo>
                    <a:pt x="6" y="2"/>
                    <a:pt x="6" y="2"/>
                    <a:pt x="5" y="2"/>
                  </a:cubicBezTo>
                  <a:cubicBezTo>
                    <a:pt x="4" y="3"/>
                    <a:pt x="2" y="3"/>
                    <a:pt x="0" y="3"/>
                  </a:cubicBezTo>
                  <a:close/>
                  <a:moveTo>
                    <a:pt x="2" y="1"/>
                  </a:moveTo>
                  <a:cubicBezTo>
                    <a:pt x="1" y="1"/>
                    <a:pt x="1" y="2"/>
                    <a:pt x="1" y="2"/>
                  </a:cubicBezTo>
                  <a:cubicBezTo>
                    <a:pt x="2" y="2"/>
                    <a:pt x="4" y="2"/>
                    <a:pt x="5" y="2"/>
                  </a:cubicBezTo>
                  <a:cubicBezTo>
                    <a:pt x="5" y="2"/>
                    <a:pt x="5" y="2"/>
                    <a:pt x="5" y="2"/>
                  </a:cubicBezTo>
                  <a:cubicBezTo>
                    <a:pt x="5"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99" name="Freeform 215"/>
            <p:cNvSpPr>
              <a:spLocks noEditPoints="1"/>
            </p:cNvSpPr>
            <p:nvPr/>
          </p:nvSpPr>
          <p:spPr bwMode="auto">
            <a:xfrm>
              <a:off x="3817" y="2199"/>
              <a:ext cx="10" cy="5"/>
            </a:xfrm>
            <a:custGeom>
              <a:avLst/>
              <a:gdLst>
                <a:gd name="T0" fmla="*/ 0 w 4"/>
                <a:gd name="T1" fmla="*/ 2 h 2"/>
                <a:gd name="T2" fmla="*/ 0 w 4"/>
                <a:gd name="T3" fmla="*/ 2 h 2"/>
                <a:gd name="T4" fmla="*/ 0 w 4"/>
                <a:gd name="T5" fmla="*/ 2 h 2"/>
                <a:gd name="T6" fmla="*/ 0 w 4"/>
                <a:gd name="T7" fmla="*/ 0 h 2"/>
                <a:gd name="T8" fmla="*/ 0 w 4"/>
                <a:gd name="T9" fmla="*/ 0 h 2"/>
                <a:gd name="T10" fmla="*/ 4 w 4"/>
                <a:gd name="T11" fmla="*/ 0 h 2"/>
                <a:gd name="T12" fmla="*/ 4 w 4"/>
                <a:gd name="T13" fmla="*/ 0 h 2"/>
                <a:gd name="T14" fmla="*/ 4 w 4"/>
                <a:gd name="T15" fmla="*/ 2 h 2"/>
                <a:gd name="T16" fmla="*/ 4 w 4"/>
                <a:gd name="T17" fmla="*/ 2 h 2"/>
                <a:gd name="T18" fmla="*/ 4 w 4"/>
                <a:gd name="T19" fmla="*/ 2 h 2"/>
                <a:gd name="T20" fmla="*/ 0 w 4"/>
                <a:gd name="T21" fmla="*/ 2 h 2"/>
                <a:gd name="T22" fmla="*/ 1 w 4"/>
                <a:gd name="T23" fmla="*/ 1 h 2"/>
                <a:gd name="T24" fmla="*/ 1 w 4"/>
                <a:gd name="T25" fmla="*/ 1 h 2"/>
                <a:gd name="T26" fmla="*/ 3 w 4"/>
                <a:gd name="T27" fmla="*/ 1 h 2"/>
                <a:gd name="T28" fmla="*/ 3 w 4"/>
                <a:gd name="T29" fmla="*/ 1 h 2"/>
                <a:gd name="T30" fmla="*/ 1 w 4"/>
                <a:gd name="T31"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 h="2">
                  <a:moveTo>
                    <a:pt x="0" y="2"/>
                  </a:moveTo>
                  <a:cubicBezTo>
                    <a:pt x="0" y="2"/>
                    <a:pt x="0" y="2"/>
                    <a:pt x="0" y="2"/>
                  </a:cubicBezTo>
                  <a:cubicBezTo>
                    <a:pt x="0" y="2"/>
                    <a:pt x="0" y="2"/>
                    <a:pt x="0" y="2"/>
                  </a:cubicBezTo>
                  <a:cubicBezTo>
                    <a:pt x="0" y="0"/>
                    <a:pt x="0" y="0"/>
                    <a:pt x="0" y="0"/>
                  </a:cubicBezTo>
                  <a:cubicBezTo>
                    <a:pt x="0" y="0"/>
                    <a:pt x="0" y="0"/>
                    <a:pt x="0" y="0"/>
                  </a:cubicBezTo>
                  <a:cubicBezTo>
                    <a:pt x="2" y="0"/>
                    <a:pt x="3" y="0"/>
                    <a:pt x="4" y="0"/>
                  </a:cubicBezTo>
                  <a:cubicBezTo>
                    <a:pt x="4" y="0"/>
                    <a:pt x="4" y="0"/>
                    <a:pt x="4" y="0"/>
                  </a:cubicBezTo>
                  <a:cubicBezTo>
                    <a:pt x="4" y="1"/>
                    <a:pt x="4" y="1"/>
                    <a:pt x="4" y="2"/>
                  </a:cubicBezTo>
                  <a:cubicBezTo>
                    <a:pt x="4" y="2"/>
                    <a:pt x="4" y="2"/>
                    <a:pt x="4" y="2"/>
                  </a:cubicBezTo>
                  <a:cubicBezTo>
                    <a:pt x="4" y="2"/>
                    <a:pt x="4" y="2"/>
                    <a:pt x="4" y="2"/>
                  </a:cubicBezTo>
                  <a:cubicBezTo>
                    <a:pt x="4" y="2"/>
                    <a:pt x="0" y="2"/>
                    <a:pt x="0" y="2"/>
                  </a:cubicBezTo>
                  <a:close/>
                  <a:moveTo>
                    <a:pt x="1" y="1"/>
                  </a:moveTo>
                  <a:cubicBezTo>
                    <a:pt x="1" y="1"/>
                    <a:pt x="1" y="1"/>
                    <a:pt x="1" y="1"/>
                  </a:cubicBezTo>
                  <a:cubicBezTo>
                    <a:pt x="3" y="1"/>
                    <a:pt x="3" y="1"/>
                    <a:pt x="3" y="1"/>
                  </a:cubicBezTo>
                  <a:cubicBezTo>
                    <a:pt x="3" y="1"/>
                    <a:pt x="3" y="1"/>
                    <a:pt x="3"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0" name="Freeform 216"/>
            <p:cNvSpPr>
              <a:spLocks noEditPoints="1"/>
            </p:cNvSpPr>
            <p:nvPr/>
          </p:nvSpPr>
          <p:spPr bwMode="auto">
            <a:xfrm>
              <a:off x="3841" y="2199"/>
              <a:ext cx="15" cy="5"/>
            </a:xfrm>
            <a:custGeom>
              <a:avLst/>
              <a:gdLst>
                <a:gd name="T0" fmla="*/ 1 w 6"/>
                <a:gd name="T1" fmla="*/ 2 h 2"/>
                <a:gd name="T2" fmla="*/ 1 w 6"/>
                <a:gd name="T3" fmla="*/ 2 h 2"/>
                <a:gd name="T4" fmla="*/ 0 w 6"/>
                <a:gd name="T5" fmla="*/ 1 h 2"/>
                <a:gd name="T6" fmla="*/ 0 w 6"/>
                <a:gd name="T7" fmla="*/ 0 h 2"/>
                <a:gd name="T8" fmla="*/ 1 w 6"/>
                <a:gd name="T9" fmla="*/ 0 h 2"/>
                <a:gd name="T10" fmla="*/ 5 w 6"/>
                <a:gd name="T11" fmla="*/ 0 h 2"/>
                <a:gd name="T12" fmla="*/ 6 w 6"/>
                <a:gd name="T13" fmla="*/ 1 h 2"/>
                <a:gd name="T14" fmla="*/ 6 w 6"/>
                <a:gd name="T15" fmla="*/ 1 h 2"/>
                <a:gd name="T16" fmla="*/ 6 w 6"/>
                <a:gd name="T17" fmla="*/ 2 h 2"/>
                <a:gd name="T18" fmla="*/ 6 w 6"/>
                <a:gd name="T19" fmla="*/ 2 h 2"/>
                <a:gd name="T20" fmla="*/ 1 w 6"/>
                <a:gd name="T21" fmla="*/ 2 h 2"/>
                <a:gd name="T22" fmla="*/ 1 w 6"/>
                <a:gd name="T23" fmla="*/ 1 h 2"/>
                <a:gd name="T24" fmla="*/ 1 w 6"/>
                <a:gd name="T25" fmla="*/ 1 h 2"/>
                <a:gd name="T26" fmla="*/ 5 w 6"/>
                <a:gd name="T27" fmla="*/ 1 h 2"/>
                <a:gd name="T28" fmla="*/ 5 w 6"/>
                <a:gd name="T29" fmla="*/ 1 h 2"/>
                <a:gd name="T30" fmla="*/ 5 w 6"/>
                <a:gd name="T31" fmla="*/ 1 h 2"/>
                <a:gd name="T32" fmla="*/ 1 w 6"/>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 h="2">
                  <a:moveTo>
                    <a:pt x="1" y="2"/>
                  </a:moveTo>
                  <a:cubicBezTo>
                    <a:pt x="1" y="2"/>
                    <a:pt x="1" y="2"/>
                    <a:pt x="1" y="2"/>
                  </a:cubicBezTo>
                  <a:cubicBezTo>
                    <a:pt x="0" y="1"/>
                    <a:pt x="0" y="1"/>
                    <a:pt x="0" y="1"/>
                  </a:cubicBezTo>
                  <a:cubicBezTo>
                    <a:pt x="0" y="0"/>
                    <a:pt x="0" y="0"/>
                    <a:pt x="0" y="0"/>
                  </a:cubicBezTo>
                  <a:cubicBezTo>
                    <a:pt x="0" y="0"/>
                    <a:pt x="1" y="0"/>
                    <a:pt x="1" y="0"/>
                  </a:cubicBezTo>
                  <a:cubicBezTo>
                    <a:pt x="2" y="0"/>
                    <a:pt x="3" y="0"/>
                    <a:pt x="5" y="0"/>
                  </a:cubicBezTo>
                  <a:cubicBezTo>
                    <a:pt x="6" y="0"/>
                    <a:pt x="6" y="0"/>
                    <a:pt x="6" y="1"/>
                  </a:cubicBezTo>
                  <a:cubicBezTo>
                    <a:pt x="6" y="1"/>
                    <a:pt x="6" y="1"/>
                    <a:pt x="6" y="1"/>
                  </a:cubicBezTo>
                  <a:cubicBezTo>
                    <a:pt x="6" y="1"/>
                    <a:pt x="6" y="2"/>
                    <a:pt x="6" y="2"/>
                  </a:cubicBezTo>
                  <a:cubicBezTo>
                    <a:pt x="6" y="2"/>
                    <a:pt x="6" y="2"/>
                    <a:pt x="6" y="2"/>
                  </a:cubicBezTo>
                  <a:cubicBezTo>
                    <a:pt x="4" y="2"/>
                    <a:pt x="3" y="2"/>
                    <a:pt x="1" y="2"/>
                  </a:cubicBezTo>
                  <a:close/>
                  <a:moveTo>
                    <a:pt x="1" y="1"/>
                  </a:moveTo>
                  <a:cubicBezTo>
                    <a:pt x="1" y="1"/>
                    <a:pt x="1" y="1"/>
                    <a:pt x="1" y="1"/>
                  </a:cubicBezTo>
                  <a:cubicBezTo>
                    <a:pt x="3" y="1"/>
                    <a:pt x="4" y="1"/>
                    <a:pt x="5" y="1"/>
                  </a:cubicBezTo>
                  <a:cubicBezTo>
                    <a:pt x="5" y="1"/>
                    <a:pt x="5" y="1"/>
                    <a:pt x="5" y="1"/>
                  </a:cubicBezTo>
                  <a:cubicBezTo>
                    <a:pt x="5" y="1"/>
                    <a:pt x="5" y="1"/>
                    <a:pt x="5" y="1"/>
                  </a:cubicBezTo>
                  <a:cubicBezTo>
                    <a:pt x="4"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1" name="Freeform 217"/>
            <p:cNvSpPr>
              <a:spLocks noEditPoints="1"/>
            </p:cNvSpPr>
            <p:nvPr/>
          </p:nvSpPr>
          <p:spPr bwMode="auto">
            <a:xfrm>
              <a:off x="3844" y="2206"/>
              <a:ext cx="17" cy="5"/>
            </a:xfrm>
            <a:custGeom>
              <a:avLst/>
              <a:gdLst>
                <a:gd name="T0" fmla="*/ 1 w 7"/>
                <a:gd name="T1" fmla="*/ 2 h 2"/>
                <a:gd name="T2" fmla="*/ 1 w 7"/>
                <a:gd name="T3" fmla="*/ 2 h 2"/>
                <a:gd name="T4" fmla="*/ 1 w 7"/>
                <a:gd name="T5" fmla="*/ 1 h 2"/>
                <a:gd name="T6" fmla="*/ 1 w 7"/>
                <a:gd name="T7" fmla="*/ 1 h 2"/>
                <a:gd name="T8" fmla="*/ 1 w 7"/>
                <a:gd name="T9" fmla="*/ 0 h 2"/>
                <a:gd name="T10" fmla="*/ 5 w 7"/>
                <a:gd name="T11" fmla="*/ 1 h 2"/>
                <a:gd name="T12" fmla="*/ 6 w 7"/>
                <a:gd name="T13" fmla="*/ 1 h 2"/>
                <a:gd name="T14" fmla="*/ 7 w 7"/>
                <a:gd name="T15" fmla="*/ 2 h 2"/>
                <a:gd name="T16" fmla="*/ 7 w 7"/>
                <a:gd name="T17" fmla="*/ 2 h 2"/>
                <a:gd name="T18" fmla="*/ 6 w 7"/>
                <a:gd name="T19" fmla="*/ 2 h 2"/>
                <a:gd name="T20" fmla="*/ 1 w 7"/>
                <a:gd name="T21" fmla="*/ 2 h 2"/>
                <a:gd name="T22" fmla="*/ 2 w 7"/>
                <a:gd name="T23" fmla="*/ 1 h 2"/>
                <a:gd name="T24" fmla="*/ 2 w 7"/>
                <a:gd name="T25" fmla="*/ 2 h 2"/>
                <a:gd name="T26" fmla="*/ 6 w 7"/>
                <a:gd name="T27" fmla="*/ 2 h 2"/>
                <a:gd name="T28" fmla="*/ 6 w 7"/>
                <a:gd name="T29" fmla="*/ 1 h 2"/>
                <a:gd name="T30" fmla="*/ 5 w 7"/>
                <a:gd name="T31" fmla="*/ 1 h 2"/>
                <a:gd name="T32" fmla="*/ 2 w 7"/>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 h="2">
                  <a:moveTo>
                    <a:pt x="1" y="2"/>
                  </a:moveTo>
                  <a:cubicBezTo>
                    <a:pt x="1" y="2"/>
                    <a:pt x="1" y="2"/>
                    <a:pt x="1" y="2"/>
                  </a:cubicBezTo>
                  <a:cubicBezTo>
                    <a:pt x="1" y="1"/>
                    <a:pt x="1" y="1"/>
                    <a:pt x="1" y="1"/>
                  </a:cubicBezTo>
                  <a:cubicBezTo>
                    <a:pt x="0" y="1"/>
                    <a:pt x="0" y="1"/>
                    <a:pt x="1" y="1"/>
                  </a:cubicBezTo>
                  <a:cubicBezTo>
                    <a:pt x="1" y="1"/>
                    <a:pt x="1" y="0"/>
                    <a:pt x="1" y="0"/>
                  </a:cubicBezTo>
                  <a:cubicBezTo>
                    <a:pt x="2" y="0"/>
                    <a:pt x="4" y="0"/>
                    <a:pt x="5" y="1"/>
                  </a:cubicBezTo>
                  <a:cubicBezTo>
                    <a:pt x="6" y="1"/>
                    <a:pt x="6" y="1"/>
                    <a:pt x="6" y="1"/>
                  </a:cubicBezTo>
                  <a:cubicBezTo>
                    <a:pt x="6" y="1"/>
                    <a:pt x="7" y="2"/>
                    <a:pt x="7" y="2"/>
                  </a:cubicBezTo>
                  <a:cubicBezTo>
                    <a:pt x="7" y="2"/>
                    <a:pt x="7" y="2"/>
                    <a:pt x="7" y="2"/>
                  </a:cubicBezTo>
                  <a:cubicBezTo>
                    <a:pt x="6" y="2"/>
                    <a:pt x="6" y="2"/>
                    <a:pt x="6" y="2"/>
                  </a:cubicBezTo>
                  <a:cubicBezTo>
                    <a:pt x="5" y="2"/>
                    <a:pt x="3" y="2"/>
                    <a:pt x="1" y="2"/>
                  </a:cubicBezTo>
                  <a:close/>
                  <a:moveTo>
                    <a:pt x="2" y="1"/>
                  </a:moveTo>
                  <a:cubicBezTo>
                    <a:pt x="2" y="2"/>
                    <a:pt x="2" y="2"/>
                    <a:pt x="2" y="2"/>
                  </a:cubicBezTo>
                  <a:cubicBezTo>
                    <a:pt x="3" y="2"/>
                    <a:pt x="4" y="2"/>
                    <a:pt x="6" y="2"/>
                  </a:cubicBezTo>
                  <a:cubicBezTo>
                    <a:pt x="6" y="1"/>
                    <a:pt x="6" y="1"/>
                    <a:pt x="6" y="1"/>
                  </a:cubicBezTo>
                  <a:cubicBezTo>
                    <a:pt x="6" y="1"/>
                    <a:pt x="5" y="1"/>
                    <a:pt x="5" y="1"/>
                  </a:cubicBezTo>
                  <a:cubicBezTo>
                    <a:pt x="4"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2" name="Freeform 218"/>
            <p:cNvSpPr>
              <a:spLocks noEditPoints="1"/>
            </p:cNvSpPr>
            <p:nvPr/>
          </p:nvSpPr>
          <p:spPr bwMode="auto">
            <a:xfrm>
              <a:off x="3829" y="2199"/>
              <a:ext cx="12" cy="5"/>
            </a:xfrm>
            <a:custGeom>
              <a:avLst/>
              <a:gdLst>
                <a:gd name="T0" fmla="*/ 0 w 5"/>
                <a:gd name="T1" fmla="*/ 2 h 2"/>
                <a:gd name="T2" fmla="*/ 0 w 5"/>
                <a:gd name="T3" fmla="*/ 2 h 2"/>
                <a:gd name="T4" fmla="*/ 0 w 5"/>
                <a:gd name="T5" fmla="*/ 0 h 2"/>
                <a:gd name="T6" fmla="*/ 0 w 5"/>
                <a:gd name="T7" fmla="*/ 0 h 2"/>
                <a:gd name="T8" fmla="*/ 0 w 5"/>
                <a:gd name="T9" fmla="*/ 0 h 2"/>
                <a:gd name="T10" fmla="*/ 4 w 5"/>
                <a:gd name="T11" fmla="*/ 0 h 2"/>
                <a:gd name="T12" fmla="*/ 4 w 5"/>
                <a:gd name="T13" fmla="*/ 0 h 2"/>
                <a:gd name="T14" fmla="*/ 4 w 5"/>
                <a:gd name="T15" fmla="*/ 0 h 2"/>
                <a:gd name="T16" fmla="*/ 5 w 5"/>
                <a:gd name="T17" fmla="*/ 1 h 2"/>
                <a:gd name="T18" fmla="*/ 5 w 5"/>
                <a:gd name="T19" fmla="*/ 1 h 2"/>
                <a:gd name="T20" fmla="*/ 5 w 5"/>
                <a:gd name="T21" fmla="*/ 2 h 2"/>
                <a:gd name="T22" fmla="*/ 5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0" y="2"/>
                  </a:moveTo>
                  <a:cubicBezTo>
                    <a:pt x="0" y="2"/>
                    <a:pt x="0" y="2"/>
                    <a:pt x="0" y="2"/>
                  </a:cubicBezTo>
                  <a:cubicBezTo>
                    <a:pt x="0" y="1"/>
                    <a:pt x="0" y="1"/>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ubicBezTo>
                    <a:pt x="5" y="0"/>
                    <a:pt x="5" y="1"/>
                    <a:pt x="5" y="1"/>
                  </a:cubicBezTo>
                  <a:cubicBezTo>
                    <a:pt x="5" y="1"/>
                    <a:pt x="5" y="1"/>
                    <a:pt x="5" y="1"/>
                  </a:cubicBezTo>
                  <a:cubicBezTo>
                    <a:pt x="5" y="1"/>
                    <a:pt x="5" y="2"/>
                    <a:pt x="5" y="2"/>
                  </a:cubicBezTo>
                  <a:cubicBezTo>
                    <a:pt x="5" y="2"/>
                    <a:pt x="5" y="2"/>
                    <a:pt x="5" y="2"/>
                  </a:cubicBezTo>
                  <a:cubicBezTo>
                    <a:pt x="5"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3" name="Freeform 219"/>
            <p:cNvSpPr>
              <a:spLocks noEditPoints="1"/>
            </p:cNvSpPr>
            <p:nvPr/>
          </p:nvSpPr>
          <p:spPr bwMode="auto">
            <a:xfrm>
              <a:off x="3831" y="2206"/>
              <a:ext cx="13" cy="5"/>
            </a:xfrm>
            <a:custGeom>
              <a:avLst/>
              <a:gdLst>
                <a:gd name="T0" fmla="*/ 1 w 5"/>
                <a:gd name="T1" fmla="*/ 2 h 2"/>
                <a:gd name="T2" fmla="*/ 0 w 5"/>
                <a:gd name="T3" fmla="*/ 2 h 2"/>
                <a:gd name="T4" fmla="*/ 0 w 5"/>
                <a:gd name="T5" fmla="*/ 1 h 2"/>
                <a:gd name="T6" fmla="*/ 0 w 5"/>
                <a:gd name="T7" fmla="*/ 0 h 2"/>
                <a:gd name="T8" fmla="*/ 1 w 5"/>
                <a:gd name="T9" fmla="*/ 0 h 2"/>
                <a:gd name="T10" fmla="*/ 4 w 5"/>
                <a:gd name="T11" fmla="*/ 0 h 2"/>
                <a:gd name="T12" fmla="*/ 5 w 5"/>
                <a:gd name="T13" fmla="*/ 1 h 2"/>
                <a:gd name="T14" fmla="*/ 5 w 5"/>
                <a:gd name="T15" fmla="*/ 1 h 2"/>
                <a:gd name="T16" fmla="*/ 5 w 5"/>
                <a:gd name="T17" fmla="*/ 1 h 2"/>
                <a:gd name="T18" fmla="*/ 5 w 5"/>
                <a:gd name="T19" fmla="*/ 2 h 2"/>
                <a:gd name="T20" fmla="*/ 5 w 5"/>
                <a:gd name="T21" fmla="*/ 2 h 2"/>
                <a:gd name="T22" fmla="*/ 5 w 5"/>
                <a:gd name="T23" fmla="*/ 2 h 2"/>
                <a:gd name="T24" fmla="*/ 1 w 5"/>
                <a:gd name="T25" fmla="*/ 2 h 2"/>
                <a:gd name="T26" fmla="*/ 1 w 5"/>
                <a:gd name="T27" fmla="*/ 1 h 2"/>
                <a:gd name="T28" fmla="*/ 1 w 5"/>
                <a:gd name="T29" fmla="*/ 2 h 2"/>
                <a:gd name="T30" fmla="*/ 4 w 5"/>
                <a:gd name="T31" fmla="*/ 2 h 2"/>
                <a:gd name="T32" fmla="*/ 4 w 5"/>
                <a:gd name="T33" fmla="*/ 1 h 2"/>
                <a:gd name="T34" fmla="*/ 4 w 5"/>
                <a:gd name="T35" fmla="*/ 1 h 2"/>
                <a:gd name="T36" fmla="*/ 4 w 5"/>
                <a:gd name="T37" fmla="*/ 1 h 2"/>
                <a:gd name="T38" fmla="*/ 1 w 5"/>
                <a:gd name="T3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2">
                  <a:moveTo>
                    <a:pt x="1" y="2"/>
                  </a:moveTo>
                  <a:cubicBezTo>
                    <a:pt x="1" y="2"/>
                    <a:pt x="0" y="2"/>
                    <a:pt x="0" y="2"/>
                  </a:cubicBezTo>
                  <a:cubicBezTo>
                    <a:pt x="0" y="2"/>
                    <a:pt x="0" y="1"/>
                    <a:pt x="0" y="1"/>
                  </a:cubicBezTo>
                  <a:cubicBezTo>
                    <a:pt x="0" y="1"/>
                    <a:pt x="0" y="1"/>
                    <a:pt x="0" y="0"/>
                  </a:cubicBezTo>
                  <a:cubicBezTo>
                    <a:pt x="0" y="0"/>
                    <a:pt x="0" y="0"/>
                    <a:pt x="1" y="0"/>
                  </a:cubicBezTo>
                  <a:cubicBezTo>
                    <a:pt x="4" y="0"/>
                    <a:pt x="4" y="0"/>
                    <a:pt x="4" y="0"/>
                  </a:cubicBezTo>
                  <a:cubicBezTo>
                    <a:pt x="4" y="0"/>
                    <a:pt x="5" y="0"/>
                    <a:pt x="5" y="1"/>
                  </a:cubicBezTo>
                  <a:cubicBezTo>
                    <a:pt x="5" y="1"/>
                    <a:pt x="5" y="1"/>
                    <a:pt x="5" y="1"/>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1" y="1"/>
                  </a:moveTo>
                  <a:cubicBezTo>
                    <a:pt x="1" y="1"/>
                    <a:pt x="1" y="1"/>
                    <a:pt x="1" y="2"/>
                  </a:cubicBezTo>
                  <a:cubicBezTo>
                    <a:pt x="4" y="2"/>
                    <a:pt x="4" y="2"/>
                    <a:pt x="4" y="2"/>
                  </a:cubicBezTo>
                  <a:cubicBezTo>
                    <a:pt x="4" y="2"/>
                    <a:pt x="4" y="1"/>
                    <a:pt x="4" y="1"/>
                  </a:cubicBezTo>
                  <a:cubicBezTo>
                    <a:pt x="4" y="1"/>
                    <a:pt x="4" y="1"/>
                    <a:pt x="4" y="1"/>
                  </a:cubicBezTo>
                  <a:cubicBezTo>
                    <a:pt x="4" y="1"/>
                    <a:pt x="4" y="1"/>
                    <a:pt x="4" y="1"/>
                  </a:cubicBezTo>
                  <a:cubicBezTo>
                    <a:pt x="4"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4" name="Freeform 220"/>
            <p:cNvSpPr>
              <a:spLocks noEditPoints="1"/>
            </p:cNvSpPr>
            <p:nvPr/>
          </p:nvSpPr>
          <p:spPr bwMode="auto">
            <a:xfrm>
              <a:off x="3802" y="2199"/>
              <a:ext cx="12" cy="5"/>
            </a:xfrm>
            <a:custGeom>
              <a:avLst/>
              <a:gdLst>
                <a:gd name="T0" fmla="*/ 1 w 5"/>
                <a:gd name="T1" fmla="*/ 2 h 2"/>
                <a:gd name="T2" fmla="*/ 0 w 5"/>
                <a:gd name="T3" fmla="*/ 2 h 2"/>
                <a:gd name="T4" fmla="*/ 0 w 5"/>
                <a:gd name="T5" fmla="*/ 1 h 2"/>
                <a:gd name="T6" fmla="*/ 1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5 w 5"/>
                <a:gd name="T23" fmla="*/ 2 h 2"/>
                <a:gd name="T24" fmla="*/ 1 w 5"/>
                <a:gd name="T25" fmla="*/ 2 h 2"/>
                <a:gd name="T26" fmla="*/ 2 w 5"/>
                <a:gd name="T27" fmla="*/ 1 h 2"/>
                <a:gd name="T28" fmla="*/ 1 w 5"/>
                <a:gd name="T29" fmla="*/ 1 h 2"/>
                <a:gd name="T30" fmla="*/ 4 w 5"/>
                <a:gd name="T31" fmla="*/ 1 h 2"/>
                <a:gd name="T32" fmla="*/ 4 w 5"/>
                <a:gd name="T33" fmla="*/ 1 h 2"/>
                <a:gd name="T34" fmla="*/ 2 w 5"/>
                <a:gd name="T3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2">
                  <a:moveTo>
                    <a:pt x="1" y="2"/>
                  </a:moveTo>
                  <a:cubicBezTo>
                    <a:pt x="1" y="2"/>
                    <a:pt x="0" y="2"/>
                    <a:pt x="0" y="2"/>
                  </a:cubicBezTo>
                  <a:cubicBezTo>
                    <a:pt x="0" y="2"/>
                    <a:pt x="0" y="2"/>
                    <a:pt x="0" y="1"/>
                  </a:cubicBezTo>
                  <a:cubicBezTo>
                    <a:pt x="1" y="1"/>
                    <a:pt x="1" y="1"/>
                    <a:pt x="1" y="0"/>
                  </a:cubicBezTo>
                  <a:cubicBezTo>
                    <a:pt x="1" y="0"/>
                    <a:pt x="1" y="0"/>
                    <a:pt x="1" y="0"/>
                  </a:cubicBezTo>
                  <a:cubicBezTo>
                    <a:pt x="2" y="0"/>
                    <a:pt x="4" y="0"/>
                    <a:pt x="5" y="0"/>
                  </a:cubicBezTo>
                  <a:cubicBezTo>
                    <a:pt x="5" y="0"/>
                    <a:pt x="5" y="0"/>
                    <a:pt x="5" y="0"/>
                  </a:cubicBezTo>
                  <a:cubicBezTo>
                    <a:pt x="5" y="0"/>
                    <a:pt x="5" y="0"/>
                    <a:pt x="5" y="0"/>
                  </a:cubicBezTo>
                  <a:cubicBezTo>
                    <a:pt x="5" y="1"/>
                    <a:pt x="5" y="1"/>
                    <a:pt x="5" y="1"/>
                  </a:cubicBezTo>
                  <a:cubicBezTo>
                    <a:pt x="5" y="1"/>
                    <a:pt x="5" y="2"/>
                    <a:pt x="5" y="2"/>
                  </a:cubicBezTo>
                  <a:cubicBezTo>
                    <a:pt x="5" y="2"/>
                    <a:pt x="5" y="2"/>
                    <a:pt x="5" y="2"/>
                  </a:cubicBezTo>
                  <a:cubicBezTo>
                    <a:pt x="5" y="2"/>
                    <a:pt x="5" y="2"/>
                    <a:pt x="5" y="2"/>
                  </a:cubicBezTo>
                  <a:cubicBezTo>
                    <a:pt x="5" y="2"/>
                    <a:pt x="1" y="2"/>
                    <a:pt x="1" y="2"/>
                  </a:cubicBezTo>
                  <a:close/>
                  <a:moveTo>
                    <a:pt x="2" y="1"/>
                  </a:moveTo>
                  <a:cubicBezTo>
                    <a:pt x="2" y="1"/>
                    <a:pt x="2" y="1"/>
                    <a:pt x="1" y="1"/>
                  </a:cubicBezTo>
                  <a:cubicBezTo>
                    <a:pt x="4" y="1"/>
                    <a:pt x="4" y="1"/>
                    <a:pt x="4" y="1"/>
                  </a:cubicBezTo>
                  <a:cubicBezTo>
                    <a:pt x="4" y="1"/>
                    <a:pt x="4" y="1"/>
                    <a:pt x="4"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5" name="Freeform 221"/>
            <p:cNvSpPr>
              <a:spLocks noEditPoints="1"/>
            </p:cNvSpPr>
            <p:nvPr/>
          </p:nvSpPr>
          <p:spPr bwMode="auto">
            <a:xfrm>
              <a:off x="3790" y="2199"/>
              <a:ext cx="12" cy="5"/>
            </a:xfrm>
            <a:custGeom>
              <a:avLst/>
              <a:gdLst>
                <a:gd name="T0" fmla="*/ 0 w 5"/>
                <a:gd name="T1" fmla="*/ 2 h 2"/>
                <a:gd name="T2" fmla="*/ 0 w 5"/>
                <a:gd name="T3" fmla="*/ 2 h 2"/>
                <a:gd name="T4" fmla="*/ 0 w 5"/>
                <a:gd name="T5" fmla="*/ 2 h 2"/>
                <a:gd name="T6" fmla="*/ 0 w 5"/>
                <a:gd name="T7" fmla="*/ 0 h 2"/>
                <a:gd name="T8" fmla="*/ 1 w 5"/>
                <a:gd name="T9" fmla="*/ 0 h 2"/>
                <a:gd name="T10" fmla="*/ 5 w 5"/>
                <a:gd name="T11" fmla="*/ 0 h 2"/>
                <a:gd name="T12" fmla="*/ 5 w 5"/>
                <a:gd name="T13" fmla="*/ 0 h 2"/>
                <a:gd name="T14" fmla="*/ 5 w 5"/>
                <a:gd name="T15" fmla="*/ 0 h 2"/>
                <a:gd name="T16" fmla="*/ 5 w 5"/>
                <a:gd name="T17" fmla="*/ 1 h 2"/>
                <a:gd name="T18" fmla="*/ 5 w 5"/>
                <a:gd name="T19" fmla="*/ 2 h 2"/>
                <a:gd name="T20" fmla="*/ 5 w 5"/>
                <a:gd name="T21" fmla="*/ 2 h 2"/>
                <a:gd name="T22" fmla="*/ 4 w 5"/>
                <a:gd name="T23" fmla="*/ 2 h 2"/>
                <a:gd name="T24" fmla="*/ 0 w 5"/>
                <a:gd name="T25" fmla="*/ 2 h 2"/>
                <a:gd name="T26" fmla="*/ 1 w 5"/>
                <a:gd name="T27" fmla="*/ 1 h 2"/>
                <a:gd name="T28" fmla="*/ 1 w 5"/>
                <a:gd name="T29" fmla="*/ 1 h 2"/>
                <a:gd name="T30" fmla="*/ 4 w 5"/>
                <a:gd name="T31" fmla="*/ 1 h 2"/>
                <a:gd name="T32" fmla="*/ 4 w 5"/>
                <a:gd name="T33" fmla="*/ 1 h 2"/>
                <a:gd name="T34" fmla="*/ 4 w 5"/>
                <a:gd name="T35" fmla="*/ 1 h 2"/>
                <a:gd name="T36" fmla="*/ 1 w 5"/>
                <a:gd name="T3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2">
                  <a:moveTo>
                    <a:pt x="0" y="2"/>
                  </a:moveTo>
                  <a:cubicBezTo>
                    <a:pt x="0" y="2"/>
                    <a:pt x="0" y="2"/>
                    <a:pt x="0" y="2"/>
                  </a:cubicBezTo>
                  <a:cubicBezTo>
                    <a:pt x="0" y="2"/>
                    <a:pt x="0" y="2"/>
                    <a:pt x="0" y="2"/>
                  </a:cubicBezTo>
                  <a:cubicBezTo>
                    <a:pt x="0" y="1"/>
                    <a:pt x="0" y="1"/>
                    <a:pt x="0" y="0"/>
                  </a:cubicBezTo>
                  <a:cubicBezTo>
                    <a:pt x="0" y="0"/>
                    <a:pt x="1" y="0"/>
                    <a:pt x="1" y="0"/>
                  </a:cubicBezTo>
                  <a:cubicBezTo>
                    <a:pt x="2" y="0"/>
                    <a:pt x="3" y="0"/>
                    <a:pt x="5" y="0"/>
                  </a:cubicBezTo>
                  <a:cubicBezTo>
                    <a:pt x="5" y="0"/>
                    <a:pt x="5" y="0"/>
                    <a:pt x="5" y="0"/>
                  </a:cubicBezTo>
                  <a:cubicBezTo>
                    <a:pt x="5" y="0"/>
                    <a:pt x="5" y="0"/>
                    <a:pt x="5" y="0"/>
                  </a:cubicBezTo>
                  <a:cubicBezTo>
                    <a:pt x="5" y="1"/>
                    <a:pt x="5" y="1"/>
                    <a:pt x="5" y="1"/>
                  </a:cubicBezTo>
                  <a:cubicBezTo>
                    <a:pt x="5" y="1"/>
                    <a:pt x="5" y="1"/>
                    <a:pt x="5" y="2"/>
                  </a:cubicBezTo>
                  <a:cubicBezTo>
                    <a:pt x="5" y="2"/>
                    <a:pt x="5" y="2"/>
                    <a:pt x="5" y="2"/>
                  </a:cubicBezTo>
                  <a:cubicBezTo>
                    <a:pt x="5" y="2"/>
                    <a:pt x="4" y="2"/>
                    <a:pt x="4" y="2"/>
                  </a:cubicBezTo>
                  <a:cubicBezTo>
                    <a:pt x="4" y="2"/>
                    <a:pt x="0" y="2"/>
                    <a:pt x="0" y="2"/>
                  </a:cubicBezTo>
                  <a:close/>
                  <a:moveTo>
                    <a:pt x="1" y="1"/>
                  </a:moveTo>
                  <a:cubicBezTo>
                    <a:pt x="1" y="1"/>
                    <a:pt x="1" y="1"/>
                    <a:pt x="1" y="1"/>
                  </a:cubicBezTo>
                  <a:cubicBezTo>
                    <a:pt x="4" y="1"/>
                    <a:pt x="4" y="1"/>
                    <a:pt x="4" y="1"/>
                  </a:cubicBezTo>
                  <a:cubicBezTo>
                    <a:pt x="4" y="1"/>
                    <a:pt x="4" y="1"/>
                    <a:pt x="4" y="1"/>
                  </a:cubicBezTo>
                  <a:cubicBezTo>
                    <a:pt x="4" y="1"/>
                    <a:pt x="4" y="1"/>
                    <a:pt x="4" y="1"/>
                  </a:cubicBezTo>
                  <a:cubicBezTo>
                    <a:pt x="3" y="1"/>
                    <a:pt x="2"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6" name="Freeform 222"/>
            <p:cNvSpPr/>
            <p:nvPr/>
          </p:nvSpPr>
          <p:spPr bwMode="auto">
            <a:xfrm>
              <a:off x="3760" y="2216"/>
              <a:ext cx="2"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1" y="0"/>
                  </a:cubicBezTo>
                  <a:cubicBezTo>
                    <a:pt x="1" y="0"/>
                    <a:pt x="1" y="0"/>
                    <a:pt x="1" y="0"/>
                  </a:cubicBezTo>
                  <a:cubicBezTo>
                    <a:pt x="1" y="0"/>
                    <a:pt x="1" y="0"/>
                    <a:pt x="1"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7" name="Freeform 223"/>
            <p:cNvSpPr/>
            <p:nvPr/>
          </p:nvSpPr>
          <p:spPr bwMode="auto">
            <a:xfrm>
              <a:off x="3765" y="2216"/>
              <a:ext cx="2" cy="6"/>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1"/>
                    <a:pt x="0" y="0"/>
                  </a:cubicBezTo>
                  <a:cubicBezTo>
                    <a:pt x="1" y="0"/>
                    <a:pt x="1" y="0"/>
                    <a:pt x="1" y="0"/>
                  </a:cubicBezTo>
                  <a:cubicBezTo>
                    <a:pt x="1" y="0"/>
                    <a:pt x="1" y="1"/>
                    <a:pt x="1" y="1"/>
                  </a:cubicBezTo>
                  <a:cubicBezTo>
                    <a:pt x="1"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8" name="Freeform 224"/>
            <p:cNvSpPr/>
            <p:nvPr/>
          </p:nvSpPr>
          <p:spPr bwMode="auto">
            <a:xfrm>
              <a:off x="3770" y="2216"/>
              <a:ext cx="2" cy="6"/>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0"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09" name="Freeform 225"/>
            <p:cNvSpPr/>
            <p:nvPr/>
          </p:nvSpPr>
          <p:spPr bwMode="auto">
            <a:xfrm>
              <a:off x="3775" y="2216"/>
              <a:ext cx="2" cy="6"/>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1" y="0"/>
                    <a:pt x="1" y="0"/>
                    <a:pt x="1" y="0"/>
                  </a:cubicBezTo>
                  <a:cubicBezTo>
                    <a:pt x="1" y="0"/>
                    <a:pt x="1" y="0"/>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0" name="Freeform 226"/>
            <p:cNvSpPr/>
            <p:nvPr/>
          </p:nvSpPr>
          <p:spPr bwMode="auto">
            <a:xfrm>
              <a:off x="3780" y="2216"/>
              <a:ext cx="2" cy="6"/>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0" y="2"/>
                    <a:pt x="0" y="2"/>
                    <a:pt x="0" y="2"/>
                  </a:cubicBezTo>
                  <a:cubicBezTo>
                    <a:pt x="0" y="2"/>
                    <a:pt x="0" y="2"/>
                    <a:pt x="0" y="2"/>
                  </a:cubicBezTo>
                  <a:cubicBezTo>
                    <a:pt x="1" y="0"/>
                    <a:pt x="1" y="0"/>
                    <a:pt x="1" y="0"/>
                  </a:cubicBezTo>
                  <a:cubicBezTo>
                    <a:pt x="1" y="0"/>
                    <a:pt x="1" y="0"/>
                    <a:pt x="1" y="0"/>
                  </a:cubicBezTo>
                  <a:cubicBezTo>
                    <a:pt x="1" y="0"/>
                    <a:pt x="1" y="0"/>
                    <a:pt x="1"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1" name="Freeform 227"/>
            <p:cNvSpPr/>
            <p:nvPr/>
          </p:nvSpPr>
          <p:spPr bwMode="auto">
            <a:xfrm>
              <a:off x="3785" y="2216"/>
              <a:ext cx="5" cy="6"/>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1"/>
                    <a:pt x="1" y="0"/>
                  </a:cubicBezTo>
                  <a:cubicBezTo>
                    <a:pt x="1" y="0"/>
                    <a:pt x="2"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2" name="Freeform 228"/>
            <p:cNvSpPr/>
            <p:nvPr/>
          </p:nvSpPr>
          <p:spPr bwMode="auto">
            <a:xfrm>
              <a:off x="3792" y="2216"/>
              <a:ext cx="5" cy="6"/>
            </a:xfrm>
            <a:custGeom>
              <a:avLst/>
              <a:gdLst>
                <a:gd name="T0" fmla="*/ 1 w 2"/>
                <a:gd name="T1" fmla="*/ 2 h 2"/>
                <a:gd name="T2" fmla="*/ 1 w 2"/>
                <a:gd name="T3" fmla="*/ 2 h 2"/>
                <a:gd name="T4" fmla="*/ 0 w 2"/>
                <a:gd name="T5" fmla="*/ 2 h 2"/>
                <a:gd name="T6" fmla="*/ 1 w 2"/>
                <a:gd name="T7" fmla="*/ 0 h 2"/>
                <a:gd name="T8" fmla="*/ 1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1" y="2"/>
                    <a:pt x="1" y="2"/>
                    <a:pt x="1" y="2"/>
                  </a:cubicBezTo>
                  <a:cubicBezTo>
                    <a:pt x="1" y="2"/>
                    <a:pt x="0" y="2"/>
                    <a:pt x="0" y="2"/>
                  </a:cubicBezTo>
                  <a:cubicBezTo>
                    <a:pt x="1" y="1"/>
                    <a:pt x="1" y="1"/>
                    <a:pt x="1" y="0"/>
                  </a:cubicBezTo>
                  <a:cubicBezTo>
                    <a:pt x="1" y="0"/>
                    <a:pt x="1" y="0"/>
                    <a:pt x="1" y="0"/>
                  </a:cubicBezTo>
                  <a:cubicBezTo>
                    <a:pt x="2" y="0"/>
                    <a:pt x="2" y="1"/>
                    <a:pt x="2" y="1"/>
                  </a:cubicBezTo>
                  <a:cubicBezTo>
                    <a:pt x="1"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3" name="Freeform 229"/>
            <p:cNvSpPr/>
            <p:nvPr/>
          </p:nvSpPr>
          <p:spPr bwMode="auto">
            <a:xfrm>
              <a:off x="3799" y="2216"/>
              <a:ext cx="5" cy="6"/>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0"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4" name="Freeform 230"/>
            <p:cNvSpPr/>
            <p:nvPr/>
          </p:nvSpPr>
          <p:spPr bwMode="auto">
            <a:xfrm>
              <a:off x="3807" y="2216"/>
              <a:ext cx="2"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5" name="Freeform 231"/>
            <p:cNvSpPr/>
            <p:nvPr/>
          </p:nvSpPr>
          <p:spPr bwMode="auto">
            <a:xfrm>
              <a:off x="3812" y="2216"/>
              <a:ext cx="2" cy="6"/>
            </a:xfrm>
            <a:custGeom>
              <a:avLst/>
              <a:gdLst>
                <a:gd name="T0" fmla="*/ 0 w 1"/>
                <a:gd name="T1" fmla="*/ 2 h 2"/>
                <a:gd name="T2" fmla="*/ 0 w 1"/>
                <a:gd name="T3" fmla="*/ 2 h 2"/>
                <a:gd name="T4" fmla="*/ 0 w 1"/>
                <a:gd name="T5" fmla="*/ 1 h 2"/>
                <a:gd name="T6" fmla="*/ 1 w 1"/>
                <a:gd name="T7" fmla="*/ 1 h 2"/>
                <a:gd name="T8" fmla="*/ 1 w 1"/>
                <a:gd name="T9" fmla="*/ 1 h 2"/>
                <a:gd name="T10" fmla="*/ 0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1" y="0"/>
                    <a:pt x="1" y="1"/>
                  </a:cubicBezTo>
                  <a:cubicBezTo>
                    <a:pt x="1" y="1"/>
                    <a:pt x="1" y="1"/>
                    <a:pt x="1" y="1"/>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6" name="Freeform 232"/>
            <p:cNvSpPr/>
            <p:nvPr/>
          </p:nvSpPr>
          <p:spPr bwMode="auto">
            <a:xfrm>
              <a:off x="3817" y="2216"/>
              <a:ext cx="2" cy="6"/>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1"/>
                    <a:pt x="0"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7" name="Freeform 233"/>
            <p:cNvSpPr/>
            <p:nvPr/>
          </p:nvSpPr>
          <p:spPr bwMode="auto">
            <a:xfrm>
              <a:off x="3819" y="2216"/>
              <a:ext cx="3" cy="6"/>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8" name="Freeform 234"/>
            <p:cNvSpPr/>
            <p:nvPr/>
          </p:nvSpPr>
          <p:spPr bwMode="auto">
            <a:xfrm>
              <a:off x="3824" y="2216"/>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1" y="0"/>
                  </a:cubicBezTo>
                  <a:cubicBezTo>
                    <a:pt x="1" y="0"/>
                    <a:pt x="2" y="0"/>
                    <a:pt x="2" y="0"/>
                  </a:cubicBezTo>
                  <a:cubicBezTo>
                    <a:pt x="2" y="0"/>
                    <a:pt x="2" y="1"/>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19" name="Freeform 235"/>
            <p:cNvSpPr/>
            <p:nvPr/>
          </p:nvSpPr>
          <p:spPr bwMode="auto">
            <a:xfrm>
              <a:off x="3831" y="2216"/>
              <a:ext cx="3"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1"/>
                    <a:pt x="1"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0" name="Freeform 236"/>
            <p:cNvSpPr/>
            <p:nvPr/>
          </p:nvSpPr>
          <p:spPr bwMode="auto">
            <a:xfrm>
              <a:off x="3836" y="2216"/>
              <a:ext cx="3"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1"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1" name="Freeform 237"/>
            <p:cNvSpPr/>
            <p:nvPr/>
          </p:nvSpPr>
          <p:spPr bwMode="auto">
            <a:xfrm>
              <a:off x="3841" y="2216"/>
              <a:ext cx="3" cy="6"/>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2" name="Freeform 238"/>
            <p:cNvSpPr/>
            <p:nvPr/>
          </p:nvSpPr>
          <p:spPr bwMode="auto">
            <a:xfrm>
              <a:off x="3844" y="2216"/>
              <a:ext cx="5" cy="6"/>
            </a:xfrm>
            <a:custGeom>
              <a:avLst/>
              <a:gdLst>
                <a:gd name="T0" fmla="*/ 1 w 2"/>
                <a:gd name="T1" fmla="*/ 2 h 2"/>
                <a:gd name="T2" fmla="*/ 1 w 2"/>
                <a:gd name="T3" fmla="*/ 2 h 2"/>
                <a:gd name="T4" fmla="*/ 0 w 2"/>
                <a:gd name="T5" fmla="*/ 1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0"/>
                    <a:pt x="2" y="0"/>
                  </a:cubicBezTo>
                  <a:cubicBezTo>
                    <a:pt x="2" y="0"/>
                    <a:pt x="2" y="0"/>
                    <a:pt x="2"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3" name="Freeform 239"/>
            <p:cNvSpPr/>
            <p:nvPr/>
          </p:nvSpPr>
          <p:spPr bwMode="auto">
            <a:xfrm>
              <a:off x="3849" y="2216"/>
              <a:ext cx="5" cy="6"/>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1"/>
                    <a:pt x="1" y="0"/>
                  </a:cubicBezTo>
                  <a:cubicBezTo>
                    <a:pt x="1" y="0"/>
                    <a:pt x="1" y="0"/>
                    <a:pt x="2" y="0"/>
                  </a:cubicBezTo>
                  <a:cubicBezTo>
                    <a:pt x="2" y="0"/>
                    <a:pt x="2" y="1"/>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4" name="Freeform 240"/>
            <p:cNvSpPr/>
            <p:nvPr/>
          </p:nvSpPr>
          <p:spPr bwMode="auto">
            <a:xfrm>
              <a:off x="3854" y="2216"/>
              <a:ext cx="5" cy="6"/>
            </a:xfrm>
            <a:custGeom>
              <a:avLst/>
              <a:gdLst>
                <a:gd name="T0" fmla="*/ 0 w 2"/>
                <a:gd name="T1" fmla="*/ 2 h 2"/>
                <a:gd name="T2" fmla="*/ 0 w 2"/>
                <a:gd name="T3" fmla="*/ 2 h 2"/>
                <a:gd name="T4" fmla="*/ 0 w 2"/>
                <a:gd name="T5" fmla="*/ 1 h 2"/>
                <a:gd name="T6" fmla="*/ 1 w 2"/>
                <a:gd name="T7" fmla="*/ 0 h 2"/>
                <a:gd name="T8" fmla="*/ 1 w 2"/>
                <a:gd name="T9" fmla="*/ 0 h 2"/>
                <a:gd name="T10" fmla="*/ 1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0"/>
                    <a:pt x="1" y="0"/>
                    <a:pt x="1" y="0"/>
                  </a:cubicBezTo>
                  <a:cubicBezTo>
                    <a:pt x="1" y="0"/>
                    <a:pt x="1" y="0"/>
                    <a:pt x="1" y="0"/>
                  </a:cubicBezTo>
                  <a:cubicBezTo>
                    <a:pt x="2" y="0"/>
                    <a:pt x="2" y="0"/>
                    <a:pt x="1" y="0"/>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5" name="Freeform 241"/>
            <p:cNvSpPr/>
            <p:nvPr/>
          </p:nvSpPr>
          <p:spPr bwMode="auto">
            <a:xfrm>
              <a:off x="3859" y="2216"/>
              <a:ext cx="4" cy="6"/>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6" name="Freeform 242"/>
            <p:cNvSpPr/>
            <p:nvPr/>
          </p:nvSpPr>
          <p:spPr bwMode="auto">
            <a:xfrm>
              <a:off x="3777" y="2101"/>
              <a:ext cx="37" cy="53"/>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4" y="14"/>
                    <a:pt x="9" y="7"/>
                    <a:pt x="14" y="0"/>
                  </a:cubicBezTo>
                  <a:cubicBezTo>
                    <a:pt x="15" y="1"/>
                    <a:pt x="15" y="1"/>
                    <a:pt x="15" y="1"/>
                  </a:cubicBezTo>
                  <a:cubicBezTo>
                    <a:pt x="10" y="7"/>
                    <a:pt x="5"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7" name="Freeform 243"/>
            <p:cNvSpPr/>
            <p:nvPr/>
          </p:nvSpPr>
          <p:spPr bwMode="auto">
            <a:xfrm>
              <a:off x="3794" y="2101"/>
              <a:ext cx="37" cy="53"/>
            </a:xfrm>
            <a:custGeom>
              <a:avLst/>
              <a:gdLst>
                <a:gd name="T0" fmla="*/ 1 w 15"/>
                <a:gd name="T1" fmla="*/ 21 h 21"/>
                <a:gd name="T2" fmla="*/ 0 w 15"/>
                <a:gd name="T3" fmla="*/ 21 h 21"/>
                <a:gd name="T4" fmla="*/ 14 w 15"/>
                <a:gd name="T5" fmla="*/ 0 h 21"/>
                <a:gd name="T6" fmla="*/ 15 w 15"/>
                <a:gd name="T7" fmla="*/ 1 h 21"/>
                <a:gd name="T8" fmla="*/ 1 w 15"/>
                <a:gd name="T9" fmla="*/ 21 h 21"/>
              </a:gdLst>
              <a:ahLst/>
              <a:cxnLst>
                <a:cxn ang="0">
                  <a:pos x="T0" y="T1"/>
                </a:cxn>
                <a:cxn ang="0">
                  <a:pos x="T2" y="T3"/>
                </a:cxn>
                <a:cxn ang="0">
                  <a:pos x="T4" y="T5"/>
                </a:cxn>
                <a:cxn ang="0">
                  <a:pos x="T6" y="T7"/>
                </a:cxn>
                <a:cxn ang="0">
                  <a:pos x="T8" y="T9"/>
                </a:cxn>
              </a:cxnLst>
              <a:rect l="0" t="0" r="r" b="b"/>
              <a:pathLst>
                <a:path w="15" h="21">
                  <a:moveTo>
                    <a:pt x="1" y="21"/>
                  </a:moveTo>
                  <a:cubicBezTo>
                    <a:pt x="0" y="21"/>
                    <a:pt x="0" y="21"/>
                    <a:pt x="0" y="21"/>
                  </a:cubicBezTo>
                  <a:cubicBezTo>
                    <a:pt x="5" y="14"/>
                    <a:pt x="9" y="7"/>
                    <a:pt x="14" y="0"/>
                  </a:cubicBezTo>
                  <a:cubicBezTo>
                    <a:pt x="15" y="1"/>
                    <a:pt x="15" y="1"/>
                    <a:pt x="15" y="1"/>
                  </a:cubicBezTo>
                  <a:cubicBezTo>
                    <a:pt x="10" y="8"/>
                    <a:pt x="5" y="14"/>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28" name="Freeform 244"/>
            <p:cNvSpPr/>
            <p:nvPr/>
          </p:nvSpPr>
          <p:spPr bwMode="auto">
            <a:xfrm>
              <a:off x="3836" y="2126"/>
              <a:ext cx="20" cy="28"/>
            </a:xfrm>
            <a:custGeom>
              <a:avLst/>
              <a:gdLst>
                <a:gd name="T0" fmla="*/ 1 w 8"/>
                <a:gd name="T1" fmla="*/ 11 h 11"/>
                <a:gd name="T2" fmla="*/ 0 w 8"/>
                <a:gd name="T3" fmla="*/ 11 h 11"/>
                <a:gd name="T4" fmla="*/ 7 w 8"/>
                <a:gd name="T5" fmla="*/ 0 h 11"/>
                <a:gd name="T6" fmla="*/ 8 w 8"/>
                <a:gd name="T7" fmla="*/ 1 h 11"/>
                <a:gd name="T8" fmla="*/ 1 w 8"/>
                <a:gd name="T9" fmla="*/ 11 h 11"/>
              </a:gdLst>
              <a:ahLst/>
              <a:cxnLst>
                <a:cxn ang="0">
                  <a:pos x="T0" y="T1"/>
                </a:cxn>
                <a:cxn ang="0">
                  <a:pos x="T2" y="T3"/>
                </a:cxn>
                <a:cxn ang="0">
                  <a:pos x="T4" y="T5"/>
                </a:cxn>
                <a:cxn ang="0">
                  <a:pos x="T6" y="T7"/>
                </a:cxn>
                <a:cxn ang="0">
                  <a:pos x="T8" y="T9"/>
                </a:cxn>
              </a:cxnLst>
              <a:rect l="0" t="0" r="r" b="b"/>
              <a:pathLst>
                <a:path w="8" h="11">
                  <a:moveTo>
                    <a:pt x="1" y="11"/>
                  </a:moveTo>
                  <a:cubicBezTo>
                    <a:pt x="0" y="11"/>
                    <a:pt x="0" y="11"/>
                    <a:pt x="0" y="11"/>
                  </a:cubicBezTo>
                  <a:cubicBezTo>
                    <a:pt x="3" y="7"/>
                    <a:pt x="5" y="4"/>
                    <a:pt x="7" y="0"/>
                  </a:cubicBezTo>
                  <a:cubicBezTo>
                    <a:pt x="8" y="1"/>
                    <a:pt x="8" y="1"/>
                    <a:pt x="8" y="1"/>
                  </a:cubicBezTo>
                  <a:cubicBezTo>
                    <a:pt x="5" y="4"/>
                    <a:pt x="3" y="8"/>
                    <a:pt x="1"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29" name="Group 247"/>
          <p:cNvGrpSpPr>
            <a:grpSpLocks noChangeAspect="1"/>
          </p:cNvGrpSpPr>
          <p:nvPr/>
        </p:nvGrpSpPr>
        <p:grpSpPr bwMode="auto">
          <a:xfrm>
            <a:off x="1798969" y="4805881"/>
            <a:ext cx="664418" cy="634259"/>
            <a:chOff x="3782" y="2107"/>
            <a:chExt cx="111" cy="106"/>
          </a:xfrm>
          <a:solidFill>
            <a:sysClr val="window" lastClr="FFFFFF">
              <a:lumMod val="50000"/>
            </a:sysClr>
          </a:solidFill>
        </p:grpSpPr>
        <p:sp>
          <p:nvSpPr>
            <p:cNvPr id="330" name="Freeform 248"/>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1" name="Freeform 249"/>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2" name="Freeform 250"/>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3" name="Freeform 251"/>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4" name="Freeform 252"/>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5" name="Freeform 253"/>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6" name="Freeform 254"/>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7" name="Freeform 255"/>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8" name="Freeform 256"/>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39" name="Freeform 257"/>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0" name="Freeform 258"/>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1" name="Freeform 259"/>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2" name="Freeform 260"/>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3" name="Freeform 261"/>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4" name="Freeform 262"/>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5" name="Freeform 263"/>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6" name="Freeform 264"/>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7" name="Freeform 265"/>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8" name="Freeform 266"/>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49" name="Freeform 267"/>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0" name="Freeform 268"/>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1" name="Freeform 269"/>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2" name="Freeform 270"/>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3" name="Freeform 271"/>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4" name="Freeform 272"/>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5" name="Freeform 273"/>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6" name="Freeform 274"/>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7" name="Freeform 275"/>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8" name="Freeform 276"/>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59" name="Freeform 277"/>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0" name="Freeform 278"/>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1" name="Freeform 279"/>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2" name="Freeform 280"/>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3" name="Freeform 281"/>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4" name="Freeform 282"/>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5" name="Freeform 283"/>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6" name="Freeform 284"/>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7" name="Freeform 285"/>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8" name="Freeform 286"/>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69" name="Freeform 287"/>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0" name="Freeform 288"/>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1" name="Freeform 289"/>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2" name="Freeform 290"/>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3" name="Freeform 291"/>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4" name="Freeform 292"/>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5" name="Freeform 293"/>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6" name="Freeform 294"/>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7" name="Freeform 295"/>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8" name="Freeform 296"/>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79" name="Freeform 297"/>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0" name="Freeform 298"/>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1" name="Freeform 299"/>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2" name="Freeform 300"/>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3" name="Freeform 301"/>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4" name="Freeform 302"/>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5" name="Freeform 303"/>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6" name="Freeform 304"/>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7" name="Freeform 305"/>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8" name="Freeform 306"/>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89" name="Freeform 307"/>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0" name="Freeform 308"/>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1" name="Freeform 309"/>
            <p:cNvSpPr/>
            <p:nvPr/>
          </p:nvSpPr>
          <p:spPr bwMode="auto">
            <a:xfrm>
              <a:off x="3848" y="2107"/>
              <a:ext cx="42" cy="23"/>
            </a:xfrm>
            <a:custGeom>
              <a:avLst/>
              <a:gdLst>
                <a:gd name="T0" fmla="*/ 16 w 17"/>
                <a:gd name="T1" fmla="*/ 9 h 9"/>
                <a:gd name="T2" fmla="*/ 16 w 17"/>
                <a:gd name="T3" fmla="*/ 8 h 9"/>
                <a:gd name="T4" fmla="*/ 14 w 17"/>
                <a:gd name="T5" fmla="*/ 6 h 9"/>
                <a:gd name="T6" fmla="*/ 3 w 17"/>
                <a:gd name="T7" fmla="*/ 1 h 9"/>
                <a:gd name="T8" fmla="*/ 0 w 17"/>
                <a:gd name="T9" fmla="*/ 1 h 9"/>
                <a:gd name="T10" fmla="*/ 0 w 17"/>
                <a:gd name="T11" fmla="*/ 0 h 9"/>
                <a:gd name="T12" fmla="*/ 0 w 17"/>
                <a:gd name="T13" fmla="*/ 0 h 9"/>
                <a:gd name="T14" fmla="*/ 3 w 17"/>
                <a:gd name="T15" fmla="*/ 0 h 9"/>
                <a:gd name="T16" fmla="*/ 15 w 17"/>
                <a:gd name="T17" fmla="*/ 6 h 9"/>
                <a:gd name="T18" fmla="*/ 16 w 17"/>
                <a:gd name="T19" fmla="*/ 8 h 9"/>
                <a:gd name="T20" fmla="*/ 16 w 17"/>
                <a:gd name="T21" fmla="*/ 9 h 9"/>
                <a:gd name="T22" fmla="*/ 16 w 17"/>
                <a:gd name="T2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9">
                  <a:moveTo>
                    <a:pt x="16" y="9"/>
                  </a:moveTo>
                  <a:cubicBezTo>
                    <a:pt x="16" y="9"/>
                    <a:pt x="16" y="8"/>
                    <a:pt x="16" y="8"/>
                  </a:cubicBezTo>
                  <a:cubicBezTo>
                    <a:pt x="15" y="8"/>
                    <a:pt x="15" y="7"/>
                    <a:pt x="14" y="6"/>
                  </a:cubicBezTo>
                  <a:cubicBezTo>
                    <a:pt x="12" y="3"/>
                    <a:pt x="8" y="1"/>
                    <a:pt x="3" y="1"/>
                  </a:cubicBezTo>
                  <a:cubicBezTo>
                    <a:pt x="2" y="1"/>
                    <a:pt x="1" y="1"/>
                    <a:pt x="0" y="1"/>
                  </a:cubicBezTo>
                  <a:cubicBezTo>
                    <a:pt x="0" y="1"/>
                    <a:pt x="0" y="0"/>
                    <a:pt x="0" y="0"/>
                  </a:cubicBezTo>
                  <a:cubicBezTo>
                    <a:pt x="0" y="0"/>
                    <a:pt x="0" y="0"/>
                    <a:pt x="0" y="0"/>
                  </a:cubicBezTo>
                  <a:cubicBezTo>
                    <a:pt x="1" y="0"/>
                    <a:pt x="2" y="0"/>
                    <a:pt x="3" y="0"/>
                  </a:cubicBezTo>
                  <a:cubicBezTo>
                    <a:pt x="8" y="0"/>
                    <a:pt x="13" y="3"/>
                    <a:pt x="15" y="6"/>
                  </a:cubicBezTo>
                  <a:cubicBezTo>
                    <a:pt x="16" y="6"/>
                    <a:pt x="16" y="7"/>
                    <a:pt x="16" y="8"/>
                  </a:cubicBezTo>
                  <a:cubicBezTo>
                    <a:pt x="17" y="8"/>
                    <a:pt x="16" y="8"/>
                    <a:pt x="16" y="9"/>
                  </a:cubicBezTo>
                  <a:cubicBezTo>
                    <a:pt x="16" y="9"/>
                    <a:pt x="16" y="9"/>
                    <a:pt x="16"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2" name="Freeform 310"/>
            <p:cNvSpPr/>
            <p:nvPr/>
          </p:nvSpPr>
          <p:spPr bwMode="auto">
            <a:xfrm>
              <a:off x="3885" y="2140"/>
              <a:ext cx="8" cy="35"/>
            </a:xfrm>
            <a:custGeom>
              <a:avLst/>
              <a:gdLst>
                <a:gd name="T0" fmla="*/ 1 w 3"/>
                <a:gd name="T1" fmla="*/ 14 h 14"/>
                <a:gd name="T2" fmla="*/ 1 w 3"/>
                <a:gd name="T3" fmla="*/ 14 h 14"/>
                <a:gd name="T4" fmla="*/ 0 w 3"/>
                <a:gd name="T5" fmla="*/ 13 h 14"/>
                <a:gd name="T6" fmla="*/ 1 w 3"/>
                <a:gd name="T7" fmla="*/ 1 h 14"/>
                <a:gd name="T8" fmla="*/ 1 w 3"/>
                <a:gd name="T9" fmla="*/ 0 h 14"/>
                <a:gd name="T10" fmla="*/ 2 w 3"/>
                <a:gd name="T11" fmla="*/ 1 h 14"/>
                <a:gd name="T12" fmla="*/ 1 w 3"/>
                <a:gd name="T13" fmla="*/ 13 h 14"/>
                <a:gd name="T14" fmla="*/ 1 w 3"/>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4">
                  <a:moveTo>
                    <a:pt x="1" y="14"/>
                  </a:moveTo>
                  <a:cubicBezTo>
                    <a:pt x="1" y="14"/>
                    <a:pt x="1" y="14"/>
                    <a:pt x="1" y="14"/>
                  </a:cubicBezTo>
                  <a:cubicBezTo>
                    <a:pt x="1" y="14"/>
                    <a:pt x="0" y="13"/>
                    <a:pt x="0" y="13"/>
                  </a:cubicBezTo>
                  <a:cubicBezTo>
                    <a:pt x="2" y="10"/>
                    <a:pt x="2" y="5"/>
                    <a:pt x="1" y="1"/>
                  </a:cubicBezTo>
                  <a:cubicBezTo>
                    <a:pt x="1" y="1"/>
                    <a:pt x="1" y="0"/>
                    <a:pt x="1" y="0"/>
                  </a:cubicBezTo>
                  <a:cubicBezTo>
                    <a:pt x="2" y="0"/>
                    <a:pt x="2" y="1"/>
                    <a:pt x="2" y="1"/>
                  </a:cubicBezTo>
                  <a:cubicBezTo>
                    <a:pt x="3" y="5"/>
                    <a:pt x="3" y="10"/>
                    <a:pt x="1" y="13"/>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3" name="Freeform 311"/>
            <p:cNvSpPr/>
            <p:nvPr/>
          </p:nvSpPr>
          <p:spPr bwMode="auto">
            <a:xfrm>
              <a:off x="3858" y="2178"/>
              <a:ext cx="27" cy="20"/>
            </a:xfrm>
            <a:custGeom>
              <a:avLst/>
              <a:gdLst>
                <a:gd name="T0" fmla="*/ 1 w 11"/>
                <a:gd name="T1" fmla="*/ 8 h 8"/>
                <a:gd name="T2" fmla="*/ 0 w 11"/>
                <a:gd name="T3" fmla="*/ 8 h 8"/>
                <a:gd name="T4" fmla="*/ 1 w 11"/>
                <a:gd name="T5" fmla="*/ 7 h 8"/>
                <a:gd name="T6" fmla="*/ 11 w 11"/>
                <a:gd name="T7" fmla="*/ 0 h 8"/>
                <a:gd name="T8" fmla="*/ 11 w 11"/>
                <a:gd name="T9" fmla="*/ 0 h 8"/>
                <a:gd name="T10" fmla="*/ 11 w 11"/>
                <a:gd name="T11" fmla="*/ 1 h 8"/>
                <a:gd name="T12" fmla="*/ 1 w 11"/>
                <a:gd name="T13" fmla="*/ 8 h 8"/>
                <a:gd name="T14" fmla="*/ 1 w 11"/>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8">
                  <a:moveTo>
                    <a:pt x="1" y="8"/>
                  </a:moveTo>
                  <a:cubicBezTo>
                    <a:pt x="1" y="8"/>
                    <a:pt x="1" y="8"/>
                    <a:pt x="0" y="8"/>
                  </a:cubicBezTo>
                  <a:cubicBezTo>
                    <a:pt x="0" y="7"/>
                    <a:pt x="0" y="7"/>
                    <a:pt x="1" y="7"/>
                  </a:cubicBezTo>
                  <a:cubicBezTo>
                    <a:pt x="6" y="5"/>
                    <a:pt x="9" y="2"/>
                    <a:pt x="11" y="0"/>
                  </a:cubicBezTo>
                  <a:cubicBezTo>
                    <a:pt x="11" y="0"/>
                    <a:pt x="11" y="0"/>
                    <a:pt x="11" y="0"/>
                  </a:cubicBezTo>
                  <a:cubicBezTo>
                    <a:pt x="11" y="0"/>
                    <a:pt x="11" y="0"/>
                    <a:pt x="11" y="1"/>
                  </a:cubicBezTo>
                  <a:cubicBezTo>
                    <a:pt x="10" y="3"/>
                    <a:pt x="6" y="6"/>
                    <a:pt x="1" y="8"/>
                  </a:cubicBezTo>
                  <a:cubicBezTo>
                    <a:pt x="1" y="8"/>
                    <a:pt x="1"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4" name="Freeform 312"/>
            <p:cNvSpPr/>
            <p:nvPr/>
          </p:nvSpPr>
          <p:spPr bwMode="auto">
            <a:xfrm>
              <a:off x="3782" y="2110"/>
              <a:ext cx="71" cy="90"/>
            </a:xfrm>
            <a:custGeom>
              <a:avLst/>
              <a:gdLst>
                <a:gd name="T0" fmla="*/ 23 w 28"/>
                <a:gd name="T1" fmla="*/ 36 h 36"/>
                <a:gd name="T2" fmla="*/ 8 w 28"/>
                <a:gd name="T3" fmla="*/ 31 h 36"/>
                <a:gd name="T4" fmla="*/ 6 w 28"/>
                <a:gd name="T5" fmla="*/ 9 h 36"/>
                <a:gd name="T6" fmla="*/ 23 w 28"/>
                <a:gd name="T7" fmla="*/ 0 h 36"/>
                <a:gd name="T8" fmla="*/ 23 w 28"/>
                <a:gd name="T9" fmla="*/ 1 h 36"/>
                <a:gd name="T10" fmla="*/ 23 w 28"/>
                <a:gd name="T11" fmla="*/ 1 h 36"/>
                <a:gd name="T12" fmla="*/ 6 w 28"/>
                <a:gd name="T13" fmla="*/ 10 h 36"/>
                <a:gd name="T14" fmla="*/ 9 w 28"/>
                <a:gd name="T15" fmla="*/ 30 h 36"/>
                <a:gd name="T16" fmla="*/ 28 w 28"/>
                <a:gd name="T17" fmla="*/ 35 h 36"/>
                <a:gd name="T18" fmla="*/ 28 w 28"/>
                <a:gd name="T19" fmla="*/ 35 h 36"/>
                <a:gd name="T20" fmla="*/ 28 w 28"/>
                <a:gd name="T21" fmla="*/ 36 h 36"/>
                <a:gd name="T22" fmla="*/ 23 w 28"/>
                <a:gd name="T23"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6">
                  <a:moveTo>
                    <a:pt x="23" y="36"/>
                  </a:moveTo>
                  <a:cubicBezTo>
                    <a:pt x="19" y="36"/>
                    <a:pt x="13" y="35"/>
                    <a:pt x="8" y="31"/>
                  </a:cubicBezTo>
                  <a:cubicBezTo>
                    <a:pt x="3" y="27"/>
                    <a:pt x="0" y="17"/>
                    <a:pt x="6" y="9"/>
                  </a:cubicBezTo>
                  <a:cubicBezTo>
                    <a:pt x="9" y="4"/>
                    <a:pt x="15" y="1"/>
                    <a:pt x="23" y="0"/>
                  </a:cubicBezTo>
                  <a:cubicBezTo>
                    <a:pt x="23" y="0"/>
                    <a:pt x="23" y="0"/>
                    <a:pt x="23" y="1"/>
                  </a:cubicBezTo>
                  <a:cubicBezTo>
                    <a:pt x="23" y="1"/>
                    <a:pt x="23" y="1"/>
                    <a:pt x="23" y="1"/>
                  </a:cubicBezTo>
                  <a:cubicBezTo>
                    <a:pt x="16" y="2"/>
                    <a:pt x="10" y="5"/>
                    <a:pt x="6" y="10"/>
                  </a:cubicBezTo>
                  <a:cubicBezTo>
                    <a:pt x="1" y="17"/>
                    <a:pt x="4" y="26"/>
                    <a:pt x="9" y="30"/>
                  </a:cubicBezTo>
                  <a:cubicBezTo>
                    <a:pt x="16" y="36"/>
                    <a:pt x="23" y="36"/>
                    <a:pt x="28" y="35"/>
                  </a:cubicBezTo>
                  <a:cubicBezTo>
                    <a:pt x="28" y="35"/>
                    <a:pt x="28" y="35"/>
                    <a:pt x="28" y="35"/>
                  </a:cubicBezTo>
                  <a:cubicBezTo>
                    <a:pt x="28" y="35"/>
                    <a:pt x="28" y="36"/>
                    <a:pt x="28" y="36"/>
                  </a:cubicBezTo>
                  <a:cubicBezTo>
                    <a:pt x="27" y="36"/>
                    <a:pt x="25" y="36"/>
                    <a:pt x="23"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5" name="Freeform 313"/>
            <p:cNvSpPr/>
            <p:nvPr/>
          </p:nvSpPr>
          <p:spPr bwMode="auto">
            <a:xfrm>
              <a:off x="3858" y="2188"/>
              <a:ext cx="27" cy="22"/>
            </a:xfrm>
            <a:custGeom>
              <a:avLst/>
              <a:gdLst>
                <a:gd name="T0" fmla="*/ 0 w 11"/>
                <a:gd name="T1" fmla="*/ 9 h 9"/>
                <a:gd name="T2" fmla="*/ 0 w 11"/>
                <a:gd name="T3" fmla="*/ 9 h 9"/>
                <a:gd name="T4" fmla="*/ 0 w 11"/>
                <a:gd name="T5" fmla="*/ 8 h 9"/>
                <a:gd name="T6" fmla="*/ 10 w 11"/>
                <a:gd name="T7" fmla="*/ 1 h 9"/>
                <a:gd name="T8" fmla="*/ 10 w 11"/>
                <a:gd name="T9" fmla="*/ 0 h 9"/>
                <a:gd name="T10" fmla="*/ 11 w 11"/>
                <a:gd name="T11" fmla="*/ 1 h 9"/>
                <a:gd name="T12" fmla="*/ 1 w 11"/>
                <a:gd name="T13" fmla="*/ 9 h 9"/>
                <a:gd name="T14" fmla="*/ 0 w 11"/>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9">
                  <a:moveTo>
                    <a:pt x="0" y="9"/>
                  </a:moveTo>
                  <a:cubicBezTo>
                    <a:pt x="0" y="9"/>
                    <a:pt x="0" y="9"/>
                    <a:pt x="0" y="9"/>
                  </a:cubicBezTo>
                  <a:cubicBezTo>
                    <a:pt x="0" y="9"/>
                    <a:pt x="0" y="8"/>
                    <a:pt x="0" y="8"/>
                  </a:cubicBezTo>
                  <a:cubicBezTo>
                    <a:pt x="5" y="7"/>
                    <a:pt x="8" y="4"/>
                    <a:pt x="10" y="1"/>
                  </a:cubicBezTo>
                  <a:cubicBezTo>
                    <a:pt x="10" y="0"/>
                    <a:pt x="10" y="0"/>
                    <a:pt x="10" y="0"/>
                  </a:cubicBezTo>
                  <a:cubicBezTo>
                    <a:pt x="11" y="0"/>
                    <a:pt x="11" y="1"/>
                    <a:pt x="11" y="1"/>
                  </a:cubicBezTo>
                  <a:cubicBezTo>
                    <a:pt x="9" y="4"/>
                    <a:pt x="5" y="7"/>
                    <a:pt x="1" y="9"/>
                  </a:cubicBezTo>
                  <a:cubicBezTo>
                    <a:pt x="0" y="9"/>
                    <a:pt x="0" y="9"/>
                    <a:pt x="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6" name="Freeform 314"/>
            <p:cNvSpPr/>
            <p:nvPr/>
          </p:nvSpPr>
          <p:spPr bwMode="auto">
            <a:xfrm>
              <a:off x="3785" y="2155"/>
              <a:ext cx="70" cy="58"/>
            </a:xfrm>
            <a:custGeom>
              <a:avLst/>
              <a:gdLst>
                <a:gd name="T0" fmla="*/ 21 w 28"/>
                <a:gd name="T1" fmla="*/ 23 h 23"/>
                <a:gd name="T2" fmla="*/ 7 w 28"/>
                <a:gd name="T3" fmla="*/ 17 h 23"/>
                <a:gd name="T4" fmla="*/ 2 w 28"/>
                <a:gd name="T5" fmla="*/ 0 h 23"/>
                <a:gd name="T6" fmla="*/ 2 w 28"/>
                <a:gd name="T7" fmla="*/ 0 h 23"/>
                <a:gd name="T8" fmla="*/ 3 w 28"/>
                <a:gd name="T9" fmla="*/ 1 h 23"/>
                <a:gd name="T10" fmla="*/ 7 w 28"/>
                <a:gd name="T11" fmla="*/ 17 h 23"/>
                <a:gd name="T12" fmla="*/ 27 w 28"/>
                <a:gd name="T13" fmla="*/ 22 h 23"/>
                <a:gd name="T14" fmla="*/ 27 w 28"/>
                <a:gd name="T15" fmla="*/ 22 h 23"/>
                <a:gd name="T16" fmla="*/ 27 w 28"/>
                <a:gd name="T17" fmla="*/ 23 h 23"/>
                <a:gd name="T18" fmla="*/ 21 w 28"/>
                <a:gd name="T1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3">
                  <a:moveTo>
                    <a:pt x="21" y="23"/>
                  </a:moveTo>
                  <a:cubicBezTo>
                    <a:pt x="15" y="23"/>
                    <a:pt x="11" y="21"/>
                    <a:pt x="7" y="17"/>
                  </a:cubicBezTo>
                  <a:cubicBezTo>
                    <a:pt x="2" y="13"/>
                    <a:pt x="0" y="6"/>
                    <a:pt x="2" y="0"/>
                  </a:cubicBezTo>
                  <a:cubicBezTo>
                    <a:pt x="2" y="0"/>
                    <a:pt x="2" y="0"/>
                    <a:pt x="2" y="0"/>
                  </a:cubicBezTo>
                  <a:cubicBezTo>
                    <a:pt x="3" y="0"/>
                    <a:pt x="3" y="0"/>
                    <a:pt x="3" y="1"/>
                  </a:cubicBezTo>
                  <a:cubicBezTo>
                    <a:pt x="1" y="6"/>
                    <a:pt x="3" y="12"/>
                    <a:pt x="7" y="17"/>
                  </a:cubicBezTo>
                  <a:cubicBezTo>
                    <a:pt x="12" y="22"/>
                    <a:pt x="19" y="23"/>
                    <a:pt x="27" y="22"/>
                  </a:cubicBezTo>
                  <a:cubicBezTo>
                    <a:pt x="27" y="22"/>
                    <a:pt x="27" y="22"/>
                    <a:pt x="27" y="22"/>
                  </a:cubicBezTo>
                  <a:cubicBezTo>
                    <a:pt x="28" y="22"/>
                    <a:pt x="27" y="23"/>
                    <a:pt x="27" y="23"/>
                  </a:cubicBezTo>
                  <a:cubicBezTo>
                    <a:pt x="25" y="23"/>
                    <a:pt x="23" y="23"/>
                    <a:pt x="21"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7" name="Freeform 315"/>
            <p:cNvSpPr/>
            <p:nvPr/>
          </p:nvSpPr>
          <p:spPr bwMode="auto">
            <a:xfrm>
              <a:off x="3842" y="2140"/>
              <a:ext cx="48" cy="17"/>
            </a:xfrm>
            <a:custGeom>
              <a:avLst/>
              <a:gdLst>
                <a:gd name="T0" fmla="*/ 0 w 19"/>
                <a:gd name="T1" fmla="*/ 7 h 7"/>
                <a:gd name="T2" fmla="*/ 0 w 19"/>
                <a:gd name="T3" fmla="*/ 7 h 7"/>
                <a:gd name="T4" fmla="*/ 0 w 19"/>
                <a:gd name="T5" fmla="*/ 7 h 7"/>
                <a:gd name="T6" fmla="*/ 0 w 19"/>
                <a:gd name="T7" fmla="*/ 7 h 7"/>
                <a:gd name="T8" fmla="*/ 8 w 19"/>
                <a:gd name="T9" fmla="*/ 4 h 7"/>
                <a:gd name="T10" fmla="*/ 18 w 19"/>
                <a:gd name="T11" fmla="*/ 0 h 7"/>
                <a:gd name="T12" fmla="*/ 19 w 19"/>
                <a:gd name="T13" fmla="*/ 1 h 7"/>
                <a:gd name="T14" fmla="*/ 19 w 19"/>
                <a:gd name="T15" fmla="*/ 1 h 7"/>
                <a:gd name="T16" fmla="*/ 8 w 19"/>
                <a:gd name="T17" fmla="*/ 5 h 7"/>
                <a:gd name="T18" fmla="*/ 0 w 19"/>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7">
                  <a:moveTo>
                    <a:pt x="0" y="7"/>
                  </a:moveTo>
                  <a:cubicBezTo>
                    <a:pt x="0" y="7"/>
                    <a:pt x="0" y="7"/>
                    <a:pt x="0" y="7"/>
                  </a:cubicBezTo>
                  <a:cubicBezTo>
                    <a:pt x="0" y="7"/>
                    <a:pt x="0" y="7"/>
                    <a:pt x="0" y="7"/>
                  </a:cubicBezTo>
                  <a:cubicBezTo>
                    <a:pt x="0" y="7"/>
                    <a:pt x="0" y="7"/>
                    <a:pt x="0" y="7"/>
                  </a:cubicBezTo>
                  <a:cubicBezTo>
                    <a:pt x="1" y="7"/>
                    <a:pt x="5" y="5"/>
                    <a:pt x="8" y="4"/>
                  </a:cubicBezTo>
                  <a:cubicBezTo>
                    <a:pt x="11" y="3"/>
                    <a:pt x="16" y="1"/>
                    <a:pt x="18" y="0"/>
                  </a:cubicBezTo>
                  <a:cubicBezTo>
                    <a:pt x="19" y="0"/>
                    <a:pt x="19" y="1"/>
                    <a:pt x="19" y="1"/>
                  </a:cubicBezTo>
                  <a:cubicBezTo>
                    <a:pt x="19" y="1"/>
                    <a:pt x="19" y="1"/>
                    <a:pt x="19" y="1"/>
                  </a:cubicBezTo>
                  <a:cubicBezTo>
                    <a:pt x="16" y="2"/>
                    <a:pt x="12" y="4"/>
                    <a:pt x="8" y="5"/>
                  </a:cubicBezTo>
                  <a:cubicBezTo>
                    <a:pt x="4" y="7"/>
                    <a:pt x="1"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8" name="Freeform 316"/>
            <p:cNvSpPr/>
            <p:nvPr/>
          </p:nvSpPr>
          <p:spPr bwMode="auto">
            <a:xfrm>
              <a:off x="3840" y="2107"/>
              <a:ext cx="8" cy="45"/>
            </a:xfrm>
            <a:custGeom>
              <a:avLst/>
              <a:gdLst>
                <a:gd name="T0" fmla="*/ 1 w 3"/>
                <a:gd name="T1" fmla="*/ 18 h 18"/>
                <a:gd name="T2" fmla="*/ 0 w 3"/>
                <a:gd name="T3" fmla="*/ 18 h 18"/>
                <a:gd name="T4" fmla="*/ 2 w 3"/>
                <a:gd name="T5" fmla="*/ 6 h 18"/>
                <a:gd name="T6" fmla="*/ 3 w 3"/>
                <a:gd name="T7" fmla="*/ 0 h 18"/>
                <a:gd name="T8" fmla="*/ 3 w 3"/>
                <a:gd name="T9" fmla="*/ 0 h 18"/>
                <a:gd name="T10" fmla="*/ 3 w 3"/>
                <a:gd name="T11" fmla="*/ 0 h 18"/>
                <a:gd name="T12" fmla="*/ 3 w 3"/>
                <a:gd name="T13" fmla="*/ 6 h 18"/>
                <a:gd name="T14" fmla="*/ 1 w 3"/>
                <a:gd name="T15" fmla="*/ 18 h 18"/>
                <a:gd name="T16" fmla="*/ 1 w 3"/>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8">
                  <a:moveTo>
                    <a:pt x="1" y="18"/>
                  </a:moveTo>
                  <a:cubicBezTo>
                    <a:pt x="1" y="18"/>
                    <a:pt x="0" y="18"/>
                    <a:pt x="0" y="18"/>
                  </a:cubicBezTo>
                  <a:cubicBezTo>
                    <a:pt x="1" y="13"/>
                    <a:pt x="1" y="10"/>
                    <a:pt x="2" y="6"/>
                  </a:cubicBezTo>
                  <a:cubicBezTo>
                    <a:pt x="2" y="4"/>
                    <a:pt x="2" y="3"/>
                    <a:pt x="3" y="0"/>
                  </a:cubicBezTo>
                  <a:cubicBezTo>
                    <a:pt x="3" y="0"/>
                    <a:pt x="3" y="0"/>
                    <a:pt x="3" y="0"/>
                  </a:cubicBezTo>
                  <a:cubicBezTo>
                    <a:pt x="3" y="0"/>
                    <a:pt x="3" y="0"/>
                    <a:pt x="3" y="0"/>
                  </a:cubicBezTo>
                  <a:cubicBezTo>
                    <a:pt x="3" y="3"/>
                    <a:pt x="3" y="5"/>
                    <a:pt x="3" y="6"/>
                  </a:cubicBezTo>
                  <a:cubicBezTo>
                    <a:pt x="2" y="10"/>
                    <a:pt x="2" y="14"/>
                    <a:pt x="1" y="18"/>
                  </a:cubicBezTo>
                  <a:cubicBezTo>
                    <a:pt x="1" y="18"/>
                    <a:pt x="1" y="18"/>
                    <a:pt x="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399" name="Freeform 317"/>
            <p:cNvSpPr/>
            <p:nvPr/>
          </p:nvSpPr>
          <p:spPr bwMode="auto">
            <a:xfrm>
              <a:off x="3837" y="2157"/>
              <a:ext cx="48" cy="23"/>
            </a:xfrm>
            <a:custGeom>
              <a:avLst/>
              <a:gdLst>
                <a:gd name="T0" fmla="*/ 19 w 19"/>
                <a:gd name="T1" fmla="*/ 9 h 9"/>
                <a:gd name="T2" fmla="*/ 19 w 19"/>
                <a:gd name="T3" fmla="*/ 9 h 9"/>
                <a:gd name="T4" fmla="*/ 16 w 19"/>
                <a:gd name="T5" fmla="*/ 7 h 9"/>
                <a:gd name="T6" fmla="*/ 1 w 19"/>
                <a:gd name="T7" fmla="*/ 1 h 9"/>
                <a:gd name="T8" fmla="*/ 0 w 19"/>
                <a:gd name="T9" fmla="*/ 0 h 9"/>
                <a:gd name="T10" fmla="*/ 1 w 19"/>
                <a:gd name="T11" fmla="*/ 0 h 9"/>
                <a:gd name="T12" fmla="*/ 16 w 19"/>
                <a:gd name="T13" fmla="*/ 7 h 9"/>
                <a:gd name="T14" fmla="*/ 19 w 19"/>
                <a:gd name="T15" fmla="*/ 8 h 9"/>
                <a:gd name="T16" fmla="*/ 19 w 19"/>
                <a:gd name="T17" fmla="*/ 8 h 9"/>
                <a:gd name="T18" fmla="*/ 19 w 19"/>
                <a:gd name="T1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9">
                  <a:moveTo>
                    <a:pt x="19" y="9"/>
                  </a:moveTo>
                  <a:cubicBezTo>
                    <a:pt x="19" y="9"/>
                    <a:pt x="19" y="9"/>
                    <a:pt x="19" y="9"/>
                  </a:cubicBezTo>
                  <a:cubicBezTo>
                    <a:pt x="18" y="9"/>
                    <a:pt x="17" y="8"/>
                    <a:pt x="16" y="7"/>
                  </a:cubicBezTo>
                  <a:cubicBezTo>
                    <a:pt x="11" y="5"/>
                    <a:pt x="2" y="2"/>
                    <a:pt x="1" y="1"/>
                  </a:cubicBezTo>
                  <a:cubicBezTo>
                    <a:pt x="0" y="1"/>
                    <a:pt x="0" y="0"/>
                    <a:pt x="0" y="0"/>
                  </a:cubicBezTo>
                  <a:cubicBezTo>
                    <a:pt x="0" y="0"/>
                    <a:pt x="1" y="0"/>
                    <a:pt x="1" y="0"/>
                  </a:cubicBezTo>
                  <a:cubicBezTo>
                    <a:pt x="3" y="1"/>
                    <a:pt x="11" y="5"/>
                    <a:pt x="16" y="7"/>
                  </a:cubicBezTo>
                  <a:cubicBezTo>
                    <a:pt x="17" y="7"/>
                    <a:pt x="19" y="8"/>
                    <a:pt x="19" y="8"/>
                  </a:cubicBezTo>
                  <a:cubicBezTo>
                    <a:pt x="19" y="8"/>
                    <a:pt x="19" y="8"/>
                    <a:pt x="19" y="8"/>
                  </a:cubicBezTo>
                  <a:cubicBezTo>
                    <a:pt x="19" y="9"/>
                    <a:pt x="19" y="9"/>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0" name="Freeform 318"/>
            <p:cNvSpPr/>
            <p:nvPr/>
          </p:nvSpPr>
          <p:spPr bwMode="auto">
            <a:xfrm>
              <a:off x="3837" y="2157"/>
              <a:ext cx="18" cy="43"/>
            </a:xfrm>
            <a:custGeom>
              <a:avLst/>
              <a:gdLst>
                <a:gd name="T0" fmla="*/ 6 w 7"/>
                <a:gd name="T1" fmla="*/ 17 h 17"/>
                <a:gd name="T2" fmla="*/ 6 w 7"/>
                <a:gd name="T3" fmla="*/ 16 h 17"/>
                <a:gd name="T4" fmla="*/ 0 w 7"/>
                <a:gd name="T5" fmla="*/ 1 h 17"/>
                <a:gd name="T6" fmla="*/ 0 w 7"/>
                <a:gd name="T7" fmla="*/ 0 h 17"/>
                <a:gd name="T8" fmla="*/ 1 w 7"/>
                <a:gd name="T9" fmla="*/ 0 h 17"/>
                <a:gd name="T10" fmla="*/ 6 w 7"/>
                <a:gd name="T11" fmla="*/ 16 h 17"/>
                <a:gd name="T12" fmla="*/ 6 w 7"/>
                <a:gd name="T13" fmla="*/ 16 h 17"/>
                <a:gd name="T14" fmla="*/ 6 w 7"/>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7">
                  <a:moveTo>
                    <a:pt x="6" y="17"/>
                  </a:moveTo>
                  <a:cubicBezTo>
                    <a:pt x="6" y="17"/>
                    <a:pt x="6" y="16"/>
                    <a:pt x="6" y="16"/>
                  </a:cubicBezTo>
                  <a:cubicBezTo>
                    <a:pt x="4" y="13"/>
                    <a:pt x="1" y="2"/>
                    <a:pt x="0" y="1"/>
                  </a:cubicBezTo>
                  <a:cubicBezTo>
                    <a:pt x="0" y="0"/>
                    <a:pt x="0" y="0"/>
                    <a:pt x="0" y="0"/>
                  </a:cubicBezTo>
                  <a:cubicBezTo>
                    <a:pt x="1" y="0"/>
                    <a:pt x="1" y="0"/>
                    <a:pt x="1" y="0"/>
                  </a:cubicBezTo>
                  <a:cubicBezTo>
                    <a:pt x="1" y="2"/>
                    <a:pt x="5" y="12"/>
                    <a:pt x="6" y="16"/>
                  </a:cubicBezTo>
                  <a:cubicBezTo>
                    <a:pt x="7" y="16"/>
                    <a:pt x="6" y="16"/>
                    <a:pt x="6" y="16"/>
                  </a:cubicBezTo>
                  <a:cubicBezTo>
                    <a:pt x="6" y="17"/>
                    <a:pt x="6" y="17"/>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1" name="Freeform 319"/>
            <p:cNvSpPr/>
            <p:nvPr/>
          </p:nvSpPr>
          <p:spPr bwMode="auto">
            <a:xfrm>
              <a:off x="3837" y="2110"/>
              <a:ext cx="3" cy="50"/>
            </a:xfrm>
            <a:custGeom>
              <a:avLst/>
              <a:gdLst>
                <a:gd name="T0" fmla="*/ 1 w 1"/>
                <a:gd name="T1" fmla="*/ 20 h 20"/>
                <a:gd name="T2" fmla="*/ 0 w 1"/>
                <a:gd name="T3" fmla="*/ 19 h 20"/>
                <a:gd name="T4" fmla="*/ 0 w 1"/>
                <a:gd name="T5" fmla="*/ 1 h 20"/>
                <a:gd name="T6" fmla="*/ 1 w 1"/>
                <a:gd name="T7" fmla="*/ 0 h 20"/>
                <a:gd name="T8" fmla="*/ 1 w 1"/>
                <a:gd name="T9" fmla="*/ 1 h 20"/>
                <a:gd name="T10" fmla="*/ 1 w 1"/>
                <a:gd name="T11" fmla="*/ 19 h 20"/>
                <a:gd name="T12" fmla="*/ 1 w 1"/>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 h="20">
                  <a:moveTo>
                    <a:pt x="1" y="20"/>
                  </a:moveTo>
                  <a:cubicBezTo>
                    <a:pt x="0" y="20"/>
                    <a:pt x="0" y="19"/>
                    <a:pt x="0" y="19"/>
                  </a:cubicBezTo>
                  <a:cubicBezTo>
                    <a:pt x="0" y="17"/>
                    <a:pt x="0" y="2"/>
                    <a:pt x="0" y="1"/>
                  </a:cubicBezTo>
                  <a:cubicBezTo>
                    <a:pt x="0" y="0"/>
                    <a:pt x="1" y="0"/>
                    <a:pt x="1" y="0"/>
                  </a:cubicBezTo>
                  <a:cubicBezTo>
                    <a:pt x="1" y="0"/>
                    <a:pt x="1" y="0"/>
                    <a:pt x="1" y="1"/>
                  </a:cubicBezTo>
                  <a:cubicBezTo>
                    <a:pt x="1" y="2"/>
                    <a:pt x="1" y="17"/>
                    <a:pt x="1" y="19"/>
                  </a:cubicBezTo>
                  <a:cubicBezTo>
                    <a:pt x="1" y="19"/>
                    <a:pt x="1" y="20"/>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2" name="Freeform 320"/>
            <p:cNvSpPr/>
            <p:nvPr/>
          </p:nvSpPr>
          <p:spPr bwMode="auto">
            <a:xfrm>
              <a:off x="3840" y="2127"/>
              <a:ext cx="48" cy="30"/>
            </a:xfrm>
            <a:custGeom>
              <a:avLst/>
              <a:gdLst>
                <a:gd name="T0" fmla="*/ 4 w 19"/>
                <a:gd name="T1" fmla="*/ 12 h 12"/>
                <a:gd name="T2" fmla="*/ 4 w 19"/>
                <a:gd name="T3" fmla="*/ 11 h 12"/>
                <a:gd name="T4" fmla="*/ 4 w 19"/>
                <a:gd name="T5" fmla="*/ 11 h 12"/>
                <a:gd name="T6" fmla="*/ 15 w 19"/>
                <a:gd name="T7" fmla="*/ 6 h 12"/>
                <a:gd name="T8" fmla="*/ 17 w 19"/>
                <a:gd name="T9" fmla="*/ 4 h 12"/>
                <a:gd name="T10" fmla="*/ 18 w 19"/>
                <a:gd name="T11" fmla="*/ 1 h 12"/>
                <a:gd name="T12" fmla="*/ 18 w 19"/>
                <a:gd name="T13" fmla="*/ 1 h 12"/>
                <a:gd name="T14" fmla="*/ 3 w 19"/>
                <a:gd name="T15" fmla="*/ 9 h 12"/>
                <a:gd name="T16" fmla="*/ 1 w 19"/>
                <a:gd name="T17" fmla="*/ 10 h 12"/>
                <a:gd name="T18" fmla="*/ 1 w 19"/>
                <a:gd name="T19" fmla="*/ 10 h 12"/>
                <a:gd name="T20" fmla="*/ 1 w 19"/>
                <a:gd name="T21" fmla="*/ 10 h 12"/>
                <a:gd name="T22" fmla="*/ 3 w 19"/>
                <a:gd name="T23" fmla="*/ 8 h 12"/>
                <a:gd name="T24" fmla="*/ 19 w 19"/>
                <a:gd name="T25" fmla="*/ 0 h 12"/>
                <a:gd name="T26" fmla="*/ 19 w 19"/>
                <a:gd name="T27" fmla="*/ 0 h 12"/>
                <a:gd name="T28" fmla="*/ 19 w 19"/>
                <a:gd name="T29" fmla="*/ 0 h 12"/>
                <a:gd name="T30" fmla="*/ 19 w 19"/>
                <a:gd name="T31" fmla="*/ 2 h 12"/>
                <a:gd name="T32" fmla="*/ 18 w 19"/>
                <a:gd name="T33" fmla="*/ 5 h 12"/>
                <a:gd name="T34" fmla="*/ 18 w 19"/>
                <a:gd name="T35" fmla="*/ 5 h 12"/>
                <a:gd name="T36" fmla="*/ 16 w 19"/>
                <a:gd name="T37" fmla="*/ 6 h 12"/>
                <a:gd name="T38" fmla="*/ 4 w 19"/>
                <a:gd name="T39" fmla="*/ 11 h 12"/>
                <a:gd name="T40" fmla="*/ 4 w 19"/>
                <a:gd name="T4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 h="12">
                  <a:moveTo>
                    <a:pt x="4" y="12"/>
                  </a:moveTo>
                  <a:cubicBezTo>
                    <a:pt x="4" y="12"/>
                    <a:pt x="4" y="11"/>
                    <a:pt x="4" y="11"/>
                  </a:cubicBezTo>
                  <a:cubicBezTo>
                    <a:pt x="4" y="11"/>
                    <a:pt x="4" y="11"/>
                    <a:pt x="4" y="11"/>
                  </a:cubicBezTo>
                  <a:cubicBezTo>
                    <a:pt x="7" y="9"/>
                    <a:pt x="12" y="7"/>
                    <a:pt x="15" y="6"/>
                  </a:cubicBezTo>
                  <a:cubicBezTo>
                    <a:pt x="17" y="4"/>
                    <a:pt x="17" y="4"/>
                    <a:pt x="17" y="4"/>
                  </a:cubicBezTo>
                  <a:cubicBezTo>
                    <a:pt x="18" y="3"/>
                    <a:pt x="18" y="2"/>
                    <a:pt x="18" y="1"/>
                  </a:cubicBezTo>
                  <a:cubicBezTo>
                    <a:pt x="18" y="1"/>
                    <a:pt x="18" y="1"/>
                    <a:pt x="18" y="1"/>
                  </a:cubicBezTo>
                  <a:cubicBezTo>
                    <a:pt x="14" y="3"/>
                    <a:pt x="7" y="7"/>
                    <a:pt x="3" y="9"/>
                  </a:cubicBezTo>
                  <a:cubicBezTo>
                    <a:pt x="1" y="11"/>
                    <a:pt x="1" y="11"/>
                    <a:pt x="1" y="10"/>
                  </a:cubicBezTo>
                  <a:cubicBezTo>
                    <a:pt x="1" y="10"/>
                    <a:pt x="0" y="10"/>
                    <a:pt x="1" y="10"/>
                  </a:cubicBezTo>
                  <a:cubicBezTo>
                    <a:pt x="1" y="10"/>
                    <a:pt x="1" y="10"/>
                    <a:pt x="1" y="10"/>
                  </a:cubicBezTo>
                  <a:cubicBezTo>
                    <a:pt x="1" y="9"/>
                    <a:pt x="2" y="9"/>
                    <a:pt x="3" y="8"/>
                  </a:cubicBezTo>
                  <a:cubicBezTo>
                    <a:pt x="7" y="6"/>
                    <a:pt x="14" y="2"/>
                    <a:pt x="19" y="0"/>
                  </a:cubicBezTo>
                  <a:cubicBezTo>
                    <a:pt x="19" y="0"/>
                    <a:pt x="19" y="0"/>
                    <a:pt x="19" y="0"/>
                  </a:cubicBezTo>
                  <a:cubicBezTo>
                    <a:pt x="19" y="0"/>
                    <a:pt x="19" y="0"/>
                    <a:pt x="19" y="0"/>
                  </a:cubicBezTo>
                  <a:cubicBezTo>
                    <a:pt x="19" y="1"/>
                    <a:pt x="19" y="1"/>
                    <a:pt x="19" y="2"/>
                  </a:cubicBezTo>
                  <a:cubicBezTo>
                    <a:pt x="19" y="3"/>
                    <a:pt x="19" y="4"/>
                    <a:pt x="18" y="5"/>
                  </a:cubicBezTo>
                  <a:cubicBezTo>
                    <a:pt x="18" y="5"/>
                    <a:pt x="18" y="5"/>
                    <a:pt x="18" y="5"/>
                  </a:cubicBezTo>
                  <a:cubicBezTo>
                    <a:pt x="16" y="6"/>
                    <a:pt x="16" y="6"/>
                    <a:pt x="16" y="6"/>
                  </a:cubicBezTo>
                  <a:cubicBezTo>
                    <a:pt x="12" y="8"/>
                    <a:pt x="8" y="10"/>
                    <a:pt x="4" y="11"/>
                  </a:cubicBezTo>
                  <a:cubicBezTo>
                    <a:pt x="4" y="11"/>
                    <a:pt x="4" y="12"/>
                    <a:pt x="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3" name="Freeform 321"/>
            <p:cNvSpPr/>
            <p:nvPr/>
          </p:nvSpPr>
          <p:spPr bwMode="auto">
            <a:xfrm>
              <a:off x="3850" y="2198"/>
              <a:ext cx="5" cy="12"/>
            </a:xfrm>
            <a:custGeom>
              <a:avLst/>
              <a:gdLst>
                <a:gd name="T0" fmla="*/ 1 w 2"/>
                <a:gd name="T1" fmla="*/ 5 h 5"/>
                <a:gd name="T2" fmla="*/ 1 w 2"/>
                <a:gd name="T3" fmla="*/ 5 h 5"/>
                <a:gd name="T4" fmla="*/ 0 w 2"/>
                <a:gd name="T5" fmla="*/ 5 h 5"/>
                <a:gd name="T6" fmla="*/ 1 w 2"/>
                <a:gd name="T7" fmla="*/ 0 h 5"/>
                <a:gd name="T8" fmla="*/ 1 w 2"/>
                <a:gd name="T9" fmla="*/ 0 h 5"/>
                <a:gd name="T10" fmla="*/ 2 w 2"/>
                <a:gd name="T11" fmla="*/ 0 h 5"/>
                <a:gd name="T12" fmla="*/ 1 w 2"/>
                <a:gd name="T13" fmla="*/ 5 h 5"/>
                <a:gd name="T14" fmla="*/ 1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1" y="5"/>
                  </a:moveTo>
                  <a:cubicBezTo>
                    <a:pt x="1" y="5"/>
                    <a:pt x="1" y="5"/>
                    <a:pt x="1" y="5"/>
                  </a:cubicBezTo>
                  <a:cubicBezTo>
                    <a:pt x="1" y="5"/>
                    <a:pt x="0" y="5"/>
                    <a:pt x="0" y="5"/>
                  </a:cubicBezTo>
                  <a:cubicBezTo>
                    <a:pt x="1" y="3"/>
                    <a:pt x="1" y="2"/>
                    <a:pt x="1" y="0"/>
                  </a:cubicBezTo>
                  <a:cubicBezTo>
                    <a:pt x="1" y="0"/>
                    <a:pt x="1" y="0"/>
                    <a:pt x="1" y="0"/>
                  </a:cubicBezTo>
                  <a:cubicBezTo>
                    <a:pt x="1" y="0"/>
                    <a:pt x="2" y="0"/>
                    <a:pt x="2" y="0"/>
                  </a:cubicBezTo>
                  <a:cubicBezTo>
                    <a:pt x="2" y="2"/>
                    <a:pt x="2" y="3"/>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4" name="Freeform 322"/>
            <p:cNvSpPr/>
            <p:nvPr/>
          </p:nvSpPr>
          <p:spPr bwMode="auto">
            <a:xfrm>
              <a:off x="3840" y="2157"/>
              <a:ext cx="20" cy="53"/>
            </a:xfrm>
            <a:custGeom>
              <a:avLst/>
              <a:gdLst>
                <a:gd name="T0" fmla="*/ 7 w 8"/>
                <a:gd name="T1" fmla="*/ 21 h 21"/>
                <a:gd name="T2" fmla="*/ 7 w 8"/>
                <a:gd name="T3" fmla="*/ 21 h 21"/>
                <a:gd name="T4" fmla="*/ 6 w 8"/>
                <a:gd name="T5" fmla="*/ 20 h 21"/>
                <a:gd name="T6" fmla="*/ 5 w 8"/>
                <a:gd name="T7" fmla="*/ 18 h 21"/>
                <a:gd name="T8" fmla="*/ 5 w 8"/>
                <a:gd name="T9" fmla="*/ 18 h 21"/>
                <a:gd name="T10" fmla="*/ 6 w 8"/>
                <a:gd name="T11" fmla="*/ 18 h 21"/>
                <a:gd name="T12" fmla="*/ 7 w 8"/>
                <a:gd name="T13" fmla="*/ 19 h 21"/>
                <a:gd name="T14" fmla="*/ 7 w 8"/>
                <a:gd name="T15" fmla="*/ 20 h 21"/>
                <a:gd name="T16" fmla="*/ 7 w 8"/>
                <a:gd name="T17" fmla="*/ 18 h 21"/>
                <a:gd name="T18" fmla="*/ 7 w 8"/>
                <a:gd name="T19" fmla="*/ 15 h 21"/>
                <a:gd name="T20" fmla="*/ 4 w 8"/>
                <a:gd name="T21" fmla="*/ 9 h 21"/>
                <a:gd name="T22" fmla="*/ 0 w 8"/>
                <a:gd name="T23" fmla="*/ 1 h 21"/>
                <a:gd name="T24" fmla="*/ 0 w 8"/>
                <a:gd name="T25" fmla="*/ 0 h 21"/>
                <a:gd name="T26" fmla="*/ 1 w 8"/>
                <a:gd name="T27" fmla="*/ 0 h 21"/>
                <a:gd name="T28" fmla="*/ 5 w 8"/>
                <a:gd name="T29" fmla="*/ 9 h 21"/>
                <a:gd name="T30" fmla="*/ 8 w 8"/>
                <a:gd name="T31" fmla="*/ 15 h 21"/>
                <a:gd name="T32" fmla="*/ 8 w 8"/>
                <a:gd name="T33" fmla="*/ 19 h 21"/>
                <a:gd name="T34" fmla="*/ 8 w 8"/>
                <a:gd name="T35" fmla="*/ 21 h 21"/>
                <a:gd name="T36" fmla="*/ 8 w 8"/>
                <a:gd name="T37" fmla="*/ 21 h 21"/>
                <a:gd name="T38" fmla="*/ 7 w 8"/>
                <a:gd name="T3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 h="21">
                  <a:moveTo>
                    <a:pt x="7" y="21"/>
                  </a:moveTo>
                  <a:cubicBezTo>
                    <a:pt x="7" y="21"/>
                    <a:pt x="7" y="21"/>
                    <a:pt x="7" y="21"/>
                  </a:cubicBezTo>
                  <a:cubicBezTo>
                    <a:pt x="7" y="21"/>
                    <a:pt x="6" y="20"/>
                    <a:pt x="6" y="20"/>
                  </a:cubicBezTo>
                  <a:cubicBezTo>
                    <a:pt x="6" y="19"/>
                    <a:pt x="5" y="19"/>
                    <a:pt x="5" y="18"/>
                  </a:cubicBezTo>
                  <a:cubicBezTo>
                    <a:pt x="5" y="18"/>
                    <a:pt x="5" y="18"/>
                    <a:pt x="5" y="18"/>
                  </a:cubicBezTo>
                  <a:cubicBezTo>
                    <a:pt x="5" y="17"/>
                    <a:pt x="5" y="17"/>
                    <a:pt x="6" y="18"/>
                  </a:cubicBezTo>
                  <a:cubicBezTo>
                    <a:pt x="6" y="18"/>
                    <a:pt x="6" y="19"/>
                    <a:pt x="7" y="19"/>
                  </a:cubicBezTo>
                  <a:cubicBezTo>
                    <a:pt x="7" y="19"/>
                    <a:pt x="7" y="19"/>
                    <a:pt x="7" y="20"/>
                  </a:cubicBezTo>
                  <a:cubicBezTo>
                    <a:pt x="7" y="19"/>
                    <a:pt x="7" y="19"/>
                    <a:pt x="7" y="18"/>
                  </a:cubicBezTo>
                  <a:cubicBezTo>
                    <a:pt x="7" y="17"/>
                    <a:pt x="7" y="16"/>
                    <a:pt x="7" y="15"/>
                  </a:cubicBezTo>
                  <a:cubicBezTo>
                    <a:pt x="7" y="15"/>
                    <a:pt x="6" y="12"/>
                    <a:pt x="4" y="9"/>
                  </a:cubicBezTo>
                  <a:cubicBezTo>
                    <a:pt x="3" y="6"/>
                    <a:pt x="1" y="3"/>
                    <a:pt x="0" y="1"/>
                  </a:cubicBezTo>
                  <a:cubicBezTo>
                    <a:pt x="0" y="1"/>
                    <a:pt x="0" y="0"/>
                    <a:pt x="0" y="0"/>
                  </a:cubicBezTo>
                  <a:cubicBezTo>
                    <a:pt x="0" y="0"/>
                    <a:pt x="1" y="0"/>
                    <a:pt x="1" y="0"/>
                  </a:cubicBezTo>
                  <a:cubicBezTo>
                    <a:pt x="2" y="2"/>
                    <a:pt x="3" y="6"/>
                    <a:pt x="5" y="9"/>
                  </a:cubicBezTo>
                  <a:cubicBezTo>
                    <a:pt x="7" y="13"/>
                    <a:pt x="8" y="15"/>
                    <a:pt x="8" y="15"/>
                  </a:cubicBezTo>
                  <a:cubicBezTo>
                    <a:pt x="8" y="15"/>
                    <a:pt x="8" y="17"/>
                    <a:pt x="8" y="19"/>
                  </a:cubicBezTo>
                  <a:cubicBezTo>
                    <a:pt x="8" y="19"/>
                    <a:pt x="8" y="20"/>
                    <a:pt x="8" y="21"/>
                  </a:cubicBezTo>
                  <a:cubicBezTo>
                    <a:pt x="8" y="21"/>
                    <a:pt x="8" y="21"/>
                    <a:pt x="8" y="21"/>
                  </a:cubicBezTo>
                  <a:cubicBezTo>
                    <a:pt x="7" y="21"/>
                    <a:pt x="7" y="21"/>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5" name="Freeform 323"/>
            <p:cNvSpPr/>
            <p:nvPr/>
          </p:nvSpPr>
          <p:spPr bwMode="auto">
            <a:xfrm>
              <a:off x="3842" y="2157"/>
              <a:ext cx="46" cy="18"/>
            </a:xfrm>
            <a:custGeom>
              <a:avLst/>
              <a:gdLst>
                <a:gd name="T0" fmla="*/ 18 w 18"/>
                <a:gd name="T1" fmla="*/ 7 h 7"/>
                <a:gd name="T2" fmla="*/ 18 w 18"/>
                <a:gd name="T3" fmla="*/ 7 h 7"/>
                <a:gd name="T4" fmla="*/ 13 w 18"/>
                <a:gd name="T5" fmla="*/ 5 h 7"/>
                <a:gd name="T6" fmla="*/ 0 w 18"/>
                <a:gd name="T7" fmla="*/ 0 h 7"/>
                <a:gd name="T8" fmla="*/ 0 w 18"/>
                <a:gd name="T9" fmla="*/ 0 h 7"/>
                <a:gd name="T10" fmla="*/ 0 w 18"/>
                <a:gd name="T11" fmla="*/ 0 h 7"/>
                <a:gd name="T12" fmla="*/ 13 w 18"/>
                <a:gd name="T13" fmla="*/ 4 h 7"/>
                <a:gd name="T14" fmla="*/ 18 w 18"/>
                <a:gd name="T15" fmla="*/ 6 h 7"/>
                <a:gd name="T16" fmla="*/ 18 w 18"/>
                <a:gd name="T17" fmla="*/ 6 h 7"/>
                <a:gd name="T18" fmla="*/ 18 w 18"/>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18" y="7"/>
                  </a:moveTo>
                  <a:cubicBezTo>
                    <a:pt x="18" y="7"/>
                    <a:pt x="18" y="7"/>
                    <a:pt x="18" y="7"/>
                  </a:cubicBezTo>
                  <a:cubicBezTo>
                    <a:pt x="16" y="6"/>
                    <a:pt x="15" y="6"/>
                    <a:pt x="13" y="5"/>
                  </a:cubicBezTo>
                  <a:cubicBezTo>
                    <a:pt x="8" y="3"/>
                    <a:pt x="2" y="1"/>
                    <a:pt x="0" y="0"/>
                  </a:cubicBezTo>
                  <a:cubicBezTo>
                    <a:pt x="0" y="0"/>
                    <a:pt x="0" y="0"/>
                    <a:pt x="0" y="0"/>
                  </a:cubicBezTo>
                  <a:cubicBezTo>
                    <a:pt x="0" y="0"/>
                    <a:pt x="0" y="0"/>
                    <a:pt x="0" y="0"/>
                  </a:cubicBezTo>
                  <a:cubicBezTo>
                    <a:pt x="2" y="0"/>
                    <a:pt x="9" y="3"/>
                    <a:pt x="13" y="4"/>
                  </a:cubicBezTo>
                  <a:cubicBezTo>
                    <a:pt x="15" y="5"/>
                    <a:pt x="17" y="5"/>
                    <a:pt x="18" y="6"/>
                  </a:cubicBezTo>
                  <a:cubicBezTo>
                    <a:pt x="18" y="6"/>
                    <a:pt x="18" y="6"/>
                    <a:pt x="18" y="6"/>
                  </a:cubicBezTo>
                  <a:cubicBezTo>
                    <a:pt x="18" y="6"/>
                    <a:pt x="18" y="7"/>
                    <a:pt x="18"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6" name="Freeform 324"/>
            <p:cNvSpPr/>
            <p:nvPr/>
          </p:nvSpPr>
          <p:spPr bwMode="auto">
            <a:xfrm>
              <a:off x="3883" y="2178"/>
              <a:ext cx="2" cy="12"/>
            </a:xfrm>
            <a:custGeom>
              <a:avLst/>
              <a:gdLst>
                <a:gd name="T0" fmla="*/ 0 w 1"/>
                <a:gd name="T1" fmla="*/ 5 h 5"/>
                <a:gd name="T2" fmla="*/ 0 w 1"/>
                <a:gd name="T3" fmla="*/ 5 h 5"/>
                <a:gd name="T4" fmla="*/ 0 w 1"/>
                <a:gd name="T5" fmla="*/ 5 h 5"/>
                <a:gd name="T6" fmla="*/ 0 w 1"/>
                <a:gd name="T7" fmla="*/ 2 h 5"/>
                <a:gd name="T8" fmla="*/ 0 w 1"/>
                <a:gd name="T9" fmla="*/ 0 h 5"/>
                <a:gd name="T10" fmla="*/ 1 w 1"/>
                <a:gd name="T11" fmla="*/ 0 h 5"/>
                <a:gd name="T12" fmla="*/ 1 w 1"/>
                <a:gd name="T13" fmla="*/ 0 h 5"/>
                <a:gd name="T14" fmla="*/ 1 w 1"/>
                <a:gd name="T15" fmla="*/ 2 h 5"/>
                <a:gd name="T16" fmla="*/ 0 w 1"/>
                <a:gd name="T17" fmla="*/ 5 h 5"/>
                <a:gd name="T18" fmla="*/ 0 w 1"/>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5">
                  <a:moveTo>
                    <a:pt x="0" y="5"/>
                  </a:moveTo>
                  <a:cubicBezTo>
                    <a:pt x="0" y="5"/>
                    <a:pt x="0" y="5"/>
                    <a:pt x="0" y="5"/>
                  </a:cubicBezTo>
                  <a:cubicBezTo>
                    <a:pt x="0" y="5"/>
                    <a:pt x="0" y="5"/>
                    <a:pt x="0" y="5"/>
                  </a:cubicBezTo>
                  <a:cubicBezTo>
                    <a:pt x="0" y="4"/>
                    <a:pt x="0" y="3"/>
                    <a:pt x="0" y="2"/>
                  </a:cubicBezTo>
                  <a:cubicBezTo>
                    <a:pt x="0" y="1"/>
                    <a:pt x="0" y="1"/>
                    <a:pt x="0" y="0"/>
                  </a:cubicBezTo>
                  <a:cubicBezTo>
                    <a:pt x="0" y="0"/>
                    <a:pt x="1" y="0"/>
                    <a:pt x="1" y="0"/>
                  </a:cubicBezTo>
                  <a:cubicBezTo>
                    <a:pt x="1" y="0"/>
                    <a:pt x="1" y="0"/>
                    <a:pt x="1" y="0"/>
                  </a:cubicBezTo>
                  <a:cubicBezTo>
                    <a:pt x="1" y="1"/>
                    <a:pt x="1" y="1"/>
                    <a:pt x="1" y="2"/>
                  </a:cubicBezTo>
                  <a:cubicBezTo>
                    <a:pt x="1" y="5"/>
                    <a:pt x="1" y="5"/>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7" name="Freeform 325"/>
            <p:cNvSpPr/>
            <p:nvPr/>
          </p:nvSpPr>
          <p:spPr bwMode="auto">
            <a:xfrm>
              <a:off x="3883" y="2170"/>
              <a:ext cx="5" cy="15"/>
            </a:xfrm>
            <a:custGeom>
              <a:avLst/>
              <a:gdLst>
                <a:gd name="T0" fmla="*/ 1 w 2"/>
                <a:gd name="T1" fmla="*/ 6 h 6"/>
                <a:gd name="T2" fmla="*/ 1 w 2"/>
                <a:gd name="T3" fmla="*/ 6 h 6"/>
                <a:gd name="T4" fmla="*/ 1 w 2"/>
                <a:gd name="T5" fmla="*/ 6 h 6"/>
                <a:gd name="T6" fmla="*/ 1 w 2"/>
                <a:gd name="T7" fmla="*/ 5 h 6"/>
                <a:gd name="T8" fmla="*/ 1 w 2"/>
                <a:gd name="T9" fmla="*/ 5 h 6"/>
                <a:gd name="T10" fmla="*/ 1 w 2"/>
                <a:gd name="T11" fmla="*/ 1 h 6"/>
                <a:gd name="T12" fmla="*/ 2 w 2"/>
                <a:gd name="T13" fmla="*/ 0 h 6"/>
                <a:gd name="T14" fmla="*/ 2 w 2"/>
                <a:gd name="T15" fmla="*/ 1 h 6"/>
                <a:gd name="T16" fmla="*/ 2 w 2"/>
                <a:gd name="T17" fmla="*/ 6 h 6"/>
                <a:gd name="T18" fmla="*/ 2 w 2"/>
                <a:gd name="T19" fmla="*/ 6 h 6"/>
                <a:gd name="T20" fmla="*/ 1 w 2"/>
                <a:gd name="T21"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6">
                  <a:moveTo>
                    <a:pt x="1" y="6"/>
                  </a:moveTo>
                  <a:cubicBezTo>
                    <a:pt x="1" y="6"/>
                    <a:pt x="1" y="6"/>
                    <a:pt x="1" y="6"/>
                  </a:cubicBezTo>
                  <a:cubicBezTo>
                    <a:pt x="1" y="6"/>
                    <a:pt x="1" y="6"/>
                    <a:pt x="1" y="6"/>
                  </a:cubicBezTo>
                  <a:cubicBezTo>
                    <a:pt x="1" y="6"/>
                    <a:pt x="0" y="5"/>
                    <a:pt x="1" y="5"/>
                  </a:cubicBezTo>
                  <a:cubicBezTo>
                    <a:pt x="1" y="5"/>
                    <a:pt x="1" y="5"/>
                    <a:pt x="1" y="5"/>
                  </a:cubicBezTo>
                  <a:cubicBezTo>
                    <a:pt x="1" y="1"/>
                    <a:pt x="1" y="1"/>
                    <a:pt x="1" y="1"/>
                  </a:cubicBezTo>
                  <a:cubicBezTo>
                    <a:pt x="1" y="1"/>
                    <a:pt x="2" y="0"/>
                    <a:pt x="2" y="0"/>
                  </a:cubicBezTo>
                  <a:cubicBezTo>
                    <a:pt x="2" y="0"/>
                    <a:pt x="2" y="1"/>
                    <a:pt x="2" y="1"/>
                  </a:cubicBezTo>
                  <a:cubicBezTo>
                    <a:pt x="2" y="6"/>
                    <a:pt x="2" y="6"/>
                    <a:pt x="2" y="6"/>
                  </a:cubicBezTo>
                  <a:cubicBezTo>
                    <a:pt x="2" y="6"/>
                    <a:pt x="2" y="6"/>
                    <a:pt x="2"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8" name="Freeform 326"/>
            <p:cNvSpPr/>
            <p:nvPr/>
          </p:nvSpPr>
          <p:spPr bwMode="auto">
            <a:xfrm>
              <a:off x="3885" y="2140"/>
              <a:ext cx="8" cy="48"/>
            </a:xfrm>
            <a:custGeom>
              <a:avLst/>
              <a:gdLst>
                <a:gd name="T0" fmla="*/ 1 w 3"/>
                <a:gd name="T1" fmla="*/ 19 h 19"/>
                <a:gd name="T2" fmla="*/ 0 w 3"/>
                <a:gd name="T3" fmla="*/ 19 h 19"/>
                <a:gd name="T4" fmla="*/ 0 w 3"/>
                <a:gd name="T5" fmla="*/ 18 h 19"/>
                <a:gd name="T6" fmla="*/ 1 w 3"/>
                <a:gd name="T7" fmla="*/ 17 h 19"/>
                <a:gd name="T8" fmla="*/ 1 w 3"/>
                <a:gd name="T9" fmla="*/ 17 h 19"/>
                <a:gd name="T10" fmla="*/ 2 w 3"/>
                <a:gd name="T11" fmla="*/ 10 h 19"/>
                <a:gd name="T12" fmla="*/ 1 w 3"/>
                <a:gd name="T13" fmla="*/ 1 h 19"/>
                <a:gd name="T14" fmla="*/ 1 w 3"/>
                <a:gd name="T15" fmla="*/ 1 h 19"/>
                <a:gd name="T16" fmla="*/ 2 w 3"/>
                <a:gd name="T17" fmla="*/ 1 h 19"/>
                <a:gd name="T18" fmla="*/ 3 w 3"/>
                <a:gd name="T19" fmla="*/ 10 h 19"/>
                <a:gd name="T20" fmla="*/ 1 w 3"/>
                <a:gd name="T21" fmla="*/ 18 h 19"/>
                <a:gd name="T22" fmla="*/ 1 w 3"/>
                <a:gd name="T23"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19">
                  <a:moveTo>
                    <a:pt x="1" y="19"/>
                  </a:moveTo>
                  <a:cubicBezTo>
                    <a:pt x="1" y="19"/>
                    <a:pt x="1" y="19"/>
                    <a:pt x="0" y="19"/>
                  </a:cubicBezTo>
                  <a:cubicBezTo>
                    <a:pt x="0" y="18"/>
                    <a:pt x="0" y="18"/>
                    <a:pt x="0" y="18"/>
                  </a:cubicBezTo>
                  <a:cubicBezTo>
                    <a:pt x="0" y="17"/>
                    <a:pt x="0" y="17"/>
                    <a:pt x="1" y="17"/>
                  </a:cubicBezTo>
                  <a:cubicBezTo>
                    <a:pt x="1" y="17"/>
                    <a:pt x="1" y="17"/>
                    <a:pt x="1" y="17"/>
                  </a:cubicBezTo>
                  <a:cubicBezTo>
                    <a:pt x="2" y="15"/>
                    <a:pt x="2" y="13"/>
                    <a:pt x="2" y="10"/>
                  </a:cubicBezTo>
                  <a:cubicBezTo>
                    <a:pt x="2" y="7"/>
                    <a:pt x="2" y="4"/>
                    <a:pt x="1" y="1"/>
                  </a:cubicBezTo>
                  <a:cubicBezTo>
                    <a:pt x="1" y="1"/>
                    <a:pt x="1" y="1"/>
                    <a:pt x="1" y="1"/>
                  </a:cubicBezTo>
                  <a:cubicBezTo>
                    <a:pt x="2" y="0"/>
                    <a:pt x="2" y="1"/>
                    <a:pt x="2" y="1"/>
                  </a:cubicBezTo>
                  <a:cubicBezTo>
                    <a:pt x="2" y="4"/>
                    <a:pt x="3" y="7"/>
                    <a:pt x="3" y="10"/>
                  </a:cubicBezTo>
                  <a:cubicBezTo>
                    <a:pt x="3" y="13"/>
                    <a:pt x="2" y="16"/>
                    <a:pt x="1" y="18"/>
                  </a:cubicBezTo>
                  <a:cubicBezTo>
                    <a:pt x="1" y="18"/>
                    <a:pt x="1" y="19"/>
                    <a:pt x="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09" name="Freeform 327"/>
            <p:cNvSpPr/>
            <p:nvPr/>
          </p:nvSpPr>
          <p:spPr bwMode="auto">
            <a:xfrm>
              <a:off x="3840" y="2150"/>
              <a:ext cx="2" cy="10"/>
            </a:xfrm>
            <a:custGeom>
              <a:avLst/>
              <a:gdLst>
                <a:gd name="T0" fmla="*/ 1 w 1"/>
                <a:gd name="T1" fmla="*/ 4 h 4"/>
                <a:gd name="T2" fmla="*/ 1 w 1"/>
                <a:gd name="T3" fmla="*/ 4 h 4"/>
                <a:gd name="T4" fmla="*/ 0 w 1"/>
                <a:gd name="T5" fmla="*/ 4 h 4"/>
                <a:gd name="T6" fmla="*/ 0 w 1"/>
                <a:gd name="T7" fmla="*/ 2 h 4"/>
                <a:gd name="T8" fmla="*/ 0 w 1"/>
                <a:gd name="T9" fmla="*/ 1 h 4"/>
                <a:gd name="T10" fmla="*/ 1 w 1"/>
                <a:gd name="T11" fmla="*/ 0 h 4"/>
                <a:gd name="T12" fmla="*/ 1 w 1"/>
                <a:gd name="T13" fmla="*/ 1 h 4"/>
                <a:gd name="T14" fmla="*/ 1 w 1"/>
                <a:gd name="T15" fmla="*/ 2 h 4"/>
                <a:gd name="T16" fmla="*/ 1 w 1"/>
                <a:gd name="T17" fmla="*/ 4 h 4"/>
                <a:gd name="T18" fmla="*/ 1 w 1"/>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4">
                  <a:moveTo>
                    <a:pt x="1" y="4"/>
                  </a:moveTo>
                  <a:cubicBezTo>
                    <a:pt x="1" y="4"/>
                    <a:pt x="1" y="4"/>
                    <a:pt x="1" y="4"/>
                  </a:cubicBezTo>
                  <a:cubicBezTo>
                    <a:pt x="0" y="4"/>
                    <a:pt x="0" y="4"/>
                    <a:pt x="0" y="4"/>
                  </a:cubicBezTo>
                  <a:cubicBezTo>
                    <a:pt x="0" y="3"/>
                    <a:pt x="0" y="3"/>
                    <a:pt x="0" y="2"/>
                  </a:cubicBezTo>
                  <a:cubicBezTo>
                    <a:pt x="0" y="2"/>
                    <a:pt x="0" y="1"/>
                    <a:pt x="0" y="1"/>
                  </a:cubicBezTo>
                  <a:cubicBezTo>
                    <a:pt x="0" y="0"/>
                    <a:pt x="1" y="0"/>
                    <a:pt x="1" y="0"/>
                  </a:cubicBezTo>
                  <a:cubicBezTo>
                    <a:pt x="1" y="0"/>
                    <a:pt x="1" y="1"/>
                    <a:pt x="1" y="1"/>
                  </a:cubicBezTo>
                  <a:cubicBezTo>
                    <a:pt x="1" y="1"/>
                    <a:pt x="1" y="2"/>
                    <a:pt x="1" y="2"/>
                  </a:cubicBezTo>
                  <a:cubicBezTo>
                    <a:pt x="1"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0" name="Freeform 328"/>
            <p:cNvSpPr/>
            <p:nvPr/>
          </p:nvSpPr>
          <p:spPr bwMode="auto">
            <a:xfrm>
              <a:off x="3790" y="2170"/>
              <a:ext cx="5" cy="8"/>
            </a:xfrm>
            <a:custGeom>
              <a:avLst/>
              <a:gdLst>
                <a:gd name="T0" fmla="*/ 0 w 2"/>
                <a:gd name="T1" fmla="*/ 3 h 3"/>
                <a:gd name="T2" fmla="*/ 0 w 2"/>
                <a:gd name="T3" fmla="*/ 3 h 3"/>
                <a:gd name="T4" fmla="*/ 0 w 2"/>
                <a:gd name="T5" fmla="*/ 2 h 3"/>
                <a:gd name="T6" fmla="*/ 1 w 2"/>
                <a:gd name="T7" fmla="*/ 0 h 3"/>
                <a:gd name="T8" fmla="*/ 1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0"/>
                    <a:pt x="1" y="0"/>
                    <a:pt x="1" y="0"/>
                  </a:cubicBezTo>
                  <a:cubicBezTo>
                    <a:pt x="1" y="0"/>
                    <a:pt x="1" y="0"/>
                    <a:pt x="1" y="0"/>
                  </a:cubicBezTo>
                  <a:cubicBezTo>
                    <a:pt x="2" y="0"/>
                    <a:pt x="2" y="1"/>
                    <a:pt x="2" y="1"/>
                  </a:cubicBezTo>
                  <a:cubicBezTo>
                    <a:pt x="1" y="3"/>
                    <a:pt x="1" y="3"/>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1" name="Freeform 329"/>
            <p:cNvSpPr/>
            <p:nvPr/>
          </p:nvSpPr>
          <p:spPr bwMode="auto">
            <a:xfrm>
              <a:off x="3792" y="2175"/>
              <a:ext cx="5" cy="8"/>
            </a:xfrm>
            <a:custGeom>
              <a:avLst/>
              <a:gdLst>
                <a:gd name="T0" fmla="*/ 0 w 2"/>
                <a:gd name="T1" fmla="*/ 3 h 3"/>
                <a:gd name="T2" fmla="*/ 0 w 2"/>
                <a:gd name="T3" fmla="*/ 3 h 3"/>
                <a:gd name="T4" fmla="*/ 0 w 2"/>
                <a:gd name="T5" fmla="*/ 2 h 3"/>
                <a:gd name="T6" fmla="*/ 1 w 2"/>
                <a:gd name="T7" fmla="*/ 1 h 3"/>
                <a:gd name="T8" fmla="*/ 1 w 2"/>
                <a:gd name="T9" fmla="*/ 1 h 3"/>
                <a:gd name="T10" fmla="*/ 1 w 2"/>
                <a:gd name="T11" fmla="*/ 1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0" y="2"/>
                    <a:pt x="0" y="1"/>
                    <a:pt x="1" y="1"/>
                  </a:cubicBezTo>
                  <a:cubicBezTo>
                    <a:pt x="1" y="1"/>
                    <a:pt x="1" y="0"/>
                    <a:pt x="1" y="1"/>
                  </a:cubicBezTo>
                  <a:cubicBezTo>
                    <a:pt x="1" y="1"/>
                    <a:pt x="2" y="1"/>
                    <a:pt x="1" y="1"/>
                  </a:cubicBezTo>
                  <a:cubicBezTo>
                    <a:pt x="1" y="2"/>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2" name="Freeform 330"/>
            <p:cNvSpPr/>
            <p:nvPr/>
          </p:nvSpPr>
          <p:spPr bwMode="auto">
            <a:xfrm>
              <a:off x="3792" y="2180"/>
              <a:ext cx="8" cy="8"/>
            </a:xfrm>
            <a:custGeom>
              <a:avLst/>
              <a:gdLst>
                <a:gd name="T0" fmla="*/ 1 w 3"/>
                <a:gd name="T1" fmla="*/ 3 h 3"/>
                <a:gd name="T2" fmla="*/ 1 w 3"/>
                <a:gd name="T3" fmla="*/ 3 h 3"/>
                <a:gd name="T4" fmla="*/ 1 w 3"/>
                <a:gd name="T5" fmla="*/ 3 h 3"/>
                <a:gd name="T6" fmla="*/ 2 w 3"/>
                <a:gd name="T7" fmla="*/ 0 h 3"/>
                <a:gd name="T8" fmla="*/ 2 w 3"/>
                <a:gd name="T9" fmla="*/ 0 h 3"/>
                <a:gd name="T10" fmla="*/ 2 w 3"/>
                <a:gd name="T11" fmla="*/ 1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1" y="3"/>
                  </a:cubicBezTo>
                  <a:cubicBezTo>
                    <a:pt x="0" y="3"/>
                    <a:pt x="0" y="3"/>
                    <a:pt x="1" y="3"/>
                  </a:cubicBezTo>
                  <a:cubicBezTo>
                    <a:pt x="2" y="0"/>
                    <a:pt x="2" y="0"/>
                    <a:pt x="2" y="0"/>
                  </a:cubicBezTo>
                  <a:cubicBezTo>
                    <a:pt x="2" y="0"/>
                    <a:pt x="2" y="0"/>
                    <a:pt x="2" y="0"/>
                  </a:cubicBezTo>
                  <a:cubicBezTo>
                    <a:pt x="3" y="0"/>
                    <a:pt x="3"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3" name="Freeform 331"/>
            <p:cNvSpPr/>
            <p:nvPr/>
          </p:nvSpPr>
          <p:spPr bwMode="auto">
            <a:xfrm>
              <a:off x="3795" y="2183"/>
              <a:ext cx="7" cy="10"/>
            </a:xfrm>
            <a:custGeom>
              <a:avLst/>
              <a:gdLst>
                <a:gd name="T0" fmla="*/ 1 w 3"/>
                <a:gd name="T1" fmla="*/ 4 h 4"/>
                <a:gd name="T2" fmla="*/ 1 w 3"/>
                <a:gd name="T3" fmla="*/ 4 h 4"/>
                <a:gd name="T4" fmla="*/ 0 w 3"/>
                <a:gd name="T5" fmla="*/ 3 h 4"/>
                <a:gd name="T6" fmla="*/ 2 w 3"/>
                <a:gd name="T7" fmla="*/ 1 h 4"/>
                <a:gd name="T8" fmla="*/ 2 w 3"/>
                <a:gd name="T9" fmla="*/ 0 h 4"/>
                <a:gd name="T10" fmla="*/ 3 w 3"/>
                <a:gd name="T11" fmla="*/ 1 h 4"/>
                <a:gd name="T12" fmla="*/ 1 w 3"/>
                <a:gd name="T13" fmla="*/ 3 h 4"/>
                <a:gd name="T14" fmla="*/ 1 w 3"/>
                <a:gd name="T15" fmla="*/ 4 h 4"/>
                <a:gd name="T16" fmla="*/ 1 w 3"/>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4">
                  <a:moveTo>
                    <a:pt x="1" y="4"/>
                  </a:moveTo>
                  <a:cubicBezTo>
                    <a:pt x="1" y="4"/>
                    <a:pt x="1" y="4"/>
                    <a:pt x="1" y="4"/>
                  </a:cubicBezTo>
                  <a:cubicBezTo>
                    <a:pt x="0" y="4"/>
                    <a:pt x="0" y="3"/>
                    <a:pt x="0" y="3"/>
                  </a:cubicBezTo>
                  <a:cubicBezTo>
                    <a:pt x="1" y="2"/>
                    <a:pt x="1" y="1"/>
                    <a:pt x="2" y="1"/>
                  </a:cubicBezTo>
                  <a:cubicBezTo>
                    <a:pt x="2" y="0"/>
                    <a:pt x="2" y="0"/>
                    <a:pt x="2" y="0"/>
                  </a:cubicBezTo>
                  <a:cubicBezTo>
                    <a:pt x="3" y="1"/>
                    <a:pt x="3" y="1"/>
                    <a:pt x="3" y="1"/>
                  </a:cubicBezTo>
                  <a:cubicBezTo>
                    <a:pt x="2" y="2"/>
                    <a:pt x="2" y="2"/>
                    <a:pt x="1" y="3"/>
                  </a:cubicBezTo>
                  <a:cubicBezTo>
                    <a:pt x="1" y="3"/>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4" name="Freeform 332"/>
            <p:cNvSpPr/>
            <p:nvPr/>
          </p:nvSpPr>
          <p:spPr bwMode="auto">
            <a:xfrm>
              <a:off x="3800" y="2188"/>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3"/>
                    <a:pt x="0" y="3"/>
                  </a:cubicBezTo>
                  <a:cubicBezTo>
                    <a:pt x="1" y="0"/>
                    <a:pt x="1" y="0"/>
                    <a:pt x="1" y="0"/>
                  </a:cubicBezTo>
                  <a:cubicBezTo>
                    <a:pt x="1" y="0"/>
                    <a:pt x="2" y="0"/>
                    <a:pt x="2" y="0"/>
                  </a:cubicBezTo>
                  <a:cubicBezTo>
                    <a:pt x="2" y="0"/>
                    <a:pt x="2" y="0"/>
                    <a:pt x="2" y="0"/>
                  </a:cubicBezTo>
                  <a:cubicBezTo>
                    <a:pt x="1" y="3"/>
                    <a:pt x="1" y="3"/>
                    <a:pt x="1" y="3"/>
                  </a:cubicBezTo>
                  <a:cubicBezTo>
                    <a:pt x="1"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5" name="Freeform 333"/>
            <p:cNvSpPr/>
            <p:nvPr/>
          </p:nvSpPr>
          <p:spPr bwMode="auto">
            <a:xfrm>
              <a:off x="3802" y="2190"/>
              <a:ext cx="8" cy="10"/>
            </a:xfrm>
            <a:custGeom>
              <a:avLst/>
              <a:gdLst>
                <a:gd name="T0" fmla="*/ 1 w 3"/>
                <a:gd name="T1" fmla="*/ 4 h 4"/>
                <a:gd name="T2" fmla="*/ 1 w 3"/>
                <a:gd name="T3" fmla="*/ 4 h 4"/>
                <a:gd name="T4" fmla="*/ 0 w 3"/>
                <a:gd name="T5" fmla="*/ 3 h 4"/>
                <a:gd name="T6" fmla="*/ 2 w 3"/>
                <a:gd name="T7" fmla="*/ 0 h 4"/>
                <a:gd name="T8" fmla="*/ 3 w 3"/>
                <a:gd name="T9" fmla="*/ 0 h 4"/>
                <a:gd name="T10" fmla="*/ 3 w 3"/>
                <a:gd name="T11" fmla="*/ 0 h 4"/>
                <a:gd name="T12" fmla="*/ 1 w 3"/>
                <a:gd name="T13" fmla="*/ 4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0" y="4"/>
                    <a:pt x="0" y="4"/>
                    <a:pt x="0" y="3"/>
                  </a:cubicBezTo>
                  <a:cubicBezTo>
                    <a:pt x="1" y="2"/>
                    <a:pt x="1" y="1"/>
                    <a:pt x="2" y="0"/>
                  </a:cubicBezTo>
                  <a:cubicBezTo>
                    <a:pt x="2" y="0"/>
                    <a:pt x="2" y="0"/>
                    <a:pt x="3" y="0"/>
                  </a:cubicBezTo>
                  <a:cubicBezTo>
                    <a:pt x="3" y="0"/>
                    <a:pt x="3" y="0"/>
                    <a:pt x="3" y="0"/>
                  </a:cubicBezTo>
                  <a:cubicBezTo>
                    <a:pt x="2" y="1"/>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6" name="Freeform 334"/>
            <p:cNvSpPr/>
            <p:nvPr/>
          </p:nvSpPr>
          <p:spPr bwMode="auto">
            <a:xfrm>
              <a:off x="3807" y="2193"/>
              <a:ext cx="8" cy="12"/>
            </a:xfrm>
            <a:custGeom>
              <a:avLst/>
              <a:gdLst>
                <a:gd name="T0" fmla="*/ 1 w 3"/>
                <a:gd name="T1" fmla="*/ 5 h 5"/>
                <a:gd name="T2" fmla="*/ 0 w 3"/>
                <a:gd name="T3" fmla="*/ 5 h 5"/>
                <a:gd name="T4" fmla="*/ 0 w 3"/>
                <a:gd name="T5" fmla="*/ 4 h 5"/>
                <a:gd name="T6" fmla="*/ 2 w 3"/>
                <a:gd name="T7" fmla="*/ 0 h 5"/>
                <a:gd name="T8" fmla="*/ 2 w 3"/>
                <a:gd name="T9" fmla="*/ 0 h 5"/>
                <a:gd name="T10" fmla="*/ 3 w 3"/>
                <a:gd name="T11" fmla="*/ 0 h 5"/>
                <a:gd name="T12" fmla="*/ 3 w 3"/>
                <a:gd name="T13" fmla="*/ 0 h 5"/>
                <a:gd name="T14" fmla="*/ 3 w 3"/>
                <a:gd name="T15" fmla="*/ 1 h 5"/>
                <a:gd name="T16" fmla="*/ 1 w 3"/>
                <a:gd name="T17" fmla="*/ 4 h 5"/>
                <a:gd name="T18" fmla="*/ 1 w 3"/>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
                  <a:moveTo>
                    <a:pt x="1" y="5"/>
                  </a:moveTo>
                  <a:cubicBezTo>
                    <a:pt x="1" y="5"/>
                    <a:pt x="1" y="5"/>
                    <a:pt x="0" y="5"/>
                  </a:cubicBezTo>
                  <a:cubicBezTo>
                    <a:pt x="0" y="5"/>
                    <a:pt x="0" y="4"/>
                    <a:pt x="0" y="4"/>
                  </a:cubicBezTo>
                  <a:cubicBezTo>
                    <a:pt x="1" y="3"/>
                    <a:pt x="1" y="1"/>
                    <a:pt x="2" y="0"/>
                  </a:cubicBezTo>
                  <a:cubicBezTo>
                    <a:pt x="2" y="0"/>
                    <a:pt x="2" y="0"/>
                    <a:pt x="2" y="0"/>
                  </a:cubicBezTo>
                  <a:cubicBezTo>
                    <a:pt x="3" y="0"/>
                    <a:pt x="3" y="0"/>
                    <a:pt x="3" y="0"/>
                  </a:cubicBezTo>
                  <a:cubicBezTo>
                    <a:pt x="3" y="0"/>
                    <a:pt x="3" y="0"/>
                    <a:pt x="3" y="0"/>
                  </a:cubicBezTo>
                  <a:cubicBezTo>
                    <a:pt x="3" y="1"/>
                    <a:pt x="3" y="1"/>
                    <a:pt x="3" y="1"/>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7" name="Freeform 335"/>
            <p:cNvSpPr/>
            <p:nvPr/>
          </p:nvSpPr>
          <p:spPr bwMode="auto">
            <a:xfrm>
              <a:off x="3812" y="2195"/>
              <a:ext cx="10" cy="13"/>
            </a:xfrm>
            <a:custGeom>
              <a:avLst/>
              <a:gdLst>
                <a:gd name="T0" fmla="*/ 1 w 4"/>
                <a:gd name="T1" fmla="*/ 5 h 5"/>
                <a:gd name="T2" fmla="*/ 1 w 4"/>
                <a:gd name="T3" fmla="*/ 5 h 5"/>
                <a:gd name="T4" fmla="*/ 1 w 4"/>
                <a:gd name="T5" fmla="*/ 4 h 5"/>
                <a:gd name="T6" fmla="*/ 3 w 4"/>
                <a:gd name="T7" fmla="*/ 0 h 5"/>
                <a:gd name="T8" fmla="*/ 3 w 4"/>
                <a:gd name="T9" fmla="*/ 0 h 5"/>
                <a:gd name="T10" fmla="*/ 3 w 4"/>
                <a:gd name="T11" fmla="*/ 1 h 5"/>
                <a:gd name="T12" fmla="*/ 1 w 4"/>
                <a:gd name="T13" fmla="*/ 4 h 5"/>
                <a:gd name="T14" fmla="*/ 1 w 4"/>
                <a:gd name="T15" fmla="*/ 5 h 5"/>
                <a:gd name="T16" fmla="*/ 1 w 4"/>
                <a:gd name="T17" fmla="*/ 5 h 5"/>
                <a:gd name="T18" fmla="*/ 1 w 4"/>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
                  <a:moveTo>
                    <a:pt x="1" y="5"/>
                  </a:moveTo>
                  <a:cubicBezTo>
                    <a:pt x="1" y="5"/>
                    <a:pt x="1" y="5"/>
                    <a:pt x="1" y="5"/>
                  </a:cubicBezTo>
                  <a:cubicBezTo>
                    <a:pt x="0" y="5"/>
                    <a:pt x="1" y="4"/>
                    <a:pt x="1" y="4"/>
                  </a:cubicBezTo>
                  <a:cubicBezTo>
                    <a:pt x="3" y="0"/>
                    <a:pt x="3" y="0"/>
                    <a:pt x="3" y="0"/>
                  </a:cubicBezTo>
                  <a:cubicBezTo>
                    <a:pt x="3" y="0"/>
                    <a:pt x="3" y="0"/>
                    <a:pt x="3" y="0"/>
                  </a:cubicBezTo>
                  <a:cubicBezTo>
                    <a:pt x="3" y="0"/>
                    <a:pt x="4" y="0"/>
                    <a:pt x="3" y="1"/>
                  </a:cubicBezTo>
                  <a:cubicBezTo>
                    <a:pt x="1" y="4"/>
                    <a:pt x="1" y="4"/>
                    <a:pt x="1" y="4"/>
                  </a:cubicBezTo>
                  <a:cubicBezTo>
                    <a:pt x="1" y="4"/>
                    <a:pt x="1" y="5"/>
                    <a:pt x="1" y="5"/>
                  </a:cubicBezTo>
                  <a:cubicBezTo>
                    <a:pt x="1" y="5"/>
                    <a:pt x="1" y="5"/>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8" name="Freeform 336"/>
            <p:cNvSpPr/>
            <p:nvPr/>
          </p:nvSpPr>
          <p:spPr bwMode="auto">
            <a:xfrm>
              <a:off x="3820" y="2198"/>
              <a:ext cx="7" cy="15"/>
            </a:xfrm>
            <a:custGeom>
              <a:avLst/>
              <a:gdLst>
                <a:gd name="T0" fmla="*/ 1 w 3"/>
                <a:gd name="T1" fmla="*/ 6 h 6"/>
                <a:gd name="T2" fmla="*/ 0 w 3"/>
                <a:gd name="T3" fmla="*/ 5 h 6"/>
                <a:gd name="T4" fmla="*/ 0 w 3"/>
                <a:gd name="T5" fmla="*/ 5 h 6"/>
                <a:gd name="T6" fmla="*/ 2 w 3"/>
                <a:gd name="T7" fmla="*/ 0 h 6"/>
                <a:gd name="T8" fmla="*/ 3 w 3"/>
                <a:gd name="T9" fmla="*/ 0 h 6"/>
                <a:gd name="T10" fmla="*/ 3 w 3"/>
                <a:gd name="T11" fmla="*/ 0 h 6"/>
                <a:gd name="T12" fmla="*/ 1 w 3"/>
                <a:gd name="T13" fmla="*/ 5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0" y="6"/>
                    <a:pt x="0" y="5"/>
                  </a:cubicBezTo>
                  <a:cubicBezTo>
                    <a:pt x="0" y="5"/>
                    <a:pt x="0" y="5"/>
                    <a:pt x="0" y="5"/>
                  </a:cubicBezTo>
                  <a:cubicBezTo>
                    <a:pt x="1" y="3"/>
                    <a:pt x="2" y="1"/>
                    <a:pt x="2" y="0"/>
                  </a:cubicBezTo>
                  <a:cubicBezTo>
                    <a:pt x="3" y="0"/>
                    <a:pt x="3" y="0"/>
                    <a:pt x="3" y="0"/>
                  </a:cubicBezTo>
                  <a:cubicBezTo>
                    <a:pt x="3" y="0"/>
                    <a:pt x="3" y="0"/>
                    <a:pt x="3" y="0"/>
                  </a:cubicBezTo>
                  <a:cubicBezTo>
                    <a:pt x="2" y="2"/>
                    <a:pt x="2" y="4"/>
                    <a:pt x="1" y="5"/>
                  </a:cubicBezTo>
                  <a:cubicBezTo>
                    <a:pt x="1" y="5"/>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19" name="Freeform 337"/>
            <p:cNvSpPr/>
            <p:nvPr/>
          </p:nvSpPr>
          <p:spPr bwMode="auto">
            <a:xfrm>
              <a:off x="3825" y="2198"/>
              <a:ext cx="7" cy="15"/>
            </a:xfrm>
            <a:custGeom>
              <a:avLst/>
              <a:gdLst>
                <a:gd name="T0" fmla="*/ 1 w 3"/>
                <a:gd name="T1" fmla="*/ 6 h 6"/>
                <a:gd name="T2" fmla="*/ 1 w 3"/>
                <a:gd name="T3" fmla="*/ 6 h 6"/>
                <a:gd name="T4" fmla="*/ 0 w 3"/>
                <a:gd name="T5" fmla="*/ 6 h 6"/>
                <a:gd name="T6" fmla="*/ 2 w 3"/>
                <a:gd name="T7" fmla="*/ 1 h 6"/>
                <a:gd name="T8" fmla="*/ 3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1" y="6"/>
                    <a:pt x="0" y="6"/>
                    <a:pt x="0" y="6"/>
                  </a:cubicBezTo>
                  <a:cubicBezTo>
                    <a:pt x="1" y="4"/>
                    <a:pt x="2" y="2"/>
                    <a:pt x="2" y="1"/>
                  </a:cubicBezTo>
                  <a:cubicBezTo>
                    <a:pt x="2" y="0"/>
                    <a:pt x="3" y="0"/>
                    <a:pt x="3" y="0"/>
                  </a:cubicBezTo>
                  <a:cubicBezTo>
                    <a:pt x="3" y="0"/>
                    <a:pt x="3" y="1"/>
                    <a:pt x="3" y="1"/>
                  </a:cubicBezTo>
                  <a:cubicBezTo>
                    <a:pt x="2" y="3"/>
                    <a:pt x="2" y="4"/>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0" name="Freeform 338"/>
            <p:cNvSpPr/>
            <p:nvPr/>
          </p:nvSpPr>
          <p:spPr bwMode="auto">
            <a:xfrm>
              <a:off x="3832"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1 h 6"/>
                <a:gd name="T12" fmla="*/ 1 w 3"/>
                <a:gd name="T13" fmla="*/ 6 h 6"/>
                <a:gd name="T14" fmla="*/ 0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0" y="6"/>
                  </a:moveTo>
                  <a:cubicBezTo>
                    <a:pt x="0" y="6"/>
                    <a:pt x="0" y="6"/>
                    <a:pt x="0" y="6"/>
                  </a:cubicBezTo>
                  <a:cubicBezTo>
                    <a:pt x="0" y="6"/>
                    <a:pt x="0" y="6"/>
                    <a:pt x="0" y="6"/>
                  </a:cubicBezTo>
                  <a:cubicBezTo>
                    <a:pt x="2" y="0"/>
                    <a:pt x="2" y="0"/>
                    <a:pt x="2" y="0"/>
                  </a:cubicBezTo>
                  <a:cubicBezTo>
                    <a:pt x="2" y="0"/>
                    <a:pt x="2" y="0"/>
                    <a:pt x="2" y="0"/>
                  </a:cubicBezTo>
                  <a:cubicBezTo>
                    <a:pt x="3" y="0"/>
                    <a:pt x="3" y="0"/>
                    <a:pt x="3" y="1"/>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1" name="Freeform 339"/>
            <p:cNvSpPr/>
            <p:nvPr/>
          </p:nvSpPr>
          <p:spPr bwMode="auto">
            <a:xfrm>
              <a:off x="3837" y="2198"/>
              <a:ext cx="8" cy="15"/>
            </a:xfrm>
            <a:custGeom>
              <a:avLst/>
              <a:gdLst>
                <a:gd name="T0" fmla="*/ 1 w 3"/>
                <a:gd name="T1" fmla="*/ 6 h 6"/>
                <a:gd name="T2" fmla="*/ 0 w 3"/>
                <a:gd name="T3" fmla="*/ 6 h 6"/>
                <a:gd name="T4" fmla="*/ 0 w 3"/>
                <a:gd name="T5" fmla="*/ 6 h 6"/>
                <a:gd name="T6" fmla="*/ 2 w 3"/>
                <a:gd name="T7" fmla="*/ 1 h 6"/>
                <a:gd name="T8" fmla="*/ 3 w 3"/>
                <a:gd name="T9" fmla="*/ 0 h 6"/>
                <a:gd name="T10" fmla="*/ 3 w 3"/>
                <a:gd name="T11" fmla="*/ 1 h 6"/>
                <a:gd name="T12" fmla="*/ 1 w 3"/>
                <a:gd name="T13" fmla="*/ 5 h 6"/>
                <a:gd name="T14" fmla="*/ 1 w 3"/>
                <a:gd name="T15" fmla="*/ 6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1" y="6"/>
                    <a:pt x="0" y="6"/>
                    <a:pt x="0" y="6"/>
                  </a:cubicBezTo>
                  <a:cubicBezTo>
                    <a:pt x="0" y="6"/>
                    <a:pt x="0" y="6"/>
                    <a:pt x="0" y="6"/>
                  </a:cubicBezTo>
                  <a:cubicBezTo>
                    <a:pt x="2" y="1"/>
                    <a:pt x="2" y="1"/>
                    <a:pt x="2" y="1"/>
                  </a:cubicBezTo>
                  <a:cubicBezTo>
                    <a:pt x="3" y="0"/>
                    <a:pt x="3" y="0"/>
                    <a:pt x="3" y="0"/>
                  </a:cubicBezTo>
                  <a:cubicBezTo>
                    <a:pt x="3" y="0"/>
                    <a:pt x="3" y="1"/>
                    <a:pt x="3" y="1"/>
                  </a:cubicBezTo>
                  <a:cubicBezTo>
                    <a:pt x="1" y="5"/>
                    <a:pt x="1" y="5"/>
                    <a:pt x="1" y="5"/>
                  </a:cubicBezTo>
                  <a:cubicBezTo>
                    <a:pt x="1" y="6"/>
                    <a:pt x="1" y="6"/>
                    <a:pt x="1" y="6"/>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2" name="Freeform 340"/>
            <p:cNvSpPr/>
            <p:nvPr/>
          </p:nvSpPr>
          <p:spPr bwMode="auto">
            <a:xfrm>
              <a:off x="3845" y="2198"/>
              <a:ext cx="8" cy="15"/>
            </a:xfrm>
            <a:custGeom>
              <a:avLst/>
              <a:gdLst>
                <a:gd name="T0" fmla="*/ 0 w 3"/>
                <a:gd name="T1" fmla="*/ 6 h 6"/>
                <a:gd name="T2" fmla="*/ 0 w 3"/>
                <a:gd name="T3" fmla="*/ 6 h 6"/>
                <a:gd name="T4" fmla="*/ 0 w 3"/>
                <a:gd name="T5" fmla="*/ 6 h 6"/>
                <a:gd name="T6" fmla="*/ 2 w 3"/>
                <a:gd name="T7" fmla="*/ 0 h 6"/>
                <a:gd name="T8" fmla="*/ 2 w 3"/>
                <a:gd name="T9" fmla="*/ 0 h 6"/>
                <a:gd name="T10" fmla="*/ 3 w 3"/>
                <a:gd name="T11" fmla="*/ 0 h 6"/>
                <a:gd name="T12" fmla="*/ 1 w 3"/>
                <a:gd name="T13" fmla="*/ 6 h 6"/>
                <a:gd name="T14" fmla="*/ 0 w 3"/>
                <a:gd name="T15" fmla="*/ 6 h 6"/>
                <a:gd name="T16" fmla="*/ 0 w 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6">
                  <a:moveTo>
                    <a:pt x="0" y="6"/>
                  </a:moveTo>
                  <a:cubicBezTo>
                    <a:pt x="0" y="6"/>
                    <a:pt x="0" y="6"/>
                    <a:pt x="0" y="6"/>
                  </a:cubicBezTo>
                  <a:cubicBezTo>
                    <a:pt x="0" y="6"/>
                    <a:pt x="0" y="6"/>
                    <a:pt x="0" y="6"/>
                  </a:cubicBezTo>
                  <a:cubicBezTo>
                    <a:pt x="0" y="4"/>
                    <a:pt x="1" y="2"/>
                    <a:pt x="2" y="0"/>
                  </a:cubicBezTo>
                  <a:cubicBezTo>
                    <a:pt x="2" y="0"/>
                    <a:pt x="2" y="0"/>
                    <a:pt x="2" y="0"/>
                  </a:cubicBezTo>
                  <a:cubicBezTo>
                    <a:pt x="3" y="0"/>
                    <a:pt x="3" y="0"/>
                    <a:pt x="3" y="0"/>
                  </a:cubicBezTo>
                  <a:cubicBezTo>
                    <a:pt x="2" y="2"/>
                    <a:pt x="1" y="4"/>
                    <a:pt x="1" y="6"/>
                  </a:cubicBezTo>
                  <a:cubicBezTo>
                    <a:pt x="1" y="6"/>
                    <a:pt x="1" y="6"/>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3" name="Freeform 341"/>
            <p:cNvSpPr/>
            <p:nvPr/>
          </p:nvSpPr>
          <p:spPr bwMode="auto">
            <a:xfrm>
              <a:off x="3848" y="2203"/>
              <a:ext cx="5" cy="10"/>
            </a:xfrm>
            <a:custGeom>
              <a:avLst/>
              <a:gdLst>
                <a:gd name="T0" fmla="*/ 1 w 2"/>
                <a:gd name="T1" fmla="*/ 4 h 4"/>
                <a:gd name="T2" fmla="*/ 0 w 2"/>
                <a:gd name="T3" fmla="*/ 4 h 4"/>
                <a:gd name="T4" fmla="*/ 0 w 2"/>
                <a:gd name="T5" fmla="*/ 3 h 4"/>
                <a:gd name="T6" fmla="*/ 2 w 2"/>
                <a:gd name="T7" fmla="*/ 0 h 4"/>
                <a:gd name="T8" fmla="*/ 2 w 2"/>
                <a:gd name="T9" fmla="*/ 0 h 4"/>
                <a:gd name="T10" fmla="*/ 2 w 2"/>
                <a:gd name="T11" fmla="*/ 0 h 4"/>
                <a:gd name="T12" fmla="*/ 1 w 2"/>
                <a:gd name="T13" fmla="*/ 3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0" y="4"/>
                  </a:cubicBezTo>
                  <a:cubicBezTo>
                    <a:pt x="0" y="4"/>
                    <a:pt x="0" y="3"/>
                    <a:pt x="0" y="3"/>
                  </a:cubicBezTo>
                  <a:cubicBezTo>
                    <a:pt x="2" y="0"/>
                    <a:pt x="2" y="0"/>
                    <a:pt x="2" y="0"/>
                  </a:cubicBezTo>
                  <a:cubicBezTo>
                    <a:pt x="2" y="0"/>
                    <a:pt x="2" y="0"/>
                    <a:pt x="2" y="0"/>
                  </a:cubicBezTo>
                  <a:cubicBezTo>
                    <a:pt x="2" y="0"/>
                    <a:pt x="2" y="0"/>
                    <a:pt x="2" y="0"/>
                  </a:cubicBezTo>
                  <a:cubicBezTo>
                    <a:pt x="1" y="3"/>
                    <a:pt x="1" y="3"/>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4" name="Freeform 342"/>
            <p:cNvSpPr/>
            <p:nvPr/>
          </p:nvSpPr>
          <p:spPr bwMode="auto">
            <a:xfrm>
              <a:off x="3842"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0"/>
                    <a:pt x="0" y="0"/>
                    <a:pt x="0" y="0"/>
                  </a:cubicBezTo>
                  <a:cubicBezTo>
                    <a:pt x="0"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5" name="Freeform 343"/>
            <p:cNvSpPr/>
            <p:nvPr/>
          </p:nvSpPr>
          <p:spPr bwMode="auto">
            <a:xfrm>
              <a:off x="3842" y="2168"/>
              <a:ext cx="6" cy="7"/>
            </a:xfrm>
            <a:custGeom>
              <a:avLst/>
              <a:gdLst>
                <a:gd name="T0" fmla="*/ 1 w 2"/>
                <a:gd name="T1" fmla="*/ 3 h 3"/>
                <a:gd name="T2" fmla="*/ 1 w 2"/>
                <a:gd name="T3" fmla="*/ 3 h 3"/>
                <a:gd name="T4" fmla="*/ 1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0" y="3"/>
                    <a:pt x="0" y="3"/>
                    <a:pt x="1" y="2"/>
                  </a:cubicBezTo>
                  <a:cubicBezTo>
                    <a:pt x="1" y="2"/>
                    <a:pt x="1" y="1"/>
                    <a:pt x="1" y="1"/>
                  </a:cubicBezTo>
                  <a:cubicBezTo>
                    <a:pt x="1" y="1"/>
                    <a:pt x="1" y="0"/>
                    <a:pt x="2" y="0"/>
                  </a:cubicBezTo>
                  <a:cubicBezTo>
                    <a:pt x="2" y="1"/>
                    <a:pt x="2" y="1"/>
                    <a:pt x="2" y="1"/>
                  </a:cubicBezTo>
                  <a:cubicBezTo>
                    <a:pt x="2" y="2"/>
                    <a:pt x="2"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6" name="Freeform 344"/>
            <p:cNvSpPr/>
            <p:nvPr/>
          </p:nvSpPr>
          <p:spPr bwMode="auto">
            <a:xfrm>
              <a:off x="3845" y="2173"/>
              <a:ext cx="5" cy="7"/>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2"/>
                  </a:cubicBezTo>
                  <a:cubicBezTo>
                    <a:pt x="1" y="1"/>
                    <a:pt x="1" y="1"/>
                    <a:pt x="1" y="1"/>
                  </a:cubicBezTo>
                  <a:cubicBezTo>
                    <a:pt x="1" y="0"/>
                    <a:pt x="1" y="0"/>
                    <a:pt x="2" y="0"/>
                  </a:cubicBezTo>
                  <a:cubicBezTo>
                    <a:pt x="2" y="0"/>
                    <a:pt x="2" y="1"/>
                    <a:pt x="2" y="1"/>
                  </a:cubicBezTo>
                  <a:cubicBezTo>
                    <a:pt x="1" y="3"/>
                    <a:pt x="1" y="3"/>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7" name="Freeform 345"/>
            <p:cNvSpPr/>
            <p:nvPr/>
          </p:nvSpPr>
          <p:spPr bwMode="auto">
            <a:xfrm>
              <a:off x="3848" y="2178"/>
              <a:ext cx="5" cy="10"/>
            </a:xfrm>
            <a:custGeom>
              <a:avLst/>
              <a:gdLst>
                <a:gd name="T0" fmla="*/ 0 w 2"/>
                <a:gd name="T1" fmla="*/ 4 h 4"/>
                <a:gd name="T2" fmla="*/ 0 w 2"/>
                <a:gd name="T3" fmla="*/ 3 h 4"/>
                <a:gd name="T4" fmla="*/ 0 w 2"/>
                <a:gd name="T5" fmla="*/ 3 h 4"/>
                <a:gd name="T6" fmla="*/ 1 w 2"/>
                <a:gd name="T7" fmla="*/ 0 h 4"/>
                <a:gd name="T8" fmla="*/ 1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3"/>
                  </a:cubicBezTo>
                  <a:cubicBezTo>
                    <a:pt x="0" y="3"/>
                    <a:pt x="0" y="3"/>
                    <a:pt x="0" y="3"/>
                  </a:cubicBezTo>
                  <a:cubicBezTo>
                    <a:pt x="1" y="0"/>
                    <a:pt x="1" y="0"/>
                    <a:pt x="1" y="0"/>
                  </a:cubicBezTo>
                  <a:cubicBezTo>
                    <a:pt x="1" y="0"/>
                    <a:pt x="1" y="0"/>
                    <a:pt x="1" y="0"/>
                  </a:cubicBezTo>
                  <a:cubicBezTo>
                    <a:pt x="2" y="0"/>
                    <a:pt x="2" y="1"/>
                    <a:pt x="2" y="1"/>
                  </a:cubicBezTo>
                  <a:cubicBezTo>
                    <a:pt x="1" y="3"/>
                    <a:pt x="1" y="3"/>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8" name="Freeform 346"/>
            <p:cNvSpPr/>
            <p:nvPr/>
          </p:nvSpPr>
          <p:spPr bwMode="auto">
            <a:xfrm>
              <a:off x="3850" y="2183"/>
              <a:ext cx="5" cy="10"/>
            </a:xfrm>
            <a:custGeom>
              <a:avLst/>
              <a:gdLst>
                <a:gd name="T0" fmla="*/ 0 w 2"/>
                <a:gd name="T1" fmla="*/ 4 h 4"/>
                <a:gd name="T2" fmla="*/ 0 w 2"/>
                <a:gd name="T3" fmla="*/ 3 h 4"/>
                <a:gd name="T4" fmla="*/ 0 w 2"/>
                <a:gd name="T5" fmla="*/ 3 h 4"/>
                <a:gd name="T6" fmla="*/ 1 w 2"/>
                <a:gd name="T7" fmla="*/ 0 h 4"/>
                <a:gd name="T8" fmla="*/ 2 w 2"/>
                <a:gd name="T9" fmla="*/ 0 h 4"/>
                <a:gd name="T10" fmla="*/ 2 w 2"/>
                <a:gd name="T11" fmla="*/ 1 h 4"/>
                <a:gd name="T12" fmla="*/ 1 w 2"/>
                <a:gd name="T13" fmla="*/ 3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3"/>
                    <a:pt x="0" y="3"/>
                  </a:cubicBezTo>
                  <a:cubicBezTo>
                    <a:pt x="0" y="3"/>
                    <a:pt x="0" y="3"/>
                    <a:pt x="0" y="3"/>
                  </a:cubicBezTo>
                  <a:cubicBezTo>
                    <a:pt x="0" y="2"/>
                    <a:pt x="1" y="1"/>
                    <a:pt x="1" y="0"/>
                  </a:cubicBezTo>
                  <a:cubicBezTo>
                    <a:pt x="1" y="0"/>
                    <a:pt x="1" y="0"/>
                    <a:pt x="2" y="0"/>
                  </a:cubicBezTo>
                  <a:cubicBezTo>
                    <a:pt x="2" y="0"/>
                    <a:pt x="2" y="1"/>
                    <a:pt x="2" y="1"/>
                  </a:cubicBezTo>
                  <a:cubicBezTo>
                    <a:pt x="1" y="2"/>
                    <a:pt x="1" y="2"/>
                    <a:pt x="1" y="3"/>
                  </a:cubicBezTo>
                  <a:cubicBezTo>
                    <a:pt x="0" y="3"/>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29" name="Freeform 347"/>
            <p:cNvSpPr/>
            <p:nvPr/>
          </p:nvSpPr>
          <p:spPr bwMode="auto">
            <a:xfrm>
              <a:off x="3850" y="2188"/>
              <a:ext cx="8" cy="10"/>
            </a:xfrm>
            <a:custGeom>
              <a:avLst/>
              <a:gdLst>
                <a:gd name="T0" fmla="*/ 1 w 3"/>
                <a:gd name="T1" fmla="*/ 4 h 4"/>
                <a:gd name="T2" fmla="*/ 1 w 3"/>
                <a:gd name="T3" fmla="*/ 4 h 4"/>
                <a:gd name="T4" fmla="*/ 1 w 3"/>
                <a:gd name="T5" fmla="*/ 3 h 4"/>
                <a:gd name="T6" fmla="*/ 2 w 3"/>
                <a:gd name="T7" fmla="*/ 0 h 4"/>
                <a:gd name="T8" fmla="*/ 3 w 3"/>
                <a:gd name="T9" fmla="*/ 0 h 4"/>
                <a:gd name="T10" fmla="*/ 3 w 3"/>
                <a:gd name="T11" fmla="*/ 1 h 4"/>
                <a:gd name="T12" fmla="*/ 1 w 3"/>
                <a:gd name="T13" fmla="*/ 3 h 4"/>
                <a:gd name="T14" fmla="*/ 1 w 3"/>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1" y="4"/>
                  </a:moveTo>
                  <a:cubicBezTo>
                    <a:pt x="1" y="4"/>
                    <a:pt x="1" y="4"/>
                    <a:pt x="1" y="4"/>
                  </a:cubicBezTo>
                  <a:cubicBezTo>
                    <a:pt x="1" y="4"/>
                    <a:pt x="0" y="3"/>
                    <a:pt x="1" y="3"/>
                  </a:cubicBezTo>
                  <a:cubicBezTo>
                    <a:pt x="1" y="2"/>
                    <a:pt x="1" y="1"/>
                    <a:pt x="2" y="0"/>
                  </a:cubicBezTo>
                  <a:cubicBezTo>
                    <a:pt x="2" y="0"/>
                    <a:pt x="2" y="0"/>
                    <a:pt x="3" y="0"/>
                  </a:cubicBezTo>
                  <a:cubicBezTo>
                    <a:pt x="3" y="0"/>
                    <a:pt x="3" y="0"/>
                    <a:pt x="3" y="1"/>
                  </a:cubicBezTo>
                  <a:cubicBezTo>
                    <a:pt x="2" y="2"/>
                    <a:pt x="2" y="2"/>
                    <a:pt x="1" y="3"/>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0" name="Freeform 348"/>
            <p:cNvSpPr/>
            <p:nvPr/>
          </p:nvSpPr>
          <p:spPr bwMode="auto">
            <a:xfrm>
              <a:off x="3853" y="2193"/>
              <a:ext cx="7" cy="10"/>
            </a:xfrm>
            <a:custGeom>
              <a:avLst/>
              <a:gdLst>
                <a:gd name="T0" fmla="*/ 1 w 3"/>
                <a:gd name="T1" fmla="*/ 4 h 4"/>
                <a:gd name="T2" fmla="*/ 1 w 3"/>
                <a:gd name="T3" fmla="*/ 4 h 4"/>
                <a:gd name="T4" fmla="*/ 0 w 3"/>
                <a:gd name="T5" fmla="*/ 4 h 4"/>
                <a:gd name="T6" fmla="*/ 1 w 3"/>
                <a:gd name="T7" fmla="*/ 2 h 4"/>
                <a:gd name="T8" fmla="*/ 1 w 3"/>
                <a:gd name="T9" fmla="*/ 1 h 4"/>
                <a:gd name="T10" fmla="*/ 2 w 3"/>
                <a:gd name="T11" fmla="*/ 0 h 4"/>
                <a:gd name="T12" fmla="*/ 2 w 3"/>
                <a:gd name="T13" fmla="*/ 0 h 4"/>
                <a:gd name="T14" fmla="*/ 3 w 3"/>
                <a:gd name="T15" fmla="*/ 0 h 4"/>
                <a:gd name="T16" fmla="*/ 2 w 3"/>
                <a:gd name="T17" fmla="*/ 2 h 4"/>
                <a:gd name="T18" fmla="*/ 2 w 3"/>
                <a:gd name="T19" fmla="*/ 2 h 4"/>
                <a:gd name="T20" fmla="*/ 1 w 3"/>
                <a:gd name="T21" fmla="*/ 4 h 4"/>
                <a:gd name="T22" fmla="*/ 1 w 3"/>
                <a:gd name="T2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 h="4">
                  <a:moveTo>
                    <a:pt x="1" y="4"/>
                  </a:moveTo>
                  <a:cubicBezTo>
                    <a:pt x="1" y="4"/>
                    <a:pt x="1" y="4"/>
                    <a:pt x="1" y="4"/>
                  </a:cubicBezTo>
                  <a:cubicBezTo>
                    <a:pt x="0" y="4"/>
                    <a:pt x="0" y="4"/>
                    <a:pt x="0" y="4"/>
                  </a:cubicBezTo>
                  <a:cubicBezTo>
                    <a:pt x="0" y="3"/>
                    <a:pt x="1" y="2"/>
                    <a:pt x="1" y="2"/>
                  </a:cubicBezTo>
                  <a:cubicBezTo>
                    <a:pt x="1" y="1"/>
                    <a:pt x="1" y="1"/>
                    <a:pt x="1" y="1"/>
                  </a:cubicBezTo>
                  <a:cubicBezTo>
                    <a:pt x="2" y="1"/>
                    <a:pt x="2" y="1"/>
                    <a:pt x="2" y="0"/>
                  </a:cubicBezTo>
                  <a:cubicBezTo>
                    <a:pt x="2" y="0"/>
                    <a:pt x="2" y="0"/>
                    <a:pt x="2" y="0"/>
                  </a:cubicBezTo>
                  <a:cubicBezTo>
                    <a:pt x="2" y="0"/>
                    <a:pt x="3" y="0"/>
                    <a:pt x="3" y="0"/>
                  </a:cubicBezTo>
                  <a:cubicBezTo>
                    <a:pt x="3" y="1"/>
                    <a:pt x="2" y="1"/>
                    <a:pt x="2" y="2"/>
                  </a:cubicBezTo>
                  <a:cubicBezTo>
                    <a:pt x="2" y="2"/>
                    <a:pt x="2" y="2"/>
                    <a:pt x="2" y="2"/>
                  </a:cubicBezTo>
                  <a:cubicBezTo>
                    <a:pt x="2" y="3"/>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1" name="Freeform 349"/>
            <p:cNvSpPr/>
            <p:nvPr/>
          </p:nvSpPr>
          <p:spPr bwMode="auto">
            <a:xfrm>
              <a:off x="3855" y="2200"/>
              <a:ext cx="5" cy="8"/>
            </a:xfrm>
            <a:custGeom>
              <a:avLst/>
              <a:gdLst>
                <a:gd name="T0" fmla="*/ 0 w 2"/>
                <a:gd name="T1" fmla="*/ 3 h 3"/>
                <a:gd name="T2" fmla="*/ 0 w 2"/>
                <a:gd name="T3" fmla="*/ 2 h 3"/>
                <a:gd name="T4" fmla="*/ 0 w 2"/>
                <a:gd name="T5" fmla="*/ 2 h 3"/>
                <a:gd name="T6" fmla="*/ 1 w 2"/>
                <a:gd name="T7" fmla="*/ 0 h 3"/>
                <a:gd name="T8" fmla="*/ 2 w 2"/>
                <a:gd name="T9" fmla="*/ 0 h 3"/>
                <a:gd name="T10" fmla="*/ 2 w 2"/>
                <a:gd name="T11" fmla="*/ 0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1" y="0"/>
                    <a:pt x="1" y="0"/>
                    <a:pt x="1" y="0"/>
                  </a:cubicBezTo>
                  <a:cubicBezTo>
                    <a:pt x="1" y="0"/>
                    <a:pt x="1" y="0"/>
                    <a:pt x="2" y="0"/>
                  </a:cubicBezTo>
                  <a:cubicBezTo>
                    <a:pt x="2" y="0"/>
                    <a:pt x="2" y="0"/>
                    <a:pt x="2" y="0"/>
                  </a:cubicBezTo>
                  <a:cubicBezTo>
                    <a:pt x="1" y="2"/>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2" name="Freeform 350"/>
            <p:cNvSpPr/>
            <p:nvPr/>
          </p:nvSpPr>
          <p:spPr bwMode="auto">
            <a:xfrm>
              <a:off x="3848" y="2157"/>
              <a:ext cx="2" cy="5"/>
            </a:xfrm>
            <a:custGeom>
              <a:avLst/>
              <a:gdLst>
                <a:gd name="T0" fmla="*/ 0 w 1"/>
                <a:gd name="T1" fmla="*/ 2 h 2"/>
                <a:gd name="T2" fmla="*/ 0 w 1"/>
                <a:gd name="T3" fmla="*/ 2 h 2"/>
                <a:gd name="T4" fmla="*/ 1 w 1"/>
                <a:gd name="T5" fmla="*/ 1 h 2"/>
                <a:gd name="T6" fmla="*/ 1 w 1"/>
                <a:gd name="T7" fmla="*/ 1 h 2"/>
                <a:gd name="T8" fmla="*/ 1 w 1"/>
                <a:gd name="T9" fmla="*/ 1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1" y="1"/>
                  </a:cubicBezTo>
                  <a:cubicBezTo>
                    <a:pt x="1" y="0"/>
                    <a:pt x="1" y="0"/>
                    <a:pt x="1" y="1"/>
                  </a:cubicBezTo>
                  <a:cubicBezTo>
                    <a:pt x="1" y="1"/>
                    <a:pt x="1"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3" name="Freeform 351"/>
            <p:cNvSpPr/>
            <p:nvPr/>
          </p:nvSpPr>
          <p:spPr bwMode="auto">
            <a:xfrm>
              <a:off x="3850" y="2160"/>
              <a:ext cx="5" cy="5"/>
            </a:xfrm>
            <a:custGeom>
              <a:avLst/>
              <a:gdLst>
                <a:gd name="T0" fmla="*/ 1 w 2"/>
                <a:gd name="T1" fmla="*/ 2 h 2"/>
                <a:gd name="T2" fmla="*/ 1 w 2"/>
                <a:gd name="T3" fmla="*/ 2 h 2"/>
                <a:gd name="T4" fmla="*/ 0 w 2"/>
                <a:gd name="T5" fmla="*/ 1 h 2"/>
                <a:gd name="T6" fmla="*/ 1 w 2"/>
                <a:gd name="T7" fmla="*/ 0 h 2"/>
                <a:gd name="T8" fmla="*/ 1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1"/>
                    <a:pt x="1" y="1"/>
                    <a:pt x="1" y="0"/>
                  </a:cubicBezTo>
                  <a:cubicBezTo>
                    <a:pt x="1" y="0"/>
                    <a:pt x="1" y="0"/>
                    <a:pt x="1" y="0"/>
                  </a:cubicBezTo>
                  <a:cubicBezTo>
                    <a:pt x="2" y="0"/>
                    <a:pt x="2" y="0"/>
                    <a:pt x="2" y="0"/>
                  </a:cubicBezTo>
                  <a:cubicBezTo>
                    <a:pt x="2"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4" name="Freeform 352"/>
            <p:cNvSpPr/>
            <p:nvPr/>
          </p:nvSpPr>
          <p:spPr bwMode="auto">
            <a:xfrm>
              <a:off x="3855" y="2162"/>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1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1"/>
                    <a:pt x="0" y="1"/>
                  </a:cubicBezTo>
                  <a:cubicBezTo>
                    <a:pt x="1" y="1"/>
                    <a:pt x="1" y="1"/>
                    <a:pt x="1" y="0"/>
                  </a:cubicBezTo>
                  <a:cubicBezTo>
                    <a:pt x="1" y="0"/>
                    <a:pt x="1" y="0"/>
                    <a:pt x="2" y="0"/>
                  </a:cubicBezTo>
                  <a:cubicBezTo>
                    <a:pt x="2" y="0"/>
                    <a:pt x="2" y="0"/>
                    <a:pt x="2"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5" name="Freeform 353"/>
            <p:cNvSpPr/>
            <p:nvPr/>
          </p:nvSpPr>
          <p:spPr bwMode="auto">
            <a:xfrm>
              <a:off x="3860" y="2162"/>
              <a:ext cx="5" cy="8"/>
            </a:xfrm>
            <a:custGeom>
              <a:avLst/>
              <a:gdLst>
                <a:gd name="T0" fmla="*/ 0 w 2"/>
                <a:gd name="T1" fmla="*/ 3 h 3"/>
                <a:gd name="T2" fmla="*/ 0 w 2"/>
                <a:gd name="T3" fmla="*/ 3 h 3"/>
                <a:gd name="T4" fmla="*/ 0 w 2"/>
                <a:gd name="T5" fmla="*/ 2 h 3"/>
                <a:gd name="T6" fmla="*/ 1 w 2"/>
                <a:gd name="T7" fmla="*/ 1 h 3"/>
                <a:gd name="T8" fmla="*/ 1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2"/>
                    <a:pt x="0" y="2"/>
                  </a:cubicBezTo>
                  <a:cubicBezTo>
                    <a:pt x="1" y="1"/>
                    <a:pt x="1" y="1"/>
                    <a:pt x="1" y="1"/>
                  </a:cubicBezTo>
                  <a:cubicBezTo>
                    <a:pt x="1" y="0"/>
                    <a:pt x="1" y="0"/>
                    <a:pt x="1" y="0"/>
                  </a:cubicBezTo>
                  <a:cubicBezTo>
                    <a:pt x="2" y="1"/>
                    <a:pt x="2" y="1"/>
                    <a:pt x="2" y="1"/>
                  </a:cubicBezTo>
                  <a:cubicBezTo>
                    <a:pt x="1" y="2"/>
                    <a:pt x="1" y="2"/>
                    <a:pt x="1" y="2"/>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6" name="Freeform 354"/>
            <p:cNvSpPr/>
            <p:nvPr/>
          </p:nvSpPr>
          <p:spPr bwMode="auto">
            <a:xfrm>
              <a:off x="3865" y="2165"/>
              <a:ext cx="5" cy="8"/>
            </a:xfrm>
            <a:custGeom>
              <a:avLst/>
              <a:gdLst>
                <a:gd name="T0" fmla="*/ 1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0" y="3"/>
                    <a:pt x="0" y="3"/>
                  </a:cubicBezTo>
                  <a:cubicBezTo>
                    <a:pt x="0" y="3"/>
                    <a:pt x="0" y="2"/>
                    <a:pt x="0" y="2"/>
                  </a:cubicBezTo>
                  <a:cubicBezTo>
                    <a:pt x="1" y="1"/>
                    <a:pt x="1" y="1"/>
                    <a:pt x="1" y="1"/>
                  </a:cubicBezTo>
                  <a:cubicBezTo>
                    <a:pt x="1" y="0"/>
                    <a:pt x="1" y="0"/>
                    <a:pt x="2" y="0"/>
                  </a:cubicBezTo>
                  <a:cubicBezTo>
                    <a:pt x="2" y="0"/>
                    <a:pt x="2" y="1"/>
                    <a:pt x="2"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7" name="Freeform 355"/>
            <p:cNvSpPr/>
            <p:nvPr/>
          </p:nvSpPr>
          <p:spPr bwMode="auto">
            <a:xfrm>
              <a:off x="3870" y="2168"/>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1" y="0"/>
                    <a:pt x="1"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8" name="Freeform 356"/>
            <p:cNvSpPr/>
            <p:nvPr/>
          </p:nvSpPr>
          <p:spPr bwMode="auto">
            <a:xfrm>
              <a:off x="3875" y="2170"/>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1" y="0"/>
                    <a:pt x="2" y="0"/>
                  </a:cubicBezTo>
                  <a:cubicBezTo>
                    <a:pt x="2" y="0"/>
                    <a:pt x="2" y="0"/>
                    <a:pt x="2" y="1"/>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39" name="Freeform 357"/>
            <p:cNvSpPr/>
            <p:nvPr/>
          </p:nvSpPr>
          <p:spPr bwMode="auto">
            <a:xfrm>
              <a:off x="3880" y="2170"/>
              <a:ext cx="5" cy="8"/>
            </a:xfrm>
            <a:custGeom>
              <a:avLst/>
              <a:gdLst>
                <a:gd name="T0" fmla="*/ 0 w 2"/>
                <a:gd name="T1" fmla="*/ 3 h 3"/>
                <a:gd name="T2" fmla="*/ 0 w 2"/>
                <a:gd name="T3" fmla="*/ 3 h 3"/>
                <a:gd name="T4" fmla="*/ 0 w 2"/>
                <a:gd name="T5" fmla="*/ 3 h 3"/>
                <a:gd name="T6" fmla="*/ 1 w 2"/>
                <a:gd name="T7" fmla="*/ 0 h 3"/>
                <a:gd name="T8" fmla="*/ 2 w 2"/>
                <a:gd name="T9" fmla="*/ 0 h 3"/>
                <a:gd name="T10" fmla="*/ 2 w 2"/>
                <a:gd name="T11" fmla="*/ 1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0" y="2"/>
                    <a:pt x="1" y="1"/>
                    <a:pt x="1" y="0"/>
                  </a:cubicBezTo>
                  <a:cubicBezTo>
                    <a:pt x="1" y="0"/>
                    <a:pt x="2" y="0"/>
                    <a:pt x="2" y="0"/>
                  </a:cubicBezTo>
                  <a:cubicBezTo>
                    <a:pt x="2" y="1"/>
                    <a:pt x="2" y="1"/>
                    <a:pt x="2" y="1"/>
                  </a:cubicBezTo>
                  <a:cubicBezTo>
                    <a:pt x="1" y="2"/>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0" name="Freeform 358"/>
            <p:cNvSpPr/>
            <p:nvPr/>
          </p:nvSpPr>
          <p:spPr bwMode="auto">
            <a:xfrm>
              <a:off x="3883" y="2175"/>
              <a:ext cx="5" cy="5"/>
            </a:xfrm>
            <a:custGeom>
              <a:avLst/>
              <a:gdLst>
                <a:gd name="T0" fmla="*/ 0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1"/>
                  </a:cubicBezTo>
                  <a:cubicBezTo>
                    <a:pt x="0" y="1"/>
                    <a:pt x="1" y="0"/>
                    <a:pt x="1" y="0"/>
                  </a:cubicBezTo>
                  <a:cubicBezTo>
                    <a:pt x="1" y="0"/>
                    <a:pt x="2" y="0"/>
                    <a:pt x="2" y="0"/>
                  </a:cubicBezTo>
                  <a:cubicBezTo>
                    <a:pt x="2" y="0"/>
                    <a:pt x="2" y="0"/>
                    <a:pt x="2" y="0"/>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1" name="Freeform 359"/>
            <p:cNvSpPr/>
            <p:nvPr/>
          </p:nvSpPr>
          <p:spPr bwMode="auto">
            <a:xfrm>
              <a:off x="3860" y="2193"/>
              <a:ext cx="8" cy="15"/>
            </a:xfrm>
            <a:custGeom>
              <a:avLst/>
              <a:gdLst>
                <a:gd name="T0" fmla="*/ 1 w 3"/>
                <a:gd name="T1" fmla="*/ 6 h 6"/>
                <a:gd name="T2" fmla="*/ 1 w 3"/>
                <a:gd name="T3" fmla="*/ 6 h 6"/>
                <a:gd name="T4" fmla="*/ 0 w 3"/>
                <a:gd name="T5" fmla="*/ 6 h 6"/>
                <a:gd name="T6" fmla="*/ 2 w 3"/>
                <a:gd name="T7" fmla="*/ 1 h 6"/>
                <a:gd name="T8" fmla="*/ 2 w 3"/>
                <a:gd name="T9" fmla="*/ 0 h 6"/>
                <a:gd name="T10" fmla="*/ 3 w 3"/>
                <a:gd name="T11" fmla="*/ 1 h 6"/>
                <a:gd name="T12" fmla="*/ 1 w 3"/>
                <a:gd name="T13" fmla="*/ 6 h 6"/>
                <a:gd name="T14" fmla="*/ 1 w 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6">
                  <a:moveTo>
                    <a:pt x="1" y="6"/>
                  </a:moveTo>
                  <a:cubicBezTo>
                    <a:pt x="1" y="6"/>
                    <a:pt x="1" y="6"/>
                    <a:pt x="1" y="6"/>
                  </a:cubicBezTo>
                  <a:cubicBezTo>
                    <a:pt x="0" y="6"/>
                    <a:pt x="0" y="6"/>
                    <a:pt x="0" y="6"/>
                  </a:cubicBezTo>
                  <a:cubicBezTo>
                    <a:pt x="2" y="1"/>
                    <a:pt x="2" y="1"/>
                    <a:pt x="2" y="1"/>
                  </a:cubicBezTo>
                  <a:cubicBezTo>
                    <a:pt x="2" y="0"/>
                    <a:pt x="2" y="0"/>
                    <a:pt x="2" y="0"/>
                  </a:cubicBezTo>
                  <a:cubicBezTo>
                    <a:pt x="3" y="0"/>
                    <a:pt x="3" y="1"/>
                    <a:pt x="3" y="1"/>
                  </a:cubicBezTo>
                  <a:cubicBezTo>
                    <a:pt x="1" y="6"/>
                    <a:pt x="1" y="6"/>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2" name="Freeform 360"/>
            <p:cNvSpPr/>
            <p:nvPr/>
          </p:nvSpPr>
          <p:spPr bwMode="auto">
            <a:xfrm>
              <a:off x="3865" y="2190"/>
              <a:ext cx="5" cy="18"/>
            </a:xfrm>
            <a:custGeom>
              <a:avLst/>
              <a:gdLst>
                <a:gd name="T0" fmla="*/ 0 w 2"/>
                <a:gd name="T1" fmla="*/ 7 h 7"/>
                <a:gd name="T2" fmla="*/ 0 w 2"/>
                <a:gd name="T3" fmla="*/ 7 h 7"/>
                <a:gd name="T4" fmla="*/ 0 w 2"/>
                <a:gd name="T5" fmla="*/ 6 h 7"/>
                <a:gd name="T6" fmla="*/ 2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1" y="4"/>
                    <a:pt x="1" y="3"/>
                    <a:pt x="2" y="1"/>
                  </a:cubicBezTo>
                  <a:cubicBezTo>
                    <a:pt x="2" y="1"/>
                    <a:pt x="2" y="0"/>
                    <a:pt x="2" y="0"/>
                  </a:cubicBezTo>
                  <a:cubicBezTo>
                    <a:pt x="2" y="0"/>
                    <a:pt x="2" y="1"/>
                    <a:pt x="2" y="1"/>
                  </a:cubicBezTo>
                  <a:cubicBezTo>
                    <a:pt x="2" y="3"/>
                    <a:pt x="1" y="4"/>
                    <a:pt x="1" y="6"/>
                  </a:cubicBezTo>
                  <a:cubicBezTo>
                    <a:pt x="1" y="6"/>
                    <a:pt x="1" y="6"/>
                    <a:pt x="1" y="6"/>
                  </a:cubicBezTo>
                  <a:cubicBezTo>
                    <a:pt x="1" y="7"/>
                    <a:pt x="1" y="7"/>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3" name="Freeform 361"/>
            <p:cNvSpPr/>
            <p:nvPr/>
          </p:nvSpPr>
          <p:spPr bwMode="auto">
            <a:xfrm>
              <a:off x="3870" y="2188"/>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6 h 7"/>
                <a:gd name="T14" fmla="*/ 1 w 2"/>
                <a:gd name="T15" fmla="*/ 6 h 7"/>
                <a:gd name="T16" fmla="*/ 1 w 2"/>
                <a:gd name="T17" fmla="*/ 7 h 7"/>
                <a:gd name="T18" fmla="*/ 0 w 2"/>
                <a:gd name="T19"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7">
                  <a:moveTo>
                    <a:pt x="0" y="7"/>
                  </a:moveTo>
                  <a:cubicBezTo>
                    <a:pt x="0" y="7"/>
                    <a:pt x="0" y="7"/>
                    <a:pt x="0" y="7"/>
                  </a:cubicBezTo>
                  <a:cubicBezTo>
                    <a:pt x="0" y="7"/>
                    <a:pt x="0" y="6"/>
                    <a:pt x="0" y="6"/>
                  </a:cubicBezTo>
                  <a:cubicBezTo>
                    <a:pt x="0" y="4"/>
                    <a:pt x="1" y="2"/>
                    <a:pt x="1" y="1"/>
                  </a:cubicBezTo>
                  <a:cubicBezTo>
                    <a:pt x="2" y="0"/>
                    <a:pt x="2" y="0"/>
                    <a:pt x="2" y="0"/>
                  </a:cubicBezTo>
                  <a:cubicBezTo>
                    <a:pt x="2" y="0"/>
                    <a:pt x="2" y="1"/>
                    <a:pt x="2" y="1"/>
                  </a:cubicBezTo>
                  <a:cubicBezTo>
                    <a:pt x="2" y="2"/>
                    <a:pt x="1" y="4"/>
                    <a:pt x="1" y="6"/>
                  </a:cubicBezTo>
                  <a:cubicBezTo>
                    <a:pt x="1" y="6"/>
                    <a:pt x="1" y="6"/>
                    <a:pt x="1" y="6"/>
                  </a:cubicBezTo>
                  <a:cubicBezTo>
                    <a:pt x="1" y="7"/>
                    <a:pt x="1" y="7"/>
                    <a:pt x="1" y="7"/>
                  </a:cubicBezTo>
                  <a:cubicBezTo>
                    <a:pt x="0"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4" name="Freeform 362"/>
            <p:cNvSpPr/>
            <p:nvPr/>
          </p:nvSpPr>
          <p:spPr bwMode="auto">
            <a:xfrm>
              <a:off x="3875" y="2183"/>
              <a:ext cx="5" cy="17"/>
            </a:xfrm>
            <a:custGeom>
              <a:avLst/>
              <a:gdLst>
                <a:gd name="T0" fmla="*/ 0 w 2"/>
                <a:gd name="T1" fmla="*/ 7 h 7"/>
                <a:gd name="T2" fmla="*/ 0 w 2"/>
                <a:gd name="T3" fmla="*/ 7 h 7"/>
                <a:gd name="T4" fmla="*/ 0 w 2"/>
                <a:gd name="T5" fmla="*/ 6 h 7"/>
                <a:gd name="T6" fmla="*/ 1 w 2"/>
                <a:gd name="T7" fmla="*/ 1 h 7"/>
                <a:gd name="T8" fmla="*/ 2 w 2"/>
                <a:gd name="T9" fmla="*/ 0 h 7"/>
                <a:gd name="T10" fmla="*/ 2 w 2"/>
                <a:gd name="T11" fmla="*/ 1 h 7"/>
                <a:gd name="T12" fmla="*/ 1 w 2"/>
                <a:gd name="T13" fmla="*/ 7 h 7"/>
                <a:gd name="T14" fmla="*/ 0 w 2"/>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7">
                  <a:moveTo>
                    <a:pt x="0" y="7"/>
                  </a:moveTo>
                  <a:cubicBezTo>
                    <a:pt x="0" y="7"/>
                    <a:pt x="0" y="7"/>
                    <a:pt x="0" y="7"/>
                  </a:cubicBezTo>
                  <a:cubicBezTo>
                    <a:pt x="0" y="7"/>
                    <a:pt x="0" y="7"/>
                    <a:pt x="0" y="6"/>
                  </a:cubicBezTo>
                  <a:cubicBezTo>
                    <a:pt x="1" y="4"/>
                    <a:pt x="1" y="3"/>
                    <a:pt x="1" y="1"/>
                  </a:cubicBezTo>
                  <a:cubicBezTo>
                    <a:pt x="2" y="0"/>
                    <a:pt x="2" y="0"/>
                    <a:pt x="2" y="0"/>
                  </a:cubicBezTo>
                  <a:cubicBezTo>
                    <a:pt x="2" y="0"/>
                    <a:pt x="2" y="0"/>
                    <a:pt x="2" y="1"/>
                  </a:cubicBezTo>
                  <a:cubicBezTo>
                    <a:pt x="2" y="3"/>
                    <a:pt x="1" y="5"/>
                    <a:pt x="1" y="7"/>
                  </a:cubicBezTo>
                  <a:cubicBezTo>
                    <a:pt x="1" y="7"/>
                    <a:pt x="0" y="7"/>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5" name="Freeform 363"/>
            <p:cNvSpPr/>
            <p:nvPr/>
          </p:nvSpPr>
          <p:spPr bwMode="auto">
            <a:xfrm>
              <a:off x="3845" y="2147"/>
              <a:ext cx="5" cy="10"/>
            </a:xfrm>
            <a:custGeom>
              <a:avLst/>
              <a:gdLst>
                <a:gd name="T0" fmla="*/ 1 w 2"/>
                <a:gd name="T1" fmla="*/ 4 h 4"/>
                <a:gd name="T2" fmla="*/ 1 w 2"/>
                <a:gd name="T3" fmla="*/ 4 h 4"/>
                <a:gd name="T4" fmla="*/ 0 w 2"/>
                <a:gd name="T5" fmla="*/ 4 h 4"/>
                <a:gd name="T6" fmla="*/ 1 w 2"/>
                <a:gd name="T7" fmla="*/ 0 h 4"/>
                <a:gd name="T8" fmla="*/ 2 w 2"/>
                <a:gd name="T9" fmla="*/ 0 h 4"/>
                <a:gd name="T10" fmla="*/ 2 w 2"/>
                <a:gd name="T11" fmla="*/ 1 h 4"/>
                <a:gd name="T12" fmla="*/ 1 w 2"/>
                <a:gd name="T13" fmla="*/ 4 h 4"/>
                <a:gd name="T14" fmla="*/ 1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1" y="4"/>
                  </a:moveTo>
                  <a:cubicBezTo>
                    <a:pt x="1" y="4"/>
                    <a:pt x="1" y="4"/>
                    <a:pt x="1" y="4"/>
                  </a:cubicBezTo>
                  <a:cubicBezTo>
                    <a:pt x="0" y="4"/>
                    <a:pt x="0" y="4"/>
                    <a:pt x="0" y="4"/>
                  </a:cubicBezTo>
                  <a:cubicBezTo>
                    <a:pt x="0" y="3"/>
                    <a:pt x="1" y="1"/>
                    <a:pt x="1" y="0"/>
                  </a:cubicBezTo>
                  <a:cubicBezTo>
                    <a:pt x="1" y="0"/>
                    <a:pt x="2" y="0"/>
                    <a:pt x="2" y="0"/>
                  </a:cubicBezTo>
                  <a:cubicBezTo>
                    <a:pt x="2" y="0"/>
                    <a:pt x="2" y="1"/>
                    <a:pt x="2" y="1"/>
                  </a:cubicBezTo>
                  <a:cubicBezTo>
                    <a:pt x="2" y="2"/>
                    <a:pt x="1"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6" name="Freeform 364"/>
            <p:cNvSpPr/>
            <p:nvPr/>
          </p:nvSpPr>
          <p:spPr bwMode="auto">
            <a:xfrm>
              <a:off x="3853" y="2145"/>
              <a:ext cx="5" cy="10"/>
            </a:xfrm>
            <a:custGeom>
              <a:avLst/>
              <a:gdLst>
                <a:gd name="T0" fmla="*/ 0 w 2"/>
                <a:gd name="T1" fmla="*/ 4 h 4"/>
                <a:gd name="T2" fmla="*/ 0 w 2"/>
                <a:gd name="T3" fmla="*/ 4 h 4"/>
                <a:gd name="T4" fmla="*/ 0 w 2"/>
                <a:gd name="T5" fmla="*/ 3 h 4"/>
                <a:gd name="T6" fmla="*/ 1 w 2"/>
                <a:gd name="T7" fmla="*/ 0 h 4"/>
                <a:gd name="T8" fmla="*/ 2 w 2"/>
                <a:gd name="T9" fmla="*/ 0 h 4"/>
                <a:gd name="T10" fmla="*/ 2 w 2"/>
                <a:gd name="T11" fmla="*/ 0 h 4"/>
                <a:gd name="T12" fmla="*/ 1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3"/>
                  </a:cubicBezTo>
                  <a:cubicBezTo>
                    <a:pt x="0" y="2"/>
                    <a:pt x="1" y="1"/>
                    <a:pt x="1" y="0"/>
                  </a:cubicBezTo>
                  <a:cubicBezTo>
                    <a:pt x="1" y="0"/>
                    <a:pt x="1" y="0"/>
                    <a:pt x="2" y="0"/>
                  </a:cubicBezTo>
                  <a:cubicBezTo>
                    <a:pt x="2" y="0"/>
                    <a:pt x="2" y="0"/>
                    <a:pt x="2" y="0"/>
                  </a:cubicBezTo>
                  <a:cubicBezTo>
                    <a:pt x="1" y="1"/>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7" name="Freeform 365"/>
            <p:cNvSpPr/>
            <p:nvPr/>
          </p:nvSpPr>
          <p:spPr bwMode="auto">
            <a:xfrm>
              <a:off x="3855" y="2142"/>
              <a:ext cx="8" cy="13"/>
            </a:xfrm>
            <a:custGeom>
              <a:avLst/>
              <a:gdLst>
                <a:gd name="T0" fmla="*/ 1 w 3"/>
                <a:gd name="T1" fmla="*/ 5 h 5"/>
                <a:gd name="T2" fmla="*/ 1 w 3"/>
                <a:gd name="T3" fmla="*/ 5 h 5"/>
                <a:gd name="T4" fmla="*/ 0 w 3"/>
                <a:gd name="T5" fmla="*/ 4 h 5"/>
                <a:gd name="T6" fmla="*/ 2 w 3"/>
                <a:gd name="T7" fmla="*/ 0 h 5"/>
                <a:gd name="T8" fmla="*/ 3 w 3"/>
                <a:gd name="T9" fmla="*/ 0 h 5"/>
                <a:gd name="T10" fmla="*/ 3 w 3"/>
                <a:gd name="T11" fmla="*/ 0 h 5"/>
                <a:gd name="T12" fmla="*/ 1 w 3"/>
                <a:gd name="T13" fmla="*/ 4 h 5"/>
                <a:gd name="T14" fmla="*/ 1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1" y="5"/>
                  </a:moveTo>
                  <a:cubicBezTo>
                    <a:pt x="1" y="5"/>
                    <a:pt x="1" y="5"/>
                    <a:pt x="1" y="5"/>
                  </a:cubicBezTo>
                  <a:cubicBezTo>
                    <a:pt x="0" y="5"/>
                    <a:pt x="0" y="4"/>
                    <a:pt x="0" y="4"/>
                  </a:cubicBezTo>
                  <a:cubicBezTo>
                    <a:pt x="1" y="3"/>
                    <a:pt x="1" y="1"/>
                    <a:pt x="2" y="0"/>
                  </a:cubicBezTo>
                  <a:cubicBezTo>
                    <a:pt x="2" y="0"/>
                    <a:pt x="3" y="0"/>
                    <a:pt x="3" y="0"/>
                  </a:cubicBezTo>
                  <a:cubicBezTo>
                    <a:pt x="3" y="0"/>
                    <a:pt x="3" y="0"/>
                    <a:pt x="3" y="0"/>
                  </a:cubicBezTo>
                  <a:cubicBezTo>
                    <a:pt x="2" y="2"/>
                    <a:pt x="2" y="3"/>
                    <a:pt x="1" y="4"/>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8" name="Freeform 366"/>
            <p:cNvSpPr/>
            <p:nvPr/>
          </p:nvSpPr>
          <p:spPr bwMode="auto">
            <a:xfrm>
              <a:off x="3863" y="2137"/>
              <a:ext cx="5" cy="13"/>
            </a:xfrm>
            <a:custGeom>
              <a:avLst/>
              <a:gdLst>
                <a:gd name="T0" fmla="*/ 0 w 2"/>
                <a:gd name="T1" fmla="*/ 5 h 5"/>
                <a:gd name="T2" fmla="*/ 0 w 2"/>
                <a:gd name="T3" fmla="*/ 5 h 5"/>
                <a:gd name="T4" fmla="*/ 0 w 2"/>
                <a:gd name="T5" fmla="*/ 5 h 5"/>
                <a:gd name="T6" fmla="*/ 2 w 2"/>
                <a:gd name="T7" fmla="*/ 0 h 5"/>
                <a:gd name="T8" fmla="*/ 2 w 2"/>
                <a:gd name="T9" fmla="*/ 0 h 5"/>
                <a:gd name="T10" fmla="*/ 2 w 2"/>
                <a:gd name="T11" fmla="*/ 1 h 5"/>
                <a:gd name="T12" fmla="*/ 1 w 2"/>
                <a:gd name="T13" fmla="*/ 5 h 5"/>
                <a:gd name="T14" fmla="*/ 0 w 2"/>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5">
                  <a:moveTo>
                    <a:pt x="0" y="5"/>
                  </a:moveTo>
                  <a:cubicBezTo>
                    <a:pt x="0" y="5"/>
                    <a:pt x="0" y="5"/>
                    <a:pt x="0" y="5"/>
                  </a:cubicBezTo>
                  <a:cubicBezTo>
                    <a:pt x="0" y="5"/>
                    <a:pt x="0" y="5"/>
                    <a:pt x="0" y="5"/>
                  </a:cubicBezTo>
                  <a:cubicBezTo>
                    <a:pt x="2" y="0"/>
                    <a:pt x="2" y="0"/>
                    <a:pt x="2" y="0"/>
                  </a:cubicBezTo>
                  <a:cubicBezTo>
                    <a:pt x="2" y="0"/>
                    <a:pt x="2" y="0"/>
                    <a:pt x="2" y="0"/>
                  </a:cubicBezTo>
                  <a:cubicBezTo>
                    <a:pt x="2" y="0"/>
                    <a:pt x="2" y="0"/>
                    <a:pt x="2" y="1"/>
                  </a:cubicBezTo>
                  <a:cubicBezTo>
                    <a:pt x="1" y="5"/>
                    <a:pt x="1" y="5"/>
                    <a:pt x="1" y="5"/>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49" name="Freeform 367"/>
            <p:cNvSpPr/>
            <p:nvPr/>
          </p:nvSpPr>
          <p:spPr bwMode="auto">
            <a:xfrm>
              <a:off x="3870" y="2132"/>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6 h 6"/>
                <a:gd name="T14" fmla="*/ 0 w 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6">
                  <a:moveTo>
                    <a:pt x="0" y="6"/>
                  </a:moveTo>
                  <a:cubicBezTo>
                    <a:pt x="0" y="6"/>
                    <a:pt x="0" y="6"/>
                    <a:pt x="0" y="6"/>
                  </a:cubicBezTo>
                  <a:cubicBezTo>
                    <a:pt x="0" y="6"/>
                    <a:pt x="0" y="6"/>
                    <a:pt x="0" y="5"/>
                  </a:cubicBezTo>
                  <a:cubicBezTo>
                    <a:pt x="0" y="4"/>
                    <a:pt x="1" y="2"/>
                    <a:pt x="1" y="1"/>
                  </a:cubicBezTo>
                  <a:cubicBezTo>
                    <a:pt x="1" y="0"/>
                    <a:pt x="2" y="0"/>
                    <a:pt x="2" y="0"/>
                  </a:cubicBezTo>
                  <a:cubicBezTo>
                    <a:pt x="2" y="0"/>
                    <a:pt x="2" y="1"/>
                    <a:pt x="2" y="1"/>
                  </a:cubicBezTo>
                  <a:cubicBezTo>
                    <a:pt x="2" y="2"/>
                    <a:pt x="1" y="4"/>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0" name="Freeform 368"/>
            <p:cNvSpPr/>
            <p:nvPr/>
          </p:nvSpPr>
          <p:spPr bwMode="auto">
            <a:xfrm>
              <a:off x="3875" y="2130"/>
              <a:ext cx="8" cy="15"/>
            </a:xfrm>
            <a:custGeom>
              <a:avLst/>
              <a:gdLst>
                <a:gd name="T0" fmla="*/ 1 w 3"/>
                <a:gd name="T1" fmla="*/ 6 h 6"/>
                <a:gd name="T2" fmla="*/ 0 w 3"/>
                <a:gd name="T3" fmla="*/ 5 h 6"/>
                <a:gd name="T4" fmla="*/ 0 w 3"/>
                <a:gd name="T5" fmla="*/ 5 h 6"/>
                <a:gd name="T6" fmla="*/ 2 w 3"/>
                <a:gd name="T7" fmla="*/ 0 h 6"/>
                <a:gd name="T8" fmla="*/ 2 w 3"/>
                <a:gd name="T9" fmla="*/ 0 h 6"/>
                <a:gd name="T10" fmla="*/ 3 w 3"/>
                <a:gd name="T11" fmla="*/ 0 h 6"/>
                <a:gd name="T12" fmla="*/ 1 w 3"/>
                <a:gd name="T13" fmla="*/ 5 h 6"/>
                <a:gd name="T14" fmla="*/ 1 w 3"/>
                <a:gd name="T15" fmla="*/ 5 h 6"/>
                <a:gd name="T16" fmla="*/ 1 w 3"/>
                <a:gd name="T17" fmla="*/ 6 h 6"/>
                <a:gd name="T18" fmla="*/ 1 w 3"/>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6">
                  <a:moveTo>
                    <a:pt x="1" y="6"/>
                  </a:moveTo>
                  <a:cubicBezTo>
                    <a:pt x="0" y="6"/>
                    <a:pt x="0" y="6"/>
                    <a:pt x="0" y="5"/>
                  </a:cubicBezTo>
                  <a:cubicBezTo>
                    <a:pt x="0" y="5"/>
                    <a:pt x="0" y="5"/>
                    <a:pt x="0" y="5"/>
                  </a:cubicBezTo>
                  <a:cubicBezTo>
                    <a:pt x="1" y="3"/>
                    <a:pt x="1" y="2"/>
                    <a:pt x="2" y="0"/>
                  </a:cubicBezTo>
                  <a:cubicBezTo>
                    <a:pt x="2" y="0"/>
                    <a:pt x="2" y="0"/>
                    <a:pt x="2" y="0"/>
                  </a:cubicBezTo>
                  <a:cubicBezTo>
                    <a:pt x="3" y="0"/>
                    <a:pt x="3" y="0"/>
                    <a:pt x="3" y="0"/>
                  </a:cubicBezTo>
                  <a:cubicBezTo>
                    <a:pt x="2" y="2"/>
                    <a:pt x="1" y="3"/>
                    <a:pt x="1" y="5"/>
                  </a:cubicBezTo>
                  <a:cubicBezTo>
                    <a:pt x="1" y="5"/>
                    <a:pt x="1" y="5"/>
                    <a:pt x="1" y="5"/>
                  </a:cubicBezTo>
                  <a:cubicBezTo>
                    <a:pt x="1" y="5"/>
                    <a:pt x="1" y="5"/>
                    <a:pt x="1" y="6"/>
                  </a:cubicBezTo>
                  <a:cubicBezTo>
                    <a:pt x="1"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51" name="Freeform 369"/>
            <p:cNvSpPr/>
            <p:nvPr/>
          </p:nvSpPr>
          <p:spPr bwMode="auto">
            <a:xfrm>
              <a:off x="3880" y="2127"/>
              <a:ext cx="5" cy="15"/>
            </a:xfrm>
            <a:custGeom>
              <a:avLst/>
              <a:gdLst>
                <a:gd name="T0" fmla="*/ 0 w 2"/>
                <a:gd name="T1" fmla="*/ 6 h 6"/>
                <a:gd name="T2" fmla="*/ 0 w 2"/>
                <a:gd name="T3" fmla="*/ 6 h 6"/>
                <a:gd name="T4" fmla="*/ 0 w 2"/>
                <a:gd name="T5" fmla="*/ 5 h 6"/>
                <a:gd name="T6" fmla="*/ 1 w 2"/>
                <a:gd name="T7" fmla="*/ 1 h 6"/>
                <a:gd name="T8" fmla="*/ 2 w 2"/>
                <a:gd name="T9" fmla="*/ 0 h 6"/>
                <a:gd name="T10" fmla="*/ 2 w 2"/>
                <a:gd name="T11" fmla="*/ 1 h 6"/>
                <a:gd name="T12" fmla="*/ 1 w 2"/>
                <a:gd name="T13" fmla="*/ 5 h 6"/>
                <a:gd name="T14" fmla="*/ 1 w 2"/>
                <a:gd name="T15" fmla="*/ 5 h 6"/>
                <a:gd name="T16" fmla="*/ 1 w 2"/>
                <a:gd name="T17" fmla="*/ 6 h 6"/>
                <a:gd name="T18" fmla="*/ 0 w 2"/>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6">
                  <a:moveTo>
                    <a:pt x="0" y="6"/>
                  </a:moveTo>
                  <a:cubicBezTo>
                    <a:pt x="0" y="6"/>
                    <a:pt x="0" y="6"/>
                    <a:pt x="0" y="6"/>
                  </a:cubicBezTo>
                  <a:cubicBezTo>
                    <a:pt x="0" y="6"/>
                    <a:pt x="0" y="6"/>
                    <a:pt x="0" y="5"/>
                  </a:cubicBezTo>
                  <a:cubicBezTo>
                    <a:pt x="0" y="4"/>
                    <a:pt x="1" y="2"/>
                    <a:pt x="1" y="1"/>
                  </a:cubicBezTo>
                  <a:cubicBezTo>
                    <a:pt x="2" y="0"/>
                    <a:pt x="2" y="0"/>
                    <a:pt x="2" y="0"/>
                  </a:cubicBezTo>
                  <a:cubicBezTo>
                    <a:pt x="2" y="0"/>
                    <a:pt x="2" y="1"/>
                    <a:pt x="2" y="1"/>
                  </a:cubicBezTo>
                  <a:cubicBezTo>
                    <a:pt x="2" y="2"/>
                    <a:pt x="1" y="4"/>
                    <a:pt x="1" y="5"/>
                  </a:cubicBezTo>
                  <a:cubicBezTo>
                    <a:pt x="1" y="5"/>
                    <a:pt x="1" y="5"/>
                    <a:pt x="1" y="5"/>
                  </a:cubicBezTo>
                  <a:cubicBezTo>
                    <a:pt x="1" y="6"/>
                    <a:pt x="1" y="6"/>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458" name="组合 457"/>
          <p:cNvGrpSpPr/>
          <p:nvPr/>
        </p:nvGrpSpPr>
        <p:grpSpPr>
          <a:xfrm flipH="1">
            <a:off x="7717512" y="4632277"/>
            <a:ext cx="2408186" cy="433060"/>
            <a:chOff x="1616753" y="4939294"/>
            <a:chExt cx="2407873" cy="433160"/>
          </a:xfrm>
        </p:grpSpPr>
        <p:grpSp>
          <p:nvGrpSpPr>
            <p:cNvPr id="459" name="组合 458"/>
            <p:cNvGrpSpPr/>
            <p:nvPr/>
          </p:nvGrpSpPr>
          <p:grpSpPr>
            <a:xfrm>
              <a:off x="1616753" y="4942853"/>
              <a:ext cx="2407873" cy="429601"/>
              <a:chOff x="1616753" y="4939294"/>
              <a:chExt cx="2407873" cy="429601"/>
            </a:xfrm>
            <a:solidFill>
              <a:sysClr val="window" lastClr="FFFFFF"/>
            </a:solidFill>
          </p:grpSpPr>
          <p:sp>
            <p:nvSpPr>
              <p:cNvPr id="464" name="椭圆 463"/>
              <p:cNvSpPr/>
              <p:nvPr/>
            </p:nvSpPr>
            <p:spPr>
              <a:xfrm>
                <a:off x="3947638" y="5270401"/>
                <a:ext cx="76988" cy="76988"/>
              </a:xfrm>
              <a:prstGeom prst="ellipse">
                <a:avLst/>
              </a:pr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65" name="矩形 464"/>
              <p:cNvSpPr/>
              <p:nvPr/>
            </p:nvSpPr>
            <p:spPr>
              <a:xfrm flipV="1">
                <a:off x="1616753" y="4992945"/>
                <a:ext cx="2072822" cy="18000"/>
              </a:xfrm>
              <a:prstGeom prst="rect">
                <a:avLst/>
              </a:pr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66" name="任意多边形 465"/>
              <p:cNvSpPr/>
              <p:nvPr/>
            </p:nvSpPr>
            <p:spPr>
              <a:xfrm rot="2700000" flipV="1">
                <a:off x="3620417" y="5145095"/>
                <a:ext cx="429601" cy="180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460" name="组合 459"/>
            <p:cNvGrpSpPr/>
            <p:nvPr/>
          </p:nvGrpSpPr>
          <p:grpSpPr>
            <a:xfrm>
              <a:off x="1616753" y="4939294"/>
              <a:ext cx="2407873" cy="429601"/>
              <a:chOff x="1616753" y="4939294"/>
              <a:chExt cx="2407873" cy="429601"/>
            </a:xfrm>
          </p:grpSpPr>
          <p:sp>
            <p:nvSpPr>
              <p:cNvPr id="461" name="椭圆 460"/>
              <p:cNvSpPr/>
              <p:nvPr/>
            </p:nvSpPr>
            <p:spPr>
              <a:xfrm>
                <a:off x="3947638" y="5270401"/>
                <a:ext cx="76988" cy="76988"/>
              </a:xfrm>
              <a:prstGeom prst="ellipse">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62" name="矩形 461"/>
              <p:cNvSpPr/>
              <p:nvPr/>
            </p:nvSpPr>
            <p:spPr>
              <a:xfrm flipV="1">
                <a:off x="1616753" y="4992945"/>
                <a:ext cx="2072822" cy="18000"/>
              </a:xfrm>
              <a:prstGeom prst="rect">
                <a:avLst/>
              </a:prstGeom>
              <a:solidFill>
                <a:srgbClr val="7F7F7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63" name="任意多边形 462"/>
              <p:cNvSpPr/>
              <p:nvPr/>
            </p:nvSpPr>
            <p:spPr>
              <a:xfrm rot="2700000" flipV="1">
                <a:off x="3620417" y="5145095"/>
                <a:ext cx="429601" cy="180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7F7F7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467" name="组合 466"/>
          <p:cNvGrpSpPr/>
          <p:nvPr/>
        </p:nvGrpSpPr>
        <p:grpSpPr>
          <a:xfrm flipH="1">
            <a:off x="7993384" y="2310711"/>
            <a:ext cx="2408186" cy="433060"/>
            <a:chOff x="1616753" y="4939294"/>
            <a:chExt cx="2407873" cy="433160"/>
          </a:xfrm>
        </p:grpSpPr>
        <p:grpSp>
          <p:nvGrpSpPr>
            <p:cNvPr id="468" name="组合 467"/>
            <p:cNvGrpSpPr/>
            <p:nvPr/>
          </p:nvGrpSpPr>
          <p:grpSpPr>
            <a:xfrm>
              <a:off x="1616753" y="4942853"/>
              <a:ext cx="2407873" cy="429601"/>
              <a:chOff x="1616753" y="4939294"/>
              <a:chExt cx="2407873" cy="429601"/>
            </a:xfrm>
            <a:solidFill>
              <a:sysClr val="window" lastClr="FFFFFF"/>
            </a:solidFill>
          </p:grpSpPr>
          <p:sp>
            <p:nvSpPr>
              <p:cNvPr id="473" name="椭圆 472"/>
              <p:cNvSpPr/>
              <p:nvPr/>
            </p:nvSpPr>
            <p:spPr>
              <a:xfrm>
                <a:off x="3947638" y="5270401"/>
                <a:ext cx="76988" cy="76988"/>
              </a:xfrm>
              <a:prstGeom prst="ellipse">
                <a:avLst/>
              </a:pr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74" name="矩形 473"/>
              <p:cNvSpPr/>
              <p:nvPr/>
            </p:nvSpPr>
            <p:spPr>
              <a:xfrm flipV="1">
                <a:off x="1616753" y="4992945"/>
                <a:ext cx="2072822" cy="18000"/>
              </a:xfrm>
              <a:prstGeom prst="rect">
                <a:avLst/>
              </a:pr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75" name="任意多边形 474"/>
              <p:cNvSpPr/>
              <p:nvPr/>
            </p:nvSpPr>
            <p:spPr>
              <a:xfrm rot="2700000" flipV="1">
                <a:off x="3620417" y="5145095"/>
                <a:ext cx="429601" cy="180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grp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469" name="组合 468"/>
            <p:cNvGrpSpPr/>
            <p:nvPr/>
          </p:nvGrpSpPr>
          <p:grpSpPr>
            <a:xfrm>
              <a:off x="1616753" y="4939294"/>
              <a:ext cx="2407873" cy="429601"/>
              <a:chOff x="1616753" y="4939294"/>
              <a:chExt cx="2407873" cy="429601"/>
            </a:xfrm>
          </p:grpSpPr>
          <p:sp>
            <p:nvSpPr>
              <p:cNvPr id="470" name="椭圆 469"/>
              <p:cNvSpPr/>
              <p:nvPr/>
            </p:nvSpPr>
            <p:spPr>
              <a:xfrm>
                <a:off x="3947638" y="5270401"/>
                <a:ext cx="76988" cy="76988"/>
              </a:xfrm>
              <a:prstGeom prst="ellipse">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71" name="矩形 470"/>
              <p:cNvSpPr/>
              <p:nvPr/>
            </p:nvSpPr>
            <p:spPr>
              <a:xfrm flipV="1">
                <a:off x="1616753" y="4992945"/>
                <a:ext cx="2072822" cy="18000"/>
              </a:xfrm>
              <a:prstGeom prst="rect">
                <a:avLst/>
              </a:prstGeom>
              <a:solidFill>
                <a:srgbClr val="7F7F7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72" name="任意多边形 471"/>
              <p:cNvSpPr/>
              <p:nvPr/>
            </p:nvSpPr>
            <p:spPr>
              <a:xfrm rot="2700000" flipV="1">
                <a:off x="3620417" y="5145095"/>
                <a:ext cx="429601" cy="18000"/>
              </a:xfrm>
              <a:custGeom>
                <a:avLst/>
                <a:gdLst>
                  <a:gd name="connsiteX0" fmla="*/ 0 w 429601"/>
                  <a:gd name="connsiteY0" fmla="*/ 18000 h 18000"/>
                  <a:gd name="connsiteX1" fmla="*/ 429601 w 429601"/>
                  <a:gd name="connsiteY1" fmla="*/ 18000 h 18000"/>
                  <a:gd name="connsiteX2" fmla="*/ 411602 w 429601"/>
                  <a:gd name="connsiteY2" fmla="*/ 0 h 18000"/>
                  <a:gd name="connsiteX3" fmla="*/ 0 w 429601"/>
                  <a:gd name="connsiteY3" fmla="*/ 0 h 18000"/>
                </a:gdLst>
                <a:ahLst/>
                <a:cxnLst>
                  <a:cxn ang="0">
                    <a:pos x="connsiteX0" y="connsiteY0"/>
                  </a:cxn>
                  <a:cxn ang="0">
                    <a:pos x="connsiteX1" y="connsiteY1"/>
                  </a:cxn>
                  <a:cxn ang="0">
                    <a:pos x="connsiteX2" y="connsiteY2"/>
                  </a:cxn>
                  <a:cxn ang="0">
                    <a:pos x="connsiteX3" y="connsiteY3"/>
                  </a:cxn>
                </a:cxnLst>
                <a:rect l="l" t="t" r="r" b="b"/>
                <a:pathLst>
                  <a:path w="429601" h="18000">
                    <a:moveTo>
                      <a:pt x="0" y="18000"/>
                    </a:moveTo>
                    <a:lnTo>
                      <a:pt x="429601" y="18000"/>
                    </a:lnTo>
                    <a:lnTo>
                      <a:pt x="411602" y="0"/>
                    </a:lnTo>
                    <a:lnTo>
                      <a:pt x="0" y="0"/>
                    </a:lnTo>
                    <a:close/>
                  </a:path>
                </a:pathLst>
              </a:custGeom>
              <a:solidFill>
                <a:srgbClr val="7F7F7F"/>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grpSp>
        <p:nvGrpSpPr>
          <p:cNvPr id="476" name="Group 372"/>
          <p:cNvGrpSpPr>
            <a:grpSpLocks noChangeAspect="1"/>
          </p:cNvGrpSpPr>
          <p:nvPr/>
        </p:nvGrpSpPr>
        <p:grpSpPr bwMode="auto">
          <a:xfrm>
            <a:off x="9544954" y="1775116"/>
            <a:ext cx="734710" cy="592709"/>
            <a:chOff x="3780" y="2114"/>
            <a:chExt cx="114" cy="92"/>
          </a:xfrm>
          <a:solidFill>
            <a:sysClr val="window" lastClr="FFFFFF">
              <a:lumMod val="50000"/>
            </a:sysClr>
          </a:solidFill>
        </p:grpSpPr>
        <p:sp>
          <p:nvSpPr>
            <p:cNvPr id="477" name="Freeform 373"/>
            <p:cNvSpPr>
              <a:spLocks noEditPoints="1"/>
            </p:cNvSpPr>
            <p:nvPr/>
          </p:nvSpPr>
          <p:spPr bwMode="auto">
            <a:xfrm>
              <a:off x="3796" y="2117"/>
              <a:ext cx="96"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8" name="Freeform 374"/>
            <p:cNvSpPr>
              <a:spLocks noEditPoints="1"/>
            </p:cNvSpPr>
            <p:nvPr/>
          </p:nvSpPr>
          <p:spPr bwMode="auto">
            <a:xfrm>
              <a:off x="3801" y="216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79" name="Freeform 375"/>
            <p:cNvSpPr>
              <a:spLocks noEditPoints="1"/>
            </p:cNvSpPr>
            <p:nvPr/>
          </p:nvSpPr>
          <p:spPr bwMode="auto">
            <a:xfrm>
              <a:off x="3821" y="215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0" name="Freeform 376"/>
            <p:cNvSpPr>
              <a:spLocks noEditPoints="1"/>
            </p:cNvSpPr>
            <p:nvPr/>
          </p:nvSpPr>
          <p:spPr bwMode="auto">
            <a:xfrm>
              <a:off x="3841" y="2168"/>
              <a:ext cx="18"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1" name="Freeform 377"/>
            <p:cNvSpPr>
              <a:spLocks noEditPoints="1"/>
            </p:cNvSpPr>
            <p:nvPr/>
          </p:nvSpPr>
          <p:spPr bwMode="auto">
            <a:xfrm>
              <a:off x="3864" y="215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2" name="Freeform 378"/>
            <p:cNvSpPr/>
            <p:nvPr/>
          </p:nvSpPr>
          <p:spPr bwMode="auto">
            <a:xfrm>
              <a:off x="3783" y="216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3" name="Freeform 379"/>
            <p:cNvSpPr/>
            <p:nvPr/>
          </p:nvSpPr>
          <p:spPr bwMode="auto">
            <a:xfrm>
              <a:off x="3783" y="218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4" name="Freeform 380"/>
            <p:cNvSpPr/>
            <p:nvPr/>
          </p:nvSpPr>
          <p:spPr bwMode="auto">
            <a:xfrm>
              <a:off x="3783" y="214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5" name="Freeform 381"/>
            <p:cNvSpPr/>
            <p:nvPr/>
          </p:nvSpPr>
          <p:spPr bwMode="auto">
            <a:xfrm>
              <a:off x="3783" y="213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6" name="Freeform 382"/>
            <p:cNvSpPr/>
            <p:nvPr/>
          </p:nvSpPr>
          <p:spPr bwMode="auto">
            <a:xfrm>
              <a:off x="3783" y="215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7" name="Freeform 383"/>
            <p:cNvSpPr/>
            <p:nvPr/>
          </p:nvSpPr>
          <p:spPr bwMode="auto">
            <a:xfrm>
              <a:off x="3801" y="218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8" name="Freeform 384"/>
            <p:cNvSpPr/>
            <p:nvPr/>
          </p:nvSpPr>
          <p:spPr bwMode="auto">
            <a:xfrm>
              <a:off x="3801" y="217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89" name="Freeform 385"/>
            <p:cNvSpPr/>
            <p:nvPr/>
          </p:nvSpPr>
          <p:spPr bwMode="auto">
            <a:xfrm>
              <a:off x="3821" y="2163"/>
              <a:ext cx="13"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0" name="Freeform 386"/>
            <p:cNvSpPr/>
            <p:nvPr/>
          </p:nvSpPr>
          <p:spPr bwMode="auto">
            <a:xfrm>
              <a:off x="3821" y="217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1" name="Freeform 387"/>
            <p:cNvSpPr/>
            <p:nvPr/>
          </p:nvSpPr>
          <p:spPr bwMode="auto">
            <a:xfrm>
              <a:off x="3821" y="217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2" name="Freeform 388"/>
            <p:cNvSpPr/>
            <p:nvPr/>
          </p:nvSpPr>
          <p:spPr bwMode="auto">
            <a:xfrm>
              <a:off x="3826" y="218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3" name="Freeform 389"/>
            <p:cNvSpPr/>
            <p:nvPr/>
          </p:nvSpPr>
          <p:spPr bwMode="auto">
            <a:xfrm>
              <a:off x="3844" y="2173"/>
              <a:ext cx="12"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4" name="Freeform 390"/>
            <p:cNvSpPr/>
            <p:nvPr/>
          </p:nvSpPr>
          <p:spPr bwMode="auto">
            <a:xfrm>
              <a:off x="3841" y="2181"/>
              <a:ext cx="18"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5" name="Freeform 391"/>
            <p:cNvSpPr/>
            <p:nvPr/>
          </p:nvSpPr>
          <p:spPr bwMode="auto">
            <a:xfrm>
              <a:off x="3846" y="2186"/>
              <a:ext cx="13"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6" name="Freeform 392"/>
            <p:cNvSpPr/>
            <p:nvPr/>
          </p:nvSpPr>
          <p:spPr bwMode="auto">
            <a:xfrm>
              <a:off x="3864" y="215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7" name="Freeform 393"/>
            <p:cNvSpPr/>
            <p:nvPr/>
          </p:nvSpPr>
          <p:spPr bwMode="auto">
            <a:xfrm>
              <a:off x="3864" y="217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8" name="Freeform 394"/>
            <p:cNvSpPr/>
            <p:nvPr/>
          </p:nvSpPr>
          <p:spPr bwMode="auto">
            <a:xfrm>
              <a:off x="3864" y="218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499" name="Freeform 395"/>
            <p:cNvSpPr/>
            <p:nvPr/>
          </p:nvSpPr>
          <p:spPr bwMode="auto">
            <a:xfrm>
              <a:off x="3780" y="2193"/>
              <a:ext cx="114"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0" name="Freeform 396"/>
            <p:cNvSpPr/>
            <p:nvPr/>
          </p:nvSpPr>
          <p:spPr bwMode="auto">
            <a:xfrm>
              <a:off x="3788" y="211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1" name="Freeform 397"/>
            <p:cNvSpPr>
              <a:spLocks noEditPoints="1"/>
            </p:cNvSpPr>
            <p:nvPr/>
          </p:nvSpPr>
          <p:spPr bwMode="auto">
            <a:xfrm>
              <a:off x="3796" y="2117"/>
              <a:ext cx="96" cy="58"/>
            </a:xfrm>
            <a:custGeom>
              <a:avLst/>
              <a:gdLst>
                <a:gd name="T0" fmla="*/ 1 w 38"/>
                <a:gd name="T1" fmla="*/ 23 h 23"/>
                <a:gd name="T2" fmla="*/ 1 w 38"/>
                <a:gd name="T3" fmla="*/ 23 h 23"/>
                <a:gd name="T4" fmla="*/ 0 w 38"/>
                <a:gd name="T5" fmla="*/ 23 h 23"/>
                <a:gd name="T6" fmla="*/ 0 w 38"/>
                <a:gd name="T7" fmla="*/ 22 h 23"/>
                <a:gd name="T8" fmla="*/ 0 w 38"/>
                <a:gd name="T9" fmla="*/ 20 h 23"/>
                <a:gd name="T10" fmla="*/ 0 w 38"/>
                <a:gd name="T11" fmla="*/ 20 h 23"/>
                <a:gd name="T12" fmla="*/ 9 w 38"/>
                <a:gd name="T13" fmla="*/ 10 h 23"/>
                <a:gd name="T14" fmla="*/ 13 w 38"/>
                <a:gd name="T15" fmla="*/ 10 h 23"/>
                <a:gd name="T16" fmla="*/ 19 w 38"/>
                <a:gd name="T17" fmla="*/ 13 h 23"/>
                <a:gd name="T18" fmla="*/ 22 w 38"/>
                <a:gd name="T19" fmla="*/ 14 h 23"/>
                <a:gd name="T20" fmla="*/ 31 w 38"/>
                <a:gd name="T21" fmla="*/ 4 h 23"/>
                <a:gd name="T22" fmla="*/ 29 w 38"/>
                <a:gd name="T23" fmla="*/ 4 h 23"/>
                <a:gd name="T24" fmla="*/ 28 w 38"/>
                <a:gd name="T25" fmla="*/ 4 h 23"/>
                <a:gd name="T26" fmla="*/ 27 w 38"/>
                <a:gd name="T27" fmla="*/ 3 h 23"/>
                <a:gd name="T28" fmla="*/ 27 w 38"/>
                <a:gd name="T29" fmla="*/ 2 h 23"/>
                <a:gd name="T30" fmla="*/ 27 w 38"/>
                <a:gd name="T31" fmla="*/ 2 h 23"/>
                <a:gd name="T32" fmla="*/ 38 w 38"/>
                <a:gd name="T33" fmla="*/ 0 h 23"/>
                <a:gd name="T34" fmla="*/ 38 w 38"/>
                <a:gd name="T35" fmla="*/ 0 h 23"/>
                <a:gd name="T36" fmla="*/ 38 w 38"/>
                <a:gd name="T37" fmla="*/ 0 h 23"/>
                <a:gd name="T38" fmla="*/ 37 w 38"/>
                <a:gd name="T39" fmla="*/ 10 h 23"/>
                <a:gd name="T40" fmla="*/ 36 w 38"/>
                <a:gd name="T41" fmla="*/ 11 h 23"/>
                <a:gd name="T42" fmla="*/ 36 w 38"/>
                <a:gd name="T43" fmla="*/ 11 h 23"/>
                <a:gd name="T44" fmla="*/ 34 w 38"/>
                <a:gd name="T45" fmla="*/ 9 h 23"/>
                <a:gd name="T46" fmla="*/ 34 w 38"/>
                <a:gd name="T47" fmla="*/ 9 h 23"/>
                <a:gd name="T48" fmla="*/ 34 w 38"/>
                <a:gd name="T49" fmla="*/ 6 h 23"/>
                <a:gd name="T50" fmla="*/ 25 w 38"/>
                <a:gd name="T51" fmla="*/ 17 h 23"/>
                <a:gd name="T52" fmla="*/ 23 w 38"/>
                <a:gd name="T53" fmla="*/ 18 h 23"/>
                <a:gd name="T54" fmla="*/ 20 w 38"/>
                <a:gd name="T55" fmla="*/ 18 h 23"/>
                <a:gd name="T56" fmla="*/ 11 w 38"/>
                <a:gd name="T57" fmla="*/ 13 h 23"/>
                <a:gd name="T58" fmla="*/ 1 w 38"/>
                <a:gd name="T59" fmla="*/ 23 h 23"/>
                <a:gd name="T60" fmla="*/ 1 w 38"/>
                <a:gd name="T61" fmla="*/ 23 h 23"/>
                <a:gd name="T62" fmla="*/ 1 w 38"/>
                <a:gd name="T63" fmla="*/ 20 h 23"/>
                <a:gd name="T64" fmla="*/ 1 w 38"/>
                <a:gd name="T65" fmla="*/ 21 h 23"/>
                <a:gd name="T66" fmla="*/ 1 w 38"/>
                <a:gd name="T67" fmla="*/ 22 h 23"/>
                <a:gd name="T68" fmla="*/ 11 w 38"/>
                <a:gd name="T69" fmla="*/ 12 h 23"/>
                <a:gd name="T70" fmla="*/ 11 w 38"/>
                <a:gd name="T71" fmla="*/ 12 h 23"/>
                <a:gd name="T72" fmla="*/ 21 w 38"/>
                <a:gd name="T73" fmla="*/ 17 h 23"/>
                <a:gd name="T74" fmla="*/ 23 w 38"/>
                <a:gd name="T75" fmla="*/ 17 h 23"/>
                <a:gd name="T76" fmla="*/ 24 w 38"/>
                <a:gd name="T77" fmla="*/ 16 h 23"/>
                <a:gd name="T78" fmla="*/ 34 w 38"/>
                <a:gd name="T79" fmla="*/ 5 h 23"/>
                <a:gd name="T80" fmla="*/ 35 w 38"/>
                <a:gd name="T81" fmla="*/ 4 h 23"/>
                <a:gd name="T82" fmla="*/ 35 w 38"/>
                <a:gd name="T83" fmla="*/ 5 h 23"/>
                <a:gd name="T84" fmla="*/ 35 w 38"/>
                <a:gd name="T85" fmla="*/ 9 h 23"/>
                <a:gd name="T86" fmla="*/ 36 w 38"/>
                <a:gd name="T87" fmla="*/ 9 h 23"/>
                <a:gd name="T88" fmla="*/ 37 w 38"/>
                <a:gd name="T89" fmla="*/ 1 h 23"/>
                <a:gd name="T90" fmla="*/ 28 w 38"/>
                <a:gd name="T91" fmla="*/ 3 h 23"/>
                <a:gd name="T92" fmla="*/ 29 w 38"/>
                <a:gd name="T93" fmla="*/ 3 h 23"/>
                <a:gd name="T94" fmla="*/ 33 w 38"/>
                <a:gd name="T95" fmla="*/ 3 h 23"/>
                <a:gd name="T96" fmla="*/ 33 w 38"/>
                <a:gd name="T97" fmla="*/ 4 h 23"/>
                <a:gd name="T98" fmla="*/ 33 w 38"/>
                <a:gd name="T99" fmla="*/ 4 h 23"/>
                <a:gd name="T100" fmla="*/ 23 w 38"/>
                <a:gd name="T101" fmla="*/ 15 h 23"/>
                <a:gd name="T102" fmla="*/ 22 w 38"/>
                <a:gd name="T103" fmla="*/ 16 h 23"/>
                <a:gd name="T104" fmla="*/ 18 w 38"/>
                <a:gd name="T105" fmla="*/ 14 h 23"/>
                <a:gd name="T106" fmla="*/ 12 w 38"/>
                <a:gd name="T107" fmla="*/ 10 h 23"/>
                <a:gd name="T108" fmla="*/ 10 w 38"/>
                <a:gd name="T109" fmla="*/ 11 h 23"/>
                <a:gd name="T110" fmla="*/ 1 w 38"/>
                <a:gd name="T11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8" h="23">
                  <a:moveTo>
                    <a:pt x="1" y="23"/>
                  </a:moveTo>
                  <a:cubicBezTo>
                    <a:pt x="1" y="23"/>
                    <a:pt x="1" y="23"/>
                    <a:pt x="1" y="23"/>
                  </a:cubicBezTo>
                  <a:cubicBezTo>
                    <a:pt x="0" y="23"/>
                    <a:pt x="0" y="23"/>
                    <a:pt x="0" y="23"/>
                  </a:cubicBezTo>
                  <a:cubicBezTo>
                    <a:pt x="0" y="22"/>
                    <a:pt x="0" y="22"/>
                    <a:pt x="0" y="22"/>
                  </a:cubicBezTo>
                  <a:cubicBezTo>
                    <a:pt x="0" y="21"/>
                    <a:pt x="0" y="21"/>
                    <a:pt x="0" y="20"/>
                  </a:cubicBezTo>
                  <a:cubicBezTo>
                    <a:pt x="0" y="20"/>
                    <a:pt x="0" y="20"/>
                    <a:pt x="0" y="20"/>
                  </a:cubicBezTo>
                  <a:cubicBezTo>
                    <a:pt x="9" y="10"/>
                    <a:pt x="9" y="10"/>
                    <a:pt x="9" y="10"/>
                  </a:cubicBezTo>
                  <a:cubicBezTo>
                    <a:pt x="10" y="9"/>
                    <a:pt x="12" y="9"/>
                    <a:pt x="13" y="10"/>
                  </a:cubicBezTo>
                  <a:cubicBezTo>
                    <a:pt x="14" y="11"/>
                    <a:pt x="17" y="12"/>
                    <a:pt x="19" y="13"/>
                  </a:cubicBezTo>
                  <a:cubicBezTo>
                    <a:pt x="20" y="13"/>
                    <a:pt x="22" y="14"/>
                    <a:pt x="22" y="14"/>
                  </a:cubicBezTo>
                  <a:cubicBezTo>
                    <a:pt x="25" y="11"/>
                    <a:pt x="30" y="6"/>
                    <a:pt x="31" y="4"/>
                  </a:cubicBezTo>
                  <a:cubicBezTo>
                    <a:pt x="29" y="4"/>
                    <a:pt x="29" y="4"/>
                    <a:pt x="29" y="4"/>
                  </a:cubicBezTo>
                  <a:cubicBezTo>
                    <a:pt x="29" y="4"/>
                    <a:pt x="28" y="4"/>
                    <a:pt x="28" y="4"/>
                  </a:cubicBezTo>
                  <a:cubicBezTo>
                    <a:pt x="28" y="4"/>
                    <a:pt x="27" y="3"/>
                    <a:pt x="27" y="3"/>
                  </a:cubicBezTo>
                  <a:cubicBezTo>
                    <a:pt x="27" y="3"/>
                    <a:pt x="26" y="2"/>
                    <a:pt x="27" y="2"/>
                  </a:cubicBezTo>
                  <a:cubicBezTo>
                    <a:pt x="27" y="2"/>
                    <a:pt x="27" y="2"/>
                    <a:pt x="27" y="2"/>
                  </a:cubicBezTo>
                  <a:cubicBezTo>
                    <a:pt x="31" y="1"/>
                    <a:pt x="38" y="0"/>
                    <a:pt x="38" y="0"/>
                  </a:cubicBezTo>
                  <a:cubicBezTo>
                    <a:pt x="38" y="0"/>
                    <a:pt x="38" y="0"/>
                    <a:pt x="38" y="0"/>
                  </a:cubicBezTo>
                  <a:cubicBezTo>
                    <a:pt x="38" y="0"/>
                    <a:pt x="38" y="0"/>
                    <a:pt x="38" y="0"/>
                  </a:cubicBezTo>
                  <a:cubicBezTo>
                    <a:pt x="38" y="1"/>
                    <a:pt x="37" y="8"/>
                    <a:pt x="37" y="10"/>
                  </a:cubicBezTo>
                  <a:cubicBezTo>
                    <a:pt x="37" y="10"/>
                    <a:pt x="36" y="10"/>
                    <a:pt x="36" y="11"/>
                  </a:cubicBezTo>
                  <a:cubicBezTo>
                    <a:pt x="36" y="11"/>
                    <a:pt x="36" y="11"/>
                    <a:pt x="36" y="11"/>
                  </a:cubicBezTo>
                  <a:cubicBezTo>
                    <a:pt x="35" y="10"/>
                    <a:pt x="34" y="9"/>
                    <a:pt x="34" y="9"/>
                  </a:cubicBezTo>
                  <a:cubicBezTo>
                    <a:pt x="34" y="9"/>
                    <a:pt x="34" y="9"/>
                    <a:pt x="34" y="9"/>
                  </a:cubicBezTo>
                  <a:cubicBezTo>
                    <a:pt x="34" y="6"/>
                    <a:pt x="34" y="6"/>
                    <a:pt x="34" y="6"/>
                  </a:cubicBezTo>
                  <a:cubicBezTo>
                    <a:pt x="32" y="9"/>
                    <a:pt x="28" y="14"/>
                    <a:pt x="25" y="17"/>
                  </a:cubicBezTo>
                  <a:cubicBezTo>
                    <a:pt x="24" y="18"/>
                    <a:pt x="24" y="18"/>
                    <a:pt x="23" y="18"/>
                  </a:cubicBezTo>
                  <a:cubicBezTo>
                    <a:pt x="22" y="19"/>
                    <a:pt x="21" y="18"/>
                    <a:pt x="20" y="18"/>
                  </a:cubicBezTo>
                  <a:cubicBezTo>
                    <a:pt x="11" y="13"/>
                    <a:pt x="11" y="13"/>
                    <a:pt x="11" y="13"/>
                  </a:cubicBezTo>
                  <a:cubicBezTo>
                    <a:pt x="1" y="23"/>
                    <a:pt x="1" y="23"/>
                    <a:pt x="1" y="23"/>
                  </a:cubicBezTo>
                  <a:cubicBezTo>
                    <a:pt x="1" y="23"/>
                    <a:pt x="1" y="23"/>
                    <a:pt x="1" y="23"/>
                  </a:cubicBezTo>
                  <a:close/>
                  <a:moveTo>
                    <a:pt x="1" y="20"/>
                  </a:moveTo>
                  <a:cubicBezTo>
                    <a:pt x="1" y="21"/>
                    <a:pt x="1" y="21"/>
                    <a:pt x="1" y="21"/>
                  </a:cubicBezTo>
                  <a:cubicBezTo>
                    <a:pt x="1" y="21"/>
                    <a:pt x="1" y="22"/>
                    <a:pt x="1" y="22"/>
                  </a:cubicBezTo>
                  <a:cubicBezTo>
                    <a:pt x="11" y="12"/>
                    <a:pt x="11" y="12"/>
                    <a:pt x="11" y="12"/>
                  </a:cubicBezTo>
                  <a:cubicBezTo>
                    <a:pt x="11" y="12"/>
                    <a:pt x="11" y="12"/>
                    <a:pt x="11" y="12"/>
                  </a:cubicBezTo>
                  <a:cubicBezTo>
                    <a:pt x="21" y="17"/>
                    <a:pt x="21" y="17"/>
                    <a:pt x="21" y="17"/>
                  </a:cubicBezTo>
                  <a:cubicBezTo>
                    <a:pt x="22" y="17"/>
                    <a:pt x="22" y="18"/>
                    <a:pt x="23" y="17"/>
                  </a:cubicBezTo>
                  <a:cubicBezTo>
                    <a:pt x="23" y="17"/>
                    <a:pt x="24" y="17"/>
                    <a:pt x="24" y="16"/>
                  </a:cubicBezTo>
                  <a:cubicBezTo>
                    <a:pt x="28" y="12"/>
                    <a:pt x="34" y="5"/>
                    <a:pt x="34" y="5"/>
                  </a:cubicBezTo>
                  <a:cubicBezTo>
                    <a:pt x="34" y="4"/>
                    <a:pt x="35" y="4"/>
                    <a:pt x="35" y="4"/>
                  </a:cubicBezTo>
                  <a:cubicBezTo>
                    <a:pt x="35" y="4"/>
                    <a:pt x="35" y="5"/>
                    <a:pt x="35" y="5"/>
                  </a:cubicBezTo>
                  <a:cubicBezTo>
                    <a:pt x="35" y="9"/>
                    <a:pt x="35" y="9"/>
                    <a:pt x="35" y="9"/>
                  </a:cubicBezTo>
                  <a:cubicBezTo>
                    <a:pt x="35" y="9"/>
                    <a:pt x="35" y="9"/>
                    <a:pt x="36" y="9"/>
                  </a:cubicBezTo>
                  <a:cubicBezTo>
                    <a:pt x="36" y="7"/>
                    <a:pt x="37" y="3"/>
                    <a:pt x="37" y="1"/>
                  </a:cubicBezTo>
                  <a:cubicBezTo>
                    <a:pt x="35" y="1"/>
                    <a:pt x="31" y="2"/>
                    <a:pt x="28" y="3"/>
                  </a:cubicBezTo>
                  <a:cubicBezTo>
                    <a:pt x="28" y="3"/>
                    <a:pt x="29" y="3"/>
                    <a:pt x="29" y="3"/>
                  </a:cubicBezTo>
                  <a:cubicBezTo>
                    <a:pt x="33" y="3"/>
                    <a:pt x="33" y="3"/>
                    <a:pt x="33" y="3"/>
                  </a:cubicBezTo>
                  <a:cubicBezTo>
                    <a:pt x="33" y="3"/>
                    <a:pt x="33" y="3"/>
                    <a:pt x="33" y="4"/>
                  </a:cubicBezTo>
                  <a:cubicBezTo>
                    <a:pt x="33" y="4"/>
                    <a:pt x="33" y="4"/>
                    <a:pt x="33" y="4"/>
                  </a:cubicBezTo>
                  <a:cubicBezTo>
                    <a:pt x="33" y="4"/>
                    <a:pt x="27" y="11"/>
                    <a:pt x="23" y="15"/>
                  </a:cubicBezTo>
                  <a:cubicBezTo>
                    <a:pt x="23" y="16"/>
                    <a:pt x="23" y="16"/>
                    <a:pt x="22" y="16"/>
                  </a:cubicBezTo>
                  <a:cubicBezTo>
                    <a:pt x="22" y="15"/>
                    <a:pt x="20" y="14"/>
                    <a:pt x="18" y="14"/>
                  </a:cubicBezTo>
                  <a:cubicBezTo>
                    <a:pt x="16" y="13"/>
                    <a:pt x="14" y="11"/>
                    <a:pt x="12" y="10"/>
                  </a:cubicBezTo>
                  <a:cubicBezTo>
                    <a:pt x="12" y="10"/>
                    <a:pt x="10" y="10"/>
                    <a:pt x="10" y="11"/>
                  </a:cubicBezTo>
                  <a:lnTo>
                    <a:pt x="1"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2" name="Freeform 398"/>
            <p:cNvSpPr>
              <a:spLocks noEditPoints="1"/>
            </p:cNvSpPr>
            <p:nvPr/>
          </p:nvSpPr>
          <p:spPr bwMode="auto">
            <a:xfrm>
              <a:off x="3801" y="2165"/>
              <a:ext cx="15" cy="28"/>
            </a:xfrm>
            <a:custGeom>
              <a:avLst/>
              <a:gdLst>
                <a:gd name="T0" fmla="*/ 6 w 6"/>
                <a:gd name="T1" fmla="*/ 11 h 11"/>
                <a:gd name="T2" fmla="*/ 1 w 6"/>
                <a:gd name="T3" fmla="*/ 11 h 11"/>
                <a:gd name="T4" fmla="*/ 0 w 6"/>
                <a:gd name="T5" fmla="*/ 11 h 11"/>
                <a:gd name="T6" fmla="*/ 0 w 6"/>
                <a:gd name="T7" fmla="*/ 8 h 11"/>
                <a:gd name="T8" fmla="*/ 0 w 6"/>
                <a:gd name="T9" fmla="*/ 6 h 11"/>
                <a:gd name="T10" fmla="*/ 0 w 6"/>
                <a:gd name="T11" fmla="*/ 5 h 11"/>
                <a:gd name="T12" fmla="*/ 4 w 6"/>
                <a:gd name="T13" fmla="*/ 2 h 11"/>
                <a:gd name="T14" fmla="*/ 5 w 6"/>
                <a:gd name="T15" fmla="*/ 1 h 11"/>
                <a:gd name="T16" fmla="*/ 6 w 6"/>
                <a:gd name="T17" fmla="*/ 0 h 11"/>
                <a:gd name="T18" fmla="*/ 6 w 6"/>
                <a:gd name="T19" fmla="*/ 1 h 11"/>
                <a:gd name="T20" fmla="*/ 6 w 6"/>
                <a:gd name="T21" fmla="*/ 11 h 11"/>
                <a:gd name="T22" fmla="*/ 6 w 6"/>
                <a:gd name="T23" fmla="*/ 11 h 11"/>
                <a:gd name="T24" fmla="*/ 1 w 6"/>
                <a:gd name="T25" fmla="*/ 10 h 11"/>
                <a:gd name="T26" fmla="*/ 5 w 6"/>
                <a:gd name="T27" fmla="*/ 10 h 11"/>
                <a:gd name="T28" fmla="*/ 5 w 6"/>
                <a:gd name="T29" fmla="*/ 2 h 11"/>
                <a:gd name="T30" fmla="*/ 5 w 6"/>
                <a:gd name="T31" fmla="*/ 2 h 11"/>
                <a:gd name="T32" fmla="*/ 1 w 6"/>
                <a:gd name="T33" fmla="*/ 6 h 11"/>
                <a:gd name="T34" fmla="*/ 1 w 6"/>
                <a:gd name="T35" fmla="*/ 8 h 11"/>
                <a:gd name="T36" fmla="*/ 1 w 6"/>
                <a:gd name="T3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1">
                  <a:moveTo>
                    <a:pt x="6" y="11"/>
                  </a:moveTo>
                  <a:cubicBezTo>
                    <a:pt x="1" y="11"/>
                    <a:pt x="1" y="11"/>
                    <a:pt x="1" y="11"/>
                  </a:cubicBezTo>
                  <a:cubicBezTo>
                    <a:pt x="0" y="11"/>
                    <a:pt x="0" y="11"/>
                    <a:pt x="0" y="11"/>
                  </a:cubicBezTo>
                  <a:cubicBezTo>
                    <a:pt x="0" y="10"/>
                    <a:pt x="0" y="9"/>
                    <a:pt x="0" y="8"/>
                  </a:cubicBezTo>
                  <a:cubicBezTo>
                    <a:pt x="0" y="8"/>
                    <a:pt x="0" y="7"/>
                    <a:pt x="0" y="6"/>
                  </a:cubicBezTo>
                  <a:cubicBezTo>
                    <a:pt x="0" y="6"/>
                    <a:pt x="0" y="6"/>
                    <a:pt x="0" y="5"/>
                  </a:cubicBezTo>
                  <a:cubicBezTo>
                    <a:pt x="2" y="4"/>
                    <a:pt x="3" y="3"/>
                    <a:pt x="4" y="2"/>
                  </a:cubicBezTo>
                  <a:cubicBezTo>
                    <a:pt x="5" y="1"/>
                    <a:pt x="5" y="1"/>
                    <a:pt x="5" y="1"/>
                  </a:cubicBezTo>
                  <a:cubicBezTo>
                    <a:pt x="5" y="0"/>
                    <a:pt x="6" y="0"/>
                    <a:pt x="6" y="0"/>
                  </a:cubicBezTo>
                  <a:cubicBezTo>
                    <a:pt x="6" y="0"/>
                    <a:pt x="6" y="1"/>
                    <a:pt x="6" y="1"/>
                  </a:cubicBezTo>
                  <a:cubicBezTo>
                    <a:pt x="6" y="5"/>
                    <a:pt x="6" y="8"/>
                    <a:pt x="6" y="11"/>
                  </a:cubicBezTo>
                  <a:cubicBezTo>
                    <a:pt x="6" y="11"/>
                    <a:pt x="6" y="11"/>
                    <a:pt x="6" y="11"/>
                  </a:cubicBezTo>
                  <a:close/>
                  <a:moveTo>
                    <a:pt x="1" y="10"/>
                  </a:moveTo>
                  <a:cubicBezTo>
                    <a:pt x="5" y="10"/>
                    <a:pt x="5" y="10"/>
                    <a:pt x="5" y="10"/>
                  </a:cubicBezTo>
                  <a:cubicBezTo>
                    <a:pt x="5" y="8"/>
                    <a:pt x="5" y="5"/>
                    <a:pt x="5" y="2"/>
                  </a:cubicBezTo>
                  <a:cubicBezTo>
                    <a:pt x="5" y="2"/>
                    <a:pt x="5" y="2"/>
                    <a:pt x="5" y="2"/>
                  </a:cubicBezTo>
                  <a:cubicBezTo>
                    <a:pt x="4" y="4"/>
                    <a:pt x="2" y="5"/>
                    <a:pt x="1" y="6"/>
                  </a:cubicBezTo>
                  <a:cubicBezTo>
                    <a:pt x="1" y="7"/>
                    <a:pt x="1" y="8"/>
                    <a:pt x="1" y="8"/>
                  </a:cubicBezTo>
                  <a:cubicBezTo>
                    <a:pt x="1" y="9"/>
                    <a:pt x="1" y="10"/>
                    <a:pt x="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3" name="Freeform 399"/>
            <p:cNvSpPr>
              <a:spLocks noEditPoints="1"/>
            </p:cNvSpPr>
            <p:nvPr/>
          </p:nvSpPr>
          <p:spPr bwMode="auto">
            <a:xfrm>
              <a:off x="3821" y="2158"/>
              <a:ext cx="15" cy="35"/>
            </a:xfrm>
            <a:custGeom>
              <a:avLst/>
              <a:gdLst>
                <a:gd name="T0" fmla="*/ 6 w 6"/>
                <a:gd name="T1" fmla="*/ 14 h 14"/>
                <a:gd name="T2" fmla="*/ 1 w 6"/>
                <a:gd name="T3" fmla="*/ 14 h 14"/>
                <a:gd name="T4" fmla="*/ 0 w 6"/>
                <a:gd name="T5" fmla="*/ 14 h 14"/>
                <a:gd name="T6" fmla="*/ 0 w 6"/>
                <a:gd name="T7" fmla="*/ 8 h 14"/>
                <a:gd name="T8" fmla="*/ 0 w 6"/>
                <a:gd name="T9" fmla="*/ 2 h 14"/>
                <a:gd name="T10" fmla="*/ 0 w 6"/>
                <a:gd name="T11" fmla="*/ 2 h 14"/>
                <a:gd name="T12" fmla="*/ 0 w 6"/>
                <a:gd name="T13" fmla="*/ 2 h 14"/>
                <a:gd name="T14" fmla="*/ 2 w 6"/>
                <a:gd name="T15" fmla="*/ 0 h 14"/>
                <a:gd name="T16" fmla="*/ 2 w 6"/>
                <a:gd name="T17" fmla="*/ 0 h 14"/>
                <a:gd name="T18" fmla="*/ 5 w 6"/>
                <a:gd name="T19" fmla="*/ 2 h 14"/>
                <a:gd name="T20" fmla="*/ 6 w 6"/>
                <a:gd name="T21" fmla="*/ 3 h 14"/>
                <a:gd name="T22" fmla="*/ 6 w 6"/>
                <a:gd name="T23" fmla="*/ 4 h 14"/>
                <a:gd name="T24" fmla="*/ 6 w 6"/>
                <a:gd name="T25" fmla="*/ 14 h 14"/>
                <a:gd name="T26" fmla="*/ 6 w 6"/>
                <a:gd name="T27" fmla="*/ 14 h 14"/>
                <a:gd name="T28" fmla="*/ 1 w 6"/>
                <a:gd name="T29" fmla="*/ 13 h 14"/>
                <a:gd name="T30" fmla="*/ 5 w 6"/>
                <a:gd name="T31" fmla="*/ 13 h 14"/>
                <a:gd name="T32" fmla="*/ 5 w 6"/>
                <a:gd name="T33" fmla="*/ 4 h 14"/>
                <a:gd name="T34" fmla="*/ 4 w 6"/>
                <a:gd name="T35" fmla="*/ 3 h 14"/>
                <a:gd name="T36" fmla="*/ 2 w 6"/>
                <a:gd name="T37" fmla="*/ 1 h 14"/>
                <a:gd name="T38" fmla="*/ 1 w 6"/>
                <a:gd name="T39" fmla="*/ 2 h 14"/>
                <a:gd name="T40" fmla="*/ 1 w 6"/>
                <a:gd name="T41" fmla="*/ 3 h 14"/>
                <a:gd name="T42" fmla="*/ 1 w 6"/>
                <a:gd name="T43" fmla="*/ 8 h 14"/>
                <a:gd name="T44" fmla="*/ 1 w 6"/>
                <a:gd name="T45"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 h="14">
                  <a:moveTo>
                    <a:pt x="6" y="14"/>
                  </a:moveTo>
                  <a:cubicBezTo>
                    <a:pt x="1" y="14"/>
                    <a:pt x="1" y="14"/>
                    <a:pt x="1" y="14"/>
                  </a:cubicBezTo>
                  <a:cubicBezTo>
                    <a:pt x="1" y="14"/>
                    <a:pt x="0" y="14"/>
                    <a:pt x="0" y="14"/>
                  </a:cubicBezTo>
                  <a:cubicBezTo>
                    <a:pt x="0" y="12"/>
                    <a:pt x="0" y="10"/>
                    <a:pt x="0" y="8"/>
                  </a:cubicBezTo>
                  <a:cubicBezTo>
                    <a:pt x="0" y="7"/>
                    <a:pt x="0" y="5"/>
                    <a:pt x="0" y="2"/>
                  </a:cubicBezTo>
                  <a:cubicBezTo>
                    <a:pt x="0" y="2"/>
                    <a:pt x="0" y="2"/>
                    <a:pt x="0" y="2"/>
                  </a:cubicBezTo>
                  <a:cubicBezTo>
                    <a:pt x="0" y="2"/>
                    <a:pt x="0" y="2"/>
                    <a:pt x="0" y="2"/>
                  </a:cubicBezTo>
                  <a:cubicBezTo>
                    <a:pt x="1" y="1"/>
                    <a:pt x="1" y="0"/>
                    <a:pt x="2" y="0"/>
                  </a:cubicBezTo>
                  <a:cubicBezTo>
                    <a:pt x="2" y="0"/>
                    <a:pt x="2" y="0"/>
                    <a:pt x="2" y="0"/>
                  </a:cubicBezTo>
                  <a:cubicBezTo>
                    <a:pt x="3" y="1"/>
                    <a:pt x="4" y="1"/>
                    <a:pt x="5" y="2"/>
                  </a:cubicBezTo>
                  <a:cubicBezTo>
                    <a:pt x="5" y="2"/>
                    <a:pt x="6" y="3"/>
                    <a:pt x="6" y="3"/>
                  </a:cubicBezTo>
                  <a:cubicBezTo>
                    <a:pt x="6" y="3"/>
                    <a:pt x="6" y="3"/>
                    <a:pt x="6" y="4"/>
                  </a:cubicBezTo>
                  <a:cubicBezTo>
                    <a:pt x="6" y="7"/>
                    <a:pt x="6" y="11"/>
                    <a:pt x="6" y="14"/>
                  </a:cubicBezTo>
                  <a:cubicBezTo>
                    <a:pt x="6" y="14"/>
                    <a:pt x="6" y="14"/>
                    <a:pt x="6" y="14"/>
                  </a:cubicBezTo>
                  <a:close/>
                  <a:moveTo>
                    <a:pt x="1" y="13"/>
                  </a:moveTo>
                  <a:cubicBezTo>
                    <a:pt x="5" y="13"/>
                    <a:pt x="5" y="13"/>
                    <a:pt x="5" y="13"/>
                  </a:cubicBezTo>
                  <a:cubicBezTo>
                    <a:pt x="5" y="11"/>
                    <a:pt x="5" y="7"/>
                    <a:pt x="5" y="4"/>
                  </a:cubicBezTo>
                  <a:cubicBezTo>
                    <a:pt x="5" y="3"/>
                    <a:pt x="4" y="3"/>
                    <a:pt x="4" y="3"/>
                  </a:cubicBezTo>
                  <a:cubicBezTo>
                    <a:pt x="3" y="2"/>
                    <a:pt x="3" y="2"/>
                    <a:pt x="2" y="1"/>
                  </a:cubicBezTo>
                  <a:cubicBezTo>
                    <a:pt x="2" y="1"/>
                    <a:pt x="1" y="2"/>
                    <a:pt x="1" y="2"/>
                  </a:cubicBezTo>
                  <a:cubicBezTo>
                    <a:pt x="1" y="2"/>
                    <a:pt x="1" y="3"/>
                    <a:pt x="1" y="3"/>
                  </a:cubicBezTo>
                  <a:cubicBezTo>
                    <a:pt x="1" y="5"/>
                    <a:pt x="1" y="7"/>
                    <a:pt x="1" y="8"/>
                  </a:cubicBezTo>
                  <a:cubicBezTo>
                    <a:pt x="1" y="10"/>
                    <a:pt x="1" y="11"/>
                    <a:pt x="1"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4" name="Freeform 400"/>
            <p:cNvSpPr>
              <a:spLocks noEditPoints="1"/>
            </p:cNvSpPr>
            <p:nvPr/>
          </p:nvSpPr>
          <p:spPr bwMode="auto">
            <a:xfrm>
              <a:off x="3841" y="2168"/>
              <a:ext cx="18" cy="25"/>
            </a:xfrm>
            <a:custGeom>
              <a:avLst/>
              <a:gdLst>
                <a:gd name="T0" fmla="*/ 6 w 7"/>
                <a:gd name="T1" fmla="*/ 10 h 10"/>
                <a:gd name="T2" fmla="*/ 1 w 7"/>
                <a:gd name="T3" fmla="*/ 10 h 10"/>
                <a:gd name="T4" fmla="*/ 1 w 7"/>
                <a:gd name="T5" fmla="*/ 10 h 10"/>
                <a:gd name="T6" fmla="*/ 0 w 7"/>
                <a:gd name="T7" fmla="*/ 1 h 10"/>
                <a:gd name="T8" fmla="*/ 1 w 7"/>
                <a:gd name="T9" fmla="*/ 0 h 10"/>
                <a:gd name="T10" fmla="*/ 1 w 7"/>
                <a:gd name="T11" fmla="*/ 0 h 10"/>
                <a:gd name="T12" fmla="*/ 2 w 7"/>
                <a:gd name="T13" fmla="*/ 1 h 10"/>
                <a:gd name="T14" fmla="*/ 4 w 7"/>
                <a:gd name="T15" fmla="*/ 1 h 10"/>
                <a:gd name="T16" fmla="*/ 5 w 7"/>
                <a:gd name="T17" fmla="*/ 1 h 10"/>
                <a:gd name="T18" fmla="*/ 6 w 7"/>
                <a:gd name="T19" fmla="*/ 0 h 10"/>
                <a:gd name="T20" fmla="*/ 6 w 7"/>
                <a:gd name="T21" fmla="*/ 0 h 10"/>
                <a:gd name="T22" fmla="*/ 7 w 7"/>
                <a:gd name="T23" fmla="*/ 1 h 10"/>
                <a:gd name="T24" fmla="*/ 7 w 7"/>
                <a:gd name="T25" fmla="*/ 10 h 10"/>
                <a:gd name="T26" fmla="*/ 6 w 7"/>
                <a:gd name="T27" fmla="*/ 10 h 10"/>
                <a:gd name="T28" fmla="*/ 2 w 7"/>
                <a:gd name="T29" fmla="*/ 9 h 10"/>
                <a:gd name="T30" fmla="*/ 6 w 7"/>
                <a:gd name="T31" fmla="*/ 9 h 10"/>
                <a:gd name="T32" fmla="*/ 6 w 7"/>
                <a:gd name="T33" fmla="*/ 2 h 10"/>
                <a:gd name="T34" fmla="*/ 4 w 7"/>
                <a:gd name="T35" fmla="*/ 2 h 10"/>
                <a:gd name="T36" fmla="*/ 2 w 7"/>
                <a:gd name="T37" fmla="*/ 1 h 10"/>
                <a:gd name="T38" fmla="*/ 1 w 7"/>
                <a:gd name="T39" fmla="*/ 1 h 10"/>
                <a:gd name="T40" fmla="*/ 2 w 7"/>
                <a:gd name="T41"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 h="10">
                  <a:moveTo>
                    <a:pt x="6" y="10"/>
                  </a:moveTo>
                  <a:cubicBezTo>
                    <a:pt x="1" y="10"/>
                    <a:pt x="1" y="10"/>
                    <a:pt x="1" y="10"/>
                  </a:cubicBezTo>
                  <a:cubicBezTo>
                    <a:pt x="1" y="10"/>
                    <a:pt x="1" y="10"/>
                    <a:pt x="1" y="10"/>
                  </a:cubicBezTo>
                  <a:cubicBezTo>
                    <a:pt x="0" y="1"/>
                    <a:pt x="0" y="1"/>
                    <a:pt x="0" y="1"/>
                  </a:cubicBezTo>
                  <a:cubicBezTo>
                    <a:pt x="0" y="0"/>
                    <a:pt x="0" y="0"/>
                    <a:pt x="1" y="0"/>
                  </a:cubicBezTo>
                  <a:cubicBezTo>
                    <a:pt x="1" y="0"/>
                    <a:pt x="1" y="0"/>
                    <a:pt x="1" y="0"/>
                  </a:cubicBezTo>
                  <a:cubicBezTo>
                    <a:pt x="1" y="0"/>
                    <a:pt x="1" y="0"/>
                    <a:pt x="2" y="1"/>
                  </a:cubicBezTo>
                  <a:cubicBezTo>
                    <a:pt x="3" y="1"/>
                    <a:pt x="4" y="1"/>
                    <a:pt x="4" y="1"/>
                  </a:cubicBezTo>
                  <a:cubicBezTo>
                    <a:pt x="5" y="1"/>
                    <a:pt x="5" y="1"/>
                    <a:pt x="5" y="1"/>
                  </a:cubicBezTo>
                  <a:cubicBezTo>
                    <a:pt x="5" y="0"/>
                    <a:pt x="6" y="0"/>
                    <a:pt x="6" y="0"/>
                  </a:cubicBezTo>
                  <a:cubicBezTo>
                    <a:pt x="6" y="0"/>
                    <a:pt x="6" y="0"/>
                    <a:pt x="6" y="0"/>
                  </a:cubicBezTo>
                  <a:cubicBezTo>
                    <a:pt x="6" y="0"/>
                    <a:pt x="7" y="0"/>
                    <a:pt x="7" y="1"/>
                  </a:cubicBezTo>
                  <a:cubicBezTo>
                    <a:pt x="7" y="4"/>
                    <a:pt x="7" y="7"/>
                    <a:pt x="7" y="10"/>
                  </a:cubicBezTo>
                  <a:cubicBezTo>
                    <a:pt x="7" y="10"/>
                    <a:pt x="6" y="10"/>
                    <a:pt x="6" y="10"/>
                  </a:cubicBezTo>
                  <a:close/>
                  <a:moveTo>
                    <a:pt x="2" y="9"/>
                  </a:moveTo>
                  <a:cubicBezTo>
                    <a:pt x="6" y="9"/>
                    <a:pt x="6" y="9"/>
                    <a:pt x="6" y="9"/>
                  </a:cubicBezTo>
                  <a:cubicBezTo>
                    <a:pt x="6" y="7"/>
                    <a:pt x="6" y="5"/>
                    <a:pt x="6" y="2"/>
                  </a:cubicBezTo>
                  <a:cubicBezTo>
                    <a:pt x="5" y="2"/>
                    <a:pt x="5" y="2"/>
                    <a:pt x="4" y="2"/>
                  </a:cubicBezTo>
                  <a:cubicBezTo>
                    <a:pt x="3" y="2"/>
                    <a:pt x="3" y="2"/>
                    <a:pt x="2" y="1"/>
                  </a:cubicBezTo>
                  <a:cubicBezTo>
                    <a:pt x="2" y="1"/>
                    <a:pt x="2" y="1"/>
                    <a:pt x="1" y="1"/>
                  </a:cubicBezTo>
                  <a:lnTo>
                    <a:pt x="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5" name="Freeform 401"/>
            <p:cNvSpPr>
              <a:spLocks noEditPoints="1"/>
            </p:cNvSpPr>
            <p:nvPr/>
          </p:nvSpPr>
          <p:spPr bwMode="auto">
            <a:xfrm>
              <a:off x="3864" y="2150"/>
              <a:ext cx="15" cy="43"/>
            </a:xfrm>
            <a:custGeom>
              <a:avLst/>
              <a:gdLst>
                <a:gd name="T0" fmla="*/ 5 w 6"/>
                <a:gd name="T1" fmla="*/ 17 h 17"/>
                <a:gd name="T2" fmla="*/ 0 w 6"/>
                <a:gd name="T3" fmla="*/ 17 h 17"/>
                <a:gd name="T4" fmla="*/ 0 w 6"/>
                <a:gd name="T5" fmla="*/ 17 h 17"/>
                <a:gd name="T6" fmla="*/ 0 w 6"/>
                <a:gd name="T7" fmla="*/ 11 h 17"/>
                <a:gd name="T8" fmla="*/ 0 w 6"/>
                <a:gd name="T9" fmla="*/ 6 h 17"/>
                <a:gd name="T10" fmla="*/ 0 w 6"/>
                <a:gd name="T11" fmla="*/ 5 h 17"/>
                <a:gd name="T12" fmla="*/ 1 w 6"/>
                <a:gd name="T13" fmla="*/ 4 h 17"/>
                <a:gd name="T14" fmla="*/ 5 w 6"/>
                <a:gd name="T15" fmla="*/ 0 h 17"/>
                <a:gd name="T16" fmla="*/ 5 w 6"/>
                <a:gd name="T17" fmla="*/ 0 h 17"/>
                <a:gd name="T18" fmla="*/ 6 w 6"/>
                <a:gd name="T19" fmla="*/ 0 h 17"/>
                <a:gd name="T20" fmla="*/ 6 w 6"/>
                <a:gd name="T21" fmla="*/ 17 h 17"/>
                <a:gd name="T22" fmla="*/ 5 w 6"/>
                <a:gd name="T23" fmla="*/ 17 h 17"/>
                <a:gd name="T24" fmla="*/ 1 w 6"/>
                <a:gd name="T25" fmla="*/ 16 h 17"/>
                <a:gd name="T26" fmla="*/ 5 w 6"/>
                <a:gd name="T27" fmla="*/ 16 h 17"/>
                <a:gd name="T28" fmla="*/ 5 w 6"/>
                <a:gd name="T29" fmla="*/ 2 h 17"/>
                <a:gd name="T30" fmla="*/ 2 w 6"/>
                <a:gd name="T31" fmla="*/ 4 h 17"/>
                <a:gd name="T32" fmla="*/ 1 w 6"/>
                <a:gd name="T33" fmla="*/ 6 h 17"/>
                <a:gd name="T34" fmla="*/ 1 w 6"/>
                <a:gd name="T35" fmla="*/ 11 h 17"/>
                <a:gd name="T36" fmla="*/ 1 w 6"/>
                <a:gd name="T3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17">
                  <a:moveTo>
                    <a:pt x="5" y="17"/>
                  </a:moveTo>
                  <a:cubicBezTo>
                    <a:pt x="0" y="17"/>
                    <a:pt x="0" y="17"/>
                    <a:pt x="0" y="17"/>
                  </a:cubicBezTo>
                  <a:cubicBezTo>
                    <a:pt x="0" y="17"/>
                    <a:pt x="0" y="17"/>
                    <a:pt x="0" y="17"/>
                  </a:cubicBezTo>
                  <a:cubicBezTo>
                    <a:pt x="0" y="15"/>
                    <a:pt x="0" y="13"/>
                    <a:pt x="0" y="11"/>
                  </a:cubicBezTo>
                  <a:cubicBezTo>
                    <a:pt x="0" y="10"/>
                    <a:pt x="0" y="8"/>
                    <a:pt x="0" y="6"/>
                  </a:cubicBezTo>
                  <a:cubicBezTo>
                    <a:pt x="0" y="6"/>
                    <a:pt x="0" y="5"/>
                    <a:pt x="0" y="5"/>
                  </a:cubicBezTo>
                  <a:cubicBezTo>
                    <a:pt x="0" y="5"/>
                    <a:pt x="0" y="5"/>
                    <a:pt x="1" y="4"/>
                  </a:cubicBezTo>
                  <a:cubicBezTo>
                    <a:pt x="3" y="2"/>
                    <a:pt x="4" y="1"/>
                    <a:pt x="5" y="0"/>
                  </a:cubicBezTo>
                  <a:cubicBezTo>
                    <a:pt x="5" y="0"/>
                    <a:pt x="5" y="0"/>
                    <a:pt x="5" y="0"/>
                  </a:cubicBezTo>
                  <a:cubicBezTo>
                    <a:pt x="6" y="0"/>
                    <a:pt x="6" y="0"/>
                    <a:pt x="6" y="0"/>
                  </a:cubicBezTo>
                  <a:cubicBezTo>
                    <a:pt x="6" y="6"/>
                    <a:pt x="6" y="12"/>
                    <a:pt x="6" y="17"/>
                  </a:cubicBezTo>
                  <a:cubicBezTo>
                    <a:pt x="6" y="17"/>
                    <a:pt x="6" y="17"/>
                    <a:pt x="5" y="17"/>
                  </a:cubicBezTo>
                  <a:close/>
                  <a:moveTo>
                    <a:pt x="1" y="16"/>
                  </a:moveTo>
                  <a:cubicBezTo>
                    <a:pt x="5" y="16"/>
                    <a:pt x="5" y="16"/>
                    <a:pt x="5" y="16"/>
                  </a:cubicBezTo>
                  <a:cubicBezTo>
                    <a:pt x="5" y="12"/>
                    <a:pt x="5" y="7"/>
                    <a:pt x="5" y="2"/>
                  </a:cubicBezTo>
                  <a:cubicBezTo>
                    <a:pt x="4" y="2"/>
                    <a:pt x="3" y="3"/>
                    <a:pt x="2" y="4"/>
                  </a:cubicBezTo>
                  <a:cubicBezTo>
                    <a:pt x="1" y="5"/>
                    <a:pt x="1" y="6"/>
                    <a:pt x="1" y="6"/>
                  </a:cubicBezTo>
                  <a:cubicBezTo>
                    <a:pt x="1" y="8"/>
                    <a:pt x="1" y="10"/>
                    <a:pt x="1" y="11"/>
                  </a:cubicBezTo>
                  <a:cubicBezTo>
                    <a:pt x="1" y="13"/>
                    <a:pt x="1" y="15"/>
                    <a:pt x="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6" name="Freeform 402"/>
            <p:cNvSpPr/>
            <p:nvPr/>
          </p:nvSpPr>
          <p:spPr bwMode="auto">
            <a:xfrm>
              <a:off x="3783" y="2168"/>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1"/>
                    <a:pt x="1" y="0"/>
                    <a:pt x="1" y="0"/>
                  </a:cubicBezTo>
                  <a:cubicBezTo>
                    <a:pt x="2" y="0"/>
                    <a:pt x="2" y="0"/>
                    <a:pt x="2" y="0"/>
                  </a:cubicBezTo>
                  <a:cubicBezTo>
                    <a:pt x="3" y="0"/>
                    <a:pt x="3" y="1"/>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7" name="Freeform 403"/>
            <p:cNvSpPr/>
            <p:nvPr/>
          </p:nvSpPr>
          <p:spPr bwMode="auto">
            <a:xfrm>
              <a:off x="3783" y="2181"/>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8" name="Freeform 404"/>
            <p:cNvSpPr/>
            <p:nvPr/>
          </p:nvSpPr>
          <p:spPr bwMode="auto">
            <a:xfrm>
              <a:off x="3783" y="2145"/>
              <a:ext cx="8" cy="2"/>
            </a:xfrm>
            <a:custGeom>
              <a:avLst/>
              <a:gdLst>
                <a:gd name="T0" fmla="*/ 2 w 3"/>
                <a:gd name="T1" fmla="*/ 1 h 1"/>
                <a:gd name="T2" fmla="*/ 1 w 3"/>
                <a:gd name="T3" fmla="*/ 1 h 1"/>
                <a:gd name="T4" fmla="*/ 0 w 3"/>
                <a:gd name="T5" fmla="*/ 1 h 1"/>
                <a:gd name="T6" fmla="*/ 1 w 3"/>
                <a:gd name="T7" fmla="*/ 0 h 1"/>
                <a:gd name="T8" fmla="*/ 2 w 3"/>
                <a:gd name="T9" fmla="*/ 0 h 1"/>
                <a:gd name="T10" fmla="*/ 3 w 3"/>
                <a:gd name="T11" fmla="*/ 1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1"/>
                  </a:cubicBezTo>
                  <a:cubicBezTo>
                    <a:pt x="0" y="0"/>
                    <a:pt x="1" y="0"/>
                    <a:pt x="1" y="0"/>
                  </a:cubicBezTo>
                  <a:cubicBezTo>
                    <a:pt x="2" y="0"/>
                    <a:pt x="2" y="0"/>
                    <a:pt x="2" y="0"/>
                  </a:cubicBezTo>
                  <a:cubicBezTo>
                    <a:pt x="3" y="0"/>
                    <a:pt x="3" y="0"/>
                    <a:pt x="3" y="1"/>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09" name="Freeform 405"/>
            <p:cNvSpPr/>
            <p:nvPr/>
          </p:nvSpPr>
          <p:spPr bwMode="auto">
            <a:xfrm>
              <a:off x="3783" y="2135"/>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0" name="Freeform 406"/>
            <p:cNvSpPr/>
            <p:nvPr/>
          </p:nvSpPr>
          <p:spPr bwMode="auto">
            <a:xfrm>
              <a:off x="3783" y="2158"/>
              <a:ext cx="8" cy="2"/>
            </a:xfrm>
            <a:custGeom>
              <a:avLst/>
              <a:gdLst>
                <a:gd name="T0" fmla="*/ 2 w 3"/>
                <a:gd name="T1" fmla="*/ 1 h 1"/>
                <a:gd name="T2" fmla="*/ 1 w 3"/>
                <a:gd name="T3" fmla="*/ 1 h 1"/>
                <a:gd name="T4" fmla="*/ 0 w 3"/>
                <a:gd name="T5" fmla="*/ 0 h 1"/>
                <a:gd name="T6" fmla="*/ 1 w 3"/>
                <a:gd name="T7" fmla="*/ 0 h 1"/>
                <a:gd name="T8" fmla="*/ 2 w 3"/>
                <a:gd name="T9" fmla="*/ 0 h 1"/>
                <a:gd name="T10" fmla="*/ 3 w 3"/>
                <a:gd name="T11" fmla="*/ 0 h 1"/>
                <a:gd name="T12" fmla="*/ 2 w 3"/>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2" y="1"/>
                  </a:moveTo>
                  <a:cubicBezTo>
                    <a:pt x="1" y="1"/>
                    <a:pt x="1" y="1"/>
                    <a:pt x="1" y="1"/>
                  </a:cubicBezTo>
                  <a:cubicBezTo>
                    <a:pt x="1" y="1"/>
                    <a:pt x="0" y="1"/>
                    <a:pt x="0" y="0"/>
                  </a:cubicBezTo>
                  <a:cubicBezTo>
                    <a:pt x="0" y="0"/>
                    <a:pt x="1" y="0"/>
                    <a:pt x="1" y="0"/>
                  </a:cubicBezTo>
                  <a:cubicBezTo>
                    <a:pt x="2" y="0"/>
                    <a:pt x="2" y="0"/>
                    <a:pt x="2" y="0"/>
                  </a:cubicBezTo>
                  <a:cubicBezTo>
                    <a:pt x="3" y="0"/>
                    <a:pt x="3" y="0"/>
                    <a:pt x="3" y="0"/>
                  </a:cubicBezTo>
                  <a:cubicBezTo>
                    <a:pt x="3" y="1"/>
                    <a:pt x="3"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1" name="Freeform 407"/>
            <p:cNvSpPr/>
            <p:nvPr/>
          </p:nvSpPr>
          <p:spPr bwMode="auto">
            <a:xfrm>
              <a:off x="3801" y="2183"/>
              <a:ext cx="15" cy="10"/>
            </a:xfrm>
            <a:custGeom>
              <a:avLst/>
              <a:gdLst>
                <a:gd name="T0" fmla="*/ 1 w 6"/>
                <a:gd name="T1" fmla="*/ 4 h 4"/>
                <a:gd name="T2" fmla="*/ 0 w 6"/>
                <a:gd name="T3" fmla="*/ 4 h 4"/>
                <a:gd name="T4" fmla="*/ 1 w 6"/>
                <a:gd name="T5" fmla="*/ 3 h 4"/>
                <a:gd name="T6" fmla="*/ 3 w 6"/>
                <a:gd name="T7" fmla="*/ 2 h 4"/>
                <a:gd name="T8" fmla="*/ 5 w 6"/>
                <a:gd name="T9" fmla="*/ 1 h 4"/>
                <a:gd name="T10" fmla="*/ 6 w 6"/>
                <a:gd name="T11" fmla="*/ 1 h 4"/>
                <a:gd name="T12" fmla="*/ 6 w 6"/>
                <a:gd name="T13" fmla="*/ 1 h 4"/>
                <a:gd name="T14" fmla="*/ 3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1" y="3"/>
                    <a:pt x="2" y="2"/>
                    <a:pt x="3" y="2"/>
                  </a:cubicBezTo>
                  <a:cubicBezTo>
                    <a:pt x="4" y="2"/>
                    <a:pt x="4" y="1"/>
                    <a:pt x="5" y="1"/>
                  </a:cubicBezTo>
                  <a:cubicBezTo>
                    <a:pt x="5" y="0"/>
                    <a:pt x="6" y="1"/>
                    <a:pt x="6" y="1"/>
                  </a:cubicBezTo>
                  <a:cubicBezTo>
                    <a:pt x="6" y="1"/>
                    <a:pt x="6" y="1"/>
                    <a:pt x="6" y="1"/>
                  </a:cubicBezTo>
                  <a:cubicBezTo>
                    <a:pt x="5" y="2"/>
                    <a:pt x="4" y="2"/>
                    <a:pt x="3" y="3"/>
                  </a:cubicBezTo>
                  <a:cubicBezTo>
                    <a:pt x="3" y="3"/>
                    <a:pt x="2"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2" name="Freeform 408"/>
            <p:cNvSpPr/>
            <p:nvPr/>
          </p:nvSpPr>
          <p:spPr bwMode="auto">
            <a:xfrm>
              <a:off x="3801" y="2178"/>
              <a:ext cx="15" cy="8"/>
            </a:xfrm>
            <a:custGeom>
              <a:avLst/>
              <a:gdLst>
                <a:gd name="T0" fmla="*/ 1 w 6"/>
                <a:gd name="T1" fmla="*/ 3 h 3"/>
                <a:gd name="T2" fmla="*/ 0 w 6"/>
                <a:gd name="T3" fmla="*/ 3 h 3"/>
                <a:gd name="T4" fmla="*/ 1 w 6"/>
                <a:gd name="T5" fmla="*/ 2 h 3"/>
                <a:gd name="T6" fmla="*/ 3 w 6"/>
                <a:gd name="T7" fmla="*/ 1 h 3"/>
                <a:gd name="T8" fmla="*/ 5 w 6"/>
                <a:gd name="T9" fmla="*/ 0 h 3"/>
                <a:gd name="T10" fmla="*/ 6 w 6"/>
                <a:gd name="T11" fmla="*/ 0 h 3"/>
                <a:gd name="T12" fmla="*/ 6 w 6"/>
                <a:gd name="T13" fmla="*/ 1 h 3"/>
                <a:gd name="T14" fmla="*/ 1 w 6"/>
                <a:gd name="T15" fmla="*/ 3 h 3"/>
                <a:gd name="T16" fmla="*/ 1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1" y="3"/>
                  </a:moveTo>
                  <a:cubicBezTo>
                    <a:pt x="1" y="3"/>
                    <a:pt x="1" y="3"/>
                    <a:pt x="0" y="3"/>
                  </a:cubicBezTo>
                  <a:cubicBezTo>
                    <a:pt x="0" y="3"/>
                    <a:pt x="0" y="2"/>
                    <a:pt x="1" y="2"/>
                  </a:cubicBezTo>
                  <a:cubicBezTo>
                    <a:pt x="2" y="2"/>
                    <a:pt x="2" y="2"/>
                    <a:pt x="3" y="1"/>
                  </a:cubicBezTo>
                  <a:cubicBezTo>
                    <a:pt x="4" y="1"/>
                    <a:pt x="4" y="0"/>
                    <a:pt x="5" y="0"/>
                  </a:cubicBezTo>
                  <a:cubicBezTo>
                    <a:pt x="6" y="0"/>
                    <a:pt x="6" y="0"/>
                    <a:pt x="6" y="0"/>
                  </a:cubicBezTo>
                  <a:cubicBezTo>
                    <a:pt x="6" y="0"/>
                    <a:pt x="6" y="1"/>
                    <a:pt x="6" y="1"/>
                  </a:cubicBezTo>
                  <a:cubicBezTo>
                    <a:pt x="4" y="2"/>
                    <a:pt x="3"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3" name="Freeform 409"/>
            <p:cNvSpPr/>
            <p:nvPr/>
          </p:nvSpPr>
          <p:spPr bwMode="auto">
            <a:xfrm>
              <a:off x="3821" y="2163"/>
              <a:ext cx="13" cy="7"/>
            </a:xfrm>
            <a:custGeom>
              <a:avLst/>
              <a:gdLst>
                <a:gd name="T0" fmla="*/ 1 w 5"/>
                <a:gd name="T1" fmla="*/ 3 h 3"/>
                <a:gd name="T2" fmla="*/ 0 w 5"/>
                <a:gd name="T3" fmla="*/ 3 h 3"/>
                <a:gd name="T4" fmla="*/ 1 w 5"/>
                <a:gd name="T5" fmla="*/ 2 h 3"/>
                <a:gd name="T6" fmla="*/ 4 w 5"/>
                <a:gd name="T7" fmla="*/ 0 h 3"/>
                <a:gd name="T8" fmla="*/ 5 w 5"/>
                <a:gd name="T9" fmla="*/ 0 h 3"/>
                <a:gd name="T10" fmla="*/ 5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2" y="2"/>
                    <a:pt x="3" y="1"/>
                    <a:pt x="4" y="0"/>
                  </a:cubicBezTo>
                  <a:cubicBezTo>
                    <a:pt x="5" y="0"/>
                    <a:pt x="5" y="0"/>
                    <a:pt x="5" y="0"/>
                  </a:cubicBezTo>
                  <a:cubicBezTo>
                    <a:pt x="5" y="1"/>
                    <a:pt x="5" y="1"/>
                    <a:pt x="5" y="1"/>
                  </a:cubicBezTo>
                  <a:cubicBezTo>
                    <a:pt x="3" y="2"/>
                    <a:pt x="2"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4" name="Freeform 410"/>
            <p:cNvSpPr/>
            <p:nvPr/>
          </p:nvSpPr>
          <p:spPr bwMode="auto">
            <a:xfrm>
              <a:off x="3821" y="2170"/>
              <a:ext cx="15" cy="11"/>
            </a:xfrm>
            <a:custGeom>
              <a:avLst/>
              <a:gdLst>
                <a:gd name="T0" fmla="*/ 1 w 6"/>
                <a:gd name="T1" fmla="*/ 4 h 4"/>
                <a:gd name="T2" fmla="*/ 1 w 6"/>
                <a:gd name="T3" fmla="*/ 4 h 4"/>
                <a:gd name="T4" fmla="*/ 1 w 6"/>
                <a:gd name="T5" fmla="*/ 3 h 4"/>
                <a:gd name="T6" fmla="*/ 6 w 6"/>
                <a:gd name="T7" fmla="*/ 0 h 4"/>
                <a:gd name="T8" fmla="*/ 6 w 6"/>
                <a:gd name="T9" fmla="*/ 0 h 4"/>
                <a:gd name="T10" fmla="*/ 6 w 6"/>
                <a:gd name="T11" fmla="*/ 1 h 4"/>
                <a:gd name="T12" fmla="*/ 1 w 6"/>
                <a:gd name="T13" fmla="*/ 4 h 4"/>
                <a:gd name="T14" fmla="*/ 1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1" y="4"/>
                  </a:moveTo>
                  <a:cubicBezTo>
                    <a:pt x="1" y="4"/>
                    <a:pt x="1" y="4"/>
                    <a:pt x="1" y="4"/>
                  </a:cubicBezTo>
                  <a:cubicBezTo>
                    <a:pt x="0" y="4"/>
                    <a:pt x="1" y="3"/>
                    <a:pt x="1" y="3"/>
                  </a:cubicBezTo>
                  <a:cubicBezTo>
                    <a:pt x="6" y="0"/>
                    <a:pt x="6" y="0"/>
                    <a:pt x="6" y="0"/>
                  </a:cubicBezTo>
                  <a:cubicBezTo>
                    <a:pt x="6" y="0"/>
                    <a:pt x="6" y="0"/>
                    <a:pt x="6" y="0"/>
                  </a:cubicBezTo>
                  <a:cubicBezTo>
                    <a:pt x="6" y="1"/>
                    <a:pt x="6" y="1"/>
                    <a:pt x="6" y="1"/>
                  </a:cubicBezTo>
                  <a:cubicBezTo>
                    <a:pt x="1" y="4"/>
                    <a:pt x="1" y="4"/>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5" name="Freeform 411"/>
            <p:cNvSpPr/>
            <p:nvPr/>
          </p:nvSpPr>
          <p:spPr bwMode="auto">
            <a:xfrm>
              <a:off x="3821" y="2178"/>
              <a:ext cx="15" cy="10"/>
            </a:xfrm>
            <a:custGeom>
              <a:avLst/>
              <a:gdLst>
                <a:gd name="T0" fmla="*/ 1 w 6"/>
                <a:gd name="T1" fmla="*/ 4 h 4"/>
                <a:gd name="T2" fmla="*/ 0 w 6"/>
                <a:gd name="T3" fmla="*/ 4 h 4"/>
                <a:gd name="T4" fmla="*/ 1 w 6"/>
                <a:gd name="T5" fmla="*/ 3 h 4"/>
                <a:gd name="T6" fmla="*/ 3 w 6"/>
                <a:gd name="T7" fmla="*/ 2 h 4"/>
                <a:gd name="T8" fmla="*/ 6 w 6"/>
                <a:gd name="T9" fmla="*/ 0 h 4"/>
                <a:gd name="T10" fmla="*/ 6 w 6"/>
                <a:gd name="T11" fmla="*/ 1 h 4"/>
                <a:gd name="T12" fmla="*/ 6 w 6"/>
                <a:gd name="T13" fmla="*/ 1 h 4"/>
                <a:gd name="T14" fmla="*/ 4 w 6"/>
                <a:gd name="T15" fmla="*/ 3 h 4"/>
                <a:gd name="T16" fmla="*/ 1 w 6"/>
                <a:gd name="T17" fmla="*/ 4 h 4"/>
                <a:gd name="T18" fmla="*/ 1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1" y="4"/>
                  </a:moveTo>
                  <a:cubicBezTo>
                    <a:pt x="1" y="4"/>
                    <a:pt x="1" y="4"/>
                    <a:pt x="0" y="4"/>
                  </a:cubicBezTo>
                  <a:cubicBezTo>
                    <a:pt x="0" y="4"/>
                    <a:pt x="0" y="3"/>
                    <a:pt x="1" y="3"/>
                  </a:cubicBezTo>
                  <a:cubicBezTo>
                    <a:pt x="2" y="3"/>
                    <a:pt x="2" y="2"/>
                    <a:pt x="3" y="2"/>
                  </a:cubicBezTo>
                  <a:cubicBezTo>
                    <a:pt x="4" y="1"/>
                    <a:pt x="5" y="1"/>
                    <a:pt x="6" y="0"/>
                  </a:cubicBezTo>
                  <a:cubicBezTo>
                    <a:pt x="6" y="0"/>
                    <a:pt x="6" y="0"/>
                    <a:pt x="6" y="1"/>
                  </a:cubicBezTo>
                  <a:cubicBezTo>
                    <a:pt x="6" y="1"/>
                    <a:pt x="6" y="1"/>
                    <a:pt x="6" y="1"/>
                  </a:cubicBezTo>
                  <a:cubicBezTo>
                    <a:pt x="5" y="2"/>
                    <a:pt x="4" y="2"/>
                    <a:pt x="4" y="3"/>
                  </a:cubicBezTo>
                  <a:cubicBezTo>
                    <a:pt x="3" y="3"/>
                    <a:pt x="2"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6" name="Freeform 412"/>
            <p:cNvSpPr/>
            <p:nvPr/>
          </p:nvSpPr>
          <p:spPr bwMode="auto">
            <a:xfrm>
              <a:off x="3826" y="2186"/>
              <a:ext cx="10" cy="7"/>
            </a:xfrm>
            <a:custGeom>
              <a:avLst/>
              <a:gdLst>
                <a:gd name="T0" fmla="*/ 0 w 4"/>
                <a:gd name="T1" fmla="*/ 3 h 3"/>
                <a:gd name="T2" fmla="*/ 0 w 4"/>
                <a:gd name="T3" fmla="*/ 3 h 3"/>
                <a:gd name="T4" fmla="*/ 0 w 4"/>
                <a:gd name="T5" fmla="*/ 2 h 3"/>
                <a:gd name="T6" fmla="*/ 4 w 4"/>
                <a:gd name="T7" fmla="*/ 0 h 3"/>
                <a:gd name="T8" fmla="*/ 4 w 4"/>
                <a:gd name="T9" fmla="*/ 0 h 3"/>
                <a:gd name="T10" fmla="*/ 4 w 4"/>
                <a:gd name="T11" fmla="*/ 1 h 3"/>
                <a:gd name="T12" fmla="*/ 0 w 4"/>
                <a:gd name="T13" fmla="*/ 3 h 3"/>
                <a:gd name="T14" fmla="*/ 0 w 4"/>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3">
                  <a:moveTo>
                    <a:pt x="0" y="3"/>
                  </a:moveTo>
                  <a:cubicBezTo>
                    <a:pt x="0" y="3"/>
                    <a:pt x="0" y="3"/>
                    <a:pt x="0" y="3"/>
                  </a:cubicBezTo>
                  <a:cubicBezTo>
                    <a:pt x="0" y="3"/>
                    <a:pt x="0" y="3"/>
                    <a:pt x="0" y="2"/>
                  </a:cubicBezTo>
                  <a:cubicBezTo>
                    <a:pt x="1" y="2"/>
                    <a:pt x="3" y="1"/>
                    <a:pt x="4" y="0"/>
                  </a:cubicBezTo>
                  <a:cubicBezTo>
                    <a:pt x="4" y="0"/>
                    <a:pt x="4" y="0"/>
                    <a:pt x="4" y="0"/>
                  </a:cubicBezTo>
                  <a:cubicBezTo>
                    <a:pt x="4" y="0"/>
                    <a:pt x="4" y="1"/>
                    <a:pt x="4" y="1"/>
                  </a:cubicBezTo>
                  <a:cubicBezTo>
                    <a:pt x="3" y="2"/>
                    <a:pt x="2"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7" name="Freeform 413"/>
            <p:cNvSpPr/>
            <p:nvPr/>
          </p:nvSpPr>
          <p:spPr bwMode="auto">
            <a:xfrm>
              <a:off x="3844" y="2173"/>
              <a:ext cx="12" cy="8"/>
            </a:xfrm>
            <a:custGeom>
              <a:avLst/>
              <a:gdLst>
                <a:gd name="T0" fmla="*/ 0 w 5"/>
                <a:gd name="T1" fmla="*/ 3 h 3"/>
                <a:gd name="T2" fmla="*/ 0 w 5"/>
                <a:gd name="T3" fmla="*/ 3 h 3"/>
                <a:gd name="T4" fmla="*/ 0 w 5"/>
                <a:gd name="T5" fmla="*/ 2 h 3"/>
                <a:gd name="T6" fmla="*/ 2 w 5"/>
                <a:gd name="T7" fmla="*/ 1 h 3"/>
                <a:gd name="T8" fmla="*/ 5 w 5"/>
                <a:gd name="T9" fmla="*/ 0 h 3"/>
                <a:gd name="T10" fmla="*/ 5 w 5"/>
                <a:gd name="T11" fmla="*/ 0 h 3"/>
                <a:gd name="T12" fmla="*/ 5 w 5"/>
                <a:gd name="T13" fmla="*/ 1 h 3"/>
                <a:gd name="T14" fmla="*/ 3 w 5"/>
                <a:gd name="T15" fmla="*/ 2 h 3"/>
                <a:gd name="T16" fmla="*/ 0 w 5"/>
                <a:gd name="T17" fmla="*/ 3 h 3"/>
                <a:gd name="T18" fmla="*/ 0 w 5"/>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3">
                  <a:moveTo>
                    <a:pt x="0" y="3"/>
                  </a:moveTo>
                  <a:cubicBezTo>
                    <a:pt x="0" y="3"/>
                    <a:pt x="0" y="3"/>
                    <a:pt x="0" y="3"/>
                  </a:cubicBezTo>
                  <a:cubicBezTo>
                    <a:pt x="0" y="3"/>
                    <a:pt x="0" y="2"/>
                    <a:pt x="0" y="2"/>
                  </a:cubicBezTo>
                  <a:cubicBezTo>
                    <a:pt x="1" y="2"/>
                    <a:pt x="1" y="2"/>
                    <a:pt x="2" y="1"/>
                  </a:cubicBezTo>
                  <a:cubicBezTo>
                    <a:pt x="3" y="1"/>
                    <a:pt x="4" y="1"/>
                    <a:pt x="5" y="0"/>
                  </a:cubicBezTo>
                  <a:cubicBezTo>
                    <a:pt x="5" y="0"/>
                    <a:pt x="5" y="0"/>
                    <a:pt x="5" y="0"/>
                  </a:cubicBezTo>
                  <a:cubicBezTo>
                    <a:pt x="5" y="1"/>
                    <a:pt x="5" y="1"/>
                    <a:pt x="5" y="1"/>
                  </a:cubicBezTo>
                  <a:cubicBezTo>
                    <a:pt x="4" y="1"/>
                    <a:pt x="4" y="2"/>
                    <a:pt x="3" y="2"/>
                  </a:cubicBezTo>
                  <a:cubicBezTo>
                    <a:pt x="2"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8" name="Freeform 414"/>
            <p:cNvSpPr/>
            <p:nvPr/>
          </p:nvSpPr>
          <p:spPr bwMode="auto">
            <a:xfrm>
              <a:off x="3841" y="2181"/>
              <a:ext cx="18" cy="10"/>
            </a:xfrm>
            <a:custGeom>
              <a:avLst/>
              <a:gdLst>
                <a:gd name="T0" fmla="*/ 1 w 7"/>
                <a:gd name="T1" fmla="*/ 4 h 4"/>
                <a:gd name="T2" fmla="*/ 1 w 7"/>
                <a:gd name="T3" fmla="*/ 4 h 4"/>
                <a:gd name="T4" fmla="*/ 1 w 7"/>
                <a:gd name="T5" fmla="*/ 3 h 4"/>
                <a:gd name="T6" fmla="*/ 6 w 7"/>
                <a:gd name="T7" fmla="*/ 0 h 4"/>
                <a:gd name="T8" fmla="*/ 6 w 7"/>
                <a:gd name="T9" fmla="*/ 0 h 4"/>
                <a:gd name="T10" fmla="*/ 6 w 7"/>
                <a:gd name="T11" fmla="*/ 1 h 4"/>
                <a:gd name="T12" fmla="*/ 1 w 7"/>
                <a:gd name="T13" fmla="*/ 4 h 4"/>
                <a:gd name="T14" fmla="*/ 1 w 7"/>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4">
                  <a:moveTo>
                    <a:pt x="1" y="4"/>
                  </a:moveTo>
                  <a:cubicBezTo>
                    <a:pt x="1" y="4"/>
                    <a:pt x="1" y="4"/>
                    <a:pt x="1" y="4"/>
                  </a:cubicBezTo>
                  <a:cubicBezTo>
                    <a:pt x="0" y="4"/>
                    <a:pt x="1" y="3"/>
                    <a:pt x="1" y="3"/>
                  </a:cubicBezTo>
                  <a:cubicBezTo>
                    <a:pt x="2" y="2"/>
                    <a:pt x="4" y="1"/>
                    <a:pt x="6" y="0"/>
                  </a:cubicBezTo>
                  <a:cubicBezTo>
                    <a:pt x="6" y="0"/>
                    <a:pt x="6" y="0"/>
                    <a:pt x="6" y="0"/>
                  </a:cubicBezTo>
                  <a:cubicBezTo>
                    <a:pt x="7" y="1"/>
                    <a:pt x="6" y="1"/>
                    <a:pt x="6" y="1"/>
                  </a:cubicBezTo>
                  <a:cubicBezTo>
                    <a:pt x="4" y="2"/>
                    <a:pt x="3" y="3"/>
                    <a:pt x="1" y="4"/>
                  </a:cubicBezTo>
                  <a:cubicBezTo>
                    <a:pt x="1" y="4"/>
                    <a:pt x="1" y="4"/>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19" name="Freeform 415"/>
            <p:cNvSpPr/>
            <p:nvPr/>
          </p:nvSpPr>
          <p:spPr bwMode="auto">
            <a:xfrm>
              <a:off x="3846" y="2186"/>
              <a:ext cx="13" cy="7"/>
            </a:xfrm>
            <a:custGeom>
              <a:avLst/>
              <a:gdLst>
                <a:gd name="T0" fmla="*/ 1 w 5"/>
                <a:gd name="T1" fmla="*/ 3 h 3"/>
                <a:gd name="T2" fmla="*/ 0 w 5"/>
                <a:gd name="T3" fmla="*/ 3 h 3"/>
                <a:gd name="T4" fmla="*/ 1 w 5"/>
                <a:gd name="T5" fmla="*/ 2 h 3"/>
                <a:gd name="T6" fmla="*/ 4 w 5"/>
                <a:gd name="T7" fmla="*/ 0 h 3"/>
                <a:gd name="T8" fmla="*/ 4 w 5"/>
                <a:gd name="T9" fmla="*/ 1 h 3"/>
                <a:gd name="T10" fmla="*/ 4 w 5"/>
                <a:gd name="T11" fmla="*/ 1 h 3"/>
                <a:gd name="T12" fmla="*/ 1 w 5"/>
                <a:gd name="T13" fmla="*/ 3 h 3"/>
                <a:gd name="T14" fmla="*/ 1 w 5"/>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3">
                  <a:moveTo>
                    <a:pt x="1" y="3"/>
                  </a:moveTo>
                  <a:cubicBezTo>
                    <a:pt x="1" y="3"/>
                    <a:pt x="0" y="3"/>
                    <a:pt x="0" y="3"/>
                  </a:cubicBezTo>
                  <a:cubicBezTo>
                    <a:pt x="0" y="3"/>
                    <a:pt x="0" y="3"/>
                    <a:pt x="1" y="2"/>
                  </a:cubicBezTo>
                  <a:cubicBezTo>
                    <a:pt x="4" y="0"/>
                    <a:pt x="4" y="0"/>
                    <a:pt x="4" y="0"/>
                  </a:cubicBezTo>
                  <a:cubicBezTo>
                    <a:pt x="4" y="0"/>
                    <a:pt x="4" y="0"/>
                    <a:pt x="4" y="1"/>
                  </a:cubicBezTo>
                  <a:cubicBezTo>
                    <a:pt x="5" y="1"/>
                    <a:pt x="4" y="1"/>
                    <a:pt x="4" y="1"/>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0" name="Freeform 416"/>
            <p:cNvSpPr/>
            <p:nvPr/>
          </p:nvSpPr>
          <p:spPr bwMode="auto">
            <a:xfrm>
              <a:off x="3864" y="2158"/>
              <a:ext cx="15" cy="15"/>
            </a:xfrm>
            <a:custGeom>
              <a:avLst/>
              <a:gdLst>
                <a:gd name="T0" fmla="*/ 0 w 6"/>
                <a:gd name="T1" fmla="*/ 6 h 6"/>
                <a:gd name="T2" fmla="*/ 0 w 6"/>
                <a:gd name="T3" fmla="*/ 6 h 6"/>
                <a:gd name="T4" fmla="*/ 0 w 6"/>
                <a:gd name="T5" fmla="*/ 5 h 6"/>
                <a:gd name="T6" fmla="*/ 4 w 6"/>
                <a:gd name="T7" fmla="*/ 1 h 6"/>
                <a:gd name="T8" fmla="*/ 5 w 6"/>
                <a:gd name="T9" fmla="*/ 1 h 6"/>
                <a:gd name="T10" fmla="*/ 6 w 6"/>
                <a:gd name="T11" fmla="*/ 1 h 6"/>
                <a:gd name="T12" fmla="*/ 6 w 6"/>
                <a:gd name="T13" fmla="*/ 1 h 6"/>
                <a:gd name="T14" fmla="*/ 5 w 6"/>
                <a:gd name="T15" fmla="*/ 2 h 6"/>
                <a:gd name="T16" fmla="*/ 1 w 6"/>
                <a:gd name="T17" fmla="*/ 6 h 6"/>
                <a:gd name="T18" fmla="*/ 0 w 6"/>
                <a:gd name="T19"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6"/>
                  </a:moveTo>
                  <a:cubicBezTo>
                    <a:pt x="0" y="6"/>
                    <a:pt x="0" y="6"/>
                    <a:pt x="0" y="6"/>
                  </a:cubicBezTo>
                  <a:cubicBezTo>
                    <a:pt x="0" y="5"/>
                    <a:pt x="0" y="5"/>
                    <a:pt x="0" y="5"/>
                  </a:cubicBezTo>
                  <a:cubicBezTo>
                    <a:pt x="2" y="4"/>
                    <a:pt x="3" y="3"/>
                    <a:pt x="4" y="1"/>
                  </a:cubicBezTo>
                  <a:cubicBezTo>
                    <a:pt x="5" y="1"/>
                    <a:pt x="5" y="1"/>
                    <a:pt x="5" y="1"/>
                  </a:cubicBezTo>
                  <a:cubicBezTo>
                    <a:pt x="5" y="0"/>
                    <a:pt x="6" y="0"/>
                    <a:pt x="6" y="1"/>
                  </a:cubicBezTo>
                  <a:cubicBezTo>
                    <a:pt x="6" y="1"/>
                    <a:pt x="6" y="1"/>
                    <a:pt x="6" y="1"/>
                  </a:cubicBezTo>
                  <a:cubicBezTo>
                    <a:pt x="5" y="2"/>
                    <a:pt x="5" y="2"/>
                    <a:pt x="5" y="2"/>
                  </a:cubicBezTo>
                  <a:cubicBezTo>
                    <a:pt x="4" y="4"/>
                    <a:pt x="3" y="5"/>
                    <a:pt x="1" y="6"/>
                  </a:cubicBezTo>
                  <a:cubicBezTo>
                    <a:pt x="1"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1" name="Freeform 417"/>
            <p:cNvSpPr/>
            <p:nvPr/>
          </p:nvSpPr>
          <p:spPr bwMode="auto">
            <a:xfrm>
              <a:off x="3864" y="2170"/>
              <a:ext cx="15" cy="13"/>
            </a:xfrm>
            <a:custGeom>
              <a:avLst/>
              <a:gdLst>
                <a:gd name="T0" fmla="*/ 0 w 6"/>
                <a:gd name="T1" fmla="*/ 5 h 5"/>
                <a:gd name="T2" fmla="*/ 0 w 6"/>
                <a:gd name="T3" fmla="*/ 4 h 5"/>
                <a:gd name="T4" fmla="*/ 0 w 6"/>
                <a:gd name="T5" fmla="*/ 4 h 5"/>
                <a:gd name="T6" fmla="*/ 1 w 6"/>
                <a:gd name="T7" fmla="*/ 3 h 5"/>
                <a:gd name="T8" fmla="*/ 5 w 6"/>
                <a:gd name="T9" fmla="*/ 0 h 5"/>
                <a:gd name="T10" fmla="*/ 5 w 6"/>
                <a:gd name="T11" fmla="*/ 0 h 5"/>
                <a:gd name="T12" fmla="*/ 5 w 6"/>
                <a:gd name="T13" fmla="*/ 1 h 5"/>
                <a:gd name="T14" fmla="*/ 1 w 6"/>
                <a:gd name="T15" fmla="*/ 4 h 5"/>
                <a:gd name="T16" fmla="*/ 1 w 6"/>
                <a:gd name="T17" fmla="*/ 4 h 5"/>
                <a:gd name="T18" fmla="*/ 0 w 6"/>
                <a:gd name="T19"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0" y="5"/>
                  </a:moveTo>
                  <a:cubicBezTo>
                    <a:pt x="0" y="5"/>
                    <a:pt x="0" y="4"/>
                    <a:pt x="0" y="4"/>
                  </a:cubicBezTo>
                  <a:cubicBezTo>
                    <a:pt x="0" y="4"/>
                    <a:pt x="0" y="4"/>
                    <a:pt x="0" y="4"/>
                  </a:cubicBezTo>
                  <a:cubicBezTo>
                    <a:pt x="1" y="3"/>
                    <a:pt x="1" y="3"/>
                    <a:pt x="1" y="3"/>
                  </a:cubicBezTo>
                  <a:cubicBezTo>
                    <a:pt x="2" y="2"/>
                    <a:pt x="3" y="2"/>
                    <a:pt x="5" y="0"/>
                  </a:cubicBezTo>
                  <a:cubicBezTo>
                    <a:pt x="5" y="0"/>
                    <a:pt x="5" y="0"/>
                    <a:pt x="5" y="0"/>
                  </a:cubicBezTo>
                  <a:cubicBezTo>
                    <a:pt x="6" y="0"/>
                    <a:pt x="6" y="1"/>
                    <a:pt x="5" y="1"/>
                  </a:cubicBezTo>
                  <a:cubicBezTo>
                    <a:pt x="3" y="2"/>
                    <a:pt x="3" y="3"/>
                    <a:pt x="1" y="4"/>
                  </a:cubicBezTo>
                  <a:cubicBezTo>
                    <a:pt x="1" y="4"/>
                    <a:pt x="1" y="4"/>
                    <a:pt x="1" y="4"/>
                  </a:cubicBezTo>
                  <a:cubicBezTo>
                    <a:pt x="1"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2" name="Freeform 418"/>
            <p:cNvSpPr/>
            <p:nvPr/>
          </p:nvSpPr>
          <p:spPr bwMode="auto">
            <a:xfrm>
              <a:off x="3864" y="2181"/>
              <a:ext cx="15" cy="10"/>
            </a:xfrm>
            <a:custGeom>
              <a:avLst/>
              <a:gdLst>
                <a:gd name="T0" fmla="*/ 0 w 6"/>
                <a:gd name="T1" fmla="*/ 4 h 4"/>
                <a:gd name="T2" fmla="*/ 0 w 6"/>
                <a:gd name="T3" fmla="*/ 3 h 4"/>
                <a:gd name="T4" fmla="*/ 0 w 6"/>
                <a:gd name="T5" fmla="*/ 3 h 4"/>
                <a:gd name="T6" fmla="*/ 2 w 6"/>
                <a:gd name="T7" fmla="*/ 1 h 4"/>
                <a:gd name="T8" fmla="*/ 5 w 6"/>
                <a:gd name="T9" fmla="*/ 0 h 4"/>
                <a:gd name="T10" fmla="*/ 5 w 6"/>
                <a:gd name="T11" fmla="*/ 0 h 4"/>
                <a:gd name="T12" fmla="*/ 5 w 6"/>
                <a:gd name="T13" fmla="*/ 1 h 4"/>
                <a:gd name="T14" fmla="*/ 3 w 6"/>
                <a:gd name="T15" fmla="*/ 2 h 4"/>
                <a:gd name="T16" fmla="*/ 1 w 6"/>
                <a:gd name="T17" fmla="*/ 4 h 4"/>
                <a:gd name="T18" fmla="*/ 0 w 6"/>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4">
                  <a:moveTo>
                    <a:pt x="0" y="4"/>
                  </a:moveTo>
                  <a:cubicBezTo>
                    <a:pt x="0" y="4"/>
                    <a:pt x="0" y="4"/>
                    <a:pt x="0" y="3"/>
                  </a:cubicBezTo>
                  <a:cubicBezTo>
                    <a:pt x="0" y="3"/>
                    <a:pt x="0" y="3"/>
                    <a:pt x="0" y="3"/>
                  </a:cubicBezTo>
                  <a:cubicBezTo>
                    <a:pt x="1" y="2"/>
                    <a:pt x="2" y="2"/>
                    <a:pt x="2" y="1"/>
                  </a:cubicBezTo>
                  <a:cubicBezTo>
                    <a:pt x="3" y="1"/>
                    <a:pt x="4" y="0"/>
                    <a:pt x="5" y="0"/>
                  </a:cubicBezTo>
                  <a:cubicBezTo>
                    <a:pt x="5" y="0"/>
                    <a:pt x="5" y="0"/>
                    <a:pt x="5" y="0"/>
                  </a:cubicBezTo>
                  <a:cubicBezTo>
                    <a:pt x="6" y="0"/>
                    <a:pt x="6" y="0"/>
                    <a:pt x="5" y="1"/>
                  </a:cubicBezTo>
                  <a:cubicBezTo>
                    <a:pt x="4" y="1"/>
                    <a:pt x="4" y="2"/>
                    <a:pt x="3" y="2"/>
                  </a:cubicBezTo>
                  <a:cubicBezTo>
                    <a:pt x="2" y="3"/>
                    <a:pt x="1" y="3"/>
                    <a:pt x="1"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3" name="Freeform 419"/>
            <p:cNvSpPr/>
            <p:nvPr/>
          </p:nvSpPr>
          <p:spPr bwMode="auto">
            <a:xfrm>
              <a:off x="3780" y="2193"/>
              <a:ext cx="114" cy="3"/>
            </a:xfrm>
            <a:custGeom>
              <a:avLst/>
              <a:gdLst>
                <a:gd name="T0" fmla="*/ 44 w 45"/>
                <a:gd name="T1" fmla="*/ 1 h 1"/>
                <a:gd name="T2" fmla="*/ 0 w 45"/>
                <a:gd name="T3" fmla="*/ 1 h 1"/>
                <a:gd name="T4" fmla="*/ 0 w 45"/>
                <a:gd name="T5" fmla="*/ 0 h 1"/>
                <a:gd name="T6" fmla="*/ 0 w 45"/>
                <a:gd name="T7" fmla="*/ 0 h 1"/>
                <a:gd name="T8" fmla="*/ 44 w 45"/>
                <a:gd name="T9" fmla="*/ 0 h 1"/>
                <a:gd name="T10" fmla="*/ 45 w 45"/>
                <a:gd name="T11" fmla="*/ 0 h 1"/>
                <a:gd name="T12" fmla="*/ 44 w 45"/>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45" h="1">
                  <a:moveTo>
                    <a:pt x="44" y="1"/>
                  </a:moveTo>
                  <a:cubicBezTo>
                    <a:pt x="0" y="1"/>
                    <a:pt x="0" y="1"/>
                    <a:pt x="0" y="1"/>
                  </a:cubicBezTo>
                  <a:cubicBezTo>
                    <a:pt x="0" y="1"/>
                    <a:pt x="0" y="1"/>
                    <a:pt x="0" y="0"/>
                  </a:cubicBezTo>
                  <a:cubicBezTo>
                    <a:pt x="0" y="0"/>
                    <a:pt x="0" y="0"/>
                    <a:pt x="0" y="0"/>
                  </a:cubicBezTo>
                  <a:cubicBezTo>
                    <a:pt x="44" y="0"/>
                    <a:pt x="44" y="0"/>
                    <a:pt x="44" y="0"/>
                  </a:cubicBezTo>
                  <a:cubicBezTo>
                    <a:pt x="44" y="0"/>
                    <a:pt x="45" y="0"/>
                    <a:pt x="45" y="0"/>
                  </a:cubicBezTo>
                  <a:cubicBezTo>
                    <a:pt x="45" y="1"/>
                    <a:pt x="44" y="1"/>
                    <a:pt x="4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4" name="Freeform 420"/>
            <p:cNvSpPr/>
            <p:nvPr/>
          </p:nvSpPr>
          <p:spPr bwMode="auto">
            <a:xfrm>
              <a:off x="3788" y="2114"/>
              <a:ext cx="3" cy="92"/>
            </a:xfrm>
            <a:custGeom>
              <a:avLst/>
              <a:gdLst>
                <a:gd name="T0" fmla="*/ 0 w 1"/>
                <a:gd name="T1" fmla="*/ 36 h 36"/>
                <a:gd name="T2" fmla="*/ 0 w 1"/>
                <a:gd name="T3" fmla="*/ 35 h 36"/>
                <a:gd name="T4" fmla="*/ 0 w 1"/>
                <a:gd name="T5" fmla="*/ 0 h 36"/>
                <a:gd name="T6" fmla="*/ 0 w 1"/>
                <a:gd name="T7" fmla="*/ 0 h 36"/>
                <a:gd name="T8" fmla="*/ 1 w 1"/>
                <a:gd name="T9" fmla="*/ 0 h 36"/>
                <a:gd name="T10" fmla="*/ 1 w 1"/>
                <a:gd name="T11" fmla="*/ 35 h 36"/>
                <a:gd name="T12" fmla="*/ 0 w 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1" h="36">
                  <a:moveTo>
                    <a:pt x="0" y="36"/>
                  </a:moveTo>
                  <a:cubicBezTo>
                    <a:pt x="0" y="36"/>
                    <a:pt x="0" y="36"/>
                    <a:pt x="0" y="35"/>
                  </a:cubicBezTo>
                  <a:cubicBezTo>
                    <a:pt x="0" y="0"/>
                    <a:pt x="0" y="0"/>
                    <a:pt x="0" y="0"/>
                  </a:cubicBezTo>
                  <a:cubicBezTo>
                    <a:pt x="0" y="0"/>
                    <a:pt x="0" y="0"/>
                    <a:pt x="0" y="0"/>
                  </a:cubicBezTo>
                  <a:cubicBezTo>
                    <a:pt x="1" y="0"/>
                    <a:pt x="1" y="0"/>
                    <a:pt x="1" y="0"/>
                  </a:cubicBezTo>
                  <a:cubicBezTo>
                    <a:pt x="1" y="35"/>
                    <a:pt x="1" y="35"/>
                    <a:pt x="1" y="35"/>
                  </a:cubicBezTo>
                  <a:cubicBezTo>
                    <a:pt x="1" y="36"/>
                    <a:pt x="1" y="36"/>
                    <a:pt x="0"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525" name="Group 423"/>
          <p:cNvGrpSpPr>
            <a:grpSpLocks noChangeAspect="1"/>
          </p:cNvGrpSpPr>
          <p:nvPr/>
        </p:nvGrpSpPr>
        <p:grpSpPr bwMode="auto">
          <a:xfrm>
            <a:off x="9258314" y="3993887"/>
            <a:ext cx="635559" cy="559305"/>
            <a:chOff x="3783" y="2107"/>
            <a:chExt cx="117" cy="103"/>
          </a:xfrm>
          <a:solidFill>
            <a:sysClr val="window" lastClr="FFFFFF">
              <a:lumMod val="50000"/>
            </a:sysClr>
          </a:solidFill>
        </p:grpSpPr>
        <p:sp>
          <p:nvSpPr>
            <p:cNvPr id="526" name="Freeform 424"/>
            <p:cNvSpPr/>
            <p:nvPr/>
          </p:nvSpPr>
          <p:spPr bwMode="auto">
            <a:xfrm>
              <a:off x="3783" y="2166"/>
              <a:ext cx="5" cy="8"/>
            </a:xfrm>
            <a:custGeom>
              <a:avLst/>
              <a:gdLst>
                <a:gd name="T0" fmla="*/ 0 w 2"/>
                <a:gd name="T1" fmla="*/ 3 h 3"/>
                <a:gd name="T2" fmla="*/ 0 w 2"/>
                <a:gd name="T3" fmla="*/ 3 h 3"/>
                <a:gd name="T4" fmla="*/ 0 w 2"/>
                <a:gd name="T5" fmla="*/ 3 h 3"/>
                <a:gd name="T6" fmla="*/ 1 w 2"/>
                <a:gd name="T7" fmla="*/ 0 h 3"/>
                <a:gd name="T8" fmla="*/ 1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0"/>
                    <a:pt x="1" y="0"/>
                    <a:pt x="1" y="0"/>
                  </a:cubicBezTo>
                  <a:cubicBezTo>
                    <a:pt x="1" y="0"/>
                    <a:pt x="1" y="0"/>
                    <a:pt x="1" y="0"/>
                  </a:cubicBezTo>
                  <a:cubicBezTo>
                    <a:pt x="2" y="0"/>
                    <a:pt x="2" y="0"/>
                    <a:pt x="2" y="0"/>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7" name="Freeform 425"/>
            <p:cNvSpPr/>
            <p:nvPr/>
          </p:nvSpPr>
          <p:spPr bwMode="auto">
            <a:xfrm>
              <a:off x="3813" y="2195"/>
              <a:ext cx="3" cy="7"/>
            </a:xfrm>
            <a:custGeom>
              <a:avLst/>
              <a:gdLst>
                <a:gd name="T0" fmla="*/ 0 w 1"/>
                <a:gd name="T1" fmla="*/ 3 h 3"/>
                <a:gd name="T2" fmla="*/ 0 w 1"/>
                <a:gd name="T3" fmla="*/ 3 h 3"/>
                <a:gd name="T4" fmla="*/ 0 w 1"/>
                <a:gd name="T5" fmla="*/ 3 h 3"/>
                <a:gd name="T6" fmla="*/ 1 w 1"/>
                <a:gd name="T7" fmla="*/ 1 h 3"/>
                <a:gd name="T8" fmla="*/ 1 w 1"/>
                <a:gd name="T9" fmla="*/ 0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1" y="1"/>
                  </a:cubicBezTo>
                  <a:cubicBezTo>
                    <a:pt x="1" y="0"/>
                    <a:pt x="1" y="0"/>
                    <a:pt x="1" y="0"/>
                  </a:cubicBezTo>
                  <a:cubicBezTo>
                    <a:pt x="1" y="1"/>
                    <a:pt x="1" y="1"/>
                    <a:pt x="1" y="1"/>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8" name="Freeform 426"/>
            <p:cNvSpPr/>
            <p:nvPr/>
          </p:nvSpPr>
          <p:spPr bwMode="auto">
            <a:xfrm>
              <a:off x="3816" y="2195"/>
              <a:ext cx="2" cy="7"/>
            </a:xfrm>
            <a:custGeom>
              <a:avLst/>
              <a:gdLst>
                <a:gd name="T0" fmla="*/ 0 w 1"/>
                <a:gd name="T1" fmla="*/ 3 h 3"/>
                <a:gd name="T2" fmla="*/ 0 w 1"/>
                <a:gd name="T3" fmla="*/ 3 h 3"/>
                <a:gd name="T4" fmla="*/ 0 w 1"/>
                <a:gd name="T5" fmla="*/ 3 h 3"/>
                <a:gd name="T6" fmla="*/ 0 w 1"/>
                <a:gd name="T7" fmla="*/ 1 h 3"/>
                <a:gd name="T8" fmla="*/ 1 w 1"/>
                <a:gd name="T9" fmla="*/ 0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0" y="1"/>
                  </a:cubicBezTo>
                  <a:cubicBezTo>
                    <a:pt x="1" y="0"/>
                    <a:pt x="1" y="0"/>
                    <a:pt x="1" y="0"/>
                  </a:cubicBezTo>
                  <a:cubicBezTo>
                    <a:pt x="1" y="1"/>
                    <a:pt x="1" y="1"/>
                    <a:pt x="1" y="1"/>
                  </a:cubicBezTo>
                  <a:cubicBezTo>
                    <a:pt x="0"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29" name="Freeform 427"/>
            <p:cNvSpPr/>
            <p:nvPr/>
          </p:nvSpPr>
          <p:spPr bwMode="auto">
            <a:xfrm>
              <a:off x="3818" y="2195"/>
              <a:ext cx="3" cy="7"/>
            </a:xfrm>
            <a:custGeom>
              <a:avLst/>
              <a:gdLst>
                <a:gd name="T0" fmla="*/ 0 w 1"/>
                <a:gd name="T1" fmla="*/ 3 h 3"/>
                <a:gd name="T2" fmla="*/ 0 w 1"/>
                <a:gd name="T3" fmla="*/ 3 h 3"/>
                <a:gd name="T4" fmla="*/ 0 w 1"/>
                <a:gd name="T5" fmla="*/ 3 h 3"/>
                <a:gd name="T6" fmla="*/ 0 w 1"/>
                <a:gd name="T7" fmla="*/ 3 h 3"/>
                <a:gd name="T8" fmla="*/ 1 w 1"/>
                <a:gd name="T9" fmla="*/ 1 h 3"/>
                <a:gd name="T10" fmla="*/ 1 w 1"/>
                <a:gd name="T11" fmla="*/ 0 h 3"/>
                <a:gd name="T12" fmla="*/ 1 w 1"/>
                <a:gd name="T13" fmla="*/ 1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3"/>
                    <a:pt x="0" y="3"/>
                    <a:pt x="0" y="3"/>
                  </a:cubicBezTo>
                  <a:cubicBezTo>
                    <a:pt x="0" y="3"/>
                    <a:pt x="0" y="3"/>
                    <a:pt x="0" y="3"/>
                  </a:cubicBezTo>
                  <a:cubicBezTo>
                    <a:pt x="0" y="2"/>
                    <a:pt x="0" y="1"/>
                    <a:pt x="1" y="1"/>
                  </a:cubicBezTo>
                  <a:cubicBezTo>
                    <a:pt x="1" y="0"/>
                    <a:pt x="1" y="0"/>
                    <a:pt x="1" y="0"/>
                  </a:cubicBezTo>
                  <a:cubicBezTo>
                    <a:pt x="1" y="0"/>
                    <a:pt x="1" y="1"/>
                    <a:pt x="1" y="1"/>
                  </a:cubicBezTo>
                  <a:cubicBezTo>
                    <a:pt x="0"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0" name="Freeform 428"/>
            <p:cNvSpPr/>
            <p:nvPr/>
          </p:nvSpPr>
          <p:spPr bwMode="auto">
            <a:xfrm>
              <a:off x="3818" y="2197"/>
              <a:ext cx="5" cy="5"/>
            </a:xfrm>
            <a:custGeom>
              <a:avLst/>
              <a:gdLst>
                <a:gd name="T0" fmla="*/ 1 w 2"/>
                <a:gd name="T1" fmla="*/ 2 h 2"/>
                <a:gd name="T2" fmla="*/ 1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2"/>
                  </a:cubicBezTo>
                  <a:cubicBezTo>
                    <a:pt x="1" y="1"/>
                    <a:pt x="1" y="0"/>
                    <a:pt x="1" y="0"/>
                  </a:cubicBezTo>
                  <a:cubicBezTo>
                    <a:pt x="1"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1" name="Freeform 429"/>
            <p:cNvSpPr/>
            <p:nvPr/>
          </p:nvSpPr>
          <p:spPr bwMode="auto">
            <a:xfrm>
              <a:off x="3796" y="2189"/>
              <a:ext cx="2" cy="8"/>
            </a:xfrm>
            <a:custGeom>
              <a:avLst/>
              <a:gdLst>
                <a:gd name="T0" fmla="*/ 1 w 1"/>
                <a:gd name="T1" fmla="*/ 3 h 3"/>
                <a:gd name="T2" fmla="*/ 0 w 1"/>
                <a:gd name="T3" fmla="*/ 3 h 3"/>
                <a:gd name="T4" fmla="*/ 0 w 1"/>
                <a:gd name="T5" fmla="*/ 1 h 3"/>
                <a:gd name="T6" fmla="*/ 1 w 1"/>
                <a:gd name="T7" fmla="*/ 0 h 3"/>
                <a:gd name="T8" fmla="*/ 1 w 1"/>
                <a:gd name="T9" fmla="*/ 0 h 3"/>
                <a:gd name="T10" fmla="*/ 1 w 1"/>
                <a:gd name="T11" fmla="*/ 0 h 3"/>
                <a:gd name="T12" fmla="*/ 1 w 1"/>
                <a:gd name="T13" fmla="*/ 1 h 3"/>
                <a:gd name="T14" fmla="*/ 1 w 1"/>
                <a:gd name="T15" fmla="*/ 2 h 3"/>
                <a:gd name="T16" fmla="*/ 1 w 1"/>
                <a:gd name="T17" fmla="*/ 3 h 3"/>
                <a:gd name="T18" fmla="*/ 1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1" y="3"/>
                  </a:moveTo>
                  <a:cubicBezTo>
                    <a:pt x="0" y="3"/>
                    <a:pt x="0" y="3"/>
                    <a:pt x="0" y="3"/>
                  </a:cubicBezTo>
                  <a:cubicBezTo>
                    <a:pt x="0" y="2"/>
                    <a:pt x="0" y="2"/>
                    <a:pt x="0" y="1"/>
                  </a:cubicBezTo>
                  <a:cubicBezTo>
                    <a:pt x="1" y="1"/>
                    <a:pt x="1" y="0"/>
                    <a:pt x="1" y="0"/>
                  </a:cubicBezTo>
                  <a:cubicBezTo>
                    <a:pt x="1" y="0"/>
                    <a:pt x="1" y="0"/>
                    <a:pt x="1" y="0"/>
                  </a:cubicBezTo>
                  <a:cubicBezTo>
                    <a:pt x="1" y="0"/>
                    <a:pt x="1" y="0"/>
                    <a:pt x="1" y="0"/>
                  </a:cubicBezTo>
                  <a:cubicBezTo>
                    <a:pt x="1" y="0"/>
                    <a:pt x="1" y="1"/>
                    <a:pt x="1" y="1"/>
                  </a:cubicBezTo>
                  <a:cubicBezTo>
                    <a:pt x="1" y="2"/>
                    <a:pt x="1" y="2"/>
                    <a:pt x="1" y="2"/>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2" name="Freeform 430"/>
            <p:cNvSpPr/>
            <p:nvPr/>
          </p:nvSpPr>
          <p:spPr bwMode="auto">
            <a:xfrm>
              <a:off x="3811" y="2195"/>
              <a:ext cx="2" cy="7"/>
            </a:xfrm>
            <a:custGeom>
              <a:avLst/>
              <a:gdLst>
                <a:gd name="T0" fmla="*/ 0 w 1"/>
                <a:gd name="T1" fmla="*/ 3 h 3"/>
                <a:gd name="T2" fmla="*/ 0 w 1"/>
                <a:gd name="T3" fmla="*/ 3 h 3"/>
                <a:gd name="T4" fmla="*/ 0 w 1"/>
                <a:gd name="T5" fmla="*/ 1 h 3"/>
                <a:gd name="T6" fmla="*/ 0 w 1"/>
                <a:gd name="T7" fmla="*/ 0 h 3"/>
                <a:gd name="T8" fmla="*/ 1 w 1"/>
                <a:gd name="T9" fmla="*/ 0 h 3"/>
                <a:gd name="T10" fmla="*/ 1 w 1"/>
                <a:gd name="T11" fmla="*/ 0 h 3"/>
                <a:gd name="T12" fmla="*/ 1 w 1"/>
                <a:gd name="T13" fmla="*/ 2 h 3"/>
                <a:gd name="T14" fmla="*/ 1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2"/>
                    <a:pt x="0" y="2"/>
                    <a:pt x="0" y="1"/>
                  </a:cubicBezTo>
                  <a:cubicBezTo>
                    <a:pt x="0" y="1"/>
                    <a:pt x="0" y="1"/>
                    <a:pt x="0" y="0"/>
                  </a:cubicBezTo>
                  <a:cubicBezTo>
                    <a:pt x="0" y="0"/>
                    <a:pt x="0" y="0"/>
                    <a:pt x="1" y="0"/>
                  </a:cubicBezTo>
                  <a:cubicBezTo>
                    <a:pt x="1" y="0"/>
                    <a:pt x="1" y="0"/>
                    <a:pt x="1" y="0"/>
                  </a:cubicBezTo>
                  <a:cubicBezTo>
                    <a:pt x="1" y="1"/>
                    <a:pt x="1" y="1"/>
                    <a:pt x="1" y="2"/>
                  </a:cubicBezTo>
                  <a:cubicBezTo>
                    <a:pt x="1" y="2"/>
                    <a:pt x="1" y="2"/>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3" name="Freeform 431"/>
            <p:cNvSpPr/>
            <p:nvPr/>
          </p:nvSpPr>
          <p:spPr bwMode="auto">
            <a:xfrm>
              <a:off x="3841" y="2146"/>
              <a:ext cx="5" cy="5"/>
            </a:xfrm>
            <a:custGeom>
              <a:avLst/>
              <a:gdLst>
                <a:gd name="T0" fmla="*/ 1 w 2"/>
                <a:gd name="T1" fmla="*/ 2 h 2"/>
                <a:gd name="T2" fmla="*/ 0 w 2"/>
                <a:gd name="T3" fmla="*/ 2 h 2"/>
                <a:gd name="T4" fmla="*/ 0 w 2"/>
                <a:gd name="T5" fmla="*/ 1 h 2"/>
                <a:gd name="T6" fmla="*/ 1 w 2"/>
                <a:gd name="T7" fmla="*/ 1 h 2"/>
                <a:gd name="T8" fmla="*/ 1 w 2"/>
                <a:gd name="T9" fmla="*/ 1 h 2"/>
                <a:gd name="T10" fmla="*/ 2 w 2"/>
                <a:gd name="T11" fmla="*/ 1 h 2"/>
                <a:gd name="T12" fmla="*/ 2 w 2"/>
                <a:gd name="T13" fmla="*/ 1 h 2"/>
                <a:gd name="T14" fmla="*/ 1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1" y="2"/>
                    <a:pt x="0" y="2"/>
                    <a:pt x="0" y="2"/>
                  </a:cubicBezTo>
                  <a:cubicBezTo>
                    <a:pt x="0" y="2"/>
                    <a:pt x="0" y="1"/>
                    <a:pt x="0" y="1"/>
                  </a:cubicBezTo>
                  <a:cubicBezTo>
                    <a:pt x="1" y="1"/>
                    <a:pt x="1" y="1"/>
                    <a:pt x="1" y="1"/>
                  </a:cubicBezTo>
                  <a:cubicBezTo>
                    <a:pt x="1" y="1"/>
                    <a:pt x="1" y="1"/>
                    <a:pt x="1" y="1"/>
                  </a:cubicBezTo>
                  <a:cubicBezTo>
                    <a:pt x="1" y="0"/>
                    <a:pt x="1" y="1"/>
                    <a:pt x="2" y="1"/>
                  </a:cubicBezTo>
                  <a:cubicBezTo>
                    <a:pt x="2" y="1"/>
                    <a:pt x="2" y="1"/>
                    <a:pt x="2" y="1"/>
                  </a:cubicBezTo>
                  <a:cubicBezTo>
                    <a:pt x="1" y="1"/>
                    <a:pt x="1" y="1"/>
                    <a:pt x="1" y="1"/>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4" name="Freeform 432"/>
            <p:cNvSpPr/>
            <p:nvPr/>
          </p:nvSpPr>
          <p:spPr bwMode="auto">
            <a:xfrm>
              <a:off x="3836" y="2189"/>
              <a:ext cx="3" cy="8"/>
            </a:xfrm>
            <a:custGeom>
              <a:avLst/>
              <a:gdLst>
                <a:gd name="T0" fmla="*/ 0 w 1"/>
                <a:gd name="T1" fmla="*/ 3 h 3"/>
                <a:gd name="T2" fmla="*/ 0 w 1"/>
                <a:gd name="T3" fmla="*/ 2 h 3"/>
                <a:gd name="T4" fmla="*/ 0 w 1"/>
                <a:gd name="T5" fmla="*/ 0 h 3"/>
                <a:gd name="T6" fmla="*/ 0 w 1"/>
                <a:gd name="T7" fmla="*/ 0 h 3"/>
                <a:gd name="T8" fmla="*/ 1 w 1"/>
                <a:gd name="T9" fmla="*/ 0 h 3"/>
                <a:gd name="T10" fmla="*/ 0 w 1"/>
                <a:gd name="T11" fmla="*/ 2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cubicBezTo>
                    <a:pt x="0" y="3"/>
                    <a:pt x="0" y="3"/>
                    <a:pt x="0" y="2"/>
                  </a:cubicBezTo>
                  <a:cubicBezTo>
                    <a:pt x="0" y="2"/>
                    <a:pt x="0" y="1"/>
                    <a:pt x="0" y="0"/>
                  </a:cubicBezTo>
                  <a:cubicBezTo>
                    <a:pt x="0" y="0"/>
                    <a:pt x="0" y="0"/>
                    <a:pt x="0" y="0"/>
                  </a:cubicBezTo>
                  <a:cubicBezTo>
                    <a:pt x="1" y="0"/>
                    <a:pt x="1" y="0"/>
                    <a:pt x="1" y="0"/>
                  </a:cubicBezTo>
                  <a:cubicBezTo>
                    <a:pt x="0" y="1"/>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5" name="Freeform 433"/>
            <p:cNvSpPr/>
            <p:nvPr/>
          </p:nvSpPr>
          <p:spPr bwMode="auto">
            <a:xfrm>
              <a:off x="3831" y="2184"/>
              <a:ext cx="3" cy="8"/>
            </a:xfrm>
            <a:custGeom>
              <a:avLst/>
              <a:gdLst>
                <a:gd name="T0" fmla="*/ 1 w 1"/>
                <a:gd name="T1" fmla="*/ 3 h 3"/>
                <a:gd name="T2" fmla="*/ 0 w 1"/>
                <a:gd name="T3" fmla="*/ 3 h 3"/>
                <a:gd name="T4" fmla="*/ 0 w 1"/>
                <a:gd name="T5" fmla="*/ 1 h 3"/>
                <a:gd name="T6" fmla="*/ 1 w 1"/>
                <a:gd name="T7" fmla="*/ 0 h 3"/>
                <a:gd name="T8" fmla="*/ 1 w 1"/>
                <a:gd name="T9" fmla="*/ 1 h 3"/>
                <a:gd name="T10" fmla="*/ 1 w 1"/>
                <a:gd name="T11" fmla="*/ 3 h 3"/>
                <a:gd name="T12" fmla="*/ 1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3"/>
                  </a:moveTo>
                  <a:cubicBezTo>
                    <a:pt x="0" y="3"/>
                    <a:pt x="0" y="3"/>
                    <a:pt x="0" y="3"/>
                  </a:cubicBezTo>
                  <a:cubicBezTo>
                    <a:pt x="0" y="2"/>
                    <a:pt x="0" y="1"/>
                    <a:pt x="0" y="1"/>
                  </a:cubicBezTo>
                  <a:cubicBezTo>
                    <a:pt x="0" y="1"/>
                    <a:pt x="1" y="0"/>
                    <a:pt x="1" y="0"/>
                  </a:cubicBezTo>
                  <a:cubicBezTo>
                    <a:pt x="1" y="0"/>
                    <a:pt x="1" y="1"/>
                    <a:pt x="1" y="1"/>
                  </a:cubicBezTo>
                  <a:cubicBezTo>
                    <a:pt x="1"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6" name="Freeform 434"/>
            <p:cNvSpPr/>
            <p:nvPr/>
          </p:nvSpPr>
          <p:spPr bwMode="auto">
            <a:xfrm>
              <a:off x="3844" y="2169"/>
              <a:ext cx="2" cy="8"/>
            </a:xfrm>
            <a:custGeom>
              <a:avLst/>
              <a:gdLst>
                <a:gd name="T0" fmla="*/ 0 w 1"/>
                <a:gd name="T1" fmla="*/ 3 h 3"/>
                <a:gd name="T2" fmla="*/ 0 w 1"/>
                <a:gd name="T3" fmla="*/ 2 h 3"/>
                <a:gd name="T4" fmla="*/ 0 w 1"/>
                <a:gd name="T5" fmla="*/ 0 h 3"/>
                <a:gd name="T6" fmla="*/ 1 w 1"/>
                <a:gd name="T7" fmla="*/ 0 h 3"/>
                <a:gd name="T8" fmla="*/ 1 w 1"/>
                <a:gd name="T9" fmla="*/ 0 h 3"/>
                <a:gd name="T10" fmla="*/ 1 w 1"/>
                <a:gd name="T11" fmla="*/ 2 h 3"/>
                <a:gd name="T12" fmla="*/ 0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0" y="3"/>
                  </a:moveTo>
                  <a:cubicBezTo>
                    <a:pt x="0" y="3"/>
                    <a:pt x="0" y="2"/>
                    <a:pt x="0" y="2"/>
                  </a:cubicBezTo>
                  <a:cubicBezTo>
                    <a:pt x="0" y="1"/>
                    <a:pt x="0" y="1"/>
                    <a:pt x="0" y="0"/>
                  </a:cubicBezTo>
                  <a:cubicBezTo>
                    <a:pt x="0" y="0"/>
                    <a:pt x="0" y="0"/>
                    <a:pt x="1" y="0"/>
                  </a:cubicBezTo>
                  <a:cubicBezTo>
                    <a:pt x="1" y="0"/>
                    <a:pt x="1" y="0"/>
                    <a:pt x="1" y="0"/>
                  </a:cubicBezTo>
                  <a:cubicBezTo>
                    <a:pt x="1" y="1"/>
                    <a:pt x="1" y="2"/>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7" name="Freeform 435"/>
            <p:cNvSpPr/>
            <p:nvPr/>
          </p:nvSpPr>
          <p:spPr bwMode="auto">
            <a:xfrm>
              <a:off x="3801" y="2184"/>
              <a:ext cx="2" cy="8"/>
            </a:xfrm>
            <a:custGeom>
              <a:avLst/>
              <a:gdLst>
                <a:gd name="T0" fmla="*/ 0 w 1"/>
                <a:gd name="T1" fmla="*/ 3 h 3"/>
                <a:gd name="T2" fmla="*/ 0 w 1"/>
                <a:gd name="T3" fmla="*/ 3 h 3"/>
                <a:gd name="T4" fmla="*/ 0 w 1"/>
                <a:gd name="T5" fmla="*/ 3 h 3"/>
                <a:gd name="T6" fmla="*/ 0 w 1"/>
                <a:gd name="T7" fmla="*/ 1 h 3"/>
                <a:gd name="T8" fmla="*/ 1 w 1"/>
                <a:gd name="T9" fmla="*/ 0 h 3"/>
                <a:gd name="T10" fmla="*/ 1 w 1"/>
                <a:gd name="T11" fmla="*/ 1 h 3"/>
                <a:gd name="T12" fmla="*/ 1 w 1"/>
                <a:gd name="T13" fmla="*/ 3 h 3"/>
                <a:gd name="T14" fmla="*/ 0 w 1"/>
                <a:gd name="T15" fmla="*/ 3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3"/>
                    <a:pt x="0" y="3"/>
                    <a:pt x="0" y="3"/>
                  </a:cubicBezTo>
                  <a:cubicBezTo>
                    <a:pt x="0" y="2"/>
                    <a:pt x="0" y="1"/>
                    <a:pt x="0" y="1"/>
                  </a:cubicBezTo>
                  <a:cubicBezTo>
                    <a:pt x="0" y="0"/>
                    <a:pt x="0" y="0"/>
                    <a:pt x="1" y="0"/>
                  </a:cubicBezTo>
                  <a:cubicBezTo>
                    <a:pt x="1" y="0"/>
                    <a:pt x="1" y="1"/>
                    <a:pt x="1" y="1"/>
                  </a:cubicBezTo>
                  <a:cubicBezTo>
                    <a:pt x="1" y="1"/>
                    <a:pt x="1" y="2"/>
                    <a:pt x="1" y="3"/>
                  </a:cubicBezTo>
                  <a:cubicBezTo>
                    <a:pt x="1" y="3"/>
                    <a:pt x="1"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8" name="Freeform 436"/>
            <p:cNvSpPr/>
            <p:nvPr/>
          </p:nvSpPr>
          <p:spPr bwMode="auto">
            <a:xfrm>
              <a:off x="3788" y="2166"/>
              <a:ext cx="2" cy="8"/>
            </a:xfrm>
            <a:custGeom>
              <a:avLst/>
              <a:gdLst>
                <a:gd name="T0" fmla="*/ 1 w 1"/>
                <a:gd name="T1" fmla="*/ 3 h 3"/>
                <a:gd name="T2" fmla="*/ 0 w 1"/>
                <a:gd name="T3" fmla="*/ 3 h 3"/>
                <a:gd name="T4" fmla="*/ 0 w 1"/>
                <a:gd name="T5" fmla="*/ 1 h 3"/>
                <a:gd name="T6" fmla="*/ 1 w 1"/>
                <a:gd name="T7" fmla="*/ 0 h 3"/>
                <a:gd name="T8" fmla="*/ 1 w 1"/>
                <a:gd name="T9" fmla="*/ 1 h 3"/>
                <a:gd name="T10" fmla="*/ 1 w 1"/>
                <a:gd name="T11" fmla="*/ 3 h 3"/>
                <a:gd name="T12" fmla="*/ 1 w 1"/>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3"/>
                  </a:moveTo>
                  <a:cubicBezTo>
                    <a:pt x="0" y="3"/>
                    <a:pt x="0" y="3"/>
                    <a:pt x="0" y="3"/>
                  </a:cubicBezTo>
                  <a:cubicBezTo>
                    <a:pt x="0" y="2"/>
                    <a:pt x="0" y="1"/>
                    <a:pt x="0" y="1"/>
                  </a:cubicBezTo>
                  <a:cubicBezTo>
                    <a:pt x="0" y="0"/>
                    <a:pt x="1" y="0"/>
                    <a:pt x="1" y="0"/>
                  </a:cubicBezTo>
                  <a:cubicBezTo>
                    <a:pt x="1" y="0"/>
                    <a:pt x="1" y="0"/>
                    <a:pt x="1" y="1"/>
                  </a:cubicBezTo>
                  <a:cubicBezTo>
                    <a:pt x="1" y="1"/>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39" name="Freeform 437"/>
            <p:cNvSpPr/>
            <p:nvPr/>
          </p:nvSpPr>
          <p:spPr bwMode="auto">
            <a:xfrm>
              <a:off x="3785" y="2166"/>
              <a:ext cx="5" cy="8"/>
            </a:xfrm>
            <a:custGeom>
              <a:avLst/>
              <a:gdLst>
                <a:gd name="T0" fmla="*/ 0 w 2"/>
                <a:gd name="T1" fmla="*/ 3 h 3"/>
                <a:gd name="T2" fmla="*/ 0 w 2"/>
                <a:gd name="T3" fmla="*/ 3 h 3"/>
                <a:gd name="T4" fmla="*/ 0 w 2"/>
                <a:gd name="T5" fmla="*/ 3 h 3"/>
                <a:gd name="T6" fmla="*/ 1 w 2"/>
                <a:gd name="T7" fmla="*/ 0 h 3"/>
                <a:gd name="T8" fmla="*/ 1 w 2"/>
                <a:gd name="T9" fmla="*/ 0 h 3"/>
                <a:gd name="T10" fmla="*/ 2 w 2"/>
                <a:gd name="T11" fmla="*/ 0 h 3"/>
                <a:gd name="T12" fmla="*/ 1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1" y="0"/>
                  </a:cubicBezTo>
                  <a:cubicBezTo>
                    <a:pt x="1" y="0"/>
                    <a:pt x="1" y="0"/>
                    <a:pt x="1" y="0"/>
                  </a:cubicBezTo>
                  <a:cubicBezTo>
                    <a:pt x="2" y="0"/>
                    <a:pt x="2" y="0"/>
                    <a:pt x="2" y="0"/>
                  </a:cubicBezTo>
                  <a:cubicBezTo>
                    <a:pt x="1" y="1"/>
                    <a:pt x="1" y="2"/>
                    <a:pt x="1" y="3"/>
                  </a:cubicBezTo>
                  <a:cubicBezTo>
                    <a:pt x="1"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0" name="Freeform 438"/>
            <p:cNvSpPr/>
            <p:nvPr/>
          </p:nvSpPr>
          <p:spPr bwMode="auto">
            <a:xfrm>
              <a:off x="3788" y="2169"/>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1" name="Freeform 439"/>
            <p:cNvSpPr/>
            <p:nvPr/>
          </p:nvSpPr>
          <p:spPr bwMode="auto">
            <a:xfrm>
              <a:off x="3790" y="2184"/>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2" name="Freeform 440"/>
            <p:cNvSpPr/>
            <p:nvPr/>
          </p:nvSpPr>
          <p:spPr bwMode="auto">
            <a:xfrm>
              <a:off x="3790" y="2184"/>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3" name="Freeform 441"/>
            <p:cNvSpPr/>
            <p:nvPr/>
          </p:nvSpPr>
          <p:spPr bwMode="auto">
            <a:xfrm>
              <a:off x="3790" y="2187"/>
              <a:ext cx="6"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1 w 2"/>
                <a:gd name="T13" fmla="*/ 2 h 2"/>
                <a:gd name="T14" fmla="*/ 1 w 2"/>
                <a:gd name="T15" fmla="*/ 2 h 2"/>
                <a:gd name="T16" fmla="*/ 1 w 2"/>
                <a:gd name="T17" fmla="*/ 2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2"/>
                    <a:pt x="0" y="2"/>
                  </a:cubicBezTo>
                  <a:cubicBezTo>
                    <a:pt x="0" y="2"/>
                    <a:pt x="0" y="2"/>
                    <a:pt x="0" y="2"/>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ubicBezTo>
                    <a:pt x="1" y="2"/>
                    <a:pt x="1" y="2"/>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4" name="Freeform 442"/>
            <p:cNvSpPr/>
            <p:nvPr/>
          </p:nvSpPr>
          <p:spPr bwMode="auto">
            <a:xfrm>
              <a:off x="3793" y="2187"/>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1"/>
                    <a:pt x="1" y="1"/>
                  </a:cubicBezTo>
                  <a:cubicBezTo>
                    <a:pt x="1"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5" name="Freeform 443"/>
            <p:cNvSpPr/>
            <p:nvPr/>
          </p:nvSpPr>
          <p:spPr bwMode="auto">
            <a:xfrm>
              <a:off x="3793" y="2189"/>
              <a:ext cx="5" cy="6"/>
            </a:xfrm>
            <a:custGeom>
              <a:avLst/>
              <a:gdLst>
                <a:gd name="T0" fmla="*/ 1 w 2"/>
                <a:gd name="T1" fmla="*/ 2 h 2"/>
                <a:gd name="T2" fmla="*/ 1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1" y="2"/>
                  </a:cubicBezTo>
                  <a:cubicBezTo>
                    <a:pt x="0" y="2"/>
                    <a:pt x="0" y="2"/>
                    <a:pt x="0" y="1"/>
                  </a:cubicBezTo>
                  <a:cubicBezTo>
                    <a:pt x="1" y="0"/>
                    <a:pt x="1" y="0"/>
                    <a:pt x="1" y="0"/>
                  </a:cubicBezTo>
                  <a:cubicBezTo>
                    <a:pt x="1" y="0"/>
                    <a:pt x="2" y="0"/>
                    <a:pt x="2" y="0"/>
                  </a:cubicBezTo>
                  <a:cubicBezTo>
                    <a:pt x="2" y="0"/>
                    <a:pt x="2" y="0"/>
                    <a:pt x="2" y="0"/>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6" name="Freeform 444"/>
            <p:cNvSpPr/>
            <p:nvPr/>
          </p:nvSpPr>
          <p:spPr bwMode="auto">
            <a:xfrm>
              <a:off x="3801" y="2187"/>
              <a:ext cx="2" cy="2"/>
            </a:xfrm>
            <a:custGeom>
              <a:avLst/>
              <a:gdLst>
                <a:gd name="T0" fmla="*/ 1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0" y="1"/>
                    <a:pt x="0" y="1"/>
                  </a:cubicBezTo>
                  <a:cubicBezTo>
                    <a:pt x="0" y="1"/>
                    <a:pt x="0" y="1"/>
                    <a:pt x="0" y="1"/>
                  </a:cubicBezTo>
                  <a:cubicBezTo>
                    <a:pt x="1" y="1"/>
                    <a:pt x="1" y="0"/>
                    <a:pt x="1" y="0"/>
                  </a:cubicBezTo>
                  <a:cubicBezTo>
                    <a:pt x="1" y="0"/>
                    <a:pt x="1" y="0"/>
                    <a:pt x="1" y="0"/>
                  </a:cubicBezTo>
                  <a:cubicBezTo>
                    <a:pt x="1" y="0"/>
                    <a:pt x="1" y="0"/>
                    <a:pt x="1"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7" name="Freeform 445"/>
            <p:cNvSpPr/>
            <p:nvPr/>
          </p:nvSpPr>
          <p:spPr bwMode="auto">
            <a:xfrm>
              <a:off x="3803" y="2187"/>
              <a:ext cx="3" cy="5"/>
            </a:xfrm>
            <a:custGeom>
              <a:avLst/>
              <a:gdLst>
                <a:gd name="T0" fmla="*/ 0 w 1"/>
                <a:gd name="T1" fmla="*/ 2 h 2"/>
                <a:gd name="T2" fmla="*/ 0 w 1"/>
                <a:gd name="T3" fmla="*/ 2 h 2"/>
                <a:gd name="T4" fmla="*/ 0 w 1"/>
                <a:gd name="T5" fmla="*/ 2 h 2"/>
                <a:gd name="T6" fmla="*/ 1 w 1"/>
                <a:gd name="T7" fmla="*/ 1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1"/>
                    <a:pt x="1" y="1"/>
                    <a:pt x="1" y="1"/>
                  </a:cubicBezTo>
                  <a:cubicBezTo>
                    <a:pt x="1" y="0"/>
                    <a:pt x="1" y="0"/>
                    <a:pt x="1" y="0"/>
                  </a:cubicBezTo>
                  <a:cubicBezTo>
                    <a:pt x="1" y="1"/>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8" name="Freeform 446"/>
            <p:cNvSpPr/>
            <p:nvPr/>
          </p:nvSpPr>
          <p:spPr bwMode="auto">
            <a:xfrm>
              <a:off x="3803" y="2189"/>
              <a:ext cx="5" cy="6"/>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1" y="1"/>
                    <a:pt x="1" y="0"/>
                    <a:pt x="2" y="0"/>
                  </a:cubicBezTo>
                  <a:cubicBezTo>
                    <a:pt x="2" y="0"/>
                    <a:pt x="2" y="0"/>
                    <a:pt x="2" y="0"/>
                  </a:cubicBezTo>
                  <a:cubicBezTo>
                    <a:pt x="2" y="0"/>
                    <a:pt x="2" y="0"/>
                    <a:pt x="2" y="0"/>
                  </a:cubicBezTo>
                  <a:cubicBezTo>
                    <a:pt x="1" y="0"/>
                    <a:pt x="1" y="1"/>
                    <a:pt x="1"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49" name="Freeform 447"/>
            <p:cNvSpPr/>
            <p:nvPr/>
          </p:nvSpPr>
          <p:spPr bwMode="auto">
            <a:xfrm>
              <a:off x="3806" y="2189"/>
              <a:ext cx="5" cy="6"/>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0"/>
                    <a:pt x="1" y="0"/>
                  </a:cubicBezTo>
                  <a:cubicBezTo>
                    <a:pt x="1"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0" name="Freeform 448"/>
            <p:cNvSpPr/>
            <p:nvPr/>
          </p:nvSpPr>
          <p:spPr bwMode="auto">
            <a:xfrm>
              <a:off x="3808" y="2189"/>
              <a:ext cx="3" cy="6"/>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1" name="Freeform 449"/>
            <p:cNvSpPr/>
            <p:nvPr/>
          </p:nvSpPr>
          <p:spPr bwMode="auto">
            <a:xfrm>
              <a:off x="3823" y="2189"/>
              <a:ext cx="3" cy="6"/>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2" name="Freeform 450"/>
            <p:cNvSpPr/>
            <p:nvPr/>
          </p:nvSpPr>
          <p:spPr bwMode="auto">
            <a:xfrm>
              <a:off x="3823" y="2189"/>
              <a:ext cx="6" cy="6"/>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2"/>
                  </a:cubicBezTo>
                  <a:cubicBezTo>
                    <a:pt x="0" y="2"/>
                    <a:pt x="0" y="2"/>
                    <a:pt x="0" y="2"/>
                  </a:cubicBezTo>
                  <a:cubicBezTo>
                    <a:pt x="1" y="1"/>
                    <a:pt x="1" y="0"/>
                    <a:pt x="2" y="0"/>
                  </a:cubicBezTo>
                  <a:cubicBezTo>
                    <a:pt x="2"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3" name="Freeform 451"/>
            <p:cNvSpPr/>
            <p:nvPr/>
          </p:nvSpPr>
          <p:spPr bwMode="auto">
            <a:xfrm>
              <a:off x="3829" y="2187"/>
              <a:ext cx="2" cy="8"/>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 name="T16" fmla="*/ 0 w 1"/>
                <a:gd name="T17" fmla="*/ 3 h 3"/>
                <a:gd name="T18" fmla="*/ 0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3"/>
                  </a:moveTo>
                  <a:cubicBezTo>
                    <a:pt x="0" y="3"/>
                    <a:pt x="0" y="3"/>
                    <a:pt x="0" y="3"/>
                  </a:cubicBezTo>
                  <a:cubicBezTo>
                    <a:pt x="0" y="3"/>
                    <a:pt x="0" y="3"/>
                    <a:pt x="0" y="3"/>
                  </a:cubicBezTo>
                  <a:cubicBezTo>
                    <a:pt x="1" y="0"/>
                    <a:pt x="1" y="0"/>
                    <a:pt x="1" y="0"/>
                  </a:cubicBezTo>
                  <a:cubicBezTo>
                    <a:pt x="1" y="0"/>
                    <a:pt x="1" y="0"/>
                    <a:pt x="1" y="0"/>
                  </a:cubicBezTo>
                  <a:cubicBezTo>
                    <a:pt x="1" y="0"/>
                    <a:pt x="1" y="0"/>
                    <a:pt x="1" y="0"/>
                  </a:cubicBezTo>
                  <a:cubicBezTo>
                    <a:pt x="0" y="3"/>
                    <a:pt x="0" y="3"/>
                    <a:pt x="0" y="3"/>
                  </a:cubicBezTo>
                  <a:cubicBezTo>
                    <a:pt x="0" y="3"/>
                    <a:pt x="0" y="3"/>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4" name="Freeform 452"/>
            <p:cNvSpPr/>
            <p:nvPr/>
          </p:nvSpPr>
          <p:spPr bwMode="auto">
            <a:xfrm>
              <a:off x="3829" y="2187"/>
              <a:ext cx="5" cy="8"/>
            </a:xfrm>
            <a:custGeom>
              <a:avLst/>
              <a:gdLst>
                <a:gd name="T0" fmla="*/ 1 w 2"/>
                <a:gd name="T1" fmla="*/ 3 h 3"/>
                <a:gd name="T2" fmla="*/ 1 w 2"/>
                <a:gd name="T3" fmla="*/ 3 h 3"/>
                <a:gd name="T4" fmla="*/ 1 w 2"/>
                <a:gd name="T5" fmla="*/ 2 h 3"/>
                <a:gd name="T6" fmla="*/ 1 w 2"/>
                <a:gd name="T7" fmla="*/ 0 h 3"/>
                <a:gd name="T8" fmla="*/ 2 w 2"/>
                <a:gd name="T9" fmla="*/ 0 h 3"/>
                <a:gd name="T10" fmla="*/ 2 w 2"/>
                <a:gd name="T11" fmla="*/ 0 h 3"/>
                <a:gd name="T12" fmla="*/ 1 w 2"/>
                <a:gd name="T13" fmla="*/ 3 h 3"/>
                <a:gd name="T14" fmla="*/ 1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1" y="3"/>
                  </a:moveTo>
                  <a:cubicBezTo>
                    <a:pt x="1" y="3"/>
                    <a:pt x="1" y="3"/>
                    <a:pt x="1" y="3"/>
                  </a:cubicBezTo>
                  <a:cubicBezTo>
                    <a:pt x="1" y="3"/>
                    <a:pt x="0" y="3"/>
                    <a:pt x="1" y="2"/>
                  </a:cubicBezTo>
                  <a:cubicBezTo>
                    <a:pt x="1" y="0"/>
                    <a:pt x="1" y="0"/>
                    <a:pt x="1" y="0"/>
                  </a:cubicBezTo>
                  <a:cubicBezTo>
                    <a:pt x="2" y="0"/>
                    <a:pt x="2" y="0"/>
                    <a:pt x="2" y="0"/>
                  </a:cubicBezTo>
                  <a:cubicBezTo>
                    <a:pt x="2" y="0"/>
                    <a:pt x="2" y="0"/>
                    <a:pt x="2" y="0"/>
                  </a:cubicBezTo>
                  <a:cubicBezTo>
                    <a:pt x="1" y="3"/>
                    <a:pt x="1" y="3"/>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5" name="Freeform 453"/>
            <p:cNvSpPr/>
            <p:nvPr/>
          </p:nvSpPr>
          <p:spPr bwMode="auto">
            <a:xfrm>
              <a:off x="3788" y="2143"/>
              <a:ext cx="5"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1 h 2"/>
                <a:gd name="T12" fmla="*/ 1 w 2"/>
                <a:gd name="T13" fmla="*/ 2 h 2"/>
                <a:gd name="T14" fmla="*/ 1 w 2"/>
                <a:gd name="T15" fmla="*/ 2 h 2"/>
                <a:gd name="T16" fmla="*/ 1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1" y="2"/>
                  </a:moveTo>
                  <a:cubicBezTo>
                    <a:pt x="0" y="2"/>
                    <a:pt x="0" y="2"/>
                    <a:pt x="0" y="2"/>
                  </a:cubicBezTo>
                  <a:cubicBezTo>
                    <a:pt x="0" y="2"/>
                    <a:pt x="0" y="2"/>
                    <a:pt x="0" y="2"/>
                  </a:cubicBezTo>
                  <a:cubicBezTo>
                    <a:pt x="2" y="0"/>
                    <a:pt x="2" y="0"/>
                    <a:pt x="2" y="0"/>
                  </a:cubicBezTo>
                  <a:cubicBezTo>
                    <a:pt x="2" y="0"/>
                    <a:pt x="2" y="0"/>
                    <a:pt x="2" y="0"/>
                  </a:cubicBezTo>
                  <a:cubicBezTo>
                    <a:pt x="2" y="0"/>
                    <a:pt x="2" y="1"/>
                    <a:pt x="2" y="1"/>
                  </a:cubicBezTo>
                  <a:cubicBezTo>
                    <a:pt x="1" y="2"/>
                    <a:pt x="1" y="2"/>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6" name="Freeform 454"/>
            <p:cNvSpPr/>
            <p:nvPr/>
          </p:nvSpPr>
          <p:spPr bwMode="auto">
            <a:xfrm>
              <a:off x="3790" y="2146"/>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0 h 1"/>
                <a:gd name="T16" fmla="*/ 0 w 1"/>
                <a:gd name="T17" fmla="*/ 1 h 1"/>
                <a:gd name="T18" fmla="*/ 0 w 1"/>
                <a:gd name="T19" fmla="*/ 1 h 1"/>
                <a:gd name="T20" fmla="*/ 0 w 1"/>
                <a:gd name="T21" fmla="*/ 1 h 1"/>
                <a:gd name="T22" fmla="*/ 0 w 1"/>
                <a:gd name="T23"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7" name="Freeform 455"/>
            <p:cNvSpPr/>
            <p:nvPr/>
          </p:nvSpPr>
          <p:spPr bwMode="auto">
            <a:xfrm>
              <a:off x="3798" y="2146"/>
              <a:ext cx="8" cy="10"/>
            </a:xfrm>
            <a:custGeom>
              <a:avLst/>
              <a:gdLst>
                <a:gd name="T0" fmla="*/ 0 w 3"/>
                <a:gd name="T1" fmla="*/ 4 h 4"/>
                <a:gd name="T2" fmla="*/ 0 w 3"/>
                <a:gd name="T3" fmla="*/ 4 h 4"/>
                <a:gd name="T4" fmla="*/ 0 w 3"/>
                <a:gd name="T5" fmla="*/ 4 h 4"/>
                <a:gd name="T6" fmla="*/ 2 w 3"/>
                <a:gd name="T7" fmla="*/ 1 h 4"/>
                <a:gd name="T8" fmla="*/ 2 w 3"/>
                <a:gd name="T9" fmla="*/ 0 h 4"/>
                <a:gd name="T10" fmla="*/ 3 w 3"/>
                <a:gd name="T11" fmla="*/ 0 h 4"/>
                <a:gd name="T12" fmla="*/ 3 w 3"/>
                <a:gd name="T13" fmla="*/ 0 h 4"/>
                <a:gd name="T14" fmla="*/ 2 w 3"/>
                <a:gd name="T15" fmla="*/ 1 h 4"/>
                <a:gd name="T16" fmla="*/ 0 w 3"/>
                <a:gd name="T17" fmla="*/ 4 h 4"/>
                <a:gd name="T18" fmla="*/ 0 w 3"/>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4">
                  <a:moveTo>
                    <a:pt x="0" y="4"/>
                  </a:moveTo>
                  <a:cubicBezTo>
                    <a:pt x="0" y="4"/>
                    <a:pt x="0" y="4"/>
                    <a:pt x="0" y="4"/>
                  </a:cubicBezTo>
                  <a:cubicBezTo>
                    <a:pt x="0" y="4"/>
                    <a:pt x="0" y="4"/>
                    <a:pt x="0" y="4"/>
                  </a:cubicBezTo>
                  <a:cubicBezTo>
                    <a:pt x="0" y="3"/>
                    <a:pt x="1" y="2"/>
                    <a:pt x="2" y="1"/>
                  </a:cubicBezTo>
                  <a:cubicBezTo>
                    <a:pt x="2" y="0"/>
                    <a:pt x="2" y="0"/>
                    <a:pt x="2" y="0"/>
                  </a:cubicBezTo>
                  <a:cubicBezTo>
                    <a:pt x="2" y="0"/>
                    <a:pt x="2" y="0"/>
                    <a:pt x="3" y="0"/>
                  </a:cubicBezTo>
                  <a:cubicBezTo>
                    <a:pt x="3" y="0"/>
                    <a:pt x="3" y="0"/>
                    <a:pt x="3" y="0"/>
                  </a:cubicBezTo>
                  <a:cubicBezTo>
                    <a:pt x="2" y="1"/>
                    <a:pt x="2" y="1"/>
                    <a:pt x="2" y="1"/>
                  </a:cubicBezTo>
                  <a:cubicBezTo>
                    <a:pt x="1" y="2"/>
                    <a:pt x="1" y="3"/>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8" name="Freeform 456"/>
            <p:cNvSpPr/>
            <p:nvPr/>
          </p:nvSpPr>
          <p:spPr bwMode="auto">
            <a:xfrm>
              <a:off x="3801" y="2143"/>
              <a:ext cx="7" cy="13"/>
            </a:xfrm>
            <a:custGeom>
              <a:avLst/>
              <a:gdLst>
                <a:gd name="T0" fmla="*/ 0 w 3"/>
                <a:gd name="T1" fmla="*/ 5 h 5"/>
                <a:gd name="T2" fmla="*/ 0 w 3"/>
                <a:gd name="T3" fmla="*/ 5 h 5"/>
                <a:gd name="T4" fmla="*/ 0 w 3"/>
                <a:gd name="T5" fmla="*/ 4 h 5"/>
                <a:gd name="T6" fmla="*/ 3 w 3"/>
                <a:gd name="T7" fmla="*/ 0 h 5"/>
                <a:gd name="T8" fmla="*/ 3 w 3"/>
                <a:gd name="T9" fmla="*/ 0 h 5"/>
                <a:gd name="T10" fmla="*/ 3 w 3"/>
                <a:gd name="T11" fmla="*/ 0 h 5"/>
                <a:gd name="T12" fmla="*/ 0 w 3"/>
                <a:gd name="T13" fmla="*/ 5 h 5"/>
                <a:gd name="T14" fmla="*/ 0 w 3"/>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0" y="5"/>
                  </a:moveTo>
                  <a:cubicBezTo>
                    <a:pt x="0" y="5"/>
                    <a:pt x="0" y="5"/>
                    <a:pt x="0" y="5"/>
                  </a:cubicBezTo>
                  <a:cubicBezTo>
                    <a:pt x="0" y="5"/>
                    <a:pt x="0" y="4"/>
                    <a:pt x="0" y="4"/>
                  </a:cubicBezTo>
                  <a:cubicBezTo>
                    <a:pt x="1" y="3"/>
                    <a:pt x="2" y="1"/>
                    <a:pt x="3" y="0"/>
                  </a:cubicBezTo>
                  <a:cubicBezTo>
                    <a:pt x="3" y="0"/>
                    <a:pt x="3" y="0"/>
                    <a:pt x="3" y="0"/>
                  </a:cubicBezTo>
                  <a:cubicBezTo>
                    <a:pt x="3" y="0"/>
                    <a:pt x="3" y="0"/>
                    <a:pt x="3" y="0"/>
                  </a:cubicBezTo>
                  <a:cubicBezTo>
                    <a:pt x="2" y="2"/>
                    <a:pt x="1" y="3"/>
                    <a:pt x="0" y="5"/>
                  </a:cubicBezTo>
                  <a:cubicBezTo>
                    <a:pt x="0" y="5"/>
                    <a:pt x="0" y="5"/>
                    <a:pt x="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59" name="Freeform 457"/>
            <p:cNvSpPr/>
            <p:nvPr/>
          </p:nvSpPr>
          <p:spPr bwMode="auto">
            <a:xfrm>
              <a:off x="3806" y="2141"/>
              <a:ext cx="5" cy="10"/>
            </a:xfrm>
            <a:custGeom>
              <a:avLst/>
              <a:gdLst>
                <a:gd name="T0" fmla="*/ 0 w 2"/>
                <a:gd name="T1" fmla="*/ 4 h 4"/>
                <a:gd name="T2" fmla="*/ 0 w 2"/>
                <a:gd name="T3" fmla="*/ 4 h 4"/>
                <a:gd name="T4" fmla="*/ 0 w 2"/>
                <a:gd name="T5" fmla="*/ 4 h 4"/>
                <a:gd name="T6" fmla="*/ 2 w 2"/>
                <a:gd name="T7" fmla="*/ 0 h 4"/>
                <a:gd name="T8" fmla="*/ 2 w 2"/>
                <a:gd name="T9" fmla="*/ 0 h 4"/>
                <a:gd name="T10" fmla="*/ 2 w 2"/>
                <a:gd name="T11" fmla="*/ 1 h 4"/>
                <a:gd name="T12" fmla="*/ 0 w 2"/>
                <a:gd name="T13" fmla="*/ 4 h 4"/>
                <a:gd name="T14" fmla="*/ 0 w 2"/>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4"/>
                  </a:moveTo>
                  <a:cubicBezTo>
                    <a:pt x="0" y="4"/>
                    <a:pt x="0" y="4"/>
                    <a:pt x="0" y="4"/>
                  </a:cubicBezTo>
                  <a:cubicBezTo>
                    <a:pt x="0" y="4"/>
                    <a:pt x="0" y="4"/>
                    <a:pt x="0" y="4"/>
                  </a:cubicBezTo>
                  <a:cubicBezTo>
                    <a:pt x="2" y="0"/>
                    <a:pt x="2" y="0"/>
                    <a:pt x="2" y="0"/>
                  </a:cubicBezTo>
                  <a:cubicBezTo>
                    <a:pt x="2" y="0"/>
                    <a:pt x="2" y="0"/>
                    <a:pt x="2" y="0"/>
                  </a:cubicBezTo>
                  <a:cubicBezTo>
                    <a:pt x="2" y="0"/>
                    <a:pt x="2" y="1"/>
                    <a:pt x="2" y="1"/>
                  </a:cubicBezTo>
                  <a:cubicBezTo>
                    <a:pt x="0" y="4"/>
                    <a:pt x="0" y="4"/>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0" name="Freeform 458"/>
            <p:cNvSpPr/>
            <p:nvPr/>
          </p:nvSpPr>
          <p:spPr bwMode="auto">
            <a:xfrm>
              <a:off x="3808" y="2141"/>
              <a:ext cx="5" cy="7"/>
            </a:xfrm>
            <a:custGeom>
              <a:avLst/>
              <a:gdLst>
                <a:gd name="T0" fmla="*/ 0 w 2"/>
                <a:gd name="T1" fmla="*/ 3 h 3"/>
                <a:gd name="T2" fmla="*/ 0 w 2"/>
                <a:gd name="T3" fmla="*/ 3 h 3"/>
                <a:gd name="T4" fmla="*/ 0 w 2"/>
                <a:gd name="T5" fmla="*/ 3 h 3"/>
                <a:gd name="T6" fmla="*/ 2 w 2"/>
                <a:gd name="T7" fmla="*/ 0 h 3"/>
                <a:gd name="T8" fmla="*/ 2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2" y="0"/>
                  </a:cubicBezTo>
                  <a:cubicBezTo>
                    <a:pt x="2" y="0"/>
                    <a:pt x="2" y="0"/>
                    <a:pt x="2" y="0"/>
                  </a:cubicBezTo>
                  <a:cubicBezTo>
                    <a:pt x="2" y="0"/>
                    <a:pt x="2" y="0"/>
                    <a:pt x="2"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1" name="Freeform 459"/>
            <p:cNvSpPr/>
            <p:nvPr/>
          </p:nvSpPr>
          <p:spPr bwMode="auto">
            <a:xfrm>
              <a:off x="3811" y="2141"/>
              <a:ext cx="5" cy="7"/>
            </a:xfrm>
            <a:custGeom>
              <a:avLst/>
              <a:gdLst>
                <a:gd name="T0" fmla="*/ 0 w 2"/>
                <a:gd name="T1" fmla="*/ 3 h 3"/>
                <a:gd name="T2" fmla="*/ 0 w 2"/>
                <a:gd name="T3" fmla="*/ 3 h 3"/>
                <a:gd name="T4" fmla="*/ 0 w 2"/>
                <a:gd name="T5" fmla="*/ 3 h 3"/>
                <a:gd name="T6" fmla="*/ 2 w 2"/>
                <a:gd name="T7" fmla="*/ 0 h 3"/>
                <a:gd name="T8" fmla="*/ 2 w 2"/>
                <a:gd name="T9" fmla="*/ 0 h 3"/>
                <a:gd name="T10" fmla="*/ 2 w 2"/>
                <a:gd name="T11" fmla="*/ 0 h 3"/>
                <a:gd name="T12" fmla="*/ 0 w 2"/>
                <a:gd name="T13" fmla="*/ 3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3"/>
                    <a:pt x="0" y="3"/>
                    <a:pt x="0" y="3"/>
                  </a:cubicBezTo>
                  <a:cubicBezTo>
                    <a:pt x="1" y="2"/>
                    <a:pt x="1" y="1"/>
                    <a:pt x="2" y="0"/>
                  </a:cubicBezTo>
                  <a:cubicBezTo>
                    <a:pt x="2" y="0"/>
                    <a:pt x="2" y="0"/>
                    <a:pt x="2" y="0"/>
                  </a:cubicBezTo>
                  <a:cubicBezTo>
                    <a:pt x="2" y="0"/>
                    <a:pt x="2" y="0"/>
                    <a:pt x="2"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2" name="Freeform 460"/>
            <p:cNvSpPr/>
            <p:nvPr/>
          </p:nvSpPr>
          <p:spPr bwMode="auto">
            <a:xfrm>
              <a:off x="3813" y="2141"/>
              <a:ext cx="8" cy="7"/>
            </a:xfrm>
            <a:custGeom>
              <a:avLst/>
              <a:gdLst>
                <a:gd name="T0" fmla="*/ 1 w 3"/>
                <a:gd name="T1" fmla="*/ 3 h 3"/>
                <a:gd name="T2" fmla="*/ 0 w 3"/>
                <a:gd name="T3" fmla="*/ 3 h 3"/>
                <a:gd name="T4" fmla="*/ 0 w 3"/>
                <a:gd name="T5" fmla="*/ 3 h 3"/>
                <a:gd name="T6" fmla="*/ 2 w 3"/>
                <a:gd name="T7" fmla="*/ 0 h 3"/>
                <a:gd name="T8" fmla="*/ 3 w 3"/>
                <a:gd name="T9" fmla="*/ 0 h 3"/>
                <a:gd name="T10" fmla="*/ 3 w 3"/>
                <a:gd name="T11" fmla="*/ 0 h 3"/>
                <a:gd name="T12" fmla="*/ 1 w 3"/>
                <a:gd name="T13" fmla="*/ 3 h 3"/>
                <a:gd name="T14" fmla="*/ 1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1" y="3"/>
                  </a:moveTo>
                  <a:cubicBezTo>
                    <a:pt x="1" y="3"/>
                    <a:pt x="1" y="3"/>
                    <a:pt x="0" y="3"/>
                  </a:cubicBezTo>
                  <a:cubicBezTo>
                    <a:pt x="0" y="3"/>
                    <a:pt x="0" y="3"/>
                    <a:pt x="0" y="3"/>
                  </a:cubicBezTo>
                  <a:cubicBezTo>
                    <a:pt x="1" y="2"/>
                    <a:pt x="2" y="1"/>
                    <a:pt x="2" y="0"/>
                  </a:cubicBezTo>
                  <a:cubicBezTo>
                    <a:pt x="2" y="0"/>
                    <a:pt x="2" y="0"/>
                    <a:pt x="3" y="0"/>
                  </a:cubicBezTo>
                  <a:cubicBezTo>
                    <a:pt x="3" y="0"/>
                    <a:pt x="3" y="0"/>
                    <a:pt x="3" y="0"/>
                  </a:cubicBezTo>
                  <a:cubicBezTo>
                    <a:pt x="2" y="1"/>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3" name="Freeform 461"/>
            <p:cNvSpPr/>
            <p:nvPr/>
          </p:nvSpPr>
          <p:spPr bwMode="auto">
            <a:xfrm>
              <a:off x="3818" y="2141"/>
              <a:ext cx="5" cy="7"/>
            </a:xfrm>
            <a:custGeom>
              <a:avLst/>
              <a:gdLst>
                <a:gd name="T0" fmla="*/ 0 w 2"/>
                <a:gd name="T1" fmla="*/ 3 h 3"/>
                <a:gd name="T2" fmla="*/ 0 w 2"/>
                <a:gd name="T3" fmla="*/ 3 h 3"/>
                <a:gd name="T4" fmla="*/ 0 w 2"/>
                <a:gd name="T5" fmla="*/ 2 h 3"/>
                <a:gd name="T6" fmla="*/ 1 w 2"/>
                <a:gd name="T7" fmla="*/ 1 h 3"/>
                <a:gd name="T8" fmla="*/ 1 w 2"/>
                <a:gd name="T9" fmla="*/ 0 h 3"/>
                <a:gd name="T10" fmla="*/ 1 w 2"/>
                <a:gd name="T11" fmla="*/ 0 h 3"/>
                <a:gd name="T12" fmla="*/ 1 w 2"/>
                <a:gd name="T13" fmla="*/ 1 h 3"/>
                <a:gd name="T14" fmla="*/ 1 w 2"/>
                <a:gd name="T15" fmla="*/ 1 h 3"/>
                <a:gd name="T16" fmla="*/ 0 w 2"/>
                <a:gd name="T17" fmla="*/ 2 h 3"/>
                <a:gd name="T18" fmla="*/ 0 w 2"/>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3">
                  <a:moveTo>
                    <a:pt x="0" y="3"/>
                  </a:moveTo>
                  <a:cubicBezTo>
                    <a:pt x="0" y="3"/>
                    <a:pt x="0" y="3"/>
                    <a:pt x="0" y="3"/>
                  </a:cubicBezTo>
                  <a:cubicBezTo>
                    <a:pt x="0" y="2"/>
                    <a:pt x="0" y="2"/>
                    <a:pt x="0" y="2"/>
                  </a:cubicBezTo>
                  <a:cubicBezTo>
                    <a:pt x="0" y="2"/>
                    <a:pt x="0" y="1"/>
                    <a:pt x="1" y="1"/>
                  </a:cubicBezTo>
                  <a:cubicBezTo>
                    <a:pt x="1" y="0"/>
                    <a:pt x="1" y="0"/>
                    <a:pt x="1" y="0"/>
                  </a:cubicBezTo>
                  <a:cubicBezTo>
                    <a:pt x="1" y="0"/>
                    <a:pt x="1" y="0"/>
                    <a:pt x="1" y="0"/>
                  </a:cubicBezTo>
                  <a:cubicBezTo>
                    <a:pt x="2" y="0"/>
                    <a:pt x="2" y="0"/>
                    <a:pt x="1" y="1"/>
                  </a:cubicBezTo>
                  <a:cubicBezTo>
                    <a:pt x="1" y="1"/>
                    <a:pt x="1" y="1"/>
                    <a:pt x="1" y="1"/>
                  </a:cubicBezTo>
                  <a:cubicBezTo>
                    <a:pt x="0" y="2"/>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4" name="Freeform 462"/>
            <p:cNvSpPr/>
            <p:nvPr/>
          </p:nvSpPr>
          <p:spPr bwMode="auto">
            <a:xfrm>
              <a:off x="3818" y="2143"/>
              <a:ext cx="8" cy="5"/>
            </a:xfrm>
            <a:custGeom>
              <a:avLst/>
              <a:gdLst>
                <a:gd name="T0" fmla="*/ 1 w 3"/>
                <a:gd name="T1" fmla="*/ 2 h 2"/>
                <a:gd name="T2" fmla="*/ 1 w 3"/>
                <a:gd name="T3" fmla="*/ 2 h 2"/>
                <a:gd name="T4" fmla="*/ 1 w 3"/>
                <a:gd name="T5" fmla="*/ 2 h 2"/>
                <a:gd name="T6" fmla="*/ 2 w 3"/>
                <a:gd name="T7" fmla="*/ 0 h 2"/>
                <a:gd name="T8" fmla="*/ 3 w 3"/>
                <a:gd name="T9" fmla="*/ 0 h 2"/>
                <a:gd name="T10" fmla="*/ 3 w 3"/>
                <a:gd name="T11" fmla="*/ 0 h 2"/>
                <a:gd name="T12" fmla="*/ 1 w 3"/>
                <a:gd name="T13" fmla="*/ 2 h 2"/>
                <a:gd name="T14" fmla="*/ 1 w 3"/>
                <a:gd name="T15" fmla="*/ 2 h 2"/>
                <a:gd name="T16" fmla="*/ 1 w 3"/>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2">
                  <a:moveTo>
                    <a:pt x="1" y="2"/>
                  </a:moveTo>
                  <a:cubicBezTo>
                    <a:pt x="1" y="2"/>
                    <a:pt x="1" y="2"/>
                    <a:pt x="1" y="2"/>
                  </a:cubicBezTo>
                  <a:cubicBezTo>
                    <a:pt x="1" y="2"/>
                    <a:pt x="0" y="2"/>
                    <a:pt x="1" y="2"/>
                  </a:cubicBezTo>
                  <a:cubicBezTo>
                    <a:pt x="1" y="1"/>
                    <a:pt x="2" y="0"/>
                    <a:pt x="2" y="0"/>
                  </a:cubicBezTo>
                  <a:cubicBezTo>
                    <a:pt x="2" y="0"/>
                    <a:pt x="2" y="0"/>
                    <a:pt x="3" y="0"/>
                  </a:cubicBezTo>
                  <a:cubicBezTo>
                    <a:pt x="3" y="0"/>
                    <a:pt x="3" y="0"/>
                    <a:pt x="3" y="0"/>
                  </a:cubicBezTo>
                  <a:cubicBezTo>
                    <a:pt x="2" y="1"/>
                    <a:pt x="1" y="1"/>
                    <a:pt x="1" y="2"/>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5" name="Freeform 463"/>
            <p:cNvSpPr/>
            <p:nvPr/>
          </p:nvSpPr>
          <p:spPr bwMode="auto">
            <a:xfrm>
              <a:off x="3821" y="2143"/>
              <a:ext cx="5" cy="5"/>
            </a:xfrm>
            <a:custGeom>
              <a:avLst/>
              <a:gdLst>
                <a:gd name="T0" fmla="*/ 1 w 2"/>
                <a:gd name="T1" fmla="*/ 2 h 2"/>
                <a:gd name="T2" fmla="*/ 0 w 2"/>
                <a:gd name="T3" fmla="*/ 2 h 2"/>
                <a:gd name="T4" fmla="*/ 0 w 2"/>
                <a:gd name="T5" fmla="*/ 2 h 2"/>
                <a:gd name="T6" fmla="*/ 2 w 2"/>
                <a:gd name="T7" fmla="*/ 0 h 2"/>
                <a:gd name="T8" fmla="*/ 2 w 2"/>
                <a:gd name="T9" fmla="*/ 0 h 2"/>
                <a:gd name="T10" fmla="*/ 2 w 2"/>
                <a:gd name="T11" fmla="*/ 0 h 2"/>
                <a:gd name="T12" fmla="*/ 2 w 2"/>
                <a:gd name="T13" fmla="*/ 0 h 2"/>
                <a:gd name="T14" fmla="*/ 2 w 2"/>
                <a:gd name="T15" fmla="*/ 1 h 2"/>
                <a:gd name="T16" fmla="*/ 1 w 2"/>
                <a:gd name="T17" fmla="*/ 2 h 2"/>
                <a:gd name="T18" fmla="*/ 1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1" y="2"/>
                  </a:moveTo>
                  <a:cubicBezTo>
                    <a:pt x="0" y="2"/>
                    <a:pt x="0" y="2"/>
                    <a:pt x="0" y="2"/>
                  </a:cubicBezTo>
                  <a:cubicBezTo>
                    <a:pt x="0" y="2"/>
                    <a:pt x="0" y="2"/>
                    <a:pt x="0" y="2"/>
                  </a:cubicBezTo>
                  <a:cubicBezTo>
                    <a:pt x="2" y="0"/>
                    <a:pt x="2" y="0"/>
                    <a:pt x="2" y="0"/>
                  </a:cubicBezTo>
                  <a:cubicBezTo>
                    <a:pt x="2" y="0"/>
                    <a:pt x="2" y="0"/>
                    <a:pt x="2" y="0"/>
                  </a:cubicBezTo>
                  <a:cubicBezTo>
                    <a:pt x="2" y="0"/>
                    <a:pt x="2" y="0"/>
                    <a:pt x="2" y="0"/>
                  </a:cubicBezTo>
                  <a:cubicBezTo>
                    <a:pt x="2" y="0"/>
                    <a:pt x="2" y="0"/>
                    <a:pt x="2" y="0"/>
                  </a:cubicBezTo>
                  <a:cubicBezTo>
                    <a:pt x="2" y="0"/>
                    <a:pt x="2" y="1"/>
                    <a:pt x="2" y="1"/>
                  </a:cubicBezTo>
                  <a:cubicBezTo>
                    <a:pt x="1"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6" name="Freeform 464"/>
            <p:cNvSpPr/>
            <p:nvPr/>
          </p:nvSpPr>
          <p:spPr bwMode="auto">
            <a:xfrm>
              <a:off x="3823" y="2146"/>
              <a:ext cx="6" cy="5"/>
            </a:xfrm>
            <a:custGeom>
              <a:avLst/>
              <a:gdLst>
                <a:gd name="T0" fmla="*/ 0 w 2"/>
                <a:gd name="T1" fmla="*/ 2 h 2"/>
                <a:gd name="T2" fmla="*/ 0 w 2"/>
                <a:gd name="T3" fmla="*/ 1 h 2"/>
                <a:gd name="T4" fmla="*/ 0 w 2"/>
                <a:gd name="T5" fmla="*/ 1 h 2"/>
                <a:gd name="T6" fmla="*/ 2 w 2"/>
                <a:gd name="T7" fmla="*/ 0 h 2"/>
                <a:gd name="T8" fmla="*/ 2 w 2"/>
                <a:gd name="T9" fmla="*/ 0 h 2"/>
                <a:gd name="T10" fmla="*/ 2 w 2"/>
                <a:gd name="T11" fmla="*/ 0 h 2"/>
                <a:gd name="T12" fmla="*/ 1 w 2"/>
                <a:gd name="T13" fmla="*/ 1 h 2"/>
                <a:gd name="T14" fmla="*/ 1 w 2"/>
                <a:gd name="T15" fmla="*/ 1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1"/>
                  </a:cubicBezTo>
                  <a:cubicBezTo>
                    <a:pt x="0" y="1"/>
                    <a:pt x="0" y="1"/>
                    <a:pt x="0" y="1"/>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7" name="Freeform 465"/>
            <p:cNvSpPr/>
            <p:nvPr/>
          </p:nvSpPr>
          <p:spPr bwMode="auto">
            <a:xfrm>
              <a:off x="3826" y="2146"/>
              <a:ext cx="5" cy="5"/>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1 h 2"/>
                <a:gd name="T12" fmla="*/ 1 w 2"/>
                <a:gd name="T13" fmla="*/ 2 h 2"/>
                <a:gd name="T14" fmla="*/ 0 w 2"/>
                <a:gd name="T15" fmla="*/ 2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2"/>
                  </a:cubicBezTo>
                  <a:cubicBezTo>
                    <a:pt x="0" y="2"/>
                    <a:pt x="0" y="2"/>
                    <a:pt x="0" y="2"/>
                  </a:cubicBezTo>
                  <a:cubicBezTo>
                    <a:pt x="1" y="1"/>
                    <a:pt x="1" y="1"/>
                    <a:pt x="2" y="0"/>
                  </a:cubicBezTo>
                  <a:cubicBezTo>
                    <a:pt x="2" y="0"/>
                    <a:pt x="2" y="0"/>
                    <a:pt x="2" y="0"/>
                  </a:cubicBezTo>
                  <a:cubicBezTo>
                    <a:pt x="2" y="0"/>
                    <a:pt x="2" y="1"/>
                    <a:pt x="2" y="1"/>
                  </a:cubicBezTo>
                  <a:cubicBezTo>
                    <a:pt x="2" y="1"/>
                    <a:pt x="1" y="1"/>
                    <a:pt x="1" y="2"/>
                  </a:cubicBezTo>
                  <a:cubicBezTo>
                    <a:pt x="1" y="2"/>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8" name="Freeform 466"/>
            <p:cNvSpPr/>
            <p:nvPr/>
          </p:nvSpPr>
          <p:spPr bwMode="auto">
            <a:xfrm>
              <a:off x="3829" y="2148"/>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2" y="0"/>
                    <a:pt x="2" y="0"/>
                    <a:pt x="2" y="0"/>
                  </a:cubicBezTo>
                  <a:cubicBezTo>
                    <a:pt x="2" y="0"/>
                    <a:pt x="2" y="0"/>
                    <a:pt x="2" y="0"/>
                  </a:cubicBezTo>
                  <a:cubicBezTo>
                    <a:pt x="2" y="0"/>
                    <a:pt x="2" y="0"/>
                    <a:pt x="2"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69" name="Freeform 467"/>
            <p:cNvSpPr/>
            <p:nvPr/>
          </p:nvSpPr>
          <p:spPr bwMode="auto">
            <a:xfrm>
              <a:off x="3831" y="2151"/>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0" name="Freeform 468"/>
            <p:cNvSpPr/>
            <p:nvPr/>
          </p:nvSpPr>
          <p:spPr bwMode="auto">
            <a:xfrm>
              <a:off x="3831" y="2151"/>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1"/>
                    <a:pt x="0" y="1"/>
                  </a:cubicBezTo>
                  <a:cubicBezTo>
                    <a:pt x="1" y="1"/>
                    <a:pt x="1" y="1"/>
                    <a:pt x="2" y="0"/>
                  </a:cubicBezTo>
                  <a:cubicBezTo>
                    <a:pt x="2" y="0"/>
                    <a:pt x="2" y="0"/>
                    <a:pt x="2" y="0"/>
                  </a:cubicBezTo>
                  <a:cubicBezTo>
                    <a:pt x="2" y="0"/>
                    <a:pt x="2" y="0"/>
                    <a:pt x="2"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1" name="Freeform 469"/>
            <p:cNvSpPr/>
            <p:nvPr/>
          </p:nvSpPr>
          <p:spPr bwMode="auto">
            <a:xfrm>
              <a:off x="3834" y="2153"/>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2" name="Freeform 470"/>
            <p:cNvSpPr/>
            <p:nvPr/>
          </p:nvSpPr>
          <p:spPr bwMode="auto">
            <a:xfrm>
              <a:off x="3834" y="2156"/>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1"/>
                    <a:pt x="1"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3" name="Freeform 471"/>
            <p:cNvSpPr/>
            <p:nvPr/>
          </p:nvSpPr>
          <p:spPr bwMode="auto">
            <a:xfrm>
              <a:off x="3834" y="2159"/>
              <a:ext cx="5" cy="2"/>
            </a:xfrm>
            <a:custGeom>
              <a:avLst/>
              <a:gdLst>
                <a:gd name="T0" fmla="*/ 1 w 2"/>
                <a:gd name="T1" fmla="*/ 1 h 1"/>
                <a:gd name="T2" fmla="*/ 0 w 2"/>
                <a:gd name="T3" fmla="*/ 1 h 1"/>
                <a:gd name="T4" fmla="*/ 0 w 2"/>
                <a:gd name="T5" fmla="*/ 0 h 1"/>
                <a:gd name="T6" fmla="*/ 1 w 2"/>
                <a:gd name="T7" fmla="*/ 0 h 1"/>
                <a:gd name="T8" fmla="*/ 1 w 2"/>
                <a:gd name="T9" fmla="*/ 0 h 1"/>
                <a:gd name="T10" fmla="*/ 1 w 2"/>
                <a:gd name="T11" fmla="*/ 0 h 1"/>
                <a:gd name="T12" fmla="*/ 1 w 2"/>
                <a:gd name="T13" fmla="*/ 0 h 1"/>
                <a:gd name="T14" fmla="*/ 1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0" y="1"/>
                    <a:pt x="0" y="1"/>
                  </a:cubicBezTo>
                  <a:cubicBezTo>
                    <a:pt x="0" y="1"/>
                    <a:pt x="0" y="0"/>
                    <a:pt x="0" y="0"/>
                  </a:cubicBezTo>
                  <a:cubicBezTo>
                    <a:pt x="1" y="0"/>
                    <a:pt x="1" y="0"/>
                    <a:pt x="1" y="0"/>
                  </a:cubicBezTo>
                  <a:cubicBezTo>
                    <a:pt x="1" y="0"/>
                    <a:pt x="1" y="0"/>
                    <a:pt x="1" y="0"/>
                  </a:cubicBezTo>
                  <a:cubicBezTo>
                    <a:pt x="1" y="0"/>
                    <a:pt x="1" y="0"/>
                    <a:pt x="1" y="0"/>
                  </a:cubicBezTo>
                  <a:cubicBezTo>
                    <a:pt x="2" y="0"/>
                    <a:pt x="2" y="0"/>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4" name="Freeform 472"/>
            <p:cNvSpPr/>
            <p:nvPr/>
          </p:nvSpPr>
          <p:spPr bwMode="auto">
            <a:xfrm>
              <a:off x="3846" y="2166"/>
              <a:ext cx="3" cy="5"/>
            </a:xfrm>
            <a:custGeom>
              <a:avLst/>
              <a:gdLst>
                <a:gd name="T0" fmla="*/ 0 w 1"/>
                <a:gd name="T1" fmla="*/ 2 h 2"/>
                <a:gd name="T2" fmla="*/ 0 w 1"/>
                <a:gd name="T3" fmla="*/ 2 h 2"/>
                <a:gd name="T4" fmla="*/ 0 w 1"/>
                <a:gd name="T5" fmla="*/ 2 h 2"/>
                <a:gd name="T6" fmla="*/ 0 w 1"/>
                <a:gd name="T7" fmla="*/ 1 h 2"/>
                <a:gd name="T8" fmla="*/ 0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2"/>
                    <a:pt x="0" y="1"/>
                    <a:pt x="0" y="1"/>
                  </a:cubicBezTo>
                  <a:cubicBezTo>
                    <a:pt x="0" y="1"/>
                    <a:pt x="0" y="0"/>
                    <a:pt x="0" y="0"/>
                  </a:cubicBezTo>
                  <a:cubicBezTo>
                    <a:pt x="1" y="1"/>
                    <a:pt x="1" y="1"/>
                    <a:pt x="1" y="1"/>
                  </a:cubicBezTo>
                  <a:cubicBezTo>
                    <a:pt x="0"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5" name="Freeform 473"/>
            <p:cNvSpPr/>
            <p:nvPr/>
          </p:nvSpPr>
          <p:spPr bwMode="auto">
            <a:xfrm>
              <a:off x="3846" y="2166"/>
              <a:ext cx="3" cy="8"/>
            </a:xfrm>
            <a:custGeom>
              <a:avLst/>
              <a:gdLst>
                <a:gd name="T0" fmla="*/ 0 w 1"/>
                <a:gd name="T1" fmla="*/ 3 h 3"/>
                <a:gd name="T2" fmla="*/ 0 w 1"/>
                <a:gd name="T3" fmla="*/ 3 h 3"/>
                <a:gd name="T4" fmla="*/ 0 w 1"/>
                <a:gd name="T5" fmla="*/ 3 h 3"/>
                <a:gd name="T6" fmla="*/ 1 w 1"/>
                <a:gd name="T7" fmla="*/ 1 h 3"/>
                <a:gd name="T8" fmla="*/ 1 w 1"/>
                <a:gd name="T9" fmla="*/ 1 h 3"/>
                <a:gd name="T10" fmla="*/ 1 w 1"/>
                <a:gd name="T11" fmla="*/ 1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1" y="1"/>
                    <a:pt x="1" y="1"/>
                  </a:cubicBezTo>
                  <a:cubicBezTo>
                    <a:pt x="1" y="1"/>
                    <a:pt x="1" y="0"/>
                    <a:pt x="1" y="1"/>
                  </a:cubicBezTo>
                  <a:cubicBezTo>
                    <a:pt x="1" y="1"/>
                    <a:pt x="1" y="1"/>
                    <a:pt x="1" y="1"/>
                  </a:cubicBezTo>
                  <a:cubicBezTo>
                    <a:pt x="1"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6" name="Freeform 474"/>
            <p:cNvSpPr/>
            <p:nvPr/>
          </p:nvSpPr>
          <p:spPr bwMode="auto">
            <a:xfrm>
              <a:off x="3834" y="2187"/>
              <a:ext cx="2" cy="5"/>
            </a:xfrm>
            <a:custGeom>
              <a:avLst/>
              <a:gdLst>
                <a:gd name="T0" fmla="*/ 0 w 1"/>
                <a:gd name="T1" fmla="*/ 2 h 2"/>
                <a:gd name="T2" fmla="*/ 0 w 1"/>
                <a:gd name="T3" fmla="*/ 2 h 2"/>
                <a:gd name="T4" fmla="*/ 0 w 1"/>
                <a:gd name="T5" fmla="*/ 2 h 2"/>
                <a:gd name="T6" fmla="*/ 0 w 1"/>
                <a:gd name="T7" fmla="*/ 1 h 2"/>
                <a:gd name="T8" fmla="*/ 1 w 1"/>
                <a:gd name="T9" fmla="*/ 0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2"/>
                    <a:pt x="0" y="1"/>
                    <a:pt x="0" y="1"/>
                  </a:cubicBezTo>
                  <a:cubicBezTo>
                    <a:pt x="0" y="0"/>
                    <a:pt x="1" y="0"/>
                    <a:pt x="1" y="0"/>
                  </a:cubicBezTo>
                  <a:cubicBezTo>
                    <a:pt x="1" y="0"/>
                    <a:pt x="1" y="1"/>
                    <a:pt x="1" y="1"/>
                  </a:cubicBezTo>
                  <a:cubicBezTo>
                    <a:pt x="1"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7" name="Freeform 475"/>
            <p:cNvSpPr/>
            <p:nvPr/>
          </p:nvSpPr>
          <p:spPr bwMode="auto">
            <a:xfrm>
              <a:off x="3834" y="2189"/>
              <a:ext cx="2" cy="6"/>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8" name="Freeform 476"/>
            <p:cNvSpPr/>
            <p:nvPr/>
          </p:nvSpPr>
          <p:spPr bwMode="auto">
            <a:xfrm>
              <a:off x="3839" y="2187"/>
              <a:ext cx="2" cy="8"/>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1" y="0"/>
                    <a:pt x="1" y="0"/>
                    <a:pt x="1" y="0"/>
                  </a:cubicBezTo>
                  <a:cubicBezTo>
                    <a:pt x="1" y="0"/>
                    <a:pt x="1" y="0"/>
                    <a:pt x="1" y="0"/>
                  </a:cubicBezTo>
                  <a:cubicBezTo>
                    <a:pt x="1" y="0"/>
                    <a:pt x="1" y="0"/>
                    <a:pt x="1" y="0"/>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79" name="Freeform 477"/>
            <p:cNvSpPr/>
            <p:nvPr/>
          </p:nvSpPr>
          <p:spPr bwMode="auto">
            <a:xfrm>
              <a:off x="3841" y="2184"/>
              <a:ext cx="3" cy="8"/>
            </a:xfrm>
            <a:custGeom>
              <a:avLst/>
              <a:gdLst>
                <a:gd name="T0" fmla="*/ 0 w 1"/>
                <a:gd name="T1" fmla="*/ 3 h 3"/>
                <a:gd name="T2" fmla="*/ 0 w 1"/>
                <a:gd name="T3" fmla="*/ 3 h 3"/>
                <a:gd name="T4" fmla="*/ 0 w 1"/>
                <a:gd name="T5" fmla="*/ 3 h 3"/>
                <a:gd name="T6" fmla="*/ 1 w 1"/>
                <a:gd name="T7" fmla="*/ 0 h 3"/>
                <a:gd name="T8" fmla="*/ 1 w 1"/>
                <a:gd name="T9" fmla="*/ 0 h 3"/>
                <a:gd name="T10" fmla="*/ 1 w 1"/>
                <a:gd name="T11" fmla="*/ 0 h 3"/>
                <a:gd name="T12" fmla="*/ 0 w 1"/>
                <a:gd name="T13" fmla="*/ 3 h 3"/>
                <a:gd name="T14" fmla="*/ 0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0" y="3"/>
                  </a:moveTo>
                  <a:cubicBezTo>
                    <a:pt x="0" y="3"/>
                    <a:pt x="0" y="3"/>
                    <a:pt x="0" y="3"/>
                  </a:cubicBezTo>
                  <a:cubicBezTo>
                    <a:pt x="0" y="3"/>
                    <a:pt x="0" y="3"/>
                    <a:pt x="0" y="3"/>
                  </a:cubicBezTo>
                  <a:cubicBezTo>
                    <a:pt x="0" y="2"/>
                    <a:pt x="0" y="1"/>
                    <a:pt x="1" y="0"/>
                  </a:cubicBezTo>
                  <a:cubicBezTo>
                    <a:pt x="1" y="0"/>
                    <a:pt x="1" y="0"/>
                    <a:pt x="1" y="0"/>
                  </a:cubicBezTo>
                  <a:cubicBezTo>
                    <a:pt x="1" y="0"/>
                    <a:pt x="1" y="0"/>
                    <a:pt x="1" y="0"/>
                  </a:cubicBezTo>
                  <a:cubicBezTo>
                    <a:pt x="1" y="1"/>
                    <a:pt x="0"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0" name="Freeform 478"/>
            <p:cNvSpPr/>
            <p:nvPr/>
          </p:nvSpPr>
          <p:spPr bwMode="auto">
            <a:xfrm>
              <a:off x="3790" y="2171"/>
              <a:ext cx="3" cy="8"/>
            </a:xfrm>
            <a:custGeom>
              <a:avLst/>
              <a:gdLst>
                <a:gd name="T0" fmla="*/ 0 w 1"/>
                <a:gd name="T1" fmla="*/ 3 h 3"/>
                <a:gd name="T2" fmla="*/ 0 w 1"/>
                <a:gd name="T3" fmla="*/ 3 h 3"/>
                <a:gd name="T4" fmla="*/ 0 w 1"/>
                <a:gd name="T5" fmla="*/ 2 h 3"/>
                <a:gd name="T6" fmla="*/ 0 w 1"/>
                <a:gd name="T7" fmla="*/ 1 h 3"/>
                <a:gd name="T8" fmla="*/ 0 w 1"/>
                <a:gd name="T9" fmla="*/ 0 h 3"/>
                <a:gd name="T10" fmla="*/ 0 w 1"/>
                <a:gd name="T11" fmla="*/ 0 h 3"/>
                <a:gd name="T12" fmla="*/ 1 w 1"/>
                <a:gd name="T13" fmla="*/ 1 h 3"/>
                <a:gd name="T14" fmla="*/ 1 w 1"/>
                <a:gd name="T15" fmla="*/ 1 h 3"/>
                <a:gd name="T16" fmla="*/ 1 w 1"/>
                <a:gd name="T17" fmla="*/ 1 h 3"/>
                <a:gd name="T18" fmla="*/ 0 w 1"/>
                <a:gd name="T19" fmla="*/ 2 h 3"/>
                <a:gd name="T20" fmla="*/ 0 w 1"/>
                <a:gd name="T21" fmla="*/ 3 h 3"/>
                <a:gd name="T22" fmla="*/ 0 w 1"/>
                <a:gd name="T23" fmla="*/ 3 h 3"/>
                <a:gd name="T24" fmla="*/ 0 w 1"/>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3">
                  <a:moveTo>
                    <a:pt x="0" y="3"/>
                  </a:moveTo>
                  <a:cubicBezTo>
                    <a:pt x="0" y="3"/>
                    <a:pt x="0" y="3"/>
                    <a:pt x="0" y="3"/>
                  </a:cubicBezTo>
                  <a:cubicBezTo>
                    <a:pt x="0" y="3"/>
                    <a:pt x="0" y="2"/>
                    <a:pt x="0" y="2"/>
                  </a:cubicBezTo>
                  <a:cubicBezTo>
                    <a:pt x="0" y="1"/>
                    <a:pt x="0" y="1"/>
                    <a:pt x="0" y="1"/>
                  </a:cubicBezTo>
                  <a:cubicBezTo>
                    <a:pt x="0" y="1"/>
                    <a:pt x="0" y="1"/>
                    <a:pt x="0" y="0"/>
                  </a:cubicBezTo>
                  <a:cubicBezTo>
                    <a:pt x="0" y="0"/>
                    <a:pt x="0" y="0"/>
                    <a:pt x="0" y="0"/>
                  </a:cubicBezTo>
                  <a:cubicBezTo>
                    <a:pt x="1" y="0"/>
                    <a:pt x="1" y="0"/>
                    <a:pt x="1" y="1"/>
                  </a:cubicBezTo>
                  <a:cubicBezTo>
                    <a:pt x="1" y="1"/>
                    <a:pt x="1" y="1"/>
                    <a:pt x="1" y="1"/>
                  </a:cubicBezTo>
                  <a:cubicBezTo>
                    <a:pt x="1" y="1"/>
                    <a:pt x="1" y="1"/>
                    <a:pt x="1" y="1"/>
                  </a:cubicBezTo>
                  <a:cubicBezTo>
                    <a:pt x="0" y="2"/>
                    <a:pt x="0" y="2"/>
                    <a:pt x="0" y="2"/>
                  </a:cubicBezTo>
                  <a:cubicBezTo>
                    <a:pt x="0" y="2"/>
                    <a:pt x="0" y="2"/>
                    <a:pt x="0" y="3"/>
                  </a:cubicBezTo>
                  <a:cubicBezTo>
                    <a:pt x="0" y="3"/>
                    <a:pt x="0" y="3"/>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1" name="Freeform 479"/>
            <p:cNvSpPr/>
            <p:nvPr/>
          </p:nvSpPr>
          <p:spPr bwMode="auto">
            <a:xfrm>
              <a:off x="3790" y="2174"/>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1"/>
                    <a:pt x="1"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2" name="Freeform 480"/>
            <p:cNvSpPr>
              <a:spLocks noEditPoints="1"/>
            </p:cNvSpPr>
            <p:nvPr/>
          </p:nvSpPr>
          <p:spPr bwMode="auto">
            <a:xfrm>
              <a:off x="3783" y="2128"/>
              <a:ext cx="68" cy="69"/>
            </a:xfrm>
            <a:custGeom>
              <a:avLst/>
              <a:gdLst>
                <a:gd name="T0" fmla="*/ 11 w 27"/>
                <a:gd name="T1" fmla="*/ 26 h 27"/>
                <a:gd name="T2" fmla="*/ 6 w 27"/>
                <a:gd name="T3" fmla="*/ 24 h 27"/>
                <a:gd name="T4" fmla="*/ 3 w 27"/>
                <a:gd name="T5" fmla="*/ 21 h 27"/>
                <a:gd name="T6" fmla="*/ 1 w 27"/>
                <a:gd name="T7" fmla="*/ 16 h 27"/>
                <a:gd name="T8" fmla="*/ 1 w 27"/>
                <a:gd name="T9" fmla="*/ 11 h 27"/>
                <a:gd name="T10" fmla="*/ 3 w 27"/>
                <a:gd name="T11" fmla="*/ 6 h 27"/>
                <a:gd name="T12" fmla="*/ 6 w 27"/>
                <a:gd name="T13" fmla="*/ 2 h 27"/>
                <a:gd name="T14" fmla="*/ 11 w 27"/>
                <a:gd name="T15" fmla="*/ 0 h 27"/>
                <a:gd name="T16" fmla="*/ 16 w 27"/>
                <a:gd name="T17" fmla="*/ 0 h 27"/>
                <a:gd name="T18" fmla="*/ 21 w 27"/>
                <a:gd name="T19" fmla="*/ 2 h 27"/>
                <a:gd name="T20" fmla="*/ 24 w 27"/>
                <a:gd name="T21" fmla="*/ 5 h 27"/>
                <a:gd name="T22" fmla="*/ 25 w 27"/>
                <a:gd name="T23" fmla="*/ 6 h 27"/>
                <a:gd name="T24" fmla="*/ 24 w 27"/>
                <a:gd name="T25" fmla="*/ 8 h 27"/>
                <a:gd name="T26" fmla="*/ 23 w 27"/>
                <a:gd name="T27" fmla="*/ 7 h 27"/>
                <a:gd name="T28" fmla="*/ 27 w 27"/>
                <a:gd name="T29" fmla="*/ 11 h 27"/>
                <a:gd name="T30" fmla="*/ 24 w 27"/>
                <a:gd name="T31" fmla="*/ 17 h 27"/>
                <a:gd name="T32" fmla="*/ 25 w 27"/>
                <a:gd name="T33" fmla="*/ 21 h 27"/>
                <a:gd name="T34" fmla="*/ 20 w 27"/>
                <a:gd name="T35" fmla="*/ 23 h 27"/>
                <a:gd name="T36" fmla="*/ 16 w 27"/>
                <a:gd name="T37" fmla="*/ 27 h 27"/>
                <a:gd name="T38" fmla="*/ 16 w 27"/>
                <a:gd name="T39" fmla="*/ 26 h 27"/>
                <a:gd name="T40" fmla="*/ 20 w 27"/>
                <a:gd name="T41" fmla="*/ 22 h 27"/>
                <a:gd name="T42" fmla="*/ 24 w 27"/>
                <a:gd name="T43" fmla="*/ 21 h 27"/>
                <a:gd name="T44" fmla="*/ 24 w 27"/>
                <a:gd name="T45" fmla="*/ 17 h 27"/>
                <a:gd name="T46" fmla="*/ 24 w 27"/>
                <a:gd name="T47" fmla="*/ 11 h 27"/>
                <a:gd name="T48" fmla="*/ 23 w 27"/>
                <a:gd name="T49" fmla="*/ 7 h 27"/>
                <a:gd name="T50" fmla="*/ 23 w 27"/>
                <a:gd name="T51" fmla="*/ 5 h 27"/>
                <a:gd name="T52" fmla="*/ 20 w 27"/>
                <a:gd name="T53" fmla="*/ 4 h 27"/>
                <a:gd name="T54" fmla="*/ 16 w 27"/>
                <a:gd name="T55" fmla="*/ 1 h 27"/>
                <a:gd name="T56" fmla="*/ 12 w 27"/>
                <a:gd name="T57" fmla="*/ 3 h 27"/>
                <a:gd name="T58" fmla="*/ 6 w 27"/>
                <a:gd name="T59" fmla="*/ 3 h 27"/>
                <a:gd name="T60" fmla="*/ 5 w 27"/>
                <a:gd name="T61" fmla="*/ 7 h 27"/>
                <a:gd name="T62" fmla="*/ 1 w 27"/>
                <a:gd name="T63" fmla="*/ 11 h 27"/>
                <a:gd name="T64" fmla="*/ 3 w 27"/>
                <a:gd name="T65" fmla="*/ 15 h 27"/>
                <a:gd name="T66" fmla="*/ 3 w 27"/>
                <a:gd name="T67" fmla="*/ 21 h 27"/>
                <a:gd name="T68" fmla="*/ 8 w 27"/>
                <a:gd name="T69" fmla="*/ 22 h 27"/>
                <a:gd name="T70" fmla="*/ 12 w 27"/>
                <a:gd name="T71" fmla="*/ 26 h 27"/>
                <a:gd name="T72" fmla="*/ 8 w 27"/>
                <a:gd name="T73" fmla="*/ 7 h 27"/>
                <a:gd name="T74" fmla="*/ 20 w 27"/>
                <a:gd name="T75" fmla="*/ 19 h 27"/>
                <a:gd name="T76" fmla="*/ 19 w 27"/>
                <a:gd name="T77" fmla="*/ 20 h 27"/>
                <a:gd name="T78" fmla="*/ 14 w 27"/>
                <a:gd name="T79" fmla="*/ 22 h 27"/>
                <a:gd name="T80" fmla="*/ 8 w 27"/>
                <a:gd name="T81" fmla="*/ 19 h 27"/>
                <a:gd name="T82" fmla="*/ 19 w 27"/>
                <a:gd name="T8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7">
                  <a:moveTo>
                    <a:pt x="14" y="27"/>
                  </a:moveTo>
                  <a:cubicBezTo>
                    <a:pt x="13" y="27"/>
                    <a:pt x="12" y="27"/>
                    <a:pt x="11" y="27"/>
                  </a:cubicBezTo>
                  <a:cubicBezTo>
                    <a:pt x="11" y="27"/>
                    <a:pt x="11" y="27"/>
                    <a:pt x="11" y="26"/>
                  </a:cubicBezTo>
                  <a:cubicBezTo>
                    <a:pt x="11" y="24"/>
                    <a:pt x="11" y="24"/>
                    <a:pt x="11" y="24"/>
                  </a:cubicBezTo>
                  <a:cubicBezTo>
                    <a:pt x="10" y="24"/>
                    <a:pt x="9" y="24"/>
                    <a:pt x="8" y="23"/>
                  </a:cubicBezTo>
                  <a:cubicBezTo>
                    <a:pt x="6" y="24"/>
                    <a:pt x="6" y="24"/>
                    <a:pt x="6" y="24"/>
                  </a:cubicBezTo>
                  <a:cubicBezTo>
                    <a:pt x="6" y="24"/>
                    <a:pt x="6" y="24"/>
                    <a:pt x="6" y="24"/>
                  </a:cubicBezTo>
                  <a:cubicBezTo>
                    <a:pt x="5" y="23"/>
                    <a:pt x="3" y="22"/>
                    <a:pt x="3" y="21"/>
                  </a:cubicBezTo>
                  <a:cubicBezTo>
                    <a:pt x="3" y="21"/>
                    <a:pt x="3" y="21"/>
                    <a:pt x="3" y="21"/>
                  </a:cubicBezTo>
                  <a:cubicBezTo>
                    <a:pt x="4" y="19"/>
                    <a:pt x="4" y="19"/>
                    <a:pt x="4" y="19"/>
                  </a:cubicBezTo>
                  <a:cubicBezTo>
                    <a:pt x="3" y="18"/>
                    <a:pt x="3" y="17"/>
                    <a:pt x="3" y="16"/>
                  </a:cubicBezTo>
                  <a:cubicBezTo>
                    <a:pt x="1" y="16"/>
                    <a:pt x="1" y="16"/>
                    <a:pt x="1" y="16"/>
                  </a:cubicBezTo>
                  <a:cubicBezTo>
                    <a:pt x="0" y="16"/>
                    <a:pt x="0" y="16"/>
                    <a:pt x="0" y="16"/>
                  </a:cubicBezTo>
                  <a:cubicBezTo>
                    <a:pt x="0" y="14"/>
                    <a:pt x="0" y="13"/>
                    <a:pt x="0" y="11"/>
                  </a:cubicBezTo>
                  <a:cubicBezTo>
                    <a:pt x="0" y="11"/>
                    <a:pt x="0" y="11"/>
                    <a:pt x="1" y="11"/>
                  </a:cubicBezTo>
                  <a:cubicBezTo>
                    <a:pt x="3" y="11"/>
                    <a:pt x="3" y="11"/>
                    <a:pt x="3" y="11"/>
                  </a:cubicBezTo>
                  <a:cubicBezTo>
                    <a:pt x="3" y="10"/>
                    <a:pt x="3" y="8"/>
                    <a:pt x="4" y="7"/>
                  </a:cubicBezTo>
                  <a:cubicBezTo>
                    <a:pt x="3" y="6"/>
                    <a:pt x="3" y="6"/>
                    <a:pt x="3" y="6"/>
                  </a:cubicBezTo>
                  <a:cubicBezTo>
                    <a:pt x="3" y="6"/>
                    <a:pt x="3" y="6"/>
                    <a:pt x="3" y="5"/>
                  </a:cubicBezTo>
                  <a:cubicBezTo>
                    <a:pt x="4" y="4"/>
                    <a:pt x="5" y="3"/>
                    <a:pt x="6" y="2"/>
                  </a:cubicBezTo>
                  <a:cubicBezTo>
                    <a:pt x="6" y="2"/>
                    <a:pt x="6" y="2"/>
                    <a:pt x="6" y="2"/>
                  </a:cubicBezTo>
                  <a:cubicBezTo>
                    <a:pt x="8" y="4"/>
                    <a:pt x="8" y="4"/>
                    <a:pt x="8" y="4"/>
                  </a:cubicBezTo>
                  <a:cubicBezTo>
                    <a:pt x="9" y="3"/>
                    <a:pt x="10" y="3"/>
                    <a:pt x="11" y="2"/>
                  </a:cubicBezTo>
                  <a:cubicBezTo>
                    <a:pt x="11" y="0"/>
                    <a:pt x="11" y="0"/>
                    <a:pt x="11" y="0"/>
                  </a:cubicBezTo>
                  <a:cubicBezTo>
                    <a:pt x="11" y="0"/>
                    <a:pt x="11" y="0"/>
                    <a:pt x="11" y="0"/>
                  </a:cubicBezTo>
                  <a:cubicBezTo>
                    <a:pt x="13" y="0"/>
                    <a:pt x="14" y="0"/>
                    <a:pt x="16" y="0"/>
                  </a:cubicBezTo>
                  <a:cubicBezTo>
                    <a:pt x="16" y="0"/>
                    <a:pt x="16" y="0"/>
                    <a:pt x="16" y="0"/>
                  </a:cubicBezTo>
                  <a:cubicBezTo>
                    <a:pt x="16" y="2"/>
                    <a:pt x="16" y="2"/>
                    <a:pt x="16" y="2"/>
                  </a:cubicBezTo>
                  <a:cubicBezTo>
                    <a:pt x="17" y="3"/>
                    <a:pt x="19" y="3"/>
                    <a:pt x="20" y="4"/>
                  </a:cubicBezTo>
                  <a:cubicBezTo>
                    <a:pt x="21" y="2"/>
                    <a:pt x="21" y="2"/>
                    <a:pt x="21" y="2"/>
                  </a:cubicBezTo>
                  <a:cubicBezTo>
                    <a:pt x="21" y="2"/>
                    <a:pt x="21" y="2"/>
                    <a:pt x="21" y="2"/>
                  </a:cubicBezTo>
                  <a:cubicBezTo>
                    <a:pt x="22" y="2"/>
                    <a:pt x="24" y="4"/>
                    <a:pt x="24" y="5"/>
                  </a:cubicBezTo>
                  <a:cubicBezTo>
                    <a:pt x="24" y="5"/>
                    <a:pt x="24" y="5"/>
                    <a:pt x="24" y="5"/>
                  </a:cubicBezTo>
                  <a:cubicBezTo>
                    <a:pt x="25" y="5"/>
                    <a:pt x="25" y="5"/>
                    <a:pt x="25" y="5"/>
                  </a:cubicBezTo>
                  <a:cubicBezTo>
                    <a:pt x="25" y="5"/>
                    <a:pt x="25" y="5"/>
                    <a:pt x="25" y="5"/>
                  </a:cubicBezTo>
                  <a:cubicBezTo>
                    <a:pt x="25" y="6"/>
                    <a:pt x="25" y="6"/>
                    <a:pt x="25" y="6"/>
                  </a:cubicBezTo>
                  <a:cubicBezTo>
                    <a:pt x="25" y="6"/>
                    <a:pt x="25" y="6"/>
                    <a:pt x="25" y="6"/>
                  </a:cubicBezTo>
                  <a:cubicBezTo>
                    <a:pt x="25" y="7"/>
                    <a:pt x="25" y="7"/>
                    <a:pt x="25" y="8"/>
                  </a:cubicBezTo>
                  <a:cubicBezTo>
                    <a:pt x="25" y="8"/>
                    <a:pt x="25" y="8"/>
                    <a:pt x="24" y="8"/>
                  </a:cubicBezTo>
                  <a:cubicBezTo>
                    <a:pt x="24" y="8"/>
                    <a:pt x="24" y="8"/>
                    <a:pt x="24" y="8"/>
                  </a:cubicBezTo>
                  <a:cubicBezTo>
                    <a:pt x="24" y="7"/>
                    <a:pt x="24" y="7"/>
                    <a:pt x="24" y="6"/>
                  </a:cubicBezTo>
                  <a:cubicBezTo>
                    <a:pt x="23" y="7"/>
                    <a:pt x="23" y="7"/>
                    <a:pt x="23" y="7"/>
                  </a:cubicBezTo>
                  <a:cubicBezTo>
                    <a:pt x="24" y="8"/>
                    <a:pt x="24" y="10"/>
                    <a:pt x="25" y="11"/>
                  </a:cubicBezTo>
                  <a:cubicBezTo>
                    <a:pt x="27" y="11"/>
                    <a:pt x="27" y="11"/>
                    <a:pt x="27" y="11"/>
                  </a:cubicBezTo>
                  <a:cubicBezTo>
                    <a:pt x="27" y="11"/>
                    <a:pt x="27" y="11"/>
                    <a:pt x="27" y="11"/>
                  </a:cubicBezTo>
                  <a:cubicBezTo>
                    <a:pt x="27" y="13"/>
                    <a:pt x="27" y="14"/>
                    <a:pt x="27" y="16"/>
                  </a:cubicBezTo>
                  <a:cubicBezTo>
                    <a:pt x="27" y="16"/>
                    <a:pt x="27" y="16"/>
                    <a:pt x="27" y="16"/>
                  </a:cubicBezTo>
                  <a:cubicBezTo>
                    <a:pt x="25" y="16"/>
                    <a:pt x="25" y="16"/>
                    <a:pt x="24" y="17"/>
                  </a:cubicBezTo>
                  <a:cubicBezTo>
                    <a:pt x="24" y="18"/>
                    <a:pt x="24" y="19"/>
                    <a:pt x="23" y="19"/>
                  </a:cubicBezTo>
                  <a:cubicBezTo>
                    <a:pt x="25" y="21"/>
                    <a:pt x="25" y="21"/>
                    <a:pt x="25" y="21"/>
                  </a:cubicBezTo>
                  <a:cubicBezTo>
                    <a:pt x="25" y="21"/>
                    <a:pt x="25" y="21"/>
                    <a:pt x="25" y="21"/>
                  </a:cubicBezTo>
                  <a:cubicBezTo>
                    <a:pt x="24" y="22"/>
                    <a:pt x="23" y="23"/>
                    <a:pt x="22" y="24"/>
                  </a:cubicBezTo>
                  <a:cubicBezTo>
                    <a:pt x="21" y="24"/>
                    <a:pt x="21" y="24"/>
                    <a:pt x="21" y="24"/>
                  </a:cubicBezTo>
                  <a:cubicBezTo>
                    <a:pt x="20" y="23"/>
                    <a:pt x="20" y="23"/>
                    <a:pt x="20" y="23"/>
                  </a:cubicBezTo>
                  <a:cubicBezTo>
                    <a:pt x="19" y="24"/>
                    <a:pt x="17" y="24"/>
                    <a:pt x="16" y="24"/>
                  </a:cubicBezTo>
                  <a:cubicBezTo>
                    <a:pt x="16" y="26"/>
                    <a:pt x="16" y="26"/>
                    <a:pt x="16" y="26"/>
                  </a:cubicBezTo>
                  <a:cubicBezTo>
                    <a:pt x="16" y="27"/>
                    <a:pt x="16" y="27"/>
                    <a:pt x="16" y="27"/>
                  </a:cubicBezTo>
                  <a:cubicBezTo>
                    <a:pt x="15" y="27"/>
                    <a:pt x="14" y="27"/>
                    <a:pt x="14" y="27"/>
                  </a:cubicBezTo>
                  <a:close/>
                  <a:moveTo>
                    <a:pt x="12" y="26"/>
                  </a:moveTo>
                  <a:cubicBezTo>
                    <a:pt x="13" y="26"/>
                    <a:pt x="14" y="26"/>
                    <a:pt x="16" y="26"/>
                  </a:cubicBezTo>
                  <a:cubicBezTo>
                    <a:pt x="16" y="24"/>
                    <a:pt x="16" y="24"/>
                    <a:pt x="16" y="24"/>
                  </a:cubicBezTo>
                  <a:cubicBezTo>
                    <a:pt x="16" y="24"/>
                    <a:pt x="16" y="24"/>
                    <a:pt x="16" y="24"/>
                  </a:cubicBezTo>
                  <a:cubicBezTo>
                    <a:pt x="17" y="24"/>
                    <a:pt x="18" y="23"/>
                    <a:pt x="20" y="22"/>
                  </a:cubicBezTo>
                  <a:cubicBezTo>
                    <a:pt x="20" y="22"/>
                    <a:pt x="20" y="22"/>
                    <a:pt x="20" y="22"/>
                  </a:cubicBezTo>
                  <a:cubicBezTo>
                    <a:pt x="21" y="24"/>
                    <a:pt x="21" y="24"/>
                    <a:pt x="21" y="24"/>
                  </a:cubicBezTo>
                  <a:cubicBezTo>
                    <a:pt x="22" y="23"/>
                    <a:pt x="23" y="22"/>
                    <a:pt x="24" y="21"/>
                  </a:cubicBezTo>
                  <a:cubicBezTo>
                    <a:pt x="23" y="20"/>
                    <a:pt x="23" y="20"/>
                    <a:pt x="23" y="20"/>
                  </a:cubicBezTo>
                  <a:cubicBezTo>
                    <a:pt x="23" y="20"/>
                    <a:pt x="23" y="19"/>
                    <a:pt x="23" y="19"/>
                  </a:cubicBezTo>
                  <a:cubicBezTo>
                    <a:pt x="23" y="19"/>
                    <a:pt x="23" y="18"/>
                    <a:pt x="24" y="17"/>
                  </a:cubicBezTo>
                  <a:cubicBezTo>
                    <a:pt x="24" y="16"/>
                    <a:pt x="24" y="15"/>
                    <a:pt x="26" y="15"/>
                  </a:cubicBezTo>
                  <a:cubicBezTo>
                    <a:pt x="27" y="14"/>
                    <a:pt x="27" y="13"/>
                    <a:pt x="26" y="11"/>
                  </a:cubicBezTo>
                  <a:cubicBezTo>
                    <a:pt x="24" y="11"/>
                    <a:pt x="24" y="11"/>
                    <a:pt x="24" y="11"/>
                  </a:cubicBezTo>
                  <a:cubicBezTo>
                    <a:pt x="24" y="11"/>
                    <a:pt x="24" y="11"/>
                    <a:pt x="24" y="11"/>
                  </a:cubicBezTo>
                  <a:cubicBezTo>
                    <a:pt x="24" y="10"/>
                    <a:pt x="23" y="9"/>
                    <a:pt x="23" y="7"/>
                  </a:cubicBezTo>
                  <a:cubicBezTo>
                    <a:pt x="23" y="7"/>
                    <a:pt x="23" y="7"/>
                    <a:pt x="23" y="7"/>
                  </a:cubicBezTo>
                  <a:cubicBezTo>
                    <a:pt x="24" y="6"/>
                    <a:pt x="24" y="6"/>
                    <a:pt x="24" y="6"/>
                  </a:cubicBezTo>
                  <a:cubicBezTo>
                    <a:pt x="24" y="6"/>
                    <a:pt x="24" y="6"/>
                    <a:pt x="24" y="6"/>
                  </a:cubicBezTo>
                  <a:cubicBezTo>
                    <a:pt x="24" y="5"/>
                    <a:pt x="24" y="5"/>
                    <a:pt x="23" y="5"/>
                  </a:cubicBezTo>
                  <a:cubicBezTo>
                    <a:pt x="23" y="5"/>
                    <a:pt x="22" y="3"/>
                    <a:pt x="21" y="3"/>
                  </a:cubicBezTo>
                  <a:cubicBezTo>
                    <a:pt x="20" y="4"/>
                    <a:pt x="20" y="4"/>
                    <a:pt x="20" y="4"/>
                  </a:cubicBezTo>
                  <a:cubicBezTo>
                    <a:pt x="20" y="4"/>
                    <a:pt x="20" y="4"/>
                    <a:pt x="20" y="4"/>
                  </a:cubicBezTo>
                  <a:cubicBezTo>
                    <a:pt x="18" y="4"/>
                    <a:pt x="17" y="3"/>
                    <a:pt x="16" y="3"/>
                  </a:cubicBezTo>
                  <a:cubicBezTo>
                    <a:pt x="16" y="3"/>
                    <a:pt x="16" y="3"/>
                    <a:pt x="16" y="3"/>
                  </a:cubicBezTo>
                  <a:cubicBezTo>
                    <a:pt x="16" y="1"/>
                    <a:pt x="16" y="1"/>
                    <a:pt x="16" y="1"/>
                  </a:cubicBezTo>
                  <a:cubicBezTo>
                    <a:pt x="14" y="0"/>
                    <a:pt x="13" y="0"/>
                    <a:pt x="12" y="1"/>
                  </a:cubicBezTo>
                  <a:cubicBezTo>
                    <a:pt x="12" y="3"/>
                    <a:pt x="12" y="3"/>
                    <a:pt x="12" y="3"/>
                  </a:cubicBezTo>
                  <a:cubicBezTo>
                    <a:pt x="12" y="3"/>
                    <a:pt x="12" y="3"/>
                    <a:pt x="12" y="3"/>
                  </a:cubicBezTo>
                  <a:cubicBezTo>
                    <a:pt x="10" y="3"/>
                    <a:pt x="9" y="4"/>
                    <a:pt x="8" y="4"/>
                  </a:cubicBezTo>
                  <a:cubicBezTo>
                    <a:pt x="8" y="4"/>
                    <a:pt x="7" y="4"/>
                    <a:pt x="7" y="4"/>
                  </a:cubicBezTo>
                  <a:cubicBezTo>
                    <a:pt x="6" y="3"/>
                    <a:pt x="6" y="3"/>
                    <a:pt x="6" y="3"/>
                  </a:cubicBezTo>
                  <a:cubicBezTo>
                    <a:pt x="5" y="4"/>
                    <a:pt x="4" y="5"/>
                    <a:pt x="3" y="6"/>
                  </a:cubicBezTo>
                  <a:cubicBezTo>
                    <a:pt x="5" y="7"/>
                    <a:pt x="5" y="7"/>
                    <a:pt x="5" y="7"/>
                  </a:cubicBezTo>
                  <a:cubicBezTo>
                    <a:pt x="5" y="7"/>
                    <a:pt x="5" y="7"/>
                    <a:pt x="5" y="7"/>
                  </a:cubicBezTo>
                  <a:cubicBezTo>
                    <a:pt x="4" y="9"/>
                    <a:pt x="3" y="10"/>
                    <a:pt x="3" y="11"/>
                  </a:cubicBezTo>
                  <a:cubicBezTo>
                    <a:pt x="3" y="11"/>
                    <a:pt x="3" y="11"/>
                    <a:pt x="3" y="11"/>
                  </a:cubicBezTo>
                  <a:cubicBezTo>
                    <a:pt x="1" y="11"/>
                    <a:pt x="1" y="11"/>
                    <a:pt x="1" y="11"/>
                  </a:cubicBezTo>
                  <a:cubicBezTo>
                    <a:pt x="1" y="13"/>
                    <a:pt x="1" y="14"/>
                    <a:pt x="1" y="15"/>
                  </a:cubicBezTo>
                  <a:cubicBezTo>
                    <a:pt x="3" y="15"/>
                    <a:pt x="3" y="15"/>
                    <a:pt x="3" y="15"/>
                  </a:cubicBezTo>
                  <a:cubicBezTo>
                    <a:pt x="3" y="15"/>
                    <a:pt x="3" y="15"/>
                    <a:pt x="3" y="15"/>
                  </a:cubicBezTo>
                  <a:cubicBezTo>
                    <a:pt x="3" y="17"/>
                    <a:pt x="4" y="18"/>
                    <a:pt x="5" y="19"/>
                  </a:cubicBezTo>
                  <a:cubicBezTo>
                    <a:pt x="5" y="19"/>
                    <a:pt x="5" y="20"/>
                    <a:pt x="5" y="20"/>
                  </a:cubicBezTo>
                  <a:cubicBezTo>
                    <a:pt x="3" y="21"/>
                    <a:pt x="3" y="21"/>
                    <a:pt x="3" y="21"/>
                  </a:cubicBezTo>
                  <a:cubicBezTo>
                    <a:pt x="4" y="22"/>
                    <a:pt x="5" y="23"/>
                    <a:pt x="6" y="24"/>
                  </a:cubicBezTo>
                  <a:cubicBezTo>
                    <a:pt x="7" y="22"/>
                    <a:pt x="7" y="22"/>
                    <a:pt x="7" y="22"/>
                  </a:cubicBezTo>
                  <a:cubicBezTo>
                    <a:pt x="7" y="22"/>
                    <a:pt x="8" y="22"/>
                    <a:pt x="8" y="22"/>
                  </a:cubicBezTo>
                  <a:cubicBezTo>
                    <a:pt x="9" y="23"/>
                    <a:pt x="10" y="24"/>
                    <a:pt x="12" y="24"/>
                  </a:cubicBezTo>
                  <a:cubicBezTo>
                    <a:pt x="12" y="24"/>
                    <a:pt x="12" y="24"/>
                    <a:pt x="12" y="24"/>
                  </a:cubicBezTo>
                  <a:lnTo>
                    <a:pt x="12" y="26"/>
                  </a:lnTo>
                  <a:close/>
                  <a:moveTo>
                    <a:pt x="14" y="22"/>
                  </a:moveTo>
                  <a:cubicBezTo>
                    <a:pt x="12" y="22"/>
                    <a:pt x="9" y="21"/>
                    <a:pt x="8" y="19"/>
                  </a:cubicBezTo>
                  <a:cubicBezTo>
                    <a:pt x="5" y="16"/>
                    <a:pt x="4" y="11"/>
                    <a:pt x="8" y="7"/>
                  </a:cubicBezTo>
                  <a:cubicBezTo>
                    <a:pt x="12" y="3"/>
                    <a:pt x="17" y="5"/>
                    <a:pt x="19" y="8"/>
                  </a:cubicBezTo>
                  <a:cubicBezTo>
                    <a:pt x="22" y="10"/>
                    <a:pt x="24" y="15"/>
                    <a:pt x="20" y="19"/>
                  </a:cubicBezTo>
                  <a:cubicBezTo>
                    <a:pt x="20" y="19"/>
                    <a:pt x="20" y="19"/>
                    <a:pt x="20" y="19"/>
                  </a:cubicBezTo>
                  <a:cubicBezTo>
                    <a:pt x="20" y="19"/>
                    <a:pt x="20" y="19"/>
                    <a:pt x="20" y="19"/>
                  </a:cubicBezTo>
                  <a:cubicBezTo>
                    <a:pt x="20" y="19"/>
                    <a:pt x="20" y="19"/>
                    <a:pt x="20" y="19"/>
                  </a:cubicBezTo>
                  <a:cubicBezTo>
                    <a:pt x="20" y="19"/>
                    <a:pt x="20" y="20"/>
                    <a:pt x="19" y="20"/>
                  </a:cubicBezTo>
                  <a:cubicBezTo>
                    <a:pt x="19" y="20"/>
                    <a:pt x="19" y="20"/>
                    <a:pt x="19" y="20"/>
                  </a:cubicBezTo>
                  <a:cubicBezTo>
                    <a:pt x="19" y="20"/>
                    <a:pt x="19" y="20"/>
                    <a:pt x="19" y="20"/>
                  </a:cubicBezTo>
                  <a:cubicBezTo>
                    <a:pt x="18" y="21"/>
                    <a:pt x="16" y="22"/>
                    <a:pt x="14" y="22"/>
                  </a:cubicBezTo>
                  <a:close/>
                  <a:moveTo>
                    <a:pt x="13" y="5"/>
                  </a:moveTo>
                  <a:cubicBezTo>
                    <a:pt x="12" y="5"/>
                    <a:pt x="10" y="6"/>
                    <a:pt x="8" y="8"/>
                  </a:cubicBezTo>
                  <a:cubicBezTo>
                    <a:pt x="4" y="11"/>
                    <a:pt x="6" y="16"/>
                    <a:pt x="8" y="19"/>
                  </a:cubicBezTo>
                  <a:cubicBezTo>
                    <a:pt x="11" y="21"/>
                    <a:pt x="15" y="23"/>
                    <a:pt x="19" y="19"/>
                  </a:cubicBezTo>
                  <a:cubicBezTo>
                    <a:pt x="19" y="19"/>
                    <a:pt x="19" y="19"/>
                    <a:pt x="19" y="19"/>
                  </a:cubicBezTo>
                  <a:cubicBezTo>
                    <a:pt x="19" y="19"/>
                    <a:pt x="19" y="19"/>
                    <a:pt x="19" y="19"/>
                  </a:cubicBezTo>
                  <a:cubicBezTo>
                    <a:pt x="23" y="15"/>
                    <a:pt x="22" y="11"/>
                    <a:pt x="19" y="8"/>
                  </a:cubicBezTo>
                  <a:cubicBezTo>
                    <a:pt x="18" y="7"/>
                    <a:pt x="16" y="5"/>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3" name="Freeform 481"/>
            <p:cNvSpPr>
              <a:spLocks noEditPoints="1"/>
            </p:cNvSpPr>
            <p:nvPr/>
          </p:nvSpPr>
          <p:spPr bwMode="auto">
            <a:xfrm>
              <a:off x="3783" y="2141"/>
              <a:ext cx="68" cy="61"/>
            </a:xfrm>
            <a:custGeom>
              <a:avLst/>
              <a:gdLst>
                <a:gd name="T0" fmla="*/ 11 w 27"/>
                <a:gd name="T1" fmla="*/ 24 h 24"/>
                <a:gd name="T2" fmla="*/ 11 w 27"/>
                <a:gd name="T3" fmla="*/ 22 h 24"/>
                <a:gd name="T4" fmla="*/ 7 w 27"/>
                <a:gd name="T5" fmla="*/ 20 h 24"/>
                <a:gd name="T6" fmla="*/ 6 w 27"/>
                <a:gd name="T7" fmla="*/ 22 h 24"/>
                <a:gd name="T8" fmla="*/ 2 w 27"/>
                <a:gd name="T9" fmla="*/ 18 h 24"/>
                <a:gd name="T10" fmla="*/ 6 w 27"/>
                <a:gd name="T11" fmla="*/ 21 h 24"/>
                <a:gd name="T12" fmla="*/ 7 w 27"/>
                <a:gd name="T13" fmla="*/ 20 h 24"/>
                <a:gd name="T14" fmla="*/ 11 w 27"/>
                <a:gd name="T15" fmla="*/ 22 h 24"/>
                <a:gd name="T16" fmla="*/ 12 w 27"/>
                <a:gd name="T17" fmla="*/ 24 h 24"/>
                <a:gd name="T18" fmla="*/ 15 w 27"/>
                <a:gd name="T19" fmla="*/ 23 h 24"/>
                <a:gd name="T20" fmla="*/ 16 w 27"/>
                <a:gd name="T21" fmla="*/ 21 h 24"/>
                <a:gd name="T22" fmla="*/ 20 w 27"/>
                <a:gd name="T23" fmla="*/ 20 h 24"/>
                <a:gd name="T24" fmla="*/ 24 w 27"/>
                <a:gd name="T25" fmla="*/ 18 h 24"/>
                <a:gd name="T26" fmla="*/ 24 w 27"/>
                <a:gd name="T27" fmla="*/ 16 h 24"/>
                <a:gd name="T28" fmla="*/ 25 w 27"/>
                <a:gd name="T29" fmla="*/ 16 h 24"/>
                <a:gd name="T30" fmla="*/ 25 w 27"/>
                <a:gd name="T31" fmla="*/ 19 h 24"/>
                <a:gd name="T32" fmla="*/ 21 w 27"/>
                <a:gd name="T33" fmla="*/ 22 h 24"/>
                <a:gd name="T34" fmla="*/ 20 w 27"/>
                <a:gd name="T35" fmla="*/ 20 h 24"/>
                <a:gd name="T36" fmla="*/ 16 w 27"/>
                <a:gd name="T37" fmla="*/ 23 h 24"/>
                <a:gd name="T38" fmla="*/ 16 w 27"/>
                <a:gd name="T39" fmla="*/ 24 h 24"/>
                <a:gd name="T40" fmla="*/ 3 w 27"/>
                <a:gd name="T41" fmla="*/ 16 h 24"/>
                <a:gd name="T42" fmla="*/ 2 w 27"/>
                <a:gd name="T43" fmla="*/ 13 h 24"/>
                <a:gd name="T44" fmla="*/ 0 w 27"/>
                <a:gd name="T45" fmla="*/ 13 h 24"/>
                <a:gd name="T46" fmla="*/ 0 w 27"/>
                <a:gd name="T47" fmla="*/ 6 h 24"/>
                <a:gd name="T48" fmla="*/ 1 w 27"/>
                <a:gd name="T49" fmla="*/ 13 h 24"/>
                <a:gd name="T50" fmla="*/ 3 w 27"/>
                <a:gd name="T51" fmla="*/ 13 h 24"/>
                <a:gd name="T52" fmla="*/ 4 w 27"/>
                <a:gd name="T53" fmla="*/ 16 h 24"/>
                <a:gd name="T54" fmla="*/ 24 w 27"/>
                <a:gd name="T55" fmla="*/ 15 h 24"/>
                <a:gd name="T56" fmla="*/ 23 w 27"/>
                <a:gd name="T57" fmla="*/ 15 h 24"/>
                <a:gd name="T58" fmla="*/ 26 w 27"/>
                <a:gd name="T59" fmla="*/ 13 h 24"/>
                <a:gd name="T60" fmla="*/ 27 w 27"/>
                <a:gd name="T61" fmla="*/ 10 h 24"/>
                <a:gd name="T62" fmla="*/ 27 w 27"/>
                <a:gd name="T63" fmla="*/ 13 h 24"/>
                <a:gd name="T64" fmla="*/ 24 w 27"/>
                <a:gd name="T65" fmla="*/ 14 h 24"/>
                <a:gd name="T66" fmla="*/ 24 w 27"/>
                <a:gd name="T67" fmla="*/ 15 h 24"/>
                <a:gd name="T68" fmla="*/ 21 w 27"/>
                <a:gd name="T69" fmla="*/ 10 h 24"/>
                <a:gd name="T70" fmla="*/ 8 w 27"/>
                <a:gd name="T71" fmla="*/ 5 h 24"/>
                <a:gd name="T72" fmla="*/ 6 w 27"/>
                <a:gd name="T73" fmla="*/ 8 h 24"/>
                <a:gd name="T74" fmla="*/ 7 w 27"/>
                <a:gd name="T75" fmla="*/ 5 h 24"/>
                <a:gd name="T76" fmla="*/ 22 w 27"/>
                <a:gd name="T77" fmla="*/ 10 h 24"/>
                <a:gd name="T78" fmla="*/ 4 w 27"/>
                <a:gd name="T79" fmla="*/ 4 h 24"/>
                <a:gd name="T80" fmla="*/ 2 w 27"/>
                <a:gd name="T81" fmla="*/ 3 h 24"/>
                <a:gd name="T82" fmla="*/ 3 w 27"/>
                <a:gd name="T83" fmla="*/ 1 h 24"/>
                <a:gd name="T84" fmla="*/ 3 w 27"/>
                <a:gd name="T85" fmla="*/ 1 h 24"/>
                <a:gd name="T86" fmla="*/ 3 w 27"/>
                <a:gd name="T87" fmla="*/ 1 h 24"/>
                <a:gd name="T88" fmla="*/ 4 w 27"/>
                <a:gd name="T89" fmla="*/ 4 h 24"/>
                <a:gd name="T90" fmla="*/ 4 w 27"/>
                <a:gd name="T91"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24">
                  <a:moveTo>
                    <a:pt x="13" y="24"/>
                  </a:moveTo>
                  <a:cubicBezTo>
                    <a:pt x="13" y="24"/>
                    <a:pt x="12" y="24"/>
                    <a:pt x="11" y="24"/>
                  </a:cubicBezTo>
                  <a:cubicBezTo>
                    <a:pt x="11" y="24"/>
                    <a:pt x="11" y="24"/>
                    <a:pt x="11" y="24"/>
                  </a:cubicBezTo>
                  <a:cubicBezTo>
                    <a:pt x="11" y="23"/>
                    <a:pt x="11" y="23"/>
                    <a:pt x="11" y="22"/>
                  </a:cubicBezTo>
                  <a:cubicBezTo>
                    <a:pt x="11" y="22"/>
                    <a:pt x="11" y="22"/>
                    <a:pt x="11" y="22"/>
                  </a:cubicBezTo>
                  <a:cubicBezTo>
                    <a:pt x="9" y="22"/>
                    <a:pt x="8" y="21"/>
                    <a:pt x="7" y="20"/>
                  </a:cubicBezTo>
                  <a:cubicBezTo>
                    <a:pt x="6" y="22"/>
                    <a:pt x="6" y="22"/>
                    <a:pt x="6" y="22"/>
                  </a:cubicBezTo>
                  <a:cubicBezTo>
                    <a:pt x="6" y="22"/>
                    <a:pt x="6" y="22"/>
                    <a:pt x="6" y="22"/>
                  </a:cubicBezTo>
                  <a:cubicBezTo>
                    <a:pt x="4" y="21"/>
                    <a:pt x="3" y="20"/>
                    <a:pt x="2" y="19"/>
                  </a:cubicBezTo>
                  <a:cubicBezTo>
                    <a:pt x="2" y="19"/>
                    <a:pt x="2" y="18"/>
                    <a:pt x="2" y="18"/>
                  </a:cubicBezTo>
                  <a:cubicBezTo>
                    <a:pt x="3" y="18"/>
                    <a:pt x="3" y="18"/>
                    <a:pt x="3" y="18"/>
                  </a:cubicBezTo>
                  <a:cubicBezTo>
                    <a:pt x="4" y="19"/>
                    <a:pt x="5" y="20"/>
                    <a:pt x="6" y="21"/>
                  </a:cubicBezTo>
                  <a:cubicBezTo>
                    <a:pt x="7" y="20"/>
                    <a:pt x="7" y="20"/>
                    <a:pt x="7" y="20"/>
                  </a:cubicBezTo>
                  <a:cubicBezTo>
                    <a:pt x="7" y="20"/>
                    <a:pt x="7" y="20"/>
                    <a:pt x="7" y="20"/>
                  </a:cubicBezTo>
                  <a:cubicBezTo>
                    <a:pt x="9" y="21"/>
                    <a:pt x="10" y="21"/>
                    <a:pt x="11" y="21"/>
                  </a:cubicBezTo>
                  <a:cubicBezTo>
                    <a:pt x="11" y="21"/>
                    <a:pt x="11" y="21"/>
                    <a:pt x="11" y="22"/>
                  </a:cubicBezTo>
                  <a:cubicBezTo>
                    <a:pt x="11" y="22"/>
                    <a:pt x="11" y="22"/>
                    <a:pt x="11" y="22"/>
                  </a:cubicBezTo>
                  <a:cubicBezTo>
                    <a:pt x="11" y="23"/>
                    <a:pt x="11" y="23"/>
                    <a:pt x="12" y="24"/>
                  </a:cubicBezTo>
                  <a:cubicBezTo>
                    <a:pt x="13" y="24"/>
                    <a:pt x="14" y="24"/>
                    <a:pt x="15" y="24"/>
                  </a:cubicBezTo>
                  <a:cubicBezTo>
                    <a:pt x="15" y="23"/>
                    <a:pt x="15" y="23"/>
                    <a:pt x="15" y="23"/>
                  </a:cubicBezTo>
                  <a:cubicBezTo>
                    <a:pt x="15" y="22"/>
                    <a:pt x="16" y="22"/>
                    <a:pt x="16" y="22"/>
                  </a:cubicBezTo>
                  <a:cubicBezTo>
                    <a:pt x="16" y="21"/>
                    <a:pt x="16" y="21"/>
                    <a:pt x="16" y="21"/>
                  </a:cubicBezTo>
                  <a:cubicBezTo>
                    <a:pt x="17" y="21"/>
                    <a:pt x="18" y="20"/>
                    <a:pt x="19" y="20"/>
                  </a:cubicBezTo>
                  <a:cubicBezTo>
                    <a:pt x="20" y="20"/>
                    <a:pt x="20" y="20"/>
                    <a:pt x="20" y="20"/>
                  </a:cubicBezTo>
                  <a:cubicBezTo>
                    <a:pt x="21" y="21"/>
                    <a:pt x="21" y="21"/>
                    <a:pt x="21" y="21"/>
                  </a:cubicBezTo>
                  <a:cubicBezTo>
                    <a:pt x="22" y="20"/>
                    <a:pt x="23" y="19"/>
                    <a:pt x="24" y="18"/>
                  </a:cubicBezTo>
                  <a:cubicBezTo>
                    <a:pt x="24" y="18"/>
                    <a:pt x="24" y="17"/>
                    <a:pt x="24" y="17"/>
                  </a:cubicBezTo>
                  <a:cubicBezTo>
                    <a:pt x="24" y="17"/>
                    <a:pt x="24" y="16"/>
                    <a:pt x="24" y="16"/>
                  </a:cubicBezTo>
                  <a:cubicBezTo>
                    <a:pt x="24" y="16"/>
                    <a:pt x="24" y="16"/>
                    <a:pt x="24" y="16"/>
                  </a:cubicBezTo>
                  <a:cubicBezTo>
                    <a:pt x="25" y="16"/>
                    <a:pt x="25" y="16"/>
                    <a:pt x="25" y="16"/>
                  </a:cubicBezTo>
                  <a:cubicBezTo>
                    <a:pt x="25" y="16"/>
                    <a:pt x="25" y="17"/>
                    <a:pt x="25" y="17"/>
                  </a:cubicBezTo>
                  <a:cubicBezTo>
                    <a:pt x="25" y="18"/>
                    <a:pt x="25" y="18"/>
                    <a:pt x="25" y="19"/>
                  </a:cubicBezTo>
                  <a:cubicBezTo>
                    <a:pt x="25" y="19"/>
                    <a:pt x="25" y="19"/>
                    <a:pt x="24" y="19"/>
                  </a:cubicBezTo>
                  <a:cubicBezTo>
                    <a:pt x="24" y="20"/>
                    <a:pt x="23" y="21"/>
                    <a:pt x="21" y="22"/>
                  </a:cubicBezTo>
                  <a:cubicBezTo>
                    <a:pt x="21" y="22"/>
                    <a:pt x="21" y="22"/>
                    <a:pt x="21" y="22"/>
                  </a:cubicBezTo>
                  <a:cubicBezTo>
                    <a:pt x="20" y="20"/>
                    <a:pt x="20" y="20"/>
                    <a:pt x="20" y="20"/>
                  </a:cubicBezTo>
                  <a:cubicBezTo>
                    <a:pt x="18" y="21"/>
                    <a:pt x="18" y="21"/>
                    <a:pt x="16" y="22"/>
                  </a:cubicBezTo>
                  <a:cubicBezTo>
                    <a:pt x="16" y="22"/>
                    <a:pt x="16" y="23"/>
                    <a:pt x="16" y="23"/>
                  </a:cubicBezTo>
                  <a:cubicBezTo>
                    <a:pt x="16" y="23"/>
                    <a:pt x="16" y="24"/>
                    <a:pt x="16" y="24"/>
                  </a:cubicBezTo>
                  <a:cubicBezTo>
                    <a:pt x="16" y="24"/>
                    <a:pt x="16" y="24"/>
                    <a:pt x="16" y="24"/>
                  </a:cubicBezTo>
                  <a:cubicBezTo>
                    <a:pt x="15" y="24"/>
                    <a:pt x="14" y="24"/>
                    <a:pt x="13" y="24"/>
                  </a:cubicBezTo>
                  <a:close/>
                  <a:moveTo>
                    <a:pt x="3" y="16"/>
                  </a:moveTo>
                  <a:cubicBezTo>
                    <a:pt x="3" y="16"/>
                    <a:pt x="3" y="16"/>
                    <a:pt x="3" y="16"/>
                  </a:cubicBezTo>
                  <a:cubicBezTo>
                    <a:pt x="3" y="15"/>
                    <a:pt x="3" y="14"/>
                    <a:pt x="2" y="13"/>
                  </a:cubicBezTo>
                  <a:cubicBezTo>
                    <a:pt x="0" y="13"/>
                    <a:pt x="0" y="13"/>
                    <a:pt x="0" y="13"/>
                  </a:cubicBezTo>
                  <a:cubicBezTo>
                    <a:pt x="0" y="13"/>
                    <a:pt x="0" y="13"/>
                    <a:pt x="0" y="13"/>
                  </a:cubicBezTo>
                  <a:cubicBezTo>
                    <a:pt x="0" y="12"/>
                    <a:pt x="0" y="8"/>
                    <a:pt x="0" y="7"/>
                  </a:cubicBezTo>
                  <a:cubicBezTo>
                    <a:pt x="0" y="6"/>
                    <a:pt x="0" y="6"/>
                    <a:pt x="0" y="6"/>
                  </a:cubicBezTo>
                  <a:cubicBezTo>
                    <a:pt x="1" y="6"/>
                    <a:pt x="1" y="7"/>
                    <a:pt x="1" y="7"/>
                  </a:cubicBezTo>
                  <a:cubicBezTo>
                    <a:pt x="1" y="8"/>
                    <a:pt x="0" y="11"/>
                    <a:pt x="1" y="13"/>
                  </a:cubicBezTo>
                  <a:cubicBezTo>
                    <a:pt x="3" y="13"/>
                    <a:pt x="3" y="13"/>
                    <a:pt x="3" y="13"/>
                  </a:cubicBezTo>
                  <a:cubicBezTo>
                    <a:pt x="3" y="13"/>
                    <a:pt x="3" y="13"/>
                    <a:pt x="3" y="13"/>
                  </a:cubicBezTo>
                  <a:cubicBezTo>
                    <a:pt x="3" y="14"/>
                    <a:pt x="3" y="15"/>
                    <a:pt x="4" y="15"/>
                  </a:cubicBezTo>
                  <a:cubicBezTo>
                    <a:pt x="4" y="15"/>
                    <a:pt x="4" y="16"/>
                    <a:pt x="4" y="16"/>
                  </a:cubicBezTo>
                  <a:cubicBezTo>
                    <a:pt x="3" y="16"/>
                    <a:pt x="3" y="16"/>
                    <a:pt x="3" y="16"/>
                  </a:cubicBezTo>
                  <a:close/>
                  <a:moveTo>
                    <a:pt x="24" y="15"/>
                  </a:moveTo>
                  <a:cubicBezTo>
                    <a:pt x="24" y="15"/>
                    <a:pt x="24" y="15"/>
                    <a:pt x="23" y="15"/>
                  </a:cubicBezTo>
                  <a:cubicBezTo>
                    <a:pt x="23" y="15"/>
                    <a:pt x="23" y="15"/>
                    <a:pt x="23" y="15"/>
                  </a:cubicBezTo>
                  <a:cubicBezTo>
                    <a:pt x="24" y="14"/>
                    <a:pt x="24" y="14"/>
                    <a:pt x="24" y="14"/>
                  </a:cubicBezTo>
                  <a:cubicBezTo>
                    <a:pt x="25" y="13"/>
                    <a:pt x="25" y="13"/>
                    <a:pt x="26" y="13"/>
                  </a:cubicBezTo>
                  <a:cubicBezTo>
                    <a:pt x="26" y="12"/>
                    <a:pt x="26" y="11"/>
                    <a:pt x="26" y="10"/>
                  </a:cubicBezTo>
                  <a:cubicBezTo>
                    <a:pt x="26" y="10"/>
                    <a:pt x="27" y="10"/>
                    <a:pt x="27" y="10"/>
                  </a:cubicBezTo>
                  <a:cubicBezTo>
                    <a:pt x="27" y="10"/>
                    <a:pt x="27" y="10"/>
                    <a:pt x="27" y="11"/>
                  </a:cubicBezTo>
                  <a:cubicBezTo>
                    <a:pt x="27" y="11"/>
                    <a:pt x="27" y="12"/>
                    <a:pt x="27" y="13"/>
                  </a:cubicBezTo>
                  <a:cubicBezTo>
                    <a:pt x="27" y="13"/>
                    <a:pt x="27" y="13"/>
                    <a:pt x="26" y="13"/>
                  </a:cubicBezTo>
                  <a:cubicBezTo>
                    <a:pt x="25" y="13"/>
                    <a:pt x="25" y="13"/>
                    <a:pt x="24" y="14"/>
                  </a:cubicBezTo>
                  <a:cubicBezTo>
                    <a:pt x="24" y="14"/>
                    <a:pt x="24" y="15"/>
                    <a:pt x="24" y="15"/>
                  </a:cubicBezTo>
                  <a:cubicBezTo>
                    <a:pt x="24" y="15"/>
                    <a:pt x="24" y="15"/>
                    <a:pt x="24" y="15"/>
                  </a:cubicBezTo>
                  <a:close/>
                  <a:moveTo>
                    <a:pt x="22" y="11"/>
                  </a:moveTo>
                  <a:cubicBezTo>
                    <a:pt x="21" y="11"/>
                    <a:pt x="21" y="11"/>
                    <a:pt x="21" y="10"/>
                  </a:cubicBezTo>
                  <a:cubicBezTo>
                    <a:pt x="21" y="7"/>
                    <a:pt x="19" y="4"/>
                    <a:pt x="16" y="3"/>
                  </a:cubicBezTo>
                  <a:cubicBezTo>
                    <a:pt x="14" y="3"/>
                    <a:pt x="11" y="2"/>
                    <a:pt x="8" y="5"/>
                  </a:cubicBezTo>
                  <a:cubicBezTo>
                    <a:pt x="7" y="6"/>
                    <a:pt x="6" y="7"/>
                    <a:pt x="6" y="8"/>
                  </a:cubicBezTo>
                  <a:cubicBezTo>
                    <a:pt x="6" y="8"/>
                    <a:pt x="6" y="8"/>
                    <a:pt x="6" y="8"/>
                  </a:cubicBezTo>
                  <a:cubicBezTo>
                    <a:pt x="5" y="8"/>
                    <a:pt x="5" y="8"/>
                    <a:pt x="5" y="8"/>
                  </a:cubicBezTo>
                  <a:cubicBezTo>
                    <a:pt x="6" y="7"/>
                    <a:pt x="6" y="6"/>
                    <a:pt x="7" y="5"/>
                  </a:cubicBezTo>
                  <a:cubicBezTo>
                    <a:pt x="10" y="2"/>
                    <a:pt x="13" y="2"/>
                    <a:pt x="16" y="3"/>
                  </a:cubicBezTo>
                  <a:cubicBezTo>
                    <a:pt x="19" y="4"/>
                    <a:pt x="22" y="7"/>
                    <a:pt x="22" y="10"/>
                  </a:cubicBezTo>
                  <a:cubicBezTo>
                    <a:pt x="22" y="11"/>
                    <a:pt x="22" y="11"/>
                    <a:pt x="22" y="11"/>
                  </a:cubicBezTo>
                  <a:close/>
                  <a:moveTo>
                    <a:pt x="4" y="4"/>
                  </a:moveTo>
                  <a:cubicBezTo>
                    <a:pt x="3" y="4"/>
                    <a:pt x="3" y="4"/>
                    <a:pt x="3" y="4"/>
                  </a:cubicBezTo>
                  <a:cubicBezTo>
                    <a:pt x="2" y="3"/>
                    <a:pt x="2" y="3"/>
                    <a:pt x="2" y="3"/>
                  </a:cubicBezTo>
                  <a:cubicBezTo>
                    <a:pt x="2" y="3"/>
                    <a:pt x="2" y="3"/>
                    <a:pt x="2" y="3"/>
                  </a:cubicBezTo>
                  <a:cubicBezTo>
                    <a:pt x="2" y="2"/>
                    <a:pt x="3" y="2"/>
                    <a:pt x="3" y="1"/>
                  </a:cubicBezTo>
                  <a:cubicBezTo>
                    <a:pt x="3" y="1"/>
                    <a:pt x="3" y="1"/>
                    <a:pt x="3" y="1"/>
                  </a:cubicBezTo>
                  <a:cubicBezTo>
                    <a:pt x="3" y="1"/>
                    <a:pt x="3" y="0"/>
                    <a:pt x="3" y="1"/>
                  </a:cubicBezTo>
                  <a:cubicBezTo>
                    <a:pt x="3" y="1"/>
                    <a:pt x="3" y="1"/>
                    <a:pt x="3" y="1"/>
                  </a:cubicBezTo>
                  <a:cubicBezTo>
                    <a:pt x="3" y="1"/>
                    <a:pt x="3" y="1"/>
                    <a:pt x="3" y="1"/>
                  </a:cubicBezTo>
                  <a:cubicBezTo>
                    <a:pt x="3" y="2"/>
                    <a:pt x="3" y="2"/>
                    <a:pt x="3" y="3"/>
                  </a:cubicBezTo>
                  <a:cubicBezTo>
                    <a:pt x="4" y="4"/>
                    <a:pt x="4" y="4"/>
                    <a:pt x="4" y="4"/>
                  </a:cubicBezTo>
                  <a:cubicBezTo>
                    <a:pt x="4" y="4"/>
                    <a:pt x="4" y="4"/>
                    <a:pt x="4" y="4"/>
                  </a:cubicBezTo>
                  <a:cubicBezTo>
                    <a:pt x="4" y="4"/>
                    <a:pt x="4" y="4"/>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4" name="Freeform 482"/>
            <p:cNvSpPr/>
            <p:nvPr/>
          </p:nvSpPr>
          <p:spPr bwMode="auto">
            <a:xfrm>
              <a:off x="3788" y="2182"/>
              <a:ext cx="2" cy="7"/>
            </a:xfrm>
            <a:custGeom>
              <a:avLst/>
              <a:gdLst>
                <a:gd name="T0" fmla="*/ 1 w 1"/>
                <a:gd name="T1" fmla="*/ 3 h 3"/>
                <a:gd name="T2" fmla="*/ 1 w 1"/>
                <a:gd name="T3" fmla="*/ 3 h 3"/>
                <a:gd name="T4" fmla="*/ 0 w 1"/>
                <a:gd name="T5" fmla="*/ 3 h 3"/>
                <a:gd name="T6" fmla="*/ 1 w 1"/>
                <a:gd name="T7" fmla="*/ 0 h 3"/>
                <a:gd name="T8" fmla="*/ 1 w 1"/>
                <a:gd name="T9" fmla="*/ 0 h 3"/>
                <a:gd name="T10" fmla="*/ 1 w 1"/>
                <a:gd name="T11" fmla="*/ 0 h 3"/>
                <a:gd name="T12" fmla="*/ 1 w 1"/>
                <a:gd name="T13" fmla="*/ 3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1" y="3"/>
                    <a:pt x="1" y="3"/>
                  </a:cubicBezTo>
                  <a:cubicBezTo>
                    <a:pt x="0" y="3"/>
                    <a:pt x="0" y="3"/>
                    <a:pt x="0" y="3"/>
                  </a:cubicBezTo>
                  <a:cubicBezTo>
                    <a:pt x="0" y="2"/>
                    <a:pt x="1" y="1"/>
                    <a:pt x="1" y="0"/>
                  </a:cubicBezTo>
                  <a:cubicBezTo>
                    <a:pt x="1" y="0"/>
                    <a:pt x="1" y="0"/>
                    <a:pt x="1" y="0"/>
                  </a:cubicBezTo>
                  <a:cubicBezTo>
                    <a:pt x="1" y="0"/>
                    <a:pt x="1" y="0"/>
                    <a:pt x="1" y="0"/>
                  </a:cubicBezTo>
                  <a:cubicBezTo>
                    <a:pt x="1" y="1"/>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5" name="Freeform 483"/>
            <p:cNvSpPr/>
            <p:nvPr/>
          </p:nvSpPr>
          <p:spPr bwMode="auto">
            <a:xfrm>
              <a:off x="3846" y="2130"/>
              <a:ext cx="5" cy="8"/>
            </a:xfrm>
            <a:custGeom>
              <a:avLst/>
              <a:gdLst>
                <a:gd name="T0" fmla="*/ 0 w 2"/>
                <a:gd name="T1" fmla="*/ 3 h 3"/>
                <a:gd name="T2" fmla="*/ 0 w 2"/>
                <a:gd name="T3" fmla="*/ 3 h 3"/>
                <a:gd name="T4" fmla="*/ 0 w 2"/>
                <a:gd name="T5" fmla="*/ 2 h 3"/>
                <a:gd name="T6" fmla="*/ 1 w 2"/>
                <a:gd name="T7" fmla="*/ 1 h 3"/>
                <a:gd name="T8" fmla="*/ 2 w 2"/>
                <a:gd name="T9" fmla="*/ 0 h 3"/>
                <a:gd name="T10" fmla="*/ 2 w 2"/>
                <a:gd name="T11" fmla="*/ 1 h 3"/>
                <a:gd name="T12" fmla="*/ 1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3"/>
                  </a:cubicBezTo>
                  <a:cubicBezTo>
                    <a:pt x="0" y="2"/>
                    <a:pt x="0" y="2"/>
                    <a:pt x="0" y="2"/>
                  </a:cubicBezTo>
                  <a:cubicBezTo>
                    <a:pt x="1" y="1"/>
                    <a:pt x="1" y="1"/>
                    <a:pt x="1" y="1"/>
                  </a:cubicBezTo>
                  <a:cubicBezTo>
                    <a:pt x="1" y="0"/>
                    <a:pt x="2" y="0"/>
                    <a:pt x="2" y="0"/>
                  </a:cubicBezTo>
                  <a:cubicBezTo>
                    <a:pt x="2" y="1"/>
                    <a:pt x="2" y="1"/>
                    <a:pt x="2" y="1"/>
                  </a:cubicBezTo>
                  <a:cubicBezTo>
                    <a:pt x="1" y="2"/>
                    <a:pt x="1" y="2"/>
                    <a:pt x="1"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6" name="Freeform 484"/>
            <p:cNvSpPr/>
            <p:nvPr/>
          </p:nvSpPr>
          <p:spPr bwMode="auto">
            <a:xfrm>
              <a:off x="3864" y="2156"/>
              <a:ext cx="5" cy="5"/>
            </a:xfrm>
            <a:custGeom>
              <a:avLst/>
              <a:gdLst>
                <a:gd name="T0" fmla="*/ 0 w 2"/>
                <a:gd name="T1" fmla="*/ 2 h 2"/>
                <a:gd name="T2" fmla="*/ 0 w 2"/>
                <a:gd name="T3" fmla="*/ 2 h 2"/>
                <a:gd name="T4" fmla="*/ 0 w 2"/>
                <a:gd name="T5" fmla="*/ 2 h 2"/>
                <a:gd name="T6" fmla="*/ 1 w 2"/>
                <a:gd name="T7" fmla="*/ 0 h 2"/>
                <a:gd name="T8" fmla="*/ 1 w 2"/>
                <a:gd name="T9" fmla="*/ 0 h 2"/>
                <a:gd name="T10" fmla="*/ 2 w 2"/>
                <a:gd name="T11" fmla="*/ 0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1" y="1"/>
                    <a:pt x="1" y="1"/>
                    <a:pt x="1" y="0"/>
                  </a:cubicBezTo>
                  <a:cubicBezTo>
                    <a:pt x="1" y="0"/>
                    <a:pt x="1" y="0"/>
                    <a:pt x="1" y="0"/>
                  </a:cubicBezTo>
                  <a:cubicBezTo>
                    <a:pt x="2" y="0"/>
                    <a:pt x="2" y="0"/>
                    <a:pt x="2"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7" name="Freeform 485"/>
            <p:cNvSpPr/>
            <p:nvPr/>
          </p:nvSpPr>
          <p:spPr bwMode="auto">
            <a:xfrm>
              <a:off x="3867" y="2156"/>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8" name="Freeform 486"/>
            <p:cNvSpPr/>
            <p:nvPr/>
          </p:nvSpPr>
          <p:spPr bwMode="auto">
            <a:xfrm>
              <a:off x="3869" y="2156"/>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89" name="Freeform 487"/>
            <p:cNvSpPr/>
            <p:nvPr/>
          </p:nvSpPr>
          <p:spPr bwMode="auto">
            <a:xfrm>
              <a:off x="3869" y="2156"/>
              <a:ext cx="5" cy="5"/>
            </a:xfrm>
            <a:custGeom>
              <a:avLst/>
              <a:gdLst>
                <a:gd name="T0" fmla="*/ 0 w 2"/>
                <a:gd name="T1" fmla="*/ 2 h 2"/>
                <a:gd name="T2" fmla="*/ 0 w 2"/>
                <a:gd name="T3" fmla="*/ 2 h 2"/>
                <a:gd name="T4" fmla="*/ 0 w 2"/>
                <a:gd name="T5" fmla="*/ 2 h 2"/>
                <a:gd name="T6" fmla="*/ 1 w 2"/>
                <a:gd name="T7" fmla="*/ 1 h 2"/>
                <a:gd name="T8" fmla="*/ 1 w 2"/>
                <a:gd name="T9" fmla="*/ 1 h 2"/>
                <a:gd name="T10" fmla="*/ 1 w 2"/>
                <a:gd name="T11" fmla="*/ 1 h 2"/>
                <a:gd name="T12" fmla="*/ 1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1" y="1"/>
                    <a:pt x="1" y="1"/>
                    <a:pt x="1" y="1"/>
                  </a:cubicBezTo>
                  <a:cubicBezTo>
                    <a:pt x="1" y="0"/>
                    <a:pt x="1" y="0"/>
                    <a:pt x="1" y="1"/>
                  </a:cubicBezTo>
                  <a:cubicBezTo>
                    <a:pt x="2" y="1"/>
                    <a:pt x="2" y="1"/>
                    <a:pt x="1" y="1"/>
                  </a:cubicBezTo>
                  <a:cubicBezTo>
                    <a:pt x="1" y="1"/>
                    <a:pt x="1" y="2"/>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0" name="Freeform 488"/>
            <p:cNvSpPr/>
            <p:nvPr/>
          </p:nvSpPr>
          <p:spPr bwMode="auto">
            <a:xfrm>
              <a:off x="3854" y="2148"/>
              <a:ext cx="2" cy="8"/>
            </a:xfrm>
            <a:custGeom>
              <a:avLst/>
              <a:gdLst>
                <a:gd name="T0" fmla="*/ 0 w 1"/>
                <a:gd name="T1" fmla="*/ 3 h 3"/>
                <a:gd name="T2" fmla="*/ 0 w 1"/>
                <a:gd name="T3" fmla="*/ 2 h 3"/>
                <a:gd name="T4" fmla="*/ 0 w 1"/>
                <a:gd name="T5" fmla="*/ 1 h 3"/>
                <a:gd name="T6" fmla="*/ 0 w 1"/>
                <a:gd name="T7" fmla="*/ 0 h 3"/>
                <a:gd name="T8" fmla="*/ 1 w 1"/>
                <a:gd name="T9" fmla="*/ 0 h 3"/>
                <a:gd name="T10" fmla="*/ 1 w 1"/>
                <a:gd name="T11" fmla="*/ 0 h 3"/>
                <a:gd name="T12" fmla="*/ 1 w 1"/>
                <a:gd name="T13" fmla="*/ 1 h 3"/>
                <a:gd name="T14" fmla="*/ 1 w 1"/>
                <a:gd name="T15" fmla="*/ 2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2"/>
                    <a:pt x="0" y="2"/>
                  </a:cubicBezTo>
                  <a:cubicBezTo>
                    <a:pt x="0" y="2"/>
                    <a:pt x="0" y="1"/>
                    <a:pt x="0" y="1"/>
                  </a:cubicBezTo>
                  <a:cubicBezTo>
                    <a:pt x="0" y="1"/>
                    <a:pt x="0" y="1"/>
                    <a:pt x="0" y="0"/>
                  </a:cubicBezTo>
                  <a:cubicBezTo>
                    <a:pt x="0" y="0"/>
                    <a:pt x="1" y="0"/>
                    <a:pt x="1" y="0"/>
                  </a:cubicBezTo>
                  <a:cubicBezTo>
                    <a:pt x="1" y="0"/>
                    <a:pt x="1" y="0"/>
                    <a:pt x="1" y="0"/>
                  </a:cubicBezTo>
                  <a:cubicBezTo>
                    <a:pt x="1" y="1"/>
                    <a:pt x="1" y="1"/>
                    <a:pt x="1" y="1"/>
                  </a:cubicBezTo>
                  <a:cubicBezTo>
                    <a:pt x="1" y="2"/>
                    <a:pt x="1" y="2"/>
                    <a:pt x="1" y="2"/>
                  </a:cubicBezTo>
                  <a:cubicBezTo>
                    <a:pt x="1" y="2"/>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1" name="Freeform 489"/>
            <p:cNvSpPr/>
            <p:nvPr/>
          </p:nvSpPr>
          <p:spPr bwMode="auto">
            <a:xfrm>
              <a:off x="3864" y="2153"/>
              <a:ext cx="3" cy="8"/>
            </a:xfrm>
            <a:custGeom>
              <a:avLst/>
              <a:gdLst>
                <a:gd name="T0" fmla="*/ 0 w 1"/>
                <a:gd name="T1" fmla="*/ 3 h 3"/>
                <a:gd name="T2" fmla="*/ 0 w 1"/>
                <a:gd name="T3" fmla="*/ 3 h 3"/>
                <a:gd name="T4" fmla="*/ 0 w 1"/>
                <a:gd name="T5" fmla="*/ 2 h 3"/>
                <a:gd name="T6" fmla="*/ 0 w 1"/>
                <a:gd name="T7" fmla="*/ 2 h 3"/>
                <a:gd name="T8" fmla="*/ 0 w 1"/>
                <a:gd name="T9" fmla="*/ 1 h 3"/>
                <a:gd name="T10" fmla="*/ 1 w 1"/>
                <a:gd name="T11" fmla="*/ 1 h 3"/>
                <a:gd name="T12" fmla="*/ 1 w 1"/>
                <a:gd name="T13" fmla="*/ 1 h 3"/>
                <a:gd name="T14" fmla="*/ 1 w 1"/>
                <a:gd name="T15" fmla="*/ 2 h 3"/>
                <a:gd name="T16" fmla="*/ 0 w 1"/>
                <a:gd name="T17" fmla="*/ 2 h 3"/>
                <a:gd name="T18" fmla="*/ 0 w 1"/>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3">
                  <a:moveTo>
                    <a:pt x="0" y="3"/>
                  </a:moveTo>
                  <a:cubicBezTo>
                    <a:pt x="0" y="3"/>
                    <a:pt x="0" y="3"/>
                    <a:pt x="0" y="3"/>
                  </a:cubicBezTo>
                  <a:cubicBezTo>
                    <a:pt x="0" y="3"/>
                    <a:pt x="0" y="3"/>
                    <a:pt x="0" y="2"/>
                  </a:cubicBezTo>
                  <a:cubicBezTo>
                    <a:pt x="0" y="2"/>
                    <a:pt x="0" y="2"/>
                    <a:pt x="0" y="2"/>
                  </a:cubicBezTo>
                  <a:cubicBezTo>
                    <a:pt x="0" y="1"/>
                    <a:pt x="0" y="1"/>
                    <a:pt x="0" y="1"/>
                  </a:cubicBezTo>
                  <a:cubicBezTo>
                    <a:pt x="0" y="1"/>
                    <a:pt x="0" y="0"/>
                    <a:pt x="1" y="1"/>
                  </a:cubicBezTo>
                  <a:cubicBezTo>
                    <a:pt x="1" y="1"/>
                    <a:pt x="1" y="1"/>
                    <a:pt x="1" y="1"/>
                  </a:cubicBezTo>
                  <a:cubicBezTo>
                    <a:pt x="1" y="1"/>
                    <a:pt x="1" y="1"/>
                    <a:pt x="1" y="2"/>
                  </a:cubicBezTo>
                  <a:cubicBezTo>
                    <a:pt x="1" y="2"/>
                    <a:pt x="1"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2" name="Freeform 490"/>
            <p:cNvSpPr/>
            <p:nvPr/>
          </p:nvSpPr>
          <p:spPr bwMode="auto">
            <a:xfrm>
              <a:off x="3892" y="2125"/>
              <a:ext cx="3" cy="3"/>
            </a:xfrm>
            <a:custGeom>
              <a:avLst/>
              <a:gdLst>
                <a:gd name="T0" fmla="*/ 0 w 1"/>
                <a:gd name="T1" fmla="*/ 1 h 1"/>
                <a:gd name="T2" fmla="*/ 0 w 1"/>
                <a:gd name="T3" fmla="*/ 1 h 1"/>
                <a:gd name="T4" fmla="*/ 0 w 1"/>
                <a:gd name="T5" fmla="*/ 0 h 1"/>
                <a:gd name="T6" fmla="*/ 1 w 1"/>
                <a:gd name="T7" fmla="*/ 0 h 1"/>
                <a:gd name="T8" fmla="*/ 1 w 1"/>
                <a:gd name="T9" fmla="*/ 0 h 1"/>
                <a:gd name="T10" fmla="*/ 1 w 1"/>
                <a:gd name="T11" fmla="*/ 0 h 1"/>
                <a:gd name="T12" fmla="*/ 1 w 1"/>
                <a:gd name="T13" fmla="*/ 0 h 1"/>
                <a:gd name="T14" fmla="*/ 1 w 1"/>
                <a:gd name="T15" fmla="*/ 0 h 1"/>
                <a:gd name="T16" fmla="*/ 1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3" name="Freeform 491"/>
            <p:cNvSpPr/>
            <p:nvPr/>
          </p:nvSpPr>
          <p:spPr bwMode="auto">
            <a:xfrm>
              <a:off x="3882" y="2153"/>
              <a:ext cx="2" cy="6"/>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4" name="Freeform 492"/>
            <p:cNvSpPr/>
            <p:nvPr/>
          </p:nvSpPr>
          <p:spPr bwMode="auto">
            <a:xfrm>
              <a:off x="3879" y="2151"/>
              <a:ext cx="3"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5" name="Freeform 493"/>
            <p:cNvSpPr/>
            <p:nvPr/>
          </p:nvSpPr>
          <p:spPr bwMode="auto">
            <a:xfrm>
              <a:off x="3892" y="2141"/>
              <a:ext cx="3" cy="5"/>
            </a:xfrm>
            <a:custGeom>
              <a:avLst/>
              <a:gdLst>
                <a:gd name="T0" fmla="*/ 0 w 1"/>
                <a:gd name="T1" fmla="*/ 2 h 2"/>
                <a:gd name="T2" fmla="*/ 0 w 1"/>
                <a:gd name="T3" fmla="*/ 2 h 2"/>
                <a:gd name="T4" fmla="*/ 0 w 1"/>
                <a:gd name="T5" fmla="*/ 1 h 2"/>
                <a:gd name="T6" fmla="*/ 0 w 1"/>
                <a:gd name="T7" fmla="*/ 0 h 2"/>
                <a:gd name="T8" fmla="*/ 0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1"/>
                  </a:cubicBezTo>
                  <a:cubicBezTo>
                    <a:pt x="0" y="1"/>
                    <a:pt x="0" y="0"/>
                    <a:pt x="0" y="0"/>
                  </a:cubicBezTo>
                  <a:cubicBezTo>
                    <a:pt x="0" y="0"/>
                    <a:pt x="0" y="0"/>
                    <a:pt x="0" y="0"/>
                  </a:cubicBezTo>
                  <a:cubicBezTo>
                    <a:pt x="0" y="0"/>
                    <a:pt x="1" y="0"/>
                    <a:pt x="1" y="0"/>
                  </a:cubicBezTo>
                  <a:cubicBezTo>
                    <a:pt x="0"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6" name="Freeform 494"/>
            <p:cNvSpPr/>
            <p:nvPr/>
          </p:nvSpPr>
          <p:spPr bwMode="auto">
            <a:xfrm>
              <a:off x="3856" y="2146"/>
              <a:ext cx="3" cy="7"/>
            </a:xfrm>
            <a:custGeom>
              <a:avLst/>
              <a:gdLst>
                <a:gd name="T0" fmla="*/ 1 w 1"/>
                <a:gd name="T1" fmla="*/ 3 h 3"/>
                <a:gd name="T2" fmla="*/ 0 w 1"/>
                <a:gd name="T3" fmla="*/ 2 h 3"/>
                <a:gd name="T4" fmla="*/ 0 w 1"/>
                <a:gd name="T5" fmla="*/ 2 h 3"/>
                <a:gd name="T6" fmla="*/ 1 w 1"/>
                <a:gd name="T7" fmla="*/ 1 h 3"/>
                <a:gd name="T8" fmla="*/ 1 w 1"/>
                <a:gd name="T9" fmla="*/ 0 h 3"/>
                <a:gd name="T10" fmla="*/ 1 w 1"/>
                <a:gd name="T11" fmla="*/ 1 h 3"/>
                <a:gd name="T12" fmla="*/ 1 w 1"/>
                <a:gd name="T13" fmla="*/ 2 h 3"/>
                <a:gd name="T14" fmla="*/ 1 w 1"/>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3">
                  <a:moveTo>
                    <a:pt x="1" y="3"/>
                  </a:moveTo>
                  <a:cubicBezTo>
                    <a:pt x="1" y="3"/>
                    <a:pt x="0" y="3"/>
                    <a:pt x="0" y="2"/>
                  </a:cubicBezTo>
                  <a:cubicBezTo>
                    <a:pt x="0" y="2"/>
                    <a:pt x="0" y="2"/>
                    <a:pt x="0" y="2"/>
                  </a:cubicBezTo>
                  <a:cubicBezTo>
                    <a:pt x="0" y="2"/>
                    <a:pt x="1" y="1"/>
                    <a:pt x="1" y="1"/>
                  </a:cubicBezTo>
                  <a:cubicBezTo>
                    <a:pt x="1" y="0"/>
                    <a:pt x="1" y="0"/>
                    <a:pt x="1" y="0"/>
                  </a:cubicBezTo>
                  <a:cubicBezTo>
                    <a:pt x="1" y="0"/>
                    <a:pt x="1" y="1"/>
                    <a:pt x="1" y="1"/>
                  </a:cubicBezTo>
                  <a:cubicBezTo>
                    <a:pt x="1" y="1"/>
                    <a:pt x="1" y="2"/>
                    <a:pt x="1" y="2"/>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7" name="Freeform 495"/>
            <p:cNvSpPr/>
            <p:nvPr/>
          </p:nvSpPr>
          <p:spPr bwMode="auto">
            <a:xfrm>
              <a:off x="3851" y="2133"/>
              <a:ext cx="3" cy="5"/>
            </a:xfrm>
            <a:custGeom>
              <a:avLst/>
              <a:gdLst>
                <a:gd name="T0" fmla="*/ 0 w 1"/>
                <a:gd name="T1" fmla="*/ 2 h 2"/>
                <a:gd name="T2" fmla="*/ 0 w 1"/>
                <a:gd name="T3" fmla="*/ 2 h 2"/>
                <a:gd name="T4" fmla="*/ 0 w 1"/>
                <a:gd name="T5" fmla="*/ 2 h 2"/>
                <a:gd name="T6" fmla="*/ 0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0"/>
                    <a:pt x="0" y="0"/>
                  </a:cubicBezTo>
                  <a:cubicBezTo>
                    <a:pt x="0" y="0"/>
                    <a:pt x="0" y="0"/>
                    <a:pt x="1" y="0"/>
                  </a:cubicBezTo>
                  <a:cubicBezTo>
                    <a:pt x="1" y="0"/>
                    <a:pt x="1" y="0"/>
                    <a:pt x="1" y="0"/>
                  </a:cubicBezTo>
                  <a:cubicBezTo>
                    <a:pt x="1" y="1"/>
                    <a:pt x="1"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8" name="Freeform 496"/>
            <p:cNvSpPr/>
            <p:nvPr/>
          </p:nvSpPr>
          <p:spPr bwMode="auto">
            <a:xfrm>
              <a:off x="3849" y="2133"/>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599" name="Freeform 497"/>
            <p:cNvSpPr/>
            <p:nvPr/>
          </p:nvSpPr>
          <p:spPr bwMode="auto">
            <a:xfrm>
              <a:off x="3851" y="2133"/>
              <a:ext cx="3" cy="5"/>
            </a:xfrm>
            <a:custGeom>
              <a:avLst/>
              <a:gdLst>
                <a:gd name="T0" fmla="*/ 0 w 1"/>
                <a:gd name="T1" fmla="*/ 2 h 2"/>
                <a:gd name="T2" fmla="*/ 0 w 1"/>
                <a:gd name="T3" fmla="*/ 2 h 2"/>
                <a:gd name="T4" fmla="*/ 0 w 1"/>
                <a:gd name="T5" fmla="*/ 2 h 2"/>
                <a:gd name="T6" fmla="*/ 0 w 1"/>
                <a:gd name="T7" fmla="*/ 1 h 2"/>
                <a:gd name="T8" fmla="*/ 0 w 1"/>
                <a:gd name="T9" fmla="*/ 0 h 2"/>
                <a:gd name="T10" fmla="*/ 0 w 1"/>
                <a:gd name="T11" fmla="*/ 0 h 2"/>
                <a:gd name="T12" fmla="*/ 1 w 1"/>
                <a:gd name="T13" fmla="*/ 0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0" y="2"/>
                    <a:pt x="0" y="1"/>
                    <a:pt x="0" y="1"/>
                  </a:cubicBezTo>
                  <a:cubicBezTo>
                    <a:pt x="0" y="0"/>
                    <a:pt x="0" y="0"/>
                    <a:pt x="0" y="0"/>
                  </a:cubicBezTo>
                  <a:cubicBezTo>
                    <a:pt x="0" y="0"/>
                    <a:pt x="0" y="0"/>
                    <a:pt x="0"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0" name="Freeform 498"/>
            <p:cNvSpPr/>
            <p:nvPr/>
          </p:nvSpPr>
          <p:spPr bwMode="auto">
            <a:xfrm>
              <a:off x="3851" y="2146"/>
              <a:ext cx="3" cy="2"/>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1" name="Freeform 499"/>
            <p:cNvSpPr/>
            <p:nvPr/>
          </p:nvSpPr>
          <p:spPr bwMode="auto">
            <a:xfrm>
              <a:off x="3851" y="2146"/>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1 h 2"/>
                <a:gd name="T12" fmla="*/ 0 w 1"/>
                <a:gd name="T13" fmla="*/ 1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1"/>
                    <a:pt x="1" y="1"/>
                  </a:cubicBezTo>
                  <a:cubicBezTo>
                    <a:pt x="0" y="1"/>
                    <a:pt x="0" y="1"/>
                    <a:pt x="0" y="1"/>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2" name="Freeform 500"/>
            <p:cNvSpPr/>
            <p:nvPr/>
          </p:nvSpPr>
          <p:spPr bwMode="auto">
            <a:xfrm>
              <a:off x="3851" y="2148"/>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3" name="Freeform 501"/>
            <p:cNvSpPr/>
            <p:nvPr/>
          </p:nvSpPr>
          <p:spPr bwMode="auto">
            <a:xfrm>
              <a:off x="3851" y="2148"/>
              <a:ext cx="5" cy="5"/>
            </a:xfrm>
            <a:custGeom>
              <a:avLst/>
              <a:gdLst>
                <a:gd name="T0" fmla="*/ 1 w 2"/>
                <a:gd name="T1" fmla="*/ 2 h 2"/>
                <a:gd name="T2" fmla="*/ 1 w 2"/>
                <a:gd name="T3" fmla="*/ 1 h 2"/>
                <a:gd name="T4" fmla="*/ 1 w 2"/>
                <a:gd name="T5" fmla="*/ 1 h 2"/>
                <a:gd name="T6" fmla="*/ 1 w 2"/>
                <a:gd name="T7" fmla="*/ 0 h 2"/>
                <a:gd name="T8" fmla="*/ 2 w 2"/>
                <a:gd name="T9" fmla="*/ 0 h 2"/>
                <a:gd name="T10" fmla="*/ 2 w 2"/>
                <a:gd name="T11" fmla="*/ 0 h 2"/>
                <a:gd name="T12" fmla="*/ 1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1"/>
                    <a:pt x="1" y="1"/>
                  </a:cubicBezTo>
                  <a:cubicBezTo>
                    <a:pt x="0" y="1"/>
                    <a:pt x="0" y="1"/>
                    <a:pt x="1" y="1"/>
                  </a:cubicBezTo>
                  <a:cubicBezTo>
                    <a:pt x="1" y="0"/>
                    <a:pt x="1" y="0"/>
                    <a:pt x="1" y="0"/>
                  </a:cubicBezTo>
                  <a:cubicBezTo>
                    <a:pt x="1" y="0"/>
                    <a:pt x="2" y="0"/>
                    <a:pt x="2" y="0"/>
                  </a:cubicBezTo>
                  <a:cubicBezTo>
                    <a:pt x="2" y="0"/>
                    <a:pt x="2" y="0"/>
                    <a:pt x="2" y="0"/>
                  </a:cubicBezTo>
                  <a:cubicBezTo>
                    <a:pt x="1" y="1"/>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4" name="Freeform 502"/>
            <p:cNvSpPr/>
            <p:nvPr/>
          </p:nvSpPr>
          <p:spPr bwMode="auto">
            <a:xfrm>
              <a:off x="3859" y="2148"/>
              <a:ext cx="3" cy="3"/>
            </a:xfrm>
            <a:custGeom>
              <a:avLst/>
              <a:gdLst>
                <a:gd name="T0" fmla="*/ 0 w 1"/>
                <a:gd name="T1" fmla="*/ 1 h 1"/>
                <a:gd name="T2" fmla="*/ 0 w 1"/>
                <a:gd name="T3" fmla="*/ 1 h 1"/>
                <a:gd name="T4" fmla="*/ 0 w 1"/>
                <a:gd name="T5" fmla="*/ 1 h 1"/>
                <a:gd name="T6" fmla="*/ 0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0" y="0"/>
                  </a:cubicBezTo>
                  <a:cubicBezTo>
                    <a:pt x="1" y="0"/>
                    <a:pt x="1" y="0"/>
                    <a:pt x="1" y="0"/>
                  </a:cubicBezTo>
                  <a:cubicBezTo>
                    <a:pt x="1" y="0"/>
                    <a:pt x="1" y="0"/>
                    <a:pt x="1"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5" name="Freeform 503"/>
            <p:cNvSpPr/>
            <p:nvPr/>
          </p:nvSpPr>
          <p:spPr bwMode="auto">
            <a:xfrm>
              <a:off x="3859" y="2148"/>
              <a:ext cx="3" cy="5"/>
            </a:xfrm>
            <a:custGeom>
              <a:avLst/>
              <a:gdLst>
                <a:gd name="T0" fmla="*/ 0 w 1"/>
                <a:gd name="T1" fmla="*/ 2 h 2"/>
                <a:gd name="T2" fmla="*/ 0 w 1"/>
                <a:gd name="T3" fmla="*/ 1 h 2"/>
                <a:gd name="T4" fmla="*/ 0 w 1"/>
                <a:gd name="T5" fmla="*/ 1 h 2"/>
                <a:gd name="T6" fmla="*/ 1 w 1"/>
                <a:gd name="T7" fmla="*/ 0 h 2"/>
                <a:gd name="T8" fmla="*/ 1 w 1"/>
                <a:gd name="T9" fmla="*/ 0 h 2"/>
                <a:gd name="T10" fmla="*/ 1 w 1"/>
                <a:gd name="T11" fmla="*/ 1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1"/>
                    <a:pt x="0" y="1"/>
                  </a:cubicBezTo>
                  <a:cubicBezTo>
                    <a:pt x="0" y="1"/>
                    <a:pt x="0" y="1"/>
                    <a:pt x="0" y="1"/>
                  </a:cubicBezTo>
                  <a:cubicBezTo>
                    <a:pt x="1" y="0"/>
                    <a:pt x="1" y="0"/>
                    <a:pt x="1" y="0"/>
                  </a:cubicBezTo>
                  <a:cubicBezTo>
                    <a:pt x="1" y="0"/>
                    <a:pt x="1" y="0"/>
                    <a:pt x="1" y="0"/>
                  </a:cubicBezTo>
                  <a:cubicBezTo>
                    <a:pt x="1" y="0"/>
                    <a:pt x="1" y="1"/>
                    <a:pt x="1" y="1"/>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6" name="Freeform 504"/>
            <p:cNvSpPr/>
            <p:nvPr/>
          </p:nvSpPr>
          <p:spPr bwMode="auto">
            <a:xfrm>
              <a:off x="3859" y="2151"/>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2" y="0"/>
                    <a:pt x="2" y="0"/>
                    <a:pt x="2" y="0"/>
                  </a:cubicBezTo>
                  <a:cubicBezTo>
                    <a:pt x="2" y="0"/>
                    <a:pt x="2" y="0"/>
                    <a:pt x="2" y="0"/>
                  </a:cubicBezTo>
                  <a:cubicBezTo>
                    <a:pt x="1" y="0"/>
                    <a:pt x="1" y="0"/>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7" name="Freeform 505"/>
            <p:cNvSpPr/>
            <p:nvPr/>
          </p:nvSpPr>
          <p:spPr bwMode="auto">
            <a:xfrm>
              <a:off x="3862" y="2151"/>
              <a:ext cx="2"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8" name="Freeform 506"/>
            <p:cNvSpPr/>
            <p:nvPr/>
          </p:nvSpPr>
          <p:spPr bwMode="auto">
            <a:xfrm>
              <a:off x="3862" y="2151"/>
              <a:ext cx="5" cy="5"/>
            </a:xfrm>
            <a:custGeom>
              <a:avLst/>
              <a:gdLst>
                <a:gd name="T0" fmla="*/ 0 w 2"/>
                <a:gd name="T1" fmla="*/ 2 h 2"/>
                <a:gd name="T2" fmla="*/ 0 w 2"/>
                <a:gd name="T3" fmla="*/ 2 h 2"/>
                <a:gd name="T4" fmla="*/ 0 w 2"/>
                <a:gd name="T5" fmla="*/ 1 h 2"/>
                <a:gd name="T6" fmla="*/ 2 w 2"/>
                <a:gd name="T7" fmla="*/ 0 h 2"/>
                <a:gd name="T8" fmla="*/ 2 w 2"/>
                <a:gd name="T9" fmla="*/ 0 h 2"/>
                <a:gd name="T10" fmla="*/ 2 w 2"/>
                <a:gd name="T11" fmla="*/ 0 h 2"/>
                <a:gd name="T12" fmla="*/ 1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1"/>
                    <a:pt x="0" y="1"/>
                    <a:pt x="0" y="1"/>
                  </a:cubicBezTo>
                  <a:cubicBezTo>
                    <a:pt x="2" y="0"/>
                    <a:pt x="2" y="0"/>
                    <a:pt x="2" y="0"/>
                  </a:cubicBezTo>
                  <a:cubicBezTo>
                    <a:pt x="2" y="0"/>
                    <a:pt x="2" y="0"/>
                    <a:pt x="2" y="0"/>
                  </a:cubicBezTo>
                  <a:cubicBezTo>
                    <a:pt x="2" y="0"/>
                    <a:pt x="2" y="0"/>
                    <a:pt x="2"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09" name="Freeform 507"/>
            <p:cNvSpPr/>
            <p:nvPr/>
          </p:nvSpPr>
          <p:spPr bwMode="auto">
            <a:xfrm>
              <a:off x="3874" y="2153"/>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0" name="Freeform 508"/>
            <p:cNvSpPr/>
            <p:nvPr/>
          </p:nvSpPr>
          <p:spPr bwMode="auto">
            <a:xfrm>
              <a:off x="3874" y="2151"/>
              <a:ext cx="5" cy="5"/>
            </a:xfrm>
            <a:custGeom>
              <a:avLst/>
              <a:gdLst>
                <a:gd name="T0" fmla="*/ 0 w 2"/>
                <a:gd name="T1" fmla="*/ 2 h 2"/>
                <a:gd name="T2" fmla="*/ 0 w 2"/>
                <a:gd name="T3" fmla="*/ 2 h 2"/>
                <a:gd name="T4" fmla="*/ 0 w 2"/>
                <a:gd name="T5" fmla="*/ 2 h 2"/>
                <a:gd name="T6" fmla="*/ 1 w 2"/>
                <a:gd name="T7" fmla="*/ 1 h 2"/>
                <a:gd name="T8" fmla="*/ 1 w 2"/>
                <a:gd name="T9" fmla="*/ 1 h 2"/>
                <a:gd name="T10" fmla="*/ 2 w 2"/>
                <a:gd name="T11" fmla="*/ 1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2"/>
                    <a:pt x="1" y="1"/>
                    <a:pt x="1" y="1"/>
                  </a:cubicBezTo>
                  <a:cubicBezTo>
                    <a:pt x="1" y="0"/>
                    <a:pt x="1" y="0"/>
                    <a:pt x="1" y="1"/>
                  </a:cubicBezTo>
                  <a:cubicBezTo>
                    <a:pt x="2" y="1"/>
                    <a:pt x="2" y="1"/>
                    <a:pt x="2" y="1"/>
                  </a:cubicBezTo>
                  <a:cubicBezTo>
                    <a:pt x="1" y="1"/>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1" name="Freeform 509"/>
            <p:cNvSpPr/>
            <p:nvPr/>
          </p:nvSpPr>
          <p:spPr bwMode="auto">
            <a:xfrm>
              <a:off x="3877" y="2151"/>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2" name="Freeform 510"/>
            <p:cNvSpPr/>
            <p:nvPr/>
          </p:nvSpPr>
          <p:spPr bwMode="auto">
            <a:xfrm>
              <a:off x="3854" y="2115"/>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3" name="Freeform 511"/>
            <p:cNvSpPr/>
            <p:nvPr/>
          </p:nvSpPr>
          <p:spPr bwMode="auto">
            <a:xfrm>
              <a:off x="3854" y="2118"/>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2 w 2"/>
                <a:gd name="T11" fmla="*/ 0 h 1"/>
                <a:gd name="T12" fmla="*/ 2 w 2"/>
                <a:gd name="T13" fmla="*/ 0 h 1"/>
                <a:gd name="T14" fmla="*/ 1 w 2"/>
                <a:gd name="T15" fmla="*/ 1 h 1"/>
                <a:gd name="T16" fmla="*/ 1 w 2"/>
                <a:gd name="T17" fmla="*/ 1 h 1"/>
                <a:gd name="T18" fmla="*/ 1 w 2"/>
                <a:gd name="T19" fmla="*/ 1 h 1"/>
                <a:gd name="T20" fmla="*/ 0 w 2"/>
                <a:gd name="T21"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1">
                  <a:moveTo>
                    <a:pt x="0" y="1"/>
                  </a:moveTo>
                  <a:cubicBezTo>
                    <a:pt x="0" y="1"/>
                    <a:pt x="0" y="1"/>
                    <a:pt x="0" y="1"/>
                  </a:cubicBezTo>
                  <a:cubicBezTo>
                    <a:pt x="0" y="1"/>
                    <a:pt x="0" y="1"/>
                    <a:pt x="0" y="1"/>
                  </a:cubicBezTo>
                  <a:cubicBezTo>
                    <a:pt x="1" y="0"/>
                    <a:pt x="1" y="0"/>
                    <a:pt x="1" y="0"/>
                  </a:cubicBezTo>
                  <a:cubicBezTo>
                    <a:pt x="1" y="0"/>
                    <a:pt x="1" y="0"/>
                    <a:pt x="1" y="0"/>
                  </a:cubicBezTo>
                  <a:cubicBezTo>
                    <a:pt x="2" y="0"/>
                    <a:pt x="2" y="0"/>
                    <a:pt x="2" y="0"/>
                  </a:cubicBezTo>
                  <a:cubicBezTo>
                    <a:pt x="2" y="0"/>
                    <a:pt x="2" y="0"/>
                    <a:pt x="2" y="0"/>
                  </a:cubicBezTo>
                  <a:cubicBezTo>
                    <a:pt x="1" y="1"/>
                    <a:pt x="1" y="1"/>
                    <a:pt x="1" y="1"/>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4" name="Freeform 512"/>
            <p:cNvSpPr/>
            <p:nvPr/>
          </p:nvSpPr>
          <p:spPr bwMode="auto">
            <a:xfrm>
              <a:off x="3859" y="2118"/>
              <a:ext cx="8" cy="7"/>
            </a:xfrm>
            <a:custGeom>
              <a:avLst/>
              <a:gdLst>
                <a:gd name="T0" fmla="*/ 0 w 3"/>
                <a:gd name="T1" fmla="*/ 3 h 3"/>
                <a:gd name="T2" fmla="*/ 0 w 3"/>
                <a:gd name="T3" fmla="*/ 3 h 3"/>
                <a:gd name="T4" fmla="*/ 0 w 3"/>
                <a:gd name="T5" fmla="*/ 3 h 3"/>
                <a:gd name="T6" fmla="*/ 2 w 3"/>
                <a:gd name="T7" fmla="*/ 1 h 3"/>
                <a:gd name="T8" fmla="*/ 3 w 3"/>
                <a:gd name="T9" fmla="*/ 0 h 3"/>
                <a:gd name="T10" fmla="*/ 3 w 3"/>
                <a:gd name="T11" fmla="*/ 0 h 3"/>
                <a:gd name="T12" fmla="*/ 3 w 3"/>
                <a:gd name="T13" fmla="*/ 1 h 3"/>
                <a:gd name="T14" fmla="*/ 2 w 3"/>
                <a:gd name="T15" fmla="*/ 1 h 3"/>
                <a:gd name="T16" fmla="*/ 1 w 3"/>
                <a:gd name="T17" fmla="*/ 3 h 3"/>
                <a:gd name="T18" fmla="*/ 0 w 3"/>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0" y="3"/>
                  </a:moveTo>
                  <a:cubicBezTo>
                    <a:pt x="0" y="3"/>
                    <a:pt x="0" y="3"/>
                    <a:pt x="0" y="3"/>
                  </a:cubicBezTo>
                  <a:cubicBezTo>
                    <a:pt x="0" y="3"/>
                    <a:pt x="0" y="3"/>
                    <a:pt x="0" y="3"/>
                  </a:cubicBezTo>
                  <a:cubicBezTo>
                    <a:pt x="1" y="2"/>
                    <a:pt x="1" y="2"/>
                    <a:pt x="2" y="1"/>
                  </a:cubicBezTo>
                  <a:cubicBezTo>
                    <a:pt x="3" y="0"/>
                    <a:pt x="3" y="0"/>
                    <a:pt x="3" y="0"/>
                  </a:cubicBezTo>
                  <a:cubicBezTo>
                    <a:pt x="3" y="0"/>
                    <a:pt x="3" y="0"/>
                    <a:pt x="3" y="0"/>
                  </a:cubicBezTo>
                  <a:cubicBezTo>
                    <a:pt x="3" y="1"/>
                    <a:pt x="3" y="1"/>
                    <a:pt x="3" y="1"/>
                  </a:cubicBezTo>
                  <a:cubicBezTo>
                    <a:pt x="2" y="1"/>
                    <a:pt x="2" y="1"/>
                    <a:pt x="2" y="1"/>
                  </a:cubicBezTo>
                  <a:cubicBezTo>
                    <a:pt x="2" y="2"/>
                    <a:pt x="1" y="2"/>
                    <a:pt x="1" y="3"/>
                  </a:cubicBezTo>
                  <a:cubicBezTo>
                    <a:pt x="1" y="3"/>
                    <a:pt x="1"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5" name="Freeform 513"/>
            <p:cNvSpPr/>
            <p:nvPr/>
          </p:nvSpPr>
          <p:spPr bwMode="auto">
            <a:xfrm>
              <a:off x="3862" y="2118"/>
              <a:ext cx="7" cy="7"/>
            </a:xfrm>
            <a:custGeom>
              <a:avLst/>
              <a:gdLst>
                <a:gd name="T0" fmla="*/ 0 w 3"/>
                <a:gd name="T1" fmla="*/ 3 h 3"/>
                <a:gd name="T2" fmla="*/ 0 w 3"/>
                <a:gd name="T3" fmla="*/ 3 h 3"/>
                <a:gd name="T4" fmla="*/ 0 w 3"/>
                <a:gd name="T5" fmla="*/ 3 h 3"/>
                <a:gd name="T6" fmla="*/ 3 w 3"/>
                <a:gd name="T7" fmla="*/ 0 h 3"/>
                <a:gd name="T8" fmla="*/ 3 w 3"/>
                <a:gd name="T9" fmla="*/ 0 h 3"/>
                <a:gd name="T10" fmla="*/ 3 w 3"/>
                <a:gd name="T11" fmla="*/ 0 h 3"/>
                <a:gd name="T12" fmla="*/ 0 w 3"/>
                <a:gd name="T13" fmla="*/ 3 h 3"/>
                <a:gd name="T14" fmla="*/ 0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3"/>
                  </a:moveTo>
                  <a:cubicBezTo>
                    <a:pt x="0" y="3"/>
                    <a:pt x="0" y="3"/>
                    <a:pt x="0" y="3"/>
                  </a:cubicBezTo>
                  <a:cubicBezTo>
                    <a:pt x="0" y="3"/>
                    <a:pt x="0" y="3"/>
                    <a:pt x="0" y="3"/>
                  </a:cubicBezTo>
                  <a:cubicBezTo>
                    <a:pt x="1" y="2"/>
                    <a:pt x="2" y="1"/>
                    <a:pt x="3" y="0"/>
                  </a:cubicBezTo>
                  <a:cubicBezTo>
                    <a:pt x="3" y="0"/>
                    <a:pt x="3" y="0"/>
                    <a:pt x="3" y="0"/>
                  </a:cubicBezTo>
                  <a:cubicBezTo>
                    <a:pt x="3" y="0"/>
                    <a:pt x="3" y="0"/>
                    <a:pt x="3" y="0"/>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6" name="Freeform 514"/>
            <p:cNvSpPr/>
            <p:nvPr/>
          </p:nvSpPr>
          <p:spPr bwMode="auto">
            <a:xfrm>
              <a:off x="3867" y="2118"/>
              <a:ext cx="5" cy="5"/>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0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2" y="0"/>
                    <a:pt x="2" y="0"/>
                    <a:pt x="2" y="0"/>
                  </a:cubicBezTo>
                  <a:cubicBezTo>
                    <a:pt x="2" y="0"/>
                    <a:pt x="2" y="0"/>
                    <a:pt x="2" y="0"/>
                  </a:cubicBezTo>
                  <a:cubicBezTo>
                    <a:pt x="2" y="0"/>
                    <a:pt x="2" y="0"/>
                    <a:pt x="2"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7" name="Freeform 515"/>
            <p:cNvSpPr/>
            <p:nvPr/>
          </p:nvSpPr>
          <p:spPr bwMode="auto">
            <a:xfrm>
              <a:off x="3869" y="2115"/>
              <a:ext cx="5" cy="8"/>
            </a:xfrm>
            <a:custGeom>
              <a:avLst/>
              <a:gdLst>
                <a:gd name="T0" fmla="*/ 0 w 2"/>
                <a:gd name="T1" fmla="*/ 3 h 3"/>
                <a:gd name="T2" fmla="*/ 0 w 2"/>
                <a:gd name="T3" fmla="*/ 2 h 3"/>
                <a:gd name="T4" fmla="*/ 0 w 2"/>
                <a:gd name="T5" fmla="*/ 2 h 3"/>
                <a:gd name="T6" fmla="*/ 2 w 2"/>
                <a:gd name="T7" fmla="*/ 0 h 3"/>
                <a:gd name="T8" fmla="*/ 2 w 2"/>
                <a:gd name="T9" fmla="*/ 0 h 3"/>
                <a:gd name="T10" fmla="*/ 2 w 2"/>
                <a:gd name="T11" fmla="*/ 1 h 3"/>
                <a:gd name="T12" fmla="*/ 0 w 2"/>
                <a:gd name="T13" fmla="*/ 2 h 3"/>
                <a:gd name="T14" fmla="*/ 0 w 2"/>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0" y="3"/>
                  </a:moveTo>
                  <a:cubicBezTo>
                    <a:pt x="0" y="3"/>
                    <a:pt x="0" y="3"/>
                    <a:pt x="0" y="2"/>
                  </a:cubicBezTo>
                  <a:cubicBezTo>
                    <a:pt x="0" y="2"/>
                    <a:pt x="0" y="2"/>
                    <a:pt x="0" y="2"/>
                  </a:cubicBezTo>
                  <a:cubicBezTo>
                    <a:pt x="0" y="2"/>
                    <a:pt x="1" y="1"/>
                    <a:pt x="2" y="0"/>
                  </a:cubicBezTo>
                  <a:cubicBezTo>
                    <a:pt x="2" y="0"/>
                    <a:pt x="2" y="0"/>
                    <a:pt x="2" y="0"/>
                  </a:cubicBezTo>
                  <a:cubicBezTo>
                    <a:pt x="2" y="1"/>
                    <a:pt x="2" y="1"/>
                    <a:pt x="2" y="1"/>
                  </a:cubicBezTo>
                  <a:cubicBezTo>
                    <a:pt x="1" y="1"/>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8" name="Freeform 516"/>
            <p:cNvSpPr/>
            <p:nvPr/>
          </p:nvSpPr>
          <p:spPr bwMode="auto">
            <a:xfrm>
              <a:off x="3869" y="2115"/>
              <a:ext cx="8" cy="5"/>
            </a:xfrm>
            <a:custGeom>
              <a:avLst/>
              <a:gdLst>
                <a:gd name="T0" fmla="*/ 1 w 3"/>
                <a:gd name="T1" fmla="*/ 2 h 2"/>
                <a:gd name="T2" fmla="*/ 0 w 3"/>
                <a:gd name="T3" fmla="*/ 2 h 2"/>
                <a:gd name="T4" fmla="*/ 0 w 3"/>
                <a:gd name="T5" fmla="*/ 2 h 2"/>
                <a:gd name="T6" fmla="*/ 2 w 3"/>
                <a:gd name="T7" fmla="*/ 0 h 2"/>
                <a:gd name="T8" fmla="*/ 3 w 3"/>
                <a:gd name="T9" fmla="*/ 0 h 2"/>
                <a:gd name="T10" fmla="*/ 3 w 3"/>
                <a:gd name="T11" fmla="*/ 1 h 2"/>
                <a:gd name="T12" fmla="*/ 1 w 3"/>
                <a:gd name="T13" fmla="*/ 2 h 2"/>
                <a:gd name="T14" fmla="*/ 1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1" y="2"/>
                  </a:moveTo>
                  <a:cubicBezTo>
                    <a:pt x="1" y="2"/>
                    <a:pt x="1" y="2"/>
                    <a:pt x="0" y="2"/>
                  </a:cubicBezTo>
                  <a:cubicBezTo>
                    <a:pt x="0" y="2"/>
                    <a:pt x="0" y="2"/>
                    <a:pt x="0" y="2"/>
                  </a:cubicBezTo>
                  <a:cubicBezTo>
                    <a:pt x="1" y="2"/>
                    <a:pt x="2" y="1"/>
                    <a:pt x="2" y="0"/>
                  </a:cubicBezTo>
                  <a:cubicBezTo>
                    <a:pt x="2" y="0"/>
                    <a:pt x="2" y="0"/>
                    <a:pt x="3" y="0"/>
                  </a:cubicBezTo>
                  <a:cubicBezTo>
                    <a:pt x="3" y="1"/>
                    <a:pt x="3" y="1"/>
                    <a:pt x="3" y="1"/>
                  </a:cubicBezTo>
                  <a:cubicBezTo>
                    <a:pt x="2"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19" name="Freeform 517"/>
            <p:cNvSpPr/>
            <p:nvPr/>
          </p:nvSpPr>
          <p:spPr bwMode="auto">
            <a:xfrm>
              <a:off x="3872" y="2118"/>
              <a:ext cx="5" cy="5"/>
            </a:xfrm>
            <a:custGeom>
              <a:avLst/>
              <a:gdLst>
                <a:gd name="T0" fmla="*/ 1 w 2"/>
                <a:gd name="T1" fmla="*/ 2 h 2"/>
                <a:gd name="T2" fmla="*/ 0 w 2"/>
                <a:gd name="T3" fmla="*/ 1 h 2"/>
                <a:gd name="T4" fmla="*/ 0 w 2"/>
                <a:gd name="T5" fmla="*/ 1 h 2"/>
                <a:gd name="T6" fmla="*/ 2 w 2"/>
                <a:gd name="T7" fmla="*/ 0 h 2"/>
                <a:gd name="T8" fmla="*/ 2 w 2"/>
                <a:gd name="T9" fmla="*/ 0 h 2"/>
                <a:gd name="T10" fmla="*/ 2 w 2"/>
                <a:gd name="T11" fmla="*/ 0 h 2"/>
                <a:gd name="T12" fmla="*/ 1 w 2"/>
                <a:gd name="T13" fmla="*/ 1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1" y="2"/>
                    <a:pt x="1" y="2"/>
                    <a:pt x="0" y="1"/>
                  </a:cubicBezTo>
                  <a:cubicBezTo>
                    <a:pt x="0" y="1"/>
                    <a:pt x="0" y="1"/>
                    <a:pt x="0" y="1"/>
                  </a:cubicBezTo>
                  <a:cubicBezTo>
                    <a:pt x="1" y="1"/>
                    <a:pt x="2" y="0"/>
                    <a:pt x="2" y="0"/>
                  </a:cubicBezTo>
                  <a:cubicBezTo>
                    <a:pt x="2" y="0"/>
                    <a:pt x="2" y="0"/>
                    <a:pt x="2" y="0"/>
                  </a:cubicBezTo>
                  <a:cubicBezTo>
                    <a:pt x="2" y="0"/>
                    <a:pt x="2" y="0"/>
                    <a:pt x="2" y="0"/>
                  </a:cubicBezTo>
                  <a:cubicBezTo>
                    <a:pt x="2" y="0"/>
                    <a:pt x="1" y="1"/>
                    <a:pt x="1" y="1"/>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0" name="Freeform 518"/>
            <p:cNvSpPr/>
            <p:nvPr/>
          </p:nvSpPr>
          <p:spPr bwMode="auto">
            <a:xfrm>
              <a:off x="3874" y="2118"/>
              <a:ext cx="5" cy="5"/>
            </a:xfrm>
            <a:custGeom>
              <a:avLst/>
              <a:gdLst>
                <a:gd name="T0" fmla="*/ 0 w 2"/>
                <a:gd name="T1" fmla="*/ 2 h 2"/>
                <a:gd name="T2" fmla="*/ 0 w 2"/>
                <a:gd name="T3" fmla="*/ 1 h 2"/>
                <a:gd name="T4" fmla="*/ 0 w 2"/>
                <a:gd name="T5" fmla="*/ 1 h 2"/>
                <a:gd name="T6" fmla="*/ 1 w 2"/>
                <a:gd name="T7" fmla="*/ 0 h 2"/>
                <a:gd name="T8" fmla="*/ 2 w 2"/>
                <a:gd name="T9" fmla="*/ 0 h 2"/>
                <a:gd name="T10" fmla="*/ 2 w 2"/>
                <a:gd name="T11" fmla="*/ 0 h 2"/>
                <a:gd name="T12" fmla="*/ 2 w 2"/>
                <a:gd name="T13" fmla="*/ 0 h 2"/>
                <a:gd name="T14" fmla="*/ 1 w 2"/>
                <a:gd name="T15" fmla="*/ 1 h 2"/>
                <a:gd name="T16" fmla="*/ 1 w 2"/>
                <a:gd name="T17" fmla="*/ 1 h 2"/>
                <a:gd name="T18" fmla="*/ 0 w 2"/>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2">
                  <a:moveTo>
                    <a:pt x="0" y="2"/>
                  </a:moveTo>
                  <a:cubicBezTo>
                    <a:pt x="0" y="2"/>
                    <a:pt x="0" y="1"/>
                    <a:pt x="0" y="1"/>
                  </a:cubicBezTo>
                  <a:cubicBezTo>
                    <a:pt x="0" y="1"/>
                    <a:pt x="0" y="1"/>
                    <a:pt x="0" y="1"/>
                  </a:cubicBezTo>
                  <a:cubicBezTo>
                    <a:pt x="1" y="1"/>
                    <a:pt x="1" y="1"/>
                    <a:pt x="1"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1" name="Freeform 519"/>
            <p:cNvSpPr/>
            <p:nvPr/>
          </p:nvSpPr>
          <p:spPr bwMode="auto">
            <a:xfrm>
              <a:off x="3877" y="2118"/>
              <a:ext cx="5" cy="5"/>
            </a:xfrm>
            <a:custGeom>
              <a:avLst/>
              <a:gdLst>
                <a:gd name="T0" fmla="*/ 0 w 2"/>
                <a:gd name="T1" fmla="*/ 2 h 2"/>
                <a:gd name="T2" fmla="*/ 0 w 2"/>
                <a:gd name="T3" fmla="*/ 2 h 2"/>
                <a:gd name="T4" fmla="*/ 0 w 2"/>
                <a:gd name="T5" fmla="*/ 2 h 2"/>
                <a:gd name="T6" fmla="*/ 1 w 2"/>
                <a:gd name="T7" fmla="*/ 0 h 2"/>
                <a:gd name="T8" fmla="*/ 2 w 2"/>
                <a:gd name="T9" fmla="*/ 0 h 2"/>
                <a:gd name="T10" fmla="*/ 2 w 2"/>
                <a:gd name="T11" fmla="*/ 1 h 2"/>
                <a:gd name="T12" fmla="*/ 0 w 2"/>
                <a:gd name="T13" fmla="*/ 2 h 2"/>
                <a:gd name="T14" fmla="*/ 0 w 2"/>
                <a:gd name="T15" fmla="*/ 2 h 2"/>
                <a:gd name="T16" fmla="*/ 0 w 2"/>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2">
                  <a:moveTo>
                    <a:pt x="0" y="2"/>
                  </a:moveTo>
                  <a:cubicBezTo>
                    <a:pt x="0" y="2"/>
                    <a:pt x="0" y="2"/>
                    <a:pt x="0" y="2"/>
                  </a:cubicBezTo>
                  <a:cubicBezTo>
                    <a:pt x="0" y="2"/>
                    <a:pt x="0" y="2"/>
                    <a:pt x="0" y="2"/>
                  </a:cubicBezTo>
                  <a:cubicBezTo>
                    <a:pt x="0" y="1"/>
                    <a:pt x="1" y="1"/>
                    <a:pt x="1" y="0"/>
                  </a:cubicBezTo>
                  <a:cubicBezTo>
                    <a:pt x="2" y="0"/>
                    <a:pt x="2" y="0"/>
                    <a:pt x="2" y="0"/>
                  </a:cubicBezTo>
                  <a:cubicBezTo>
                    <a:pt x="2" y="1"/>
                    <a:pt x="2" y="1"/>
                    <a:pt x="2" y="1"/>
                  </a:cubicBezTo>
                  <a:cubicBezTo>
                    <a:pt x="1" y="1"/>
                    <a:pt x="1" y="1"/>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2" name="Freeform 520"/>
            <p:cNvSpPr/>
            <p:nvPr/>
          </p:nvSpPr>
          <p:spPr bwMode="auto">
            <a:xfrm>
              <a:off x="3879" y="2120"/>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0 h 1"/>
                <a:gd name="T14" fmla="*/ 1 w 1"/>
                <a:gd name="T15" fmla="*/ 0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3" name="Freeform 521"/>
            <p:cNvSpPr/>
            <p:nvPr/>
          </p:nvSpPr>
          <p:spPr bwMode="auto">
            <a:xfrm>
              <a:off x="3879" y="2120"/>
              <a:ext cx="5" cy="5"/>
            </a:xfrm>
            <a:custGeom>
              <a:avLst/>
              <a:gdLst>
                <a:gd name="T0" fmla="*/ 0 w 2"/>
                <a:gd name="T1" fmla="*/ 2 h 2"/>
                <a:gd name="T2" fmla="*/ 0 w 2"/>
                <a:gd name="T3" fmla="*/ 1 h 2"/>
                <a:gd name="T4" fmla="*/ 0 w 2"/>
                <a:gd name="T5" fmla="*/ 1 h 2"/>
                <a:gd name="T6" fmla="*/ 2 w 2"/>
                <a:gd name="T7" fmla="*/ 0 h 2"/>
                <a:gd name="T8" fmla="*/ 2 w 2"/>
                <a:gd name="T9" fmla="*/ 0 h 2"/>
                <a:gd name="T10" fmla="*/ 2 w 2"/>
                <a:gd name="T11" fmla="*/ 1 h 2"/>
                <a:gd name="T12" fmla="*/ 0 w 2"/>
                <a:gd name="T13" fmla="*/ 1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1"/>
                    <a:pt x="0" y="1"/>
                  </a:cubicBezTo>
                  <a:cubicBezTo>
                    <a:pt x="0" y="1"/>
                    <a:pt x="0" y="1"/>
                    <a:pt x="0" y="1"/>
                  </a:cubicBezTo>
                  <a:cubicBezTo>
                    <a:pt x="2" y="0"/>
                    <a:pt x="2" y="0"/>
                    <a:pt x="2" y="0"/>
                  </a:cubicBezTo>
                  <a:cubicBezTo>
                    <a:pt x="2" y="0"/>
                    <a:pt x="2" y="0"/>
                    <a:pt x="2" y="0"/>
                  </a:cubicBezTo>
                  <a:cubicBezTo>
                    <a:pt x="2" y="0"/>
                    <a:pt x="2" y="1"/>
                    <a:pt x="2" y="1"/>
                  </a:cubicBezTo>
                  <a:cubicBezTo>
                    <a:pt x="0" y="1"/>
                    <a:pt x="0"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4" name="Freeform 522"/>
            <p:cNvSpPr/>
            <p:nvPr/>
          </p:nvSpPr>
          <p:spPr bwMode="auto">
            <a:xfrm>
              <a:off x="3882" y="2123"/>
              <a:ext cx="5" cy="2"/>
            </a:xfrm>
            <a:custGeom>
              <a:avLst/>
              <a:gdLst>
                <a:gd name="T0" fmla="*/ 0 w 2"/>
                <a:gd name="T1" fmla="*/ 1 h 1"/>
                <a:gd name="T2" fmla="*/ 0 w 2"/>
                <a:gd name="T3" fmla="*/ 1 h 1"/>
                <a:gd name="T4" fmla="*/ 0 w 2"/>
                <a:gd name="T5" fmla="*/ 1 h 1"/>
                <a:gd name="T6" fmla="*/ 1 w 2"/>
                <a:gd name="T7" fmla="*/ 0 h 1"/>
                <a:gd name="T8" fmla="*/ 1 w 2"/>
                <a:gd name="T9" fmla="*/ 0 h 1"/>
                <a:gd name="T10" fmla="*/ 1 w 2"/>
                <a:gd name="T11" fmla="*/ 0 h 1"/>
                <a:gd name="T12" fmla="*/ 0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0" y="0"/>
                    <a:pt x="1" y="0"/>
                    <a:pt x="1" y="0"/>
                  </a:cubicBezTo>
                  <a:cubicBezTo>
                    <a:pt x="1" y="0"/>
                    <a:pt x="1" y="0"/>
                    <a:pt x="1" y="0"/>
                  </a:cubicBezTo>
                  <a:cubicBezTo>
                    <a:pt x="2"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5" name="Freeform 523"/>
            <p:cNvSpPr/>
            <p:nvPr/>
          </p:nvSpPr>
          <p:spPr bwMode="auto">
            <a:xfrm>
              <a:off x="3882" y="2125"/>
              <a:ext cx="5" cy="3"/>
            </a:xfrm>
            <a:custGeom>
              <a:avLst/>
              <a:gdLst>
                <a:gd name="T0" fmla="*/ 0 w 2"/>
                <a:gd name="T1" fmla="*/ 1 h 1"/>
                <a:gd name="T2" fmla="*/ 0 w 2"/>
                <a:gd name="T3" fmla="*/ 0 h 1"/>
                <a:gd name="T4" fmla="*/ 0 w 2"/>
                <a:gd name="T5" fmla="*/ 0 h 1"/>
                <a:gd name="T6" fmla="*/ 2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0"/>
                  </a:cubicBezTo>
                  <a:cubicBezTo>
                    <a:pt x="0" y="0"/>
                    <a:pt x="0" y="0"/>
                    <a:pt x="0" y="0"/>
                  </a:cubicBezTo>
                  <a:cubicBezTo>
                    <a:pt x="2" y="0"/>
                    <a:pt x="2" y="0"/>
                    <a:pt x="2" y="0"/>
                  </a:cubicBezTo>
                  <a:cubicBezTo>
                    <a:pt x="2" y="0"/>
                    <a:pt x="2" y="0"/>
                    <a:pt x="2" y="0"/>
                  </a:cubicBezTo>
                  <a:cubicBezTo>
                    <a:pt x="2" y="0"/>
                    <a:pt x="2" y="0"/>
                    <a:pt x="2" y="0"/>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6" name="Freeform 524"/>
            <p:cNvSpPr/>
            <p:nvPr/>
          </p:nvSpPr>
          <p:spPr bwMode="auto">
            <a:xfrm>
              <a:off x="3884" y="2125"/>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7" name="Freeform 525"/>
            <p:cNvSpPr/>
            <p:nvPr/>
          </p:nvSpPr>
          <p:spPr bwMode="auto">
            <a:xfrm>
              <a:off x="3884" y="2125"/>
              <a:ext cx="3" cy="3"/>
            </a:xfrm>
            <a:custGeom>
              <a:avLst/>
              <a:gdLst>
                <a:gd name="T0" fmla="*/ 0 w 1"/>
                <a:gd name="T1" fmla="*/ 1 h 1"/>
                <a:gd name="T2" fmla="*/ 0 w 1"/>
                <a:gd name="T3" fmla="*/ 1 h 1"/>
                <a:gd name="T4" fmla="*/ 0 w 1"/>
                <a:gd name="T5" fmla="*/ 1 h 1"/>
                <a:gd name="T6" fmla="*/ 1 w 1"/>
                <a:gd name="T7" fmla="*/ 0 h 1"/>
                <a:gd name="T8" fmla="*/ 1 w 1"/>
                <a:gd name="T9" fmla="*/ 1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1"/>
                    <a:pt x="1" y="0"/>
                  </a:cubicBezTo>
                  <a:cubicBezTo>
                    <a:pt x="1" y="0"/>
                    <a:pt x="1" y="0"/>
                    <a:pt x="1"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8" name="Freeform 526"/>
            <p:cNvSpPr/>
            <p:nvPr/>
          </p:nvSpPr>
          <p:spPr bwMode="auto">
            <a:xfrm>
              <a:off x="3884" y="2128"/>
              <a:ext cx="5" cy="2"/>
            </a:xfrm>
            <a:custGeom>
              <a:avLst/>
              <a:gdLst>
                <a:gd name="T0" fmla="*/ 0 w 2"/>
                <a:gd name="T1" fmla="*/ 1 h 1"/>
                <a:gd name="T2" fmla="*/ 0 w 2"/>
                <a:gd name="T3" fmla="*/ 1 h 1"/>
                <a:gd name="T4" fmla="*/ 0 w 2"/>
                <a:gd name="T5" fmla="*/ 1 h 1"/>
                <a:gd name="T6" fmla="*/ 1 w 2"/>
                <a:gd name="T7" fmla="*/ 0 h 1"/>
                <a:gd name="T8" fmla="*/ 2 w 2"/>
                <a:gd name="T9" fmla="*/ 0 h 1"/>
                <a:gd name="T10" fmla="*/ 1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1"/>
                  </a:cubicBezTo>
                  <a:cubicBezTo>
                    <a:pt x="0" y="1"/>
                    <a:pt x="0" y="1"/>
                    <a:pt x="0" y="1"/>
                  </a:cubicBezTo>
                  <a:cubicBezTo>
                    <a:pt x="1" y="0"/>
                    <a:pt x="1" y="0"/>
                    <a:pt x="1" y="0"/>
                  </a:cubicBezTo>
                  <a:cubicBezTo>
                    <a:pt x="1" y="0"/>
                    <a:pt x="1" y="0"/>
                    <a:pt x="2" y="0"/>
                  </a:cubicBezTo>
                  <a:cubicBezTo>
                    <a:pt x="2" y="0"/>
                    <a:pt x="2" y="0"/>
                    <a:pt x="1" y="0"/>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29" name="Freeform 527"/>
            <p:cNvSpPr/>
            <p:nvPr/>
          </p:nvSpPr>
          <p:spPr bwMode="auto">
            <a:xfrm>
              <a:off x="3884" y="2130"/>
              <a:ext cx="5" cy="3"/>
            </a:xfrm>
            <a:custGeom>
              <a:avLst/>
              <a:gdLst>
                <a:gd name="T0" fmla="*/ 1 w 2"/>
                <a:gd name="T1" fmla="*/ 1 h 1"/>
                <a:gd name="T2" fmla="*/ 0 w 2"/>
                <a:gd name="T3" fmla="*/ 0 h 1"/>
                <a:gd name="T4" fmla="*/ 1 w 2"/>
                <a:gd name="T5" fmla="*/ 0 h 1"/>
                <a:gd name="T6" fmla="*/ 1 w 2"/>
                <a:gd name="T7" fmla="*/ 0 h 1"/>
                <a:gd name="T8" fmla="*/ 2 w 2"/>
                <a:gd name="T9" fmla="*/ 0 h 1"/>
                <a:gd name="T10" fmla="*/ 2 w 2"/>
                <a:gd name="T11" fmla="*/ 0 h 1"/>
                <a:gd name="T12" fmla="*/ 1 w 2"/>
                <a:gd name="T13" fmla="*/ 0 h 1"/>
                <a:gd name="T14" fmla="*/ 1 w 2"/>
                <a:gd name="T15" fmla="*/ 0 h 1"/>
                <a:gd name="T16" fmla="*/ 1 w 2"/>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1">
                  <a:moveTo>
                    <a:pt x="1" y="1"/>
                  </a:moveTo>
                  <a:cubicBezTo>
                    <a:pt x="1" y="1"/>
                    <a:pt x="0" y="1"/>
                    <a:pt x="0" y="0"/>
                  </a:cubicBezTo>
                  <a:cubicBezTo>
                    <a:pt x="0" y="0"/>
                    <a:pt x="0" y="0"/>
                    <a:pt x="1" y="0"/>
                  </a:cubicBezTo>
                  <a:cubicBezTo>
                    <a:pt x="1" y="0"/>
                    <a:pt x="1" y="0"/>
                    <a:pt x="1" y="0"/>
                  </a:cubicBezTo>
                  <a:cubicBezTo>
                    <a:pt x="1" y="0"/>
                    <a:pt x="2" y="0"/>
                    <a:pt x="2" y="0"/>
                  </a:cubicBezTo>
                  <a:cubicBezTo>
                    <a:pt x="2" y="0"/>
                    <a:pt x="2" y="0"/>
                    <a:pt x="2" y="0"/>
                  </a:cubicBezTo>
                  <a:cubicBezTo>
                    <a:pt x="1" y="0"/>
                    <a:pt x="1" y="0"/>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0" name="Freeform 528"/>
            <p:cNvSpPr/>
            <p:nvPr/>
          </p:nvSpPr>
          <p:spPr bwMode="auto">
            <a:xfrm>
              <a:off x="3887" y="2130"/>
              <a:ext cx="2" cy="3"/>
            </a:xfrm>
            <a:custGeom>
              <a:avLst/>
              <a:gdLst>
                <a:gd name="T0" fmla="*/ 0 w 1"/>
                <a:gd name="T1" fmla="*/ 1 h 1"/>
                <a:gd name="T2" fmla="*/ 0 w 1"/>
                <a:gd name="T3" fmla="*/ 1 h 1"/>
                <a:gd name="T4" fmla="*/ 0 w 1"/>
                <a:gd name="T5" fmla="*/ 1 h 1"/>
                <a:gd name="T6" fmla="*/ 0 w 1"/>
                <a:gd name="T7" fmla="*/ 1 h 1"/>
                <a:gd name="T8" fmla="*/ 0 w 1"/>
                <a:gd name="T9" fmla="*/ 0 h 1"/>
                <a:gd name="T10" fmla="*/ 1 w 1"/>
                <a:gd name="T11" fmla="*/ 0 h 1"/>
                <a:gd name="T12" fmla="*/ 0 w 1"/>
                <a:gd name="T13" fmla="*/ 1 h 1"/>
                <a:gd name="T14" fmla="*/ 0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1"/>
                    <a:pt x="0" y="1"/>
                    <a:pt x="0" y="1"/>
                  </a:cubicBezTo>
                  <a:cubicBezTo>
                    <a:pt x="0" y="0"/>
                    <a:pt x="0" y="0"/>
                    <a:pt x="0" y="0"/>
                  </a:cubicBezTo>
                  <a:cubicBezTo>
                    <a:pt x="0" y="0"/>
                    <a:pt x="1" y="0"/>
                    <a:pt x="1" y="0"/>
                  </a:cubicBezTo>
                  <a:cubicBezTo>
                    <a:pt x="1" y="1"/>
                    <a:pt x="1"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1" name="Freeform 529"/>
            <p:cNvSpPr/>
            <p:nvPr/>
          </p:nvSpPr>
          <p:spPr bwMode="auto">
            <a:xfrm>
              <a:off x="3892" y="2141"/>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1" y="0"/>
                    <a:pt x="1" y="0"/>
                  </a:cubicBezTo>
                  <a:cubicBezTo>
                    <a:pt x="1" y="0"/>
                    <a:pt x="1" y="0"/>
                    <a:pt x="1" y="0"/>
                  </a:cubicBezTo>
                  <a:cubicBezTo>
                    <a:pt x="1" y="0"/>
                    <a:pt x="1" y="0"/>
                    <a:pt x="1"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2" name="Freeform 530"/>
            <p:cNvSpPr/>
            <p:nvPr/>
          </p:nvSpPr>
          <p:spPr bwMode="auto">
            <a:xfrm>
              <a:off x="3892" y="2141"/>
              <a:ext cx="5" cy="2"/>
            </a:xfrm>
            <a:custGeom>
              <a:avLst/>
              <a:gdLst>
                <a:gd name="T0" fmla="*/ 1 w 2"/>
                <a:gd name="T1" fmla="*/ 1 h 1"/>
                <a:gd name="T2" fmla="*/ 1 w 2"/>
                <a:gd name="T3" fmla="*/ 1 h 1"/>
                <a:gd name="T4" fmla="*/ 0 w 2"/>
                <a:gd name="T5" fmla="*/ 1 h 1"/>
                <a:gd name="T6" fmla="*/ 1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0" y="1"/>
                  </a:cubicBezTo>
                  <a:cubicBezTo>
                    <a:pt x="1" y="1"/>
                    <a:pt x="1" y="0"/>
                    <a:pt x="1" y="0"/>
                  </a:cubicBezTo>
                  <a:cubicBezTo>
                    <a:pt x="1" y="0"/>
                    <a:pt x="1"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3" name="Freeform 531"/>
            <p:cNvSpPr/>
            <p:nvPr/>
          </p:nvSpPr>
          <p:spPr bwMode="auto">
            <a:xfrm>
              <a:off x="3882" y="2153"/>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4" name="Freeform 532"/>
            <p:cNvSpPr/>
            <p:nvPr/>
          </p:nvSpPr>
          <p:spPr bwMode="auto">
            <a:xfrm>
              <a:off x="3884" y="2153"/>
              <a:ext cx="3" cy="6"/>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5" name="Freeform 533"/>
            <p:cNvSpPr/>
            <p:nvPr/>
          </p:nvSpPr>
          <p:spPr bwMode="auto">
            <a:xfrm>
              <a:off x="3887" y="2151"/>
              <a:ext cx="2" cy="8"/>
            </a:xfrm>
            <a:custGeom>
              <a:avLst/>
              <a:gdLst>
                <a:gd name="T0" fmla="*/ 0 w 1"/>
                <a:gd name="T1" fmla="*/ 3 h 3"/>
                <a:gd name="T2" fmla="*/ 0 w 1"/>
                <a:gd name="T3" fmla="*/ 3 h 3"/>
                <a:gd name="T4" fmla="*/ 0 w 1"/>
                <a:gd name="T5" fmla="*/ 2 h 3"/>
                <a:gd name="T6" fmla="*/ 0 w 1"/>
                <a:gd name="T7" fmla="*/ 2 h 3"/>
                <a:gd name="T8" fmla="*/ 1 w 1"/>
                <a:gd name="T9" fmla="*/ 0 h 3"/>
                <a:gd name="T10" fmla="*/ 1 w 1"/>
                <a:gd name="T11" fmla="*/ 0 h 3"/>
                <a:gd name="T12" fmla="*/ 1 w 1"/>
                <a:gd name="T13" fmla="*/ 0 h 3"/>
                <a:gd name="T14" fmla="*/ 0 w 1"/>
                <a:gd name="T15" fmla="*/ 2 h 3"/>
                <a:gd name="T16" fmla="*/ 0 w 1"/>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3">
                  <a:moveTo>
                    <a:pt x="0" y="3"/>
                  </a:moveTo>
                  <a:cubicBezTo>
                    <a:pt x="0" y="3"/>
                    <a:pt x="0" y="3"/>
                    <a:pt x="0" y="3"/>
                  </a:cubicBez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2"/>
                    <a:pt x="0" y="2"/>
                  </a:cubicBezTo>
                  <a:cubicBezTo>
                    <a:pt x="0" y="2"/>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6" name="Freeform 534"/>
            <p:cNvSpPr/>
            <p:nvPr/>
          </p:nvSpPr>
          <p:spPr bwMode="auto">
            <a:xfrm>
              <a:off x="3851" y="2136"/>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0 h 2"/>
                <a:gd name="T14" fmla="*/ 1 w 1"/>
                <a:gd name="T15" fmla="*/ 0 h 2"/>
                <a:gd name="T16" fmla="*/ 0 w 1"/>
                <a:gd name="T17" fmla="*/ 2 h 2"/>
                <a:gd name="T18" fmla="*/ 0 w 1"/>
                <a:gd name="T19" fmla="*/ 2 h 2"/>
                <a:gd name="T20" fmla="*/ 0 w 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0" y="2"/>
                  </a:moveTo>
                  <a:cubicBezTo>
                    <a:pt x="0" y="2"/>
                    <a:pt x="0" y="2"/>
                    <a:pt x="0" y="2"/>
                  </a:cubicBezTo>
                  <a:cubicBezTo>
                    <a:pt x="0" y="2"/>
                    <a:pt x="0" y="2"/>
                    <a:pt x="0" y="2"/>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1" y="1"/>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7" name="Freeform 535"/>
            <p:cNvSpPr/>
            <p:nvPr/>
          </p:nvSpPr>
          <p:spPr bwMode="auto">
            <a:xfrm>
              <a:off x="3851" y="2138"/>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8" name="Freeform 536"/>
            <p:cNvSpPr>
              <a:spLocks noEditPoints="1"/>
            </p:cNvSpPr>
            <p:nvPr/>
          </p:nvSpPr>
          <p:spPr bwMode="auto">
            <a:xfrm>
              <a:off x="3849" y="2107"/>
              <a:ext cx="51" cy="52"/>
            </a:xfrm>
            <a:custGeom>
              <a:avLst/>
              <a:gdLst>
                <a:gd name="T0" fmla="*/ 6 w 20"/>
                <a:gd name="T1" fmla="*/ 19 h 20"/>
                <a:gd name="T2" fmla="*/ 6 w 20"/>
                <a:gd name="T3" fmla="*/ 17 h 20"/>
                <a:gd name="T4" fmla="*/ 3 w 20"/>
                <a:gd name="T5" fmla="*/ 17 h 20"/>
                <a:gd name="T6" fmla="*/ 1 w 20"/>
                <a:gd name="T7" fmla="*/ 14 h 20"/>
                <a:gd name="T8" fmla="*/ 2 w 20"/>
                <a:gd name="T9" fmla="*/ 13 h 20"/>
                <a:gd name="T10" fmla="*/ 0 w 20"/>
                <a:gd name="T11" fmla="*/ 10 h 20"/>
                <a:gd name="T12" fmla="*/ 0 w 20"/>
                <a:gd name="T13" fmla="*/ 6 h 20"/>
                <a:gd name="T14" fmla="*/ 2 w 20"/>
                <a:gd name="T15" fmla="*/ 6 h 20"/>
                <a:gd name="T16" fmla="*/ 3 w 20"/>
                <a:gd name="T17" fmla="*/ 3 h 20"/>
                <a:gd name="T18" fmla="*/ 5 w 20"/>
                <a:gd name="T19" fmla="*/ 1 h 20"/>
                <a:gd name="T20" fmla="*/ 7 w 20"/>
                <a:gd name="T21" fmla="*/ 2 h 20"/>
                <a:gd name="T22" fmla="*/ 9 w 20"/>
                <a:gd name="T23" fmla="*/ 0 h 20"/>
                <a:gd name="T24" fmla="*/ 13 w 20"/>
                <a:gd name="T25" fmla="*/ 0 h 20"/>
                <a:gd name="T26" fmla="*/ 13 w 20"/>
                <a:gd name="T27" fmla="*/ 2 h 20"/>
                <a:gd name="T28" fmla="*/ 16 w 20"/>
                <a:gd name="T29" fmla="*/ 3 h 20"/>
                <a:gd name="T30" fmla="*/ 18 w 20"/>
                <a:gd name="T31" fmla="*/ 4 h 20"/>
                <a:gd name="T32" fmla="*/ 19 w 20"/>
                <a:gd name="T33" fmla="*/ 5 h 20"/>
                <a:gd name="T34" fmla="*/ 19 w 20"/>
                <a:gd name="T35" fmla="*/ 6 h 20"/>
                <a:gd name="T36" fmla="*/ 18 w 20"/>
                <a:gd name="T37" fmla="*/ 7 h 20"/>
                <a:gd name="T38" fmla="*/ 18 w 20"/>
                <a:gd name="T39" fmla="*/ 6 h 20"/>
                <a:gd name="T40" fmla="*/ 18 w 20"/>
                <a:gd name="T41" fmla="*/ 9 h 20"/>
                <a:gd name="T42" fmla="*/ 20 w 20"/>
                <a:gd name="T43" fmla="*/ 10 h 20"/>
                <a:gd name="T44" fmla="*/ 19 w 20"/>
                <a:gd name="T45" fmla="*/ 13 h 20"/>
                <a:gd name="T46" fmla="*/ 16 w 20"/>
                <a:gd name="T47" fmla="*/ 15 h 20"/>
                <a:gd name="T48" fmla="*/ 17 w 20"/>
                <a:gd name="T49" fmla="*/ 17 h 20"/>
                <a:gd name="T50" fmla="*/ 14 w 20"/>
                <a:gd name="T51" fmla="*/ 19 h 20"/>
                <a:gd name="T52" fmla="*/ 10 w 20"/>
                <a:gd name="T53" fmla="*/ 18 h 20"/>
                <a:gd name="T54" fmla="*/ 10 w 20"/>
                <a:gd name="T55" fmla="*/ 20 h 20"/>
                <a:gd name="T56" fmla="*/ 9 w 20"/>
                <a:gd name="T57" fmla="*/ 19 h 20"/>
                <a:gd name="T58" fmla="*/ 10 w 20"/>
                <a:gd name="T59" fmla="*/ 17 h 20"/>
                <a:gd name="T60" fmla="*/ 13 w 20"/>
                <a:gd name="T61" fmla="*/ 17 h 20"/>
                <a:gd name="T62" fmla="*/ 16 w 20"/>
                <a:gd name="T63" fmla="*/ 16 h 20"/>
                <a:gd name="T64" fmla="*/ 15 w 20"/>
                <a:gd name="T65" fmla="*/ 15 h 20"/>
                <a:gd name="T66" fmla="*/ 19 w 20"/>
                <a:gd name="T67" fmla="*/ 12 h 20"/>
                <a:gd name="T68" fmla="*/ 18 w 20"/>
                <a:gd name="T69" fmla="*/ 10 h 20"/>
                <a:gd name="T70" fmla="*/ 17 w 20"/>
                <a:gd name="T71" fmla="*/ 6 h 20"/>
                <a:gd name="T72" fmla="*/ 18 w 20"/>
                <a:gd name="T73" fmla="*/ 5 h 20"/>
                <a:gd name="T74" fmla="*/ 17 w 20"/>
                <a:gd name="T75" fmla="*/ 3 h 20"/>
                <a:gd name="T76" fmla="*/ 15 w 20"/>
                <a:gd name="T77" fmla="*/ 4 h 20"/>
                <a:gd name="T78" fmla="*/ 12 w 20"/>
                <a:gd name="T79" fmla="*/ 2 h 20"/>
                <a:gd name="T80" fmla="*/ 10 w 20"/>
                <a:gd name="T81" fmla="*/ 0 h 20"/>
                <a:gd name="T82" fmla="*/ 9 w 20"/>
                <a:gd name="T83" fmla="*/ 2 h 20"/>
                <a:gd name="T84" fmla="*/ 6 w 20"/>
                <a:gd name="T85" fmla="*/ 2 h 20"/>
                <a:gd name="T86" fmla="*/ 3 w 20"/>
                <a:gd name="T87" fmla="*/ 3 h 20"/>
                <a:gd name="T88" fmla="*/ 4 w 20"/>
                <a:gd name="T89" fmla="*/ 4 h 20"/>
                <a:gd name="T90" fmla="*/ 2 w 20"/>
                <a:gd name="T91" fmla="*/ 7 h 20"/>
                <a:gd name="T92" fmla="*/ 0 w 20"/>
                <a:gd name="T93" fmla="*/ 9 h 20"/>
                <a:gd name="T94" fmla="*/ 2 w 20"/>
                <a:gd name="T95" fmla="*/ 10 h 20"/>
                <a:gd name="T96" fmla="*/ 2 w 20"/>
                <a:gd name="T97" fmla="*/ 13 h 20"/>
                <a:gd name="T98" fmla="*/ 3 w 20"/>
                <a:gd name="T99" fmla="*/ 16 h 20"/>
                <a:gd name="T100" fmla="*/ 4 w 20"/>
                <a:gd name="T101" fmla="*/ 15 h 20"/>
                <a:gd name="T102" fmla="*/ 7 w 20"/>
                <a:gd name="T103" fmla="*/ 17 h 20"/>
                <a:gd name="T104" fmla="*/ 10 w 20"/>
                <a:gd name="T105" fmla="*/ 16 h 20"/>
                <a:gd name="T106" fmla="*/ 6 w 20"/>
                <a:gd name="T107" fmla="*/ 5 h 20"/>
                <a:gd name="T108" fmla="*/ 14 w 20"/>
                <a:gd name="T109" fmla="*/ 14 h 20"/>
                <a:gd name="T110" fmla="*/ 14 w 20"/>
                <a:gd name="T111" fmla="*/ 15 h 20"/>
                <a:gd name="T112" fmla="*/ 13 w 20"/>
                <a:gd name="T113" fmla="*/ 15 h 20"/>
                <a:gd name="T114" fmla="*/ 13 w 20"/>
                <a:gd name="T115" fmla="*/ 15 h 20"/>
                <a:gd name="T116" fmla="*/ 10 w 20"/>
                <a:gd name="T117" fmla="*/ 4 h 20"/>
                <a:gd name="T118" fmla="*/ 5 w 20"/>
                <a:gd name="T119" fmla="*/ 13 h 20"/>
                <a:gd name="T120" fmla="*/ 13 w 20"/>
                <a:gd name="T121" fmla="*/ 14 h 20"/>
                <a:gd name="T122" fmla="*/ 14 w 20"/>
                <a:gd name="T123" fmla="*/ 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 h="20">
                  <a:moveTo>
                    <a:pt x="10" y="20"/>
                  </a:moveTo>
                  <a:cubicBezTo>
                    <a:pt x="9" y="20"/>
                    <a:pt x="7" y="19"/>
                    <a:pt x="6" y="19"/>
                  </a:cubicBezTo>
                  <a:cubicBezTo>
                    <a:pt x="6" y="19"/>
                    <a:pt x="6" y="19"/>
                    <a:pt x="6" y="19"/>
                  </a:cubicBezTo>
                  <a:cubicBezTo>
                    <a:pt x="6" y="17"/>
                    <a:pt x="6" y="17"/>
                    <a:pt x="6" y="17"/>
                  </a:cubicBezTo>
                  <a:cubicBezTo>
                    <a:pt x="6" y="17"/>
                    <a:pt x="5" y="17"/>
                    <a:pt x="4" y="16"/>
                  </a:cubicBezTo>
                  <a:cubicBezTo>
                    <a:pt x="3" y="17"/>
                    <a:pt x="3" y="17"/>
                    <a:pt x="3" y="17"/>
                  </a:cubicBezTo>
                  <a:cubicBezTo>
                    <a:pt x="3" y="17"/>
                    <a:pt x="3" y="17"/>
                    <a:pt x="3" y="17"/>
                  </a:cubicBezTo>
                  <a:cubicBezTo>
                    <a:pt x="2" y="16"/>
                    <a:pt x="1" y="15"/>
                    <a:pt x="1" y="14"/>
                  </a:cubicBezTo>
                  <a:cubicBezTo>
                    <a:pt x="1" y="14"/>
                    <a:pt x="1" y="14"/>
                    <a:pt x="1" y="14"/>
                  </a:cubicBezTo>
                  <a:cubicBezTo>
                    <a:pt x="2" y="13"/>
                    <a:pt x="2" y="13"/>
                    <a:pt x="2" y="13"/>
                  </a:cubicBezTo>
                  <a:cubicBezTo>
                    <a:pt x="2" y="12"/>
                    <a:pt x="1" y="11"/>
                    <a:pt x="1" y="10"/>
                  </a:cubicBezTo>
                  <a:cubicBezTo>
                    <a:pt x="0" y="10"/>
                    <a:pt x="0" y="10"/>
                    <a:pt x="0" y="10"/>
                  </a:cubicBezTo>
                  <a:cubicBezTo>
                    <a:pt x="0" y="10"/>
                    <a:pt x="0" y="10"/>
                    <a:pt x="0" y="10"/>
                  </a:cubicBezTo>
                  <a:cubicBezTo>
                    <a:pt x="0" y="8"/>
                    <a:pt x="0" y="7"/>
                    <a:pt x="0" y="6"/>
                  </a:cubicBezTo>
                  <a:cubicBezTo>
                    <a:pt x="0" y="6"/>
                    <a:pt x="0" y="6"/>
                    <a:pt x="1" y="6"/>
                  </a:cubicBezTo>
                  <a:cubicBezTo>
                    <a:pt x="2" y="6"/>
                    <a:pt x="2" y="6"/>
                    <a:pt x="2" y="6"/>
                  </a:cubicBezTo>
                  <a:cubicBezTo>
                    <a:pt x="2" y="6"/>
                    <a:pt x="3" y="5"/>
                    <a:pt x="3" y="4"/>
                  </a:cubicBezTo>
                  <a:cubicBezTo>
                    <a:pt x="3" y="3"/>
                    <a:pt x="3" y="3"/>
                    <a:pt x="3" y="3"/>
                  </a:cubicBezTo>
                  <a:cubicBezTo>
                    <a:pt x="3" y="3"/>
                    <a:pt x="3" y="3"/>
                    <a:pt x="3" y="3"/>
                  </a:cubicBezTo>
                  <a:cubicBezTo>
                    <a:pt x="3" y="2"/>
                    <a:pt x="4" y="1"/>
                    <a:pt x="5" y="1"/>
                  </a:cubicBezTo>
                  <a:cubicBezTo>
                    <a:pt x="5" y="1"/>
                    <a:pt x="6" y="1"/>
                    <a:pt x="6" y="1"/>
                  </a:cubicBezTo>
                  <a:cubicBezTo>
                    <a:pt x="7" y="2"/>
                    <a:pt x="7" y="2"/>
                    <a:pt x="7" y="2"/>
                  </a:cubicBezTo>
                  <a:cubicBezTo>
                    <a:pt x="7" y="1"/>
                    <a:pt x="8" y="1"/>
                    <a:pt x="9" y="1"/>
                  </a:cubicBezTo>
                  <a:cubicBezTo>
                    <a:pt x="9" y="0"/>
                    <a:pt x="9" y="0"/>
                    <a:pt x="9" y="0"/>
                  </a:cubicBezTo>
                  <a:cubicBezTo>
                    <a:pt x="9" y="0"/>
                    <a:pt x="10" y="0"/>
                    <a:pt x="10" y="0"/>
                  </a:cubicBezTo>
                  <a:cubicBezTo>
                    <a:pt x="11" y="0"/>
                    <a:pt x="12" y="0"/>
                    <a:pt x="13" y="0"/>
                  </a:cubicBezTo>
                  <a:cubicBezTo>
                    <a:pt x="13" y="0"/>
                    <a:pt x="13" y="0"/>
                    <a:pt x="13" y="1"/>
                  </a:cubicBezTo>
                  <a:cubicBezTo>
                    <a:pt x="13" y="2"/>
                    <a:pt x="13" y="2"/>
                    <a:pt x="13" y="2"/>
                  </a:cubicBezTo>
                  <a:cubicBezTo>
                    <a:pt x="14" y="2"/>
                    <a:pt x="15" y="3"/>
                    <a:pt x="15" y="3"/>
                  </a:cubicBezTo>
                  <a:cubicBezTo>
                    <a:pt x="16" y="3"/>
                    <a:pt x="16" y="3"/>
                    <a:pt x="16" y="3"/>
                  </a:cubicBezTo>
                  <a:cubicBezTo>
                    <a:pt x="16" y="2"/>
                    <a:pt x="17" y="2"/>
                    <a:pt x="17" y="2"/>
                  </a:cubicBezTo>
                  <a:cubicBezTo>
                    <a:pt x="17" y="3"/>
                    <a:pt x="18" y="4"/>
                    <a:pt x="18" y="4"/>
                  </a:cubicBezTo>
                  <a:cubicBezTo>
                    <a:pt x="18" y="5"/>
                    <a:pt x="18" y="5"/>
                    <a:pt x="19" y="5"/>
                  </a:cubicBezTo>
                  <a:cubicBezTo>
                    <a:pt x="19" y="5"/>
                    <a:pt x="19" y="5"/>
                    <a:pt x="19" y="5"/>
                  </a:cubicBezTo>
                  <a:cubicBezTo>
                    <a:pt x="19" y="5"/>
                    <a:pt x="19" y="5"/>
                    <a:pt x="19" y="6"/>
                  </a:cubicBezTo>
                  <a:cubicBezTo>
                    <a:pt x="19" y="6"/>
                    <a:pt x="19" y="6"/>
                    <a:pt x="19" y="6"/>
                  </a:cubicBezTo>
                  <a:cubicBezTo>
                    <a:pt x="19" y="6"/>
                    <a:pt x="18" y="7"/>
                    <a:pt x="18" y="7"/>
                  </a:cubicBezTo>
                  <a:cubicBezTo>
                    <a:pt x="18" y="7"/>
                    <a:pt x="18" y="7"/>
                    <a:pt x="18" y="7"/>
                  </a:cubicBezTo>
                  <a:cubicBezTo>
                    <a:pt x="18" y="7"/>
                    <a:pt x="18" y="7"/>
                    <a:pt x="18" y="7"/>
                  </a:cubicBezTo>
                  <a:cubicBezTo>
                    <a:pt x="18" y="7"/>
                    <a:pt x="18" y="6"/>
                    <a:pt x="18" y="6"/>
                  </a:cubicBezTo>
                  <a:cubicBezTo>
                    <a:pt x="17" y="6"/>
                    <a:pt x="17" y="6"/>
                    <a:pt x="17" y="6"/>
                  </a:cubicBezTo>
                  <a:cubicBezTo>
                    <a:pt x="18" y="7"/>
                    <a:pt x="18" y="8"/>
                    <a:pt x="18" y="9"/>
                  </a:cubicBezTo>
                  <a:cubicBezTo>
                    <a:pt x="19" y="9"/>
                    <a:pt x="19" y="9"/>
                    <a:pt x="19" y="9"/>
                  </a:cubicBezTo>
                  <a:cubicBezTo>
                    <a:pt x="20" y="9"/>
                    <a:pt x="20" y="9"/>
                    <a:pt x="20" y="10"/>
                  </a:cubicBezTo>
                  <a:cubicBezTo>
                    <a:pt x="20" y="11"/>
                    <a:pt x="20" y="12"/>
                    <a:pt x="19" y="13"/>
                  </a:cubicBezTo>
                  <a:cubicBezTo>
                    <a:pt x="19" y="13"/>
                    <a:pt x="19" y="13"/>
                    <a:pt x="19" y="13"/>
                  </a:cubicBezTo>
                  <a:cubicBezTo>
                    <a:pt x="17" y="13"/>
                    <a:pt x="17" y="13"/>
                    <a:pt x="17" y="14"/>
                  </a:cubicBezTo>
                  <a:cubicBezTo>
                    <a:pt x="17" y="14"/>
                    <a:pt x="16" y="15"/>
                    <a:pt x="16" y="15"/>
                  </a:cubicBezTo>
                  <a:cubicBezTo>
                    <a:pt x="17" y="16"/>
                    <a:pt x="17" y="16"/>
                    <a:pt x="17" y="16"/>
                  </a:cubicBezTo>
                  <a:cubicBezTo>
                    <a:pt x="17" y="16"/>
                    <a:pt x="17" y="17"/>
                    <a:pt x="17" y="17"/>
                  </a:cubicBezTo>
                  <a:cubicBezTo>
                    <a:pt x="16" y="18"/>
                    <a:pt x="15" y="18"/>
                    <a:pt x="14" y="19"/>
                  </a:cubicBezTo>
                  <a:cubicBezTo>
                    <a:pt x="14" y="19"/>
                    <a:pt x="14" y="19"/>
                    <a:pt x="14" y="19"/>
                  </a:cubicBezTo>
                  <a:cubicBezTo>
                    <a:pt x="13" y="17"/>
                    <a:pt x="13" y="17"/>
                    <a:pt x="13" y="17"/>
                  </a:cubicBezTo>
                  <a:cubicBezTo>
                    <a:pt x="12" y="18"/>
                    <a:pt x="11" y="18"/>
                    <a:pt x="10" y="18"/>
                  </a:cubicBezTo>
                  <a:cubicBezTo>
                    <a:pt x="10" y="19"/>
                    <a:pt x="10" y="19"/>
                    <a:pt x="10" y="19"/>
                  </a:cubicBezTo>
                  <a:cubicBezTo>
                    <a:pt x="10" y="20"/>
                    <a:pt x="10" y="20"/>
                    <a:pt x="10" y="20"/>
                  </a:cubicBezTo>
                  <a:close/>
                  <a:moveTo>
                    <a:pt x="7" y="19"/>
                  </a:moveTo>
                  <a:cubicBezTo>
                    <a:pt x="8" y="19"/>
                    <a:pt x="9" y="19"/>
                    <a:pt x="9" y="19"/>
                  </a:cubicBezTo>
                  <a:cubicBezTo>
                    <a:pt x="10" y="18"/>
                    <a:pt x="10" y="18"/>
                    <a:pt x="10" y="18"/>
                  </a:cubicBezTo>
                  <a:cubicBezTo>
                    <a:pt x="10" y="18"/>
                    <a:pt x="10" y="17"/>
                    <a:pt x="10" y="17"/>
                  </a:cubicBezTo>
                  <a:cubicBezTo>
                    <a:pt x="11" y="17"/>
                    <a:pt x="12" y="17"/>
                    <a:pt x="13" y="17"/>
                  </a:cubicBezTo>
                  <a:cubicBezTo>
                    <a:pt x="13" y="17"/>
                    <a:pt x="13" y="17"/>
                    <a:pt x="13" y="17"/>
                  </a:cubicBezTo>
                  <a:cubicBezTo>
                    <a:pt x="14" y="18"/>
                    <a:pt x="14" y="18"/>
                    <a:pt x="14" y="18"/>
                  </a:cubicBezTo>
                  <a:cubicBezTo>
                    <a:pt x="15" y="18"/>
                    <a:pt x="16" y="17"/>
                    <a:pt x="16" y="16"/>
                  </a:cubicBezTo>
                  <a:cubicBezTo>
                    <a:pt x="15" y="15"/>
                    <a:pt x="15" y="15"/>
                    <a:pt x="15" y="15"/>
                  </a:cubicBezTo>
                  <a:cubicBezTo>
                    <a:pt x="15" y="15"/>
                    <a:pt x="15" y="15"/>
                    <a:pt x="15" y="15"/>
                  </a:cubicBezTo>
                  <a:cubicBezTo>
                    <a:pt x="16" y="15"/>
                    <a:pt x="16" y="14"/>
                    <a:pt x="16" y="14"/>
                  </a:cubicBezTo>
                  <a:cubicBezTo>
                    <a:pt x="17" y="13"/>
                    <a:pt x="17" y="12"/>
                    <a:pt x="19" y="12"/>
                  </a:cubicBezTo>
                  <a:cubicBezTo>
                    <a:pt x="19" y="12"/>
                    <a:pt x="19" y="11"/>
                    <a:pt x="19" y="10"/>
                  </a:cubicBezTo>
                  <a:cubicBezTo>
                    <a:pt x="18" y="10"/>
                    <a:pt x="18" y="10"/>
                    <a:pt x="18" y="10"/>
                  </a:cubicBezTo>
                  <a:cubicBezTo>
                    <a:pt x="18" y="10"/>
                    <a:pt x="17" y="10"/>
                    <a:pt x="17" y="9"/>
                  </a:cubicBezTo>
                  <a:cubicBezTo>
                    <a:pt x="17" y="8"/>
                    <a:pt x="17" y="7"/>
                    <a:pt x="17" y="6"/>
                  </a:cubicBezTo>
                  <a:cubicBezTo>
                    <a:pt x="17" y="6"/>
                    <a:pt x="17" y="6"/>
                    <a:pt x="17" y="6"/>
                  </a:cubicBezTo>
                  <a:cubicBezTo>
                    <a:pt x="18" y="5"/>
                    <a:pt x="18" y="5"/>
                    <a:pt x="18" y="5"/>
                  </a:cubicBezTo>
                  <a:cubicBezTo>
                    <a:pt x="18" y="5"/>
                    <a:pt x="18" y="5"/>
                    <a:pt x="18" y="5"/>
                  </a:cubicBezTo>
                  <a:cubicBezTo>
                    <a:pt x="18" y="5"/>
                    <a:pt x="17" y="4"/>
                    <a:pt x="17" y="3"/>
                  </a:cubicBezTo>
                  <a:cubicBezTo>
                    <a:pt x="15" y="4"/>
                    <a:pt x="15" y="4"/>
                    <a:pt x="15" y="4"/>
                  </a:cubicBezTo>
                  <a:cubicBezTo>
                    <a:pt x="15" y="4"/>
                    <a:pt x="15" y="4"/>
                    <a:pt x="15" y="4"/>
                  </a:cubicBezTo>
                  <a:cubicBezTo>
                    <a:pt x="14" y="3"/>
                    <a:pt x="13" y="3"/>
                    <a:pt x="12" y="2"/>
                  </a:cubicBezTo>
                  <a:cubicBezTo>
                    <a:pt x="12" y="2"/>
                    <a:pt x="12" y="2"/>
                    <a:pt x="12" y="2"/>
                  </a:cubicBezTo>
                  <a:cubicBezTo>
                    <a:pt x="13" y="1"/>
                    <a:pt x="13" y="1"/>
                    <a:pt x="13" y="1"/>
                  </a:cubicBezTo>
                  <a:cubicBezTo>
                    <a:pt x="12" y="0"/>
                    <a:pt x="11" y="0"/>
                    <a:pt x="10" y="0"/>
                  </a:cubicBezTo>
                  <a:cubicBezTo>
                    <a:pt x="10" y="2"/>
                    <a:pt x="10" y="2"/>
                    <a:pt x="10" y="2"/>
                  </a:cubicBezTo>
                  <a:cubicBezTo>
                    <a:pt x="10" y="2"/>
                    <a:pt x="10" y="2"/>
                    <a:pt x="9" y="2"/>
                  </a:cubicBezTo>
                  <a:cubicBezTo>
                    <a:pt x="8" y="2"/>
                    <a:pt x="7" y="2"/>
                    <a:pt x="7" y="3"/>
                  </a:cubicBezTo>
                  <a:cubicBezTo>
                    <a:pt x="6" y="3"/>
                    <a:pt x="6" y="3"/>
                    <a:pt x="6" y="2"/>
                  </a:cubicBezTo>
                  <a:cubicBezTo>
                    <a:pt x="5" y="1"/>
                    <a:pt x="5" y="1"/>
                    <a:pt x="5" y="1"/>
                  </a:cubicBezTo>
                  <a:cubicBezTo>
                    <a:pt x="5" y="2"/>
                    <a:pt x="4" y="2"/>
                    <a:pt x="3" y="3"/>
                  </a:cubicBezTo>
                  <a:cubicBezTo>
                    <a:pt x="4" y="4"/>
                    <a:pt x="4" y="4"/>
                    <a:pt x="4" y="4"/>
                  </a:cubicBezTo>
                  <a:cubicBezTo>
                    <a:pt x="4" y="4"/>
                    <a:pt x="4" y="4"/>
                    <a:pt x="4" y="4"/>
                  </a:cubicBezTo>
                  <a:cubicBezTo>
                    <a:pt x="3" y="5"/>
                    <a:pt x="3" y="6"/>
                    <a:pt x="2" y="7"/>
                  </a:cubicBezTo>
                  <a:cubicBezTo>
                    <a:pt x="2" y="7"/>
                    <a:pt x="2" y="7"/>
                    <a:pt x="2" y="7"/>
                  </a:cubicBezTo>
                  <a:cubicBezTo>
                    <a:pt x="1" y="7"/>
                    <a:pt x="1" y="7"/>
                    <a:pt x="1" y="7"/>
                  </a:cubicBezTo>
                  <a:cubicBezTo>
                    <a:pt x="0" y="8"/>
                    <a:pt x="0" y="8"/>
                    <a:pt x="0" y="9"/>
                  </a:cubicBezTo>
                  <a:cubicBezTo>
                    <a:pt x="2" y="10"/>
                    <a:pt x="2" y="10"/>
                    <a:pt x="2" y="10"/>
                  </a:cubicBezTo>
                  <a:cubicBezTo>
                    <a:pt x="2" y="10"/>
                    <a:pt x="2" y="10"/>
                    <a:pt x="2" y="10"/>
                  </a:cubicBezTo>
                  <a:cubicBezTo>
                    <a:pt x="2" y="11"/>
                    <a:pt x="2" y="12"/>
                    <a:pt x="3" y="13"/>
                  </a:cubicBezTo>
                  <a:cubicBezTo>
                    <a:pt x="3" y="13"/>
                    <a:pt x="3" y="13"/>
                    <a:pt x="2" y="13"/>
                  </a:cubicBezTo>
                  <a:cubicBezTo>
                    <a:pt x="1" y="14"/>
                    <a:pt x="1" y="14"/>
                    <a:pt x="1" y="14"/>
                  </a:cubicBezTo>
                  <a:cubicBezTo>
                    <a:pt x="2" y="15"/>
                    <a:pt x="2" y="15"/>
                    <a:pt x="3" y="16"/>
                  </a:cubicBezTo>
                  <a:cubicBezTo>
                    <a:pt x="4" y="15"/>
                    <a:pt x="4" y="15"/>
                    <a:pt x="4" y="15"/>
                  </a:cubicBezTo>
                  <a:cubicBezTo>
                    <a:pt x="4" y="15"/>
                    <a:pt x="4" y="15"/>
                    <a:pt x="4" y="15"/>
                  </a:cubicBezTo>
                  <a:cubicBezTo>
                    <a:pt x="5" y="16"/>
                    <a:pt x="6" y="17"/>
                    <a:pt x="7" y="17"/>
                  </a:cubicBezTo>
                  <a:cubicBezTo>
                    <a:pt x="7" y="17"/>
                    <a:pt x="7" y="17"/>
                    <a:pt x="7" y="17"/>
                  </a:cubicBezTo>
                  <a:lnTo>
                    <a:pt x="7" y="19"/>
                  </a:lnTo>
                  <a:close/>
                  <a:moveTo>
                    <a:pt x="10" y="16"/>
                  </a:moveTo>
                  <a:cubicBezTo>
                    <a:pt x="8" y="16"/>
                    <a:pt x="6" y="15"/>
                    <a:pt x="5" y="13"/>
                  </a:cubicBezTo>
                  <a:cubicBezTo>
                    <a:pt x="3" y="11"/>
                    <a:pt x="3" y="7"/>
                    <a:pt x="6" y="5"/>
                  </a:cubicBezTo>
                  <a:cubicBezTo>
                    <a:pt x="9" y="2"/>
                    <a:pt x="13" y="4"/>
                    <a:pt x="15" y="6"/>
                  </a:cubicBezTo>
                  <a:cubicBezTo>
                    <a:pt x="16" y="8"/>
                    <a:pt x="17" y="12"/>
                    <a:pt x="14" y="14"/>
                  </a:cubicBezTo>
                  <a:cubicBezTo>
                    <a:pt x="14" y="15"/>
                    <a:pt x="14" y="15"/>
                    <a:pt x="14" y="15"/>
                  </a:cubicBezTo>
                  <a:cubicBezTo>
                    <a:pt x="14" y="15"/>
                    <a:pt x="14" y="15"/>
                    <a:pt x="14" y="15"/>
                  </a:cubicBezTo>
                  <a:cubicBezTo>
                    <a:pt x="13" y="15"/>
                    <a:pt x="13" y="15"/>
                    <a:pt x="13" y="15"/>
                  </a:cubicBezTo>
                  <a:cubicBezTo>
                    <a:pt x="13" y="15"/>
                    <a:pt x="13" y="15"/>
                    <a:pt x="13" y="15"/>
                  </a:cubicBezTo>
                  <a:cubicBezTo>
                    <a:pt x="13" y="15"/>
                    <a:pt x="13" y="15"/>
                    <a:pt x="13" y="15"/>
                  </a:cubicBezTo>
                  <a:cubicBezTo>
                    <a:pt x="13" y="15"/>
                    <a:pt x="13" y="15"/>
                    <a:pt x="13" y="15"/>
                  </a:cubicBezTo>
                  <a:cubicBezTo>
                    <a:pt x="12" y="16"/>
                    <a:pt x="11" y="16"/>
                    <a:pt x="10" y="16"/>
                  </a:cubicBezTo>
                  <a:close/>
                  <a:moveTo>
                    <a:pt x="10" y="4"/>
                  </a:moveTo>
                  <a:cubicBezTo>
                    <a:pt x="9" y="4"/>
                    <a:pt x="7" y="4"/>
                    <a:pt x="6" y="5"/>
                  </a:cubicBezTo>
                  <a:cubicBezTo>
                    <a:pt x="3" y="7"/>
                    <a:pt x="4" y="11"/>
                    <a:pt x="5" y="13"/>
                  </a:cubicBezTo>
                  <a:cubicBezTo>
                    <a:pt x="7" y="15"/>
                    <a:pt x="10" y="16"/>
                    <a:pt x="13" y="14"/>
                  </a:cubicBezTo>
                  <a:cubicBezTo>
                    <a:pt x="13" y="14"/>
                    <a:pt x="13" y="14"/>
                    <a:pt x="13" y="14"/>
                  </a:cubicBezTo>
                  <a:cubicBezTo>
                    <a:pt x="13" y="14"/>
                    <a:pt x="13" y="14"/>
                    <a:pt x="13" y="14"/>
                  </a:cubicBezTo>
                  <a:cubicBezTo>
                    <a:pt x="16" y="12"/>
                    <a:pt x="16" y="9"/>
                    <a:pt x="14" y="6"/>
                  </a:cubicBezTo>
                  <a:cubicBezTo>
                    <a:pt x="13" y="5"/>
                    <a:pt x="11"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39" name="Freeform 537"/>
            <p:cNvSpPr>
              <a:spLocks noEditPoints="1"/>
            </p:cNvSpPr>
            <p:nvPr/>
          </p:nvSpPr>
          <p:spPr bwMode="auto">
            <a:xfrm>
              <a:off x="3846" y="2115"/>
              <a:ext cx="51" cy="46"/>
            </a:xfrm>
            <a:custGeom>
              <a:avLst/>
              <a:gdLst>
                <a:gd name="T0" fmla="*/ 7 w 20"/>
                <a:gd name="T1" fmla="*/ 18 h 18"/>
                <a:gd name="T2" fmla="*/ 7 w 20"/>
                <a:gd name="T3" fmla="*/ 16 h 18"/>
                <a:gd name="T4" fmla="*/ 5 w 20"/>
                <a:gd name="T5" fmla="*/ 15 h 18"/>
                <a:gd name="T6" fmla="*/ 3 w 20"/>
                <a:gd name="T7" fmla="*/ 15 h 18"/>
                <a:gd name="T8" fmla="*/ 1 w 20"/>
                <a:gd name="T9" fmla="*/ 12 h 18"/>
                <a:gd name="T10" fmla="*/ 3 w 20"/>
                <a:gd name="T11" fmla="*/ 15 h 18"/>
                <a:gd name="T12" fmla="*/ 5 w 20"/>
                <a:gd name="T13" fmla="*/ 14 h 18"/>
                <a:gd name="T14" fmla="*/ 7 w 20"/>
                <a:gd name="T15" fmla="*/ 16 h 18"/>
                <a:gd name="T16" fmla="*/ 7 w 20"/>
                <a:gd name="T17" fmla="*/ 17 h 18"/>
                <a:gd name="T18" fmla="*/ 10 w 20"/>
                <a:gd name="T19" fmla="*/ 17 h 18"/>
                <a:gd name="T20" fmla="*/ 11 w 20"/>
                <a:gd name="T21" fmla="*/ 16 h 18"/>
                <a:gd name="T22" fmla="*/ 14 w 20"/>
                <a:gd name="T23" fmla="*/ 16 h 18"/>
                <a:gd name="T24" fmla="*/ 17 w 20"/>
                <a:gd name="T25" fmla="*/ 15 h 18"/>
                <a:gd name="T26" fmla="*/ 17 w 20"/>
                <a:gd name="T27" fmla="*/ 13 h 18"/>
                <a:gd name="T28" fmla="*/ 18 w 20"/>
                <a:gd name="T29" fmla="*/ 14 h 18"/>
                <a:gd name="T30" fmla="*/ 17 w 20"/>
                <a:gd name="T31" fmla="*/ 15 h 18"/>
                <a:gd name="T32" fmla="*/ 15 w 20"/>
                <a:gd name="T33" fmla="*/ 17 h 18"/>
                <a:gd name="T34" fmla="*/ 13 w 20"/>
                <a:gd name="T35" fmla="*/ 16 h 18"/>
                <a:gd name="T36" fmla="*/ 11 w 20"/>
                <a:gd name="T37" fmla="*/ 17 h 18"/>
                <a:gd name="T38" fmla="*/ 10 w 20"/>
                <a:gd name="T39" fmla="*/ 18 h 18"/>
                <a:gd name="T40" fmla="*/ 17 w 20"/>
                <a:gd name="T41" fmla="*/ 13 h 18"/>
                <a:gd name="T42" fmla="*/ 17 w 20"/>
                <a:gd name="T43" fmla="*/ 12 h 18"/>
                <a:gd name="T44" fmla="*/ 20 w 20"/>
                <a:gd name="T45" fmla="*/ 10 h 18"/>
                <a:gd name="T46" fmla="*/ 20 w 20"/>
                <a:gd name="T47" fmla="*/ 10 h 18"/>
                <a:gd name="T48" fmla="*/ 19 w 20"/>
                <a:gd name="T49" fmla="*/ 12 h 18"/>
                <a:gd name="T50" fmla="*/ 17 w 20"/>
                <a:gd name="T51" fmla="*/ 13 h 18"/>
                <a:gd name="T52" fmla="*/ 2 w 20"/>
                <a:gd name="T53" fmla="*/ 11 h 18"/>
                <a:gd name="T54" fmla="*/ 2 w 20"/>
                <a:gd name="T55" fmla="*/ 9 h 18"/>
                <a:gd name="T56" fmla="*/ 0 w 20"/>
                <a:gd name="T57" fmla="*/ 8 h 18"/>
                <a:gd name="T58" fmla="*/ 1 w 20"/>
                <a:gd name="T59" fmla="*/ 4 h 18"/>
                <a:gd name="T60" fmla="*/ 1 w 20"/>
                <a:gd name="T61" fmla="*/ 8 h 18"/>
                <a:gd name="T62" fmla="*/ 2 w 20"/>
                <a:gd name="T63" fmla="*/ 9 h 18"/>
                <a:gd name="T64" fmla="*/ 2 w 20"/>
                <a:gd name="T65" fmla="*/ 11 h 18"/>
                <a:gd name="T66" fmla="*/ 16 w 20"/>
                <a:gd name="T67" fmla="*/ 9 h 18"/>
                <a:gd name="T68" fmla="*/ 13 w 20"/>
                <a:gd name="T69" fmla="*/ 3 h 18"/>
                <a:gd name="T70" fmla="*/ 5 w 20"/>
                <a:gd name="T71" fmla="*/ 6 h 18"/>
                <a:gd name="T72" fmla="*/ 5 w 20"/>
                <a:gd name="T73" fmla="*/ 5 h 18"/>
                <a:gd name="T74" fmla="*/ 13 w 20"/>
                <a:gd name="T75" fmla="*/ 3 h 18"/>
                <a:gd name="T76" fmla="*/ 16 w 20"/>
                <a:gd name="T77" fmla="*/ 9 h 18"/>
                <a:gd name="T78" fmla="*/ 4 w 20"/>
                <a:gd name="T79" fmla="*/ 2 h 18"/>
                <a:gd name="T80" fmla="*/ 3 w 20"/>
                <a:gd name="T81" fmla="*/ 1 h 18"/>
                <a:gd name="T82" fmla="*/ 4 w 20"/>
                <a:gd name="T83" fmla="*/ 0 h 18"/>
                <a:gd name="T84" fmla="*/ 4 w 20"/>
                <a:gd name="T85" fmla="*/ 0 h 18"/>
                <a:gd name="T86" fmla="*/ 4 w 20"/>
                <a:gd name="T87" fmla="*/ 1 h 18"/>
                <a:gd name="T88" fmla="*/ 4 w 20"/>
                <a:gd name="T89"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 h="18">
                  <a:moveTo>
                    <a:pt x="10" y="18"/>
                  </a:moveTo>
                  <a:cubicBezTo>
                    <a:pt x="9" y="18"/>
                    <a:pt x="8" y="18"/>
                    <a:pt x="7" y="18"/>
                  </a:cubicBezTo>
                  <a:cubicBezTo>
                    <a:pt x="7" y="18"/>
                    <a:pt x="7" y="18"/>
                    <a:pt x="7" y="18"/>
                  </a:cubicBezTo>
                  <a:cubicBezTo>
                    <a:pt x="7" y="17"/>
                    <a:pt x="7" y="17"/>
                    <a:pt x="7" y="16"/>
                  </a:cubicBezTo>
                  <a:cubicBezTo>
                    <a:pt x="7" y="16"/>
                    <a:pt x="7" y="16"/>
                    <a:pt x="7" y="16"/>
                  </a:cubicBezTo>
                  <a:cubicBezTo>
                    <a:pt x="6" y="16"/>
                    <a:pt x="5" y="15"/>
                    <a:pt x="5" y="15"/>
                  </a:cubicBezTo>
                  <a:cubicBezTo>
                    <a:pt x="3" y="15"/>
                    <a:pt x="3" y="15"/>
                    <a:pt x="3" y="15"/>
                  </a:cubicBezTo>
                  <a:cubicBezTo>
                    <a:pt x="3" y="16"/>
                    <a:pt x="3" y="16"/>
                    <a:pt x="3" y="15"/>
                  </a:cubicBezTo>
                  <a:cubicBezTo>
                    <a:pt x="2" y="15"/>
                    <a:pt x="2" y="14"/>
                    <a:pt x="1" y="13"/>
                  </a:cubicBezTo>
                  <a:cubicBezTo>
                    <a:pt x="1" y="13"/>
                    <a:pt x="1" y="12"/>
                    <a:pt x="1" y="12"/>
                  </a:cubicBezTo>
                  <a:cubicBezTo>
                    <a:pt x="1" y="12"/>
                    <a:pt x="2" y="12"/>
                    <a:pt x="2" y="12"/>
                  </a:cubicBezTo>
                  <a:cubicBezTo>
                    <a:pt x="2" y="13"/>
                    <a:pt x="3" y="14"/>
                    <a:pt x="3" y="15"/>
                  </a:cubicBezTo>
                  <a:cubicBezTo>
                    <a:pt x="4" y="14"/>
                    <a:pt x="4" y="14"/>
                    <a:pt x="4" y="14"/>
                  </a:cubicBezTo>
                  <a:cubicBezTo>
                    <a:pt x="5" y="14"/>
                    <a:pt x="5" y="14"/>
                    <a:pt x="5" y="14"/>
                  </a:cubicBezTo>
                  <a:cubicBezTo>
                    <a:pt x="6" y="15"/>
                    <a:pt x="6" y="15"/>
                    <a:pt x="7" y="16"/>
                  </a:cubicBezTo>
                  <a:cubicBezTo>
                    <a:pt x="7" y="16"/>
                    <a:pt x="7" y="16"/>
                    <a:pt x="7" y="16"/>
                  </a:cubicBezTo>
                  <a:cubicBezTo>
                    <a:pt x="7" y="16"/>
                    <a:pt x="7" y="16"/>
                    <a:pt x="7" y="16"/>
                  </a:cubicBezTo>
                  <a:cubicBezTo>
                    <a:pt x="7" y="17"/>
                    <a:pt x="7" y="17"/>
                    <a:pt x="7" y="17"/>
                  </a:cubicBezTo>
                  <a:cubicBezTo>
                    <a:pt x="8" y="18"/>
                    <a:pt x="9" y="18"/>
                    <a:pt x="10" y="18"/>
                  </a:cubicBezTo>
                  <a:cubicBezTo>
                    <a:pt x="10" y="18"/>
                    <a:pt x="10" y="17"/>
                    <a:pt x="10" y="17"/>
                  </a:cubicBezTo>
                  <a:cubicBezTo>
                    <a:pt x="10" y="17"/>
                    <a:pt x="10" y="17"/>
                    <a:pt x="10" y="16"/>
                  </a:cubicBezTo>
                  <a:cubicBezTo>
                    <a:pt x="10" y="16"/>
                    <a:pt x="10" y="16"/>
                    <a:pt x="11" y="16"/>
                  </a:cubicBezTo>
                  <a:cubicBezTo>
                    <a:pt x="12" y="16"/>
                    <a:pt x="12" y="16"/>
                    <a:pt x="13" y="16"/>
                  </a:cubicBezTo>
                  <a:cubicBezTo>
                    <a:pt x="14" y="15"/>
                    <a:pt x="14" y="15"/>
                    <a:pt x="14" y="16"/>
                  </a:cubicBezTo>
                  <a:cubicBezTo>
                    <a:pt x="15" y="17"/>
                    <a:pt x="15" y="17"/>
                    <a:pt x="15" y="17"/>
                  </a:cubicBezTo>
                  <a:cubicBezTo>
                    <a:pt x="15" y="16"/>
                    <a:pt x="16" y="16"/>
                    <a:pt x="17" y="15"/>
                  </a:cubicBezTo>
                  <a:cubicBezTo>
                    <a:pt x="17" y="15"/>
                    <a:pt x="17" y="14"/>
                    <a:pt x="17" y="14"/>
                  </a:cubicBezTo>
                  <a:cubicBezTo>
                    <a:pt x="17" y="14"/>
                    <a:pt x="17" y="14"/>
                    <a:pt x="17" y="13"/>
                  </a:cubicBezTo>
                  <a:cubicBezTo>
                    <a:pt x="17" y="13"/>
                    <a:pt x="17" y="13"/>
                    <a:pt x="18" y="13"/>
                  </a:cubicBezTo>
                  <a:cubicBezTo>
                    <a:pt x="18" y="13"/>
                    <a:pt x="18" y="13"/>
                    <a:pt x="18" y="14"/>
                  </a:cubicBezTo>
                  <a:cubicBezTo>
                    <a:pt x="18" y="14"/>
                    <a:pt x="18" y="14"/>
                    <a:pt x="18" y="14"/>
                  </a:cubicBezTo>
                  <a:cubicBezTo>
                    <a:pt x="18" y="15"/>
                    <a:pt x="18" y="15"/>
                    <a:pt x="17" y="15"/>
                  </a:cubicBezTo>
                  <a:cubicBezTo>
                    <a:pt x="17" y="15"/>
                    <a:pt x="17" y="15"/>
                    <a:pt x="17" y="15"/>
                  </a:cubicBezTo>
                  <a:cubicBezTo>
                    <a:pt x="16" y="16"/>
                    <a:pt x="16" y="17"/>
                    <a:pt x="15" y="17"/>
                  </a:cubicBezTo>
                  <a:cubicBezTo>
                    <a:pt x="14" y="17"/>
                    <a:pt x="14" y="17"/>
                    <a:pt x="14" y="17"/>
                  </a:cubicBezTo>
                  <a:cubicBezTo>
                    <a:pt x="13" y="16"/>
                    <a:pt x="13" y="16"/>
                    <a:pt x="13" y="16"/>
                  </a:cubicBezTo>
                  <a:cubicBezTo>
                    <a:pt x="13" y="17"/>
                    <a:pt x="12" y="17"/>
                    <a:pt x="11" y="17"/>
                  </a:cubicBezTo>
                  <a:cubicBezTo>
                    <a:pt x="11" y="17"/>
                    <a:pt x="11" y="17"/>
                    <a:pt x="11" y="17"/>
                  </a:cubicBezTo>
                  <a:cubicBezTo>
                    <a:pt x="11" y="18"/>
                    <a:pt x="11" y="18"/>
                    <a:pt x="10" y="18"/>
                  </a:cubicBezTo>
                  <a:cubicBezTo>
                    <a:pt x="10" y="18"/>
                    <a:pt x="10" y="18"/>
                    <a:pt x="10" y="18"/>
                  </a:cubicBezTo>
                  <a:close/>
                  <a:moveTo>
                    <a:pt x="17" y="13"/>
                  </a:moveTo>
                  <a:cubicBezTo>
                    <a:pt x="17" y="13"/>
                    <a:pt x="17" y="13"/>
                    <a:pt x="17" y="13"/>
                  </a:cubicBezTo>
                  <a:cubicBezTo>
                    <a:pt x="17" y="13"/>
                    <a:pt x="17" y="13"/>
                    <a:pt x="17" y="12"/>
                  </a:cubicBezTo>
                  <a:cubicBezTo>
                    <a:pt x="17" y="12"/>
                    <a:pt x="17" y="12"/>
                    <a:pt x="17" y="12"/>
                  </a:cubicBezTo>
                  <a:cubicBezTo>
                    <a:pt x="18" y="11"/>
                    <a:pt x="18" y="11"/>
                    <a:pt x="19" y="11"/>
                  </a:cubicBezTo>
                  <a:cubicBezTo>
                    <a:pt x="19" y="11"/>
                    <a:pt x="19" y="10"/>
                    <a:pt x="20" y="10"/>
                  </a:cubicBezTo>
                  <a:cubicBezTo>
                    <a:pt x="20" y="10"/>
                    <a:pt x="20" y="9"/>
                    <a:pt x="20" y="9"/>
                  </a:cubicBezTo>
                  <a:cubicBezTo>
                    <a:pt x="20" y="10"/>
                    <a:pt x="20" y="10"/>
                    <a:pt x="20" y="10"/>
                  </a:cubicBezTo>
                  <a:cubicBezTo>
                    <a:pt x="20" y="11"/>
                    <a:pt x="20" y="11"/>
                    <a:pt x="20" y="12"/>
                  </a:cubicBezTo>
                  <a:cubicBezTo>
                    <a:pt x="20" y="12"/>
                    <a:pt x="19" y="12"/>
                    <a:pt x="19" y="12"/>
                  </a:cubicBezTo>
                  <a:cubicBezTo>
                    <a:pt x="18" y="12"/>
                    <a:pt x="18" y="12"/>
                    <a:pt x="18" y="12"/>
                  </a:cubicBezTo>
                  <a:cubicBezTo>
                    <a:pt x="18" y="12"/>
                    <a:pt x="18" y="13"/>
                    <a:pt x="17" y="13"/>
                  </a:cubicBezTo>
                  <a:cubicBezTo>
                    <a:pt x="17" y="13"/>
                    <a:pt x="17" y="13"/>
                    <a:pt x="17" y="13"/>
                  </a:cubicBezTo>
                  <a:close/>
                  <a:moveTo>
                    <a:pt x="2" y="11"/>
                  </a:moveTo>
                  <a:cubicBezTo>
                    <a:pt x="2" y="11"/>
                    <a:pt x="2" y="11"/>
                    <a:pt x="2" y="11"/>
                  </a:cubicBezTo>
                  <a:cubicBezTo>
                    <a:pt x="2" y="10"/>
                    <a:pt x="2" y="9"/>
                    <a:pt x="2" y="9"/>
                  </a:cubicBezTo>
                  <a:cubicBezTo>
                    <a:pt x="0" y="9"/>
                    <a:pt x="0" y="9"/>
                    <a:pt x="0" y="9"/>
                  </a:cubicBezTo>
                  <a:cubicBezTo>
                    <a:pt x="0" y="9"/>
                    <a:pt x="0" y="8"/>
                    <a:pt x="0" y="8"/>
                  </a:cubicBezTo>
                  <a:cubicBezTo>
                    <a:pt x="0" y="7"/>
                    <a:pt x="1" y="5"/>
                    <a:pt x="1" y="4"/>
                  </a:cubicBezTo>
                  <a:cubicBezTo>
                    <a:pt x="1" y="4"/>
                    <a:pt x="1" y="3"/>
                    <a:pt x="1" y="4"/>
                  </a:cubicBezTo>
                  <a:cubicBezTo>
                    <a:pt x="2" y="4"/>
                    <a:pt x="2" y="4"/>
                    <a:pt x="2" y="4"/>
                  </a:cubicBezTo>
                  <a:cubicBezTo>
                    <a:pt x="1" y="5"/>
                    <a:pt x="1" y="7"/>
                    <a:pt x="1" y="8"/>
                  </a:cubicBezTo>
                  <a:cubicBezTo>
                    <a:pt x="2" y="8"/>
                    <a:pt x="2" y="8"/>
                    <a:pt x="2" y="8"/>
                  </a:cubicBezTo>
                  <a:cubicBezTo>
                    <a:pt x="2" y="8"/>
                    <a:pt x="2" y="8"/>
                    <a:pt x="2" y="9"/>
                  </a:cubicBezTo>
                  <a:cubicBezTo>
                    <a:pt x="2" y="9"/>
                    <a:pt x="3" y="10"/>
                    <a:pt x="3" y="10"/>
                  </a:cubicBezTo>
                  <a:cubicBezTo>
                    <a:pt x="3" y="11"/>
                    <a:pt x="3" y="11"/>
                    <a:pt x="2" y="11"/>
                  </a:cubicBezTo>
                  <a:cubicBezTo>
                    <a:pt x="2" y="11"/>
                    <a:pt x="2" y="11"/>
                    <a:pt x="2" y="11"/>
                  </a:cubicBezTo>
                  <a:close/>
                  <a:moveTo>
                    <a:pt x="16" y="9"/>
                  </a:moveTo>
                  <a:cubicBezTo>
                    <a:pt x="16" y="9"/>
                    <a:pt x="16" y="9"/>
                    <a:pt x="16" y="9"/>
                  </a:cubicBezTo>
                  <a:cubicBezTo>
                    <a:pt x="16" y="7"/>
                    <a:pt x="15" y="5"/>
                    <a:pt x="13" y="3"/>
                  </a:cubicBezTo>
                  <a:cubicBezTo>
                    <a:pt x="12" y="3"/>
                    <a:pt x="9" y="2"/>
                    <a:pt x="7" y="4"/>
                  </a:cubicBezTo>
                  <a:cubicBezTo>
                    <a:pt x="6" y="4"/>
                    <a:pt x="6" y="5"/>
                    <a:pt x="5" y="6"/>
                  </a:cubicBezTo>
                  <a:cubicBezTo>
                    <a:pt x="5" y="6"/>
                    <a:pt x="5" y="6"/>
                    <a:pt x="5" y="6"/>
                  </a:cubicBezTo>
                  <a:cubicBezTo>
                    <a:pt x="5" y="6"/>
                    <a:pt x="5" y="5"/>
                    <a:pt x="5" y="5"/>
                  </a:cubicBezTo>
                  <a:cubicBezTo>
                    <a:pt x="5" y="5"/>
                    <a:pt x="6" y="4"/>
                    <a:pt x="7" y="3"/>
                  </a:cubicBezTo>
                  <a:cubicBezTo>
                    <a:pt x="9" y="2"/>
                    <a:pt x="11" y="2"/>
                    <a:pt x="13" y="3"/>
                  </a:cubicBezTo>
                  <a:cubicBezTo>
                    <a:pt x="15" y="4"/>
                    <a:pt x="17" y="7"/>
                    <a:pt x="16" y="9"/>
                  </a:cubicBezTo>
                  <a:cubicBezTo>
                    <a:pt x="16" y="9"/>
                    <a:pt x="16" y="9"/>
                    <a:pt x="16" y="9"/>
                  </a:cubicBezTo>
                  <a:close/>
                  <a:moveTo>
                    <a:pt x="4" y="3"/>
                  </a:moveTo>
                  <a:cubicBezTo>
                    <a:pt x="4" y="3"/>
                    <a:pt x="4" y="3"/>
                    <a:pt x="4" y="2"/>
                  </a:cubicBezTo>
                  <a:cubicBezTo>
                    <a:pt x="3" y="2"/>
                    <a:pt x="3" y="2"/>
                    <a:pt x="3" y="2"/>
                  </a:cubicBezTo>
                  <a:cubicBezTo>
                    <a:pt x="3" y="2"/>
                    <a:pt x="3" y="1"/>
                    <a:pt x="3" y="1"/>
                  </a:cubicBezTo>
                  <a:cubicBezTo>
                    <a:pt x="3" y="1"/>
                    <a:pt x="3" y="1"/>
                    <a:pt x="3" y="0"/>
                  </a:cubicBezTo>
                  <a:cubicBezTo>
                    <a:pt x="4" y="0"/>
                    <a:pt x="4" y="0"/>
                    <a:pt x="4" y="0"/>
                  </a:cubicBezTo>
                  <a:cubicBezTo>
                    <a:pt x="4" y="0"/>
                    <a:pt x="4" y="0"/>
                    <a:pt x="4" y="0"/>
                  </a:cubicBezTo>
                  <a:cubicBezTo>
                    <a:pt x="4" y="0"/>
                    <a:pt x="4" y="0"/>
                    <a:pt x="4" y="0"/>
                  </a:cubicBezTo>
                  <a:cubicBezTo>
                    <a:pt x="4" y="0"/>
                    <a:pt x="4" y="0"/>
                    <a:pt x="4" y="0"/>
                  </a:cubicBezTo>
                  <a:cubicBezTo>
                    <a:pt x="4" y="1"/>
                    <a:pt x="4" y="1"/>
                    <a:pt x="4" y="1"/>
                  </a:cubicBezTo>
                  <a:cubicBezTo>
                    <a:pt x="4" y="2"/>
                    <a:pt x="4" y="2"/>
                    <a:pt x="4" y="2"/>
                  </a:cubicBezTo>
                  <a:cubicBezTo>
                    <a:pt x="4" y="2"/>
                    <a:pt x="4" y="2"/>
                    <a:pt x="4" y="2"/>
                  </a:cubicBezTo>
                  <a:cubicBezTo>
                    <a:pt x="4" y="3"/>
                    <a:pt x="4" y="3"/>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0" name="Freeform 538"/>
            <p:cNvSpPr/>
            <p:nvPr/>
          </p:nvSpPr>
          <p:spPr bwMode="auto">
            <a:xfrm>
              <a:off x="3849" y="2143"/>
              <a:ext cx="2"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1" y="0"/>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1" name="Freeform 539"/>
            <p:cNvSpPr/>
            <p:nvPr/>
          </p:nvSpPr>
          <p:spPr bwMode="auto">
            <a:xfrm>
              <a:off x="3849" y="2184"/>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2" name="Freeform 540"/>
            <p:cNvSpPr/>
            <p:nvPr/>
          </p:nvSpPr>
          <p:spPr bwMode="auto">
            <a:xfrm>
              <a:off x="3862" y="2205"/>
              <a:ext cx="2" cy="5"/>
            </a:xfrm>
            <a:custGeom>
              <a:avLst/>
              <a:gdLst>
                <a:gd name="T0" fmla="*/ 0 w 1"/>
                <a:gd name="T1" fmla="*/ 2 h 2"/>
                <a:gd name="T2" fmla="*/ 0 w 1"/>
                <a:gd name="T3" fmla="*/ 1 h 2"/>
                <a:gd name="T4" fmla="*/ 0 w 1"/>
                <a:gd name="T5" fmla="*/ 1 h 2"/>
                <a:gd name="T6" fmla="*/ 1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1"/>
                  </a:cubicBezTo>
                  <a:cubicBezTo>
                    <a:pt x="0" y="1"/>
                    <a:pt x="0" y="1"/>
                    <a:pt x="0" y="1"/>
                  </a:cubicBezTo>
                  <a:cubicBezTo>
                    <a:pt x="0" y="1"/>
                    <a:pt x="1" y="0"/>
                    <a:pt x="1" y="0"/>
                  </a:cubicBezTo>
                  <a:cubicBezTo>
                    <a:pt x="1" y="0"/>
                    <a:pt x="1" y="0"/>
                    <a:pt x="1" y="0"/>
                  </a:cubicBezTo>
                  <a:cubicBezTo>
                    <a:pt x="1" y="0"/>
                    <a:pt x="1" y="0"/>
                    <a:pt x="1" y="0"/>
                  </a:cubicBezTo>
                  <a:cubicBezTo>
                    <a:pt x="1" y="1"/>
                    <a:pt x="1" y="1"/>
                    <a:pt x="0" y="1"/>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3" name="Freeform 541"/>
            <p:cNvSpPr/>
            <p:nvPr/>
          </p:nvSpPr>
          <p:spPr bwMode="auto">
            <a:xfrm>
              <a:off x="3864" y="2205"/>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4" name="Freeform 542"/>
            <p:cNvSpPr/>
            <p:nvPr/>
          </p:nvSpPr>
          <p:spPr bwMode="auto">
            <a:xfrm>
              <a:off x="3864" y="2205"/>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1" y="1"/>
                    <a:pt x="1" y="1"/>
                    <a:pt x="1" y="0"/>
                  </a:cubicBezTo>
                  <a:cubicBezTo>
                    <a:pt x="1" y="0"/>
                    <a:pt x="1" y="0"/>
                    <a:pt x="1" y="0"/>
                  </a:cubicBezTo>
                  <a:cubicBezTo>
                    <a:pt x="1" y="0"/>
                    <a:pt x="1" y="0"/>
                    <a:pt x="1" y="1"/>
                  </a:cubicBezTo>
                  <a:cubicBezTo>
                    <a:pt x="1" y="1"/>
                    <a:pt x="1" y="1"/>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5" name="Freeform 543"/>
            <p:cNvSpPr/>
            <p:nvPr/>
          </p:nvSpPr>
          <p:spPr bwMode="auto">
            <a:xfrm>
              <a:off x="3867" y="2207"/>
              <a:ext cx="2"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0"/>
                    <a:pt x="0" y="0"/>
                    <a:pt x="1" y="0"/>
                  </a:cubicBezTo>
                  <a:cubicBezTo>
                    <a:pt x="1" y="0"/>
                    <a:pt x="1" y="0"/>
                    <a:pt x="1" y="0"/>
                  </a:cubicBezTo>
                  <a:cubicBezTo>
                    <a:pt x="1" y="0"/>
                    <a:pt x="1" y="0"/>
                    <a:pt x="1" y="0"/>
                  </a:cubicBezTo>
                  <a:cubicBezTo>
                    <a:pt x="1"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6" name="Freeform 544"/>
            <p:cNvSpPr/>
            <p:nvPr/>
          </p:nvSpPr>
          <p:spPr bwMode="auto">
            <a:xfrm>
              <a:off x="3854" y="2197"/>
              <a:ext cx="2" cy="5"/>
            </a:xfrm>
            <a:custGeom>
              <a:avLst/>
              <a:gdLst>
                <a:gd name="T0" fmla="*/ 0 w 1"/>
                <a:gd name="T1" fmla="*/ 2 h 2"/>
                <a:gd name="T2" fmla="*/ 0 w 1"/>
                <a:gd name="T3" fmla="*/ 2 h 2"/>
                <a:gd name="T4" fmla="*/ 0 w 1"/>
                <a:gd name="T5" fmla="*/ 1 h 2"/>
                <a:gd name="T6" fmla="*/ 0 w 1"/>
                <a:gd name="T7" fmla="*/ 1 h 2"/>
                <a:gd name="T8" fmla="*/ 1 w 1"/>
                <a:gd name="T9" fmla="*/ 0 h 2"/>
                <a:gd name="T10" fmla="*/ 1 w 1"/>
                <a:gd name="T11" fmla="*/ 1 h 2"/>
                <a:gd name="T12" fmla="*/ 1 w 1"/>
                <a:gd name="T13" fmla="*/ 1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1"/>
                    <a:pt x="0" y="1"/>
                  </a:cubicBezTo>
                  <a:cubicBezTo>
                    <a:pt x="0" y="1"/>
                    <a:pt x="0" y="1"/>
                    <a:pt x="0" y="1"/>
                  </a:cubicBezTo>
                  <a:cubicBezTo>
                    <a:pt x="0" y="0"/>
                    <a:pt x="0" y="0"/>
                    <a:pt x="1" y="0"/>
                  </a:cubicBezTo>
                  <a:cubicBezTo>
                    <a:pt x="1" y="0"/>
                    <a:pt x="1" y="1"/>
                    <a:pt x="1" y="1"/>
                  </a:cubicBezTo>
                  <a:cubicBezTo>
                    <a:pt x="1" y="1"/>
                    <a:pt x="1" y="1"/>
                    <a:pt x="1" y="1"/>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7" name="Freeform 545"/>
            <p:cNvSpPr/>
            <p:nvPr/>
          </p:nvSpPr>
          <p:spPr bwMode="auto">
            <a:xfrm>
              <a:off x="3862" y="2205"/>
              <a:ext cx="2" cy="5"/>
            </a:xfrm>
            <a:custGeom>
              <a:avLst/>
              <a:gdLst>
                <a:gd name="T0" fmla="*/ 0 w 1"/>
                <a:gd name="T1" fmla="*/ 2 h 2"/>
                <a:gd name="T2" fmla="*/ 0 w 1"/>
                <a:gd name="T3" fmla="*/ 1 h 2"/>
                <a:gd name="T4" fmla="*/ 0 w 1"/>
                <a:gd name="T5" fmla="*/ 1 h 2"/>
                <a:gd name="T6" fmla="*/ 0 w 1"/>
                <a:gd name="T7" fmla="*/ 0 h 2"/>
                <a:gd name="T8" fmla="*/ 0 w 1"/>
                <a:gd name="T9" fmla="*/ 0 h 2"/>
                <a:gd name="T10" fmla="*/ 1 w 1"/>
                <a:gd name="T11" fmla="*/ 0 h 2"/>
                <a:gd name="T12" fmla="*/ 1 w 1"/>
                <a:gd name="T13" fmla="*/ 0 h 2"/>
                <a:gd name="T14" fmla="*/ 1 w 1"/>
                <a:gd name="T15" fmla="*/ 1 h 2"/>
                <a:gd name="T16" fmla="*/ 0 w 1"/>
                <a:gd name="T17" fmla="*/ 1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1"/>
                  </a:cubicBezTo>
                  <a:cubicBezTo>
                    <a:pt x="0" y="1"/>
                    <a:pt x="0" y="1"/>
                    <a:pt x="0" y="1"/>
                  </a:cubicBezTo>
                  <a:cubicBezTo>
                    <a:pt x="0" y="1"/>
                    <a:pt x="0" y="1"/>
                    <a:pt x="0" y="0"/>
                  </a:cubicBezTo>
                  <a:cubicBezTo>
                    <a:pt x="0" y="0"/>
                    <a:pt x="0" y="0"/>
                    <a:pt x="0" y="0"/>
                  </a:cubicBezTo>
                  <a:cubicBezTo>
                    <a:pt x="0" y="0"/>
                    <a:pt x="0" y="0"/>
                    <a:pt x="1" y="0"/>
                  </a:cubicBezTo>
                  <a:cubicBezTo>
                    <a:pt x="1" y="0"/>
                    <a:pt x="1" y="0"/>
                    <a:pt x="1" y="0"/>
                  </a:cubicBezTo>
                  <a:cubicBezTo>
                    <a:pt x="1" y="0"/>
                    <a:pt x="1" y="0"/>
                    <a:pt x="1" y="1"/>
                  </a:cubicBezTo>
                  <a:cubicBezTo>
                    <a:pt x="1"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8" name="Freeform 546"/>
            <p:cNvSpPr/>
            <p:nvPr/>
          </p:nvSpPr>
          <p:spPr bwMode="auto">
            <a:xfrm>
              <a:off x="3887" y="2179"/>
              <a:ext cx="2" cy="3"/>
            </a:xfrm>
            <a:custGeom>
              <a:avLst/>
              <a:gdLst>
                <a:gd name="T0" fmla="*/ 0 w 1"/>
                <a:gd name="T1" fmla="*/ 1 h 1"/>
                <a:gd name="T2" fmla="*/ 0 w 1"/>
                <a:gd name="T3" fmla="*/ 1 h 1"/>
                <a:gd name="T4" fmla="*/ 0 w 1"/>
                <a:gd name="T5" fmla="*/ 1 h 1"/>
                <a:gd name="T6" fmla="*/ 1 w 1"/>
                <a:gd name="T7" fmla="*/ 1 h 1"/>
                <a:gd name="T8" fmla="*/ 1 w 1"/>
                <a:gd name="T9" fmla="*/ 1 h 1"/>
                <a:gd name="T10" fmla="*/ 1 w 1"/>
                <a:gd name="T11" fmla="*/ 1 h 1"/>
                <a:gd name="T12" fmla="*/ 1 w 1"/>
                <a:gd name="T13" fmla="*/ 1 h 1"/>
                <a:gd name="T14" fmla="*/ 1 w 1"/>
                <a:gd name="T15" fmla="*/ 1 h 1"/>
                <a:gd name="T16" fmla="*/ 0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0" y="1"/>
                    <a:pt x="0" y="1"/>
                    <a:pt x="0" y="1"/>
                  </a:cubicBezTo>
                  <a:cubicBezTo>
                    <a:pt x="0" y="1"/>
                    <a:pt x="0" y="1"/>
                    <a:pt x="0" y="1"/>
                  </a:cubicBezTo>
                  <a:cubicBezTo>
                    <a:pt x="0" y="1"/>
                    <a:pt x="0" y="1"/>
                    <a:pt x="1" y="1"/>
                  </a:cubicBezTo>
                  <a:cubicBezTo>
                    <a:pt x="1" y="1"/>
                    <a:pt x="1" y="1"/>
                    <a:pt x="1" y="1"/>
                  </a:cubicBezTo>
                  <a:cubicBezTo>
                    <a:pt x="1" y="0"/>
                    <a:pt x="1" y="1"/>
                    <a:pt x="1" y="1"/>
                  </a:cubicBezTo>
                  <a:cubicBezTo>
                    <a:pt x="1" y="1"/>
                    <a:pt x="1" y="1"/>
                    <a:pt x="1" y="1"/>
                  </a:cubicBezTo>
                  <a:cubicBezTo>
                    <a:pt x="1" y="1"/>
                    <a:pt x="1" y="1"/>
                    <a:pt x="1" y="1"/>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49" name="Freeform 547"/>
            <p:cNvSpPr/>
            <p:nvPr/>
          </p:nvSpPr>
          <p:spPr bwMode="auto">
            <a:xfrm>
              <a:off x="3877" y="2205"/>
              <a:ext cx="2"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0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1"/>
                    <a:pt x="0" y="1"/>
                  </a:cubicBezTo>
                  <a:cubicBezTo>
                    <a:pt x="0" y="1"/>
                    <a:pt x="0" y="0"/>
                    <a:pt x="0" y="0"/>
                  </a:cubicBezTo>
                  <a:cubicBezTo>
                    <a:pt x="0" y="0"/>
                    <a:pt x="1" y="0"/>
                    <a:pt x="1" y="0"/>
                  </a:cubicBezTo>
                  <a:cubicBezTo>
                    <a:pt x="1" y="0"/>
                    <a:pt x="1" y="0"/>
                    <a:pt x="1" y="0"/>
                  </a:cubicBezTo>
                  <a:cubicBezTo>
                    <a:pt x="1" y="0"/>
                    <a:pt x="1"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0" name="Freeform 548"/>
            <p:cNvSpPr/>
            <p:nvPr/>
          </p:nvSpPr>
          <p:spPr bwMode="auto">
            <a:xfrm>
              <a:off x="3874" y="2202"/>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1" y="0"/>
                  </a:cubicBezTo>
                  <a:cubicBezTo>
                    <a:pt x="1" y="0"/>
                    <a:pt x="1" y="0"/>
                    <a:pt x="1" y="0"/>
                  </a:cubicBezTo>
                  <a:cubicBezTo>
                    <a:pt x="1" y="0"/>
                    <a:pt x="1" y="0"/>
                    <a:pt x="1" y="0"/>
                  </a:cubicBezTo>
                  <a:cubicBezTo>
                    <a:pt x="1" y="0"/>
                    <a:pt x="1" y="1"/>
                    <a:pt x="1" y="1"/>
                  </a:cubicBezTo>
                  <a:cubicBezTo>
                    <a:pt x="1" y="1"/>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1" name="Freeform 549"/>
            <p:cNvSpPr/>
            <p:nvPr/>
          </p:nvSpPr>
          <p:spPr bwMode="auto">
            <a:xfrm>
              <a:off x="3856" y="2197"/>
              <a:ext cx="3" cy="5"/>
            </a:xfrm>
            <a:custGeom>
              <a:avLst/>
              <a:gdLst>
                <a:gd name="T0" fmla="*/ 0 w 1"/>
                <a:gd name="T1" fmla="*/ 2 h 2"/>
                <a:gd name="T2" fmla="*/ 0 w 1"/>
                <a:gd name="T3" fmla="*/ 2 h 2"/>
                <a:gd name="T4" fmla="*/ 0 w 1"/>
                <a:gd name="T5" fmla="*/ 1 h 2"/>
                <a:gd name="T6" fmla="*/ 0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1"/>
                    <a:pt x="0" y="1"/>
                    <a:pt x="0" y="1"/>
                  </a:cubicBezTo>
                  <a:cubicBezTo>
                    <a:pt x="0" y="1"/>
                    <a:pt x="0" y="0"/>
                    <a:pt x="0" y="0"/>
                  </a:cubicBezTo>
                  <a:cubicBezTo>
                    <a:pt x="0" y="0"/>
                    <a:pt x="1" y="0"/>
                    <a:pt x="1" y="0"/>
                  </a:cubicBezTo>
                  <a:cubicBezTo>
                    <a:pt x="1" y="0"/>
                    <a:pt x="1" y="0"/>
                    <a:pt x="1" y="0"/>
                  </a:cubicBezTo>
                  <a:cubicBezTo>
                    <a:pt x="1" y="1"/>
                    <a:pt x="1" y="1"/>
                    <a:pt x="1"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2" name="Freeform 550"/>
            <p:cNvSpPr/>
            <p:nvPr/>
          </p:nvSpPr>
          <p:spPr bwMode="auto">
            <a:xfrm>
              <a:off x="3851" y="2184"/>
              <a:ext cx="3" cy="5"/>
            </a:xfrm>
            <a:custGeom>
              <a:avLst/>
              <a:gdLst>
                <a:gd name="T0" fmla="*/ 0 w 1"/>
                <a:gd name="T1" fmla="*/ 2 h 2"/>
                <a:gd name="T2" fmla="*/ 0 w 1"/>
                <a:gd name="T3" fmla="*/ 2 h 2"/>
                <a:gd name="T4" fmla="*/ 0 w 1"/>
                <a:gd name="T5" fmla="*/ 2 h 2"/>
                <a:gd name="T6" fmla="*/ 1 w 1"/>
                <a:gd name="T7" fmla="*/ 0 h 2"/>
                <a:gd name="T8" fmla="*/ 1 w 1"/>
                <a:gd name="T9" fmla="*/ 0 h 2"/>
                <a:gd name="T10" fmla="*/ 1 w 1"/>
                <a:gd name="T11" fmla="*/ 0 h 2"/>
                <a:gd name="T12" fmla="*/ 1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0"/>
                  </a:cubicBezTo>
                  <a:cubicBezTo>
                    <a:pt x="1" y="0"/>
                    <a:pt x="1" y="0"/>
                    <a:pt x="1" y="0"/>
                  </a:cubicBezTo>
                  <a:cubicBezTo>
                    <a:pt x="1" y="0"/>
                    <a:pt x="1" y="0"/>
                    <a:pt x="1" y="0"/>
                  </a:cubicBezTo>
                  <a:cubicBezTo>
                    <a:pt x="1" y="1"/>
                    <a:pt x="1" y="1"/>
                    <a:pt x="1" y="2"/>
                  </a:cubicBezTo>
                  <a:cubicBezTo>
                    <a:pt x="1" y="2"/>
                    <a:pt x="1"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3" name="Freeform 551"/>
            <p:cNvSpPr/>
            <p:nvPr/>
          </p:nvSpPr>
          <p:spPr bwMode="auto">
            <a:xfrm>
              <a:off x="3851" y="2184"/>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0" y="0"/>
                    <a:pt x="1" y="0"/>
                  </a:cubicBezTo>
                  <a:cubicBezTo>
                    <a:pt x="1" y="0"/>
                    <a:pt x="1" y="0"/>
                    <a:pt x="1" y="0"/>
                  </a:cubicBezTo>
                  <a:cubicBezTo>
                    <a:pt x="1" y="0"/>
                    <a:pt x="1" y="0"/>
                    <a:pt x="1" y="0"/>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4" name="Freeform 552"/>
            <p:cNvSpPr/>
            <p:nvPr/>
          </p:nvSpPr>
          <p:spPr bwMode="auto">
            <a:xfrm>
              <a:off x="3851" y="2184"/>
              <a:ext cx="3" cy="5"/>
            </a:xfrm>
            <a:custGeom>
              <a:avLst/>
              <a:gdLst>
                <a:gd name="T0" fmla="*/ 0 w 1"/>
                <a:gd name="T1" fmla="*/ 2 h 2"/>
                <a:gd name="T2" fmla="*/ 0 w 1"/>
                <a:gd name="T3" fmla="*/ 2 h 2"/>
                <a:gd name="T4" fmla="*/ 0 w 1"/>
                <a:gd name="T5" fmla="*/ 2 h 2"/>
                <a:gd name="T6" fmla="*/ 0 w 1"/>
                <a:gd name="T7" fmla="*/ 1 h 2"/>
                <a:gd name="T8" fmla="*/ 1 w 1"/>
                <a:gd name="T9" fmla="*/ 1 h 2"/>
                <a:gd name="T10" fmla="*/ 1 w 1"/>
                <a:gd name="T11" fmla="*/ 1 h 2"/>
                <a:gd name="T12" fmla="*/ 1 w 1"/>
                <a:gd name="T13" fmla="*/ 1 h 2"/>
                <a:gd name="T14" fmla="*/ 0 w 1"/>
                <a:gd name="T15" fmla="*/ 2 h 2"/>
                <a:gd name="T16" fmla="*/ 0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2"/>
                    <a:pt x="0" y="2"/>
                  </a:cubicBezTo>
                  <a:cubicBezTo>
                    <a:pt x="0" y="1"/>
                    <a:pt x="0" y="1"/>
                    <a:pt x="0" y="1"/>
                  </a:cubicBezTo>
                  <a:cubicBezTo>
                    <a:pt x="1" y="1"/>
                    <a:pt x="1" y="1"/>
                    <a:pt x="1" y="1"/>
                  </a:cubicBezTo>
                  <a:cubicBezTo>
                    <a:pt x="1" y="0"/>
                    <a:pt x="1" y="0"/>
                    <a:pt x="1" y="1"/>
                  </a:cubicBezTo>
                  <a:cubicBezTo>
                    <a:pt x="1" y="1"/>
                    <a:pt x="1" y="1"/>
                    <a:pt x="1" y="1"/>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5" name="Freeform 553"/>
            <p:cNvSpPr/>
            <p:nvPr/>
          </p:nvSpPr>
          <p:spPr bwMode="auto">
            <a:xfrm>
              <a:off x="3851" y="2195"/>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1"/>
                    <a:pt x="1" y="1"/>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6" name="Freeform 554"/>
            <p:cNvSpPr/>
            <p:nvPr/>
          </p:nvSpPr>
          <p:spPr bwMode="auto">
            <a:xfrm>
              <a:off x="3851" y="2197"/>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0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0" y="1"/>
                    <a:pt x="1" y="0"/>
                    <a:pt x="1" y="0"/>
                  </a:cubicBezTo>
                  <a:cubicBezTo>
                    <a:pt x="1" y="0"/>
                    <a:pt x="1" y="0"/>
                    <a:pt x="1" y="0"/>
                  </a:cubicBezTo>
                  <a:cubicBezTo>
                    <a:pt x="1" y="0"/>
                    <a:pt x="1" y="0"/>
                    <a:pt x="1" y="0"/>
                  </a:cubicBezTo>
                  <a:cubicBezTo>
                    <a:pt x="1" y="1"/>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7" name="Freeform 555"/>
            <p:cNvSpPr/>
            <p:nvPr/>
          </p:nvSpPr>
          <p:spPr bwMode="auto">
            <a:xfrm>
              <a:off x="3856" y="2197"/>
              <a:ext cx="3" cy="3"/>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1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1"/>
                    <a:pt x="1" y="1"/>
                    <a:pt x="1" y="0"/>
                  </a:cubicBezTo>
                  <a:cubicBezTo>
                    <a:pt x="1" y="0"/>
                    <a:pt x="1" y="0"/>
                    <a:pt x="1" y="0"/>
                  </a:cubicBezTo>
                  <a:cubicBezTo>
                    <a:pt x="1" y="1"/>
                    <a:pt x="1" y="1"/>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8" name="Freeform 556"/>
            <p:cNvSpPr/>
            <p:nvPr/>
          </p:nvSpPr>
          <p:spPr bwMode="auto">
            <a:xfrm>
              <a:off x="3856" y="2200"/>
              <a:ext cx="6" cy="2"/>
            </a:xfrm>
            <a:custGeom>
              <a:avLst/>
              <a:gdLst>
                <a:gd name="T0" fmla="*/ 1 w 2"/>
                <a:gd name="T1" fmla="*/ 1 h 1"/>
                <a:gd name="T2" fmla="*/ 1 w 2"/>
                <a:gd name="T3" fmla="*/ 1 h 1"/>
                <a:gd name="T4" fmla="*/ 1 w 2"/>
                <a:gd name="T5" fmla="*/ 1 h 1"/>
                <a:gd name="T6" fmla="*/ 2 w 2"/>
                <a:gd name="T7" fmla="*/ 0 h 1"/>
                <a:gd name="T8" fmla="*/ 2 w 2"/>
                <a:gd name="T9" fmla="*/ 0 h 1"/>
                <a:gd name="T10" fmla="*/ 2 w 2"/>
                <a:gd name="T11" fmla="*/ 0 h 1"/>
                <a:gd name="T12" fmla="*/ 1 w 2"/>
                <a:gd name="T13" fmla="*/ 1 h 1"/>
                <a:gd name="T14" fmla="*/ 1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1" y="1"/>
                  </a:moveTo>
                  <a:cubicBezTo>
                    <a:pt x="1" y="1"/>
                    <a:pt x="1" y="1"/>
                    <a:pt x="1" y="1"/>
                  </a:cubicBezTo>
                  <a:cubicBezTo>
                    <a:pt x="0" y="1"/>
                    <a:pt x="0" y="1"/>
                    <a:pt x="1" y="1"/>
                  </a:cubicBezTo>
                  <a:cubicBezTo>
                    <a:pt x="1" y="0"/>
                    <a:pt x="1" y="0"/>
                    <a:pt x="2" y="0"/>
                  </a:cubicBezTo>
                  <a:cubicBezTo>
                    <a:pt x="2" y="0"/>
                    <a:pt x="2" y="0"/>
                    <a:pt x="2" y="0"/>
                  </a:cubicBezTo>
                  <a:cubicBezTo>
                    <a:pt x="2" y="0"/>
                    <a:pt x="2" y="0"/>
                    <a:pt x="2"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59" name="Freeform 557"/>
            <p:cNvSpPr/>
            <p:nvPr/>
          </p:nvSpPr>
          <p:spPr bwMode="auto">
            <a:xfrm>
              <a:off x="3859" y="2200"/>
              <a:ext cx="3" cy="2"/>
            </a:xfrm>
            <a:custGeom>
              <a:avLst/>
              <a:gdLst>
                <a:gd name="T0" fmla="*/ 0 w 1"/>
                <a:gd name="T1" fmla="*/ 1 h 1"/>
                <a:gd name="T2" fmla="*/ 0 w 1"/>
                <a:gd name="T3" fmla="*/ 1 h 1"/>
                <a:gd name="T4" fmla="*/ 0 w 1"/>
                <a:gd name="T5" fmla="*/ 1 h 1"/>
                <a:gd name="T6" fmla="*/ 1 w 1"/>
                <a:gd name="T7" fmla="*/ 0 h 1"/>
                <a:gd name="T8" fmla="*/ 1 w 1"/>
                <a:gd name="T9" fmla="*/ 0 h 1"/>
                <a:gd name="T10" fmla="*/ 1 w 1"/>
                <a:gd name="T11" fmla="*/ 1 h 1"/>
                <a:gd name="T12" fmla="*/ 0 w 1"/>
                <a:gd name="T13" fmla="*/ 1 h 1"/>
                <a:gd name="T14" fmla="*/ 0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1"/>
                  </a:moveTo>
                  <a:cubicBezTo>
                    <a:pt x="0" y="1"/>
                    <a:pt x="0" y="1"/>
                    <a:pt x="0" y="1"/>
                  </a:cubicBezTo>
                  <a:cubicBezTo>
                    <a:pt x="0" y="1"/>
                    <a:pt x="0" y="1"/>
                    <a:pt x="0" y="1"/>
                  </a:cubicBezTo>
                  <a:cubicBezTo>
                    <a:pt x="1" y="0"/>
                    <a:pt x="1" y="0"/>
                    <a:pt x="1" y="0"/>
                  </a:cubicBezTo>
                  <a:cubicBezTo>
                    <a:pt x="1" y="0"/>
                    <a:pt x="1" y="0"/>
                    <a:pt x="1" y="0"/>
                  </a:cubicBezTo>
                  <a:cubicBezTo>
                    <a:pt x="1" y="0"/>
                    <a:pt x="1" y="0"/>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0" name="Freeform 558"/>
            <p:cNvSpPr/>
            <p:nvPr/>
          </p:nvSpPr>
          <p:spPr bwMode="auto">
            <a:xfrm>
              <a:off x="3869" y="2202"/>
              <a:ext cx="5" cy="5"/>
            </a:xfrm>
            <a:custGeom>
              <a:avLst/>
              <a:gdLst>
                <a:gd name="T0" fmla="*/ 1 w 2"/>
                <a:gd name="T1" fmla="*/ 2 h 2"/>
                <a:gd name="T2" fmla="*/ 0 w 2"/>
                <a:gd name="T3" fmla="*/ 2 h 2"/>
                <a:gd name="T4" fmla="*/ 0 w 2"/>
                <a:gd name="T5" fmla="*/ 1 h 2"/>
                <a:gd name="T6" fmla="*/ 1 w 2"/>
                <a:gd name="T7" fmla="*/ 0 h 2"/>
                <a:gd name="T8" fmla="*/ 2 w 2"/>
                <a:gd name="T9" fmla="*/ 0 h 2"/>
                <a:gd name="T10" fmla="*/ 2 w 2"/>
                <a:gd name="T11" fmla="*/ 0 h 2"/>
                <a:gd name="T12" fmla="*/ 1 w 2"/>
                <a:gd name="T13" fmla="*/ 2 h 2"/>
                <a:gd name="T14" fmla="*/ 1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1" y="2"/>
                  </a:moveTo>
                  <a:cubicBezTo>
                    <a:pt x="0" y="2"/>
                    <a:pt x="0" y="2"/>
                    <a:pt x="0" y="2"/>
                  </a:cubicBezTo>
                  <a:cubicBezTo>
                    <a:pt x="0" y="2"/>
                    <a:pt x="0" y="1"/>
                    <a:pt x="0" y="1"/>
                  </a:cubicBezTo>
                  <a:cubicBezTo>
                    <a:pt x="1" y="1"/>
                    <a:pt x="1" y="1"/>
                    <a:pt x="1" y="0"/>
                  </a:cubicBezTo>
                  <a:cubicBezTo>
                    <a:pt x="2" y="0"/>
                    <a:pt x="2" y="0"/>
                    <a:pt x="2" y="0"/>
                  </a:cubicBezTo>
                  <a:cubicBezTo>
                    <a:pt x="2" y="0"/>
                    <a:pt x="2" y="0"/>
                    <a:pt x="2" y="0"/>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1" name="Freeform 559"/>
            <p:cNvSpPr/>
            <p:nvPr/>
          </p:nvSpPr>
          <p:spPr bwMode="auto">
            <a:xfrm>
              <a:off x="3872" y="2202"/>
              <a:ext cx="2"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0 w 1"/>
                <a:gd name="T13" fmla="*/ 2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1"/>
                  </a:cubicBezTo>
                  <a:cubicBezTo>
                    <a:pt x="1" y="0"/>
                    <a:pt x="1" y="0"/>
                    <a:pt x="1" y="0"/>
                  </a:cubicBezTo>
                  <a:cubicBezTo>
                    <a:pt x="1" y="0"/>
                    <a:pt x="1" y="0"/>
                    <a:pt x="1" y="0"/>
                  </a:cubicBezTo>
                  <a:cubicBezTo>
                    <a:pt x="1" y="0"/>
                    <a:pt x="1" y="0"/>
                    <a:pt x="1" y="0"/>
                  </a:cubicBezTo>
                  <a:cubicBezTo>
                    <a:pt x="0" y="2"/>
                    <a:pt x="0" y="2"/>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2" name="Freeform 560"/>
            <p:cNvSpPr/>
            <p:nvPr/>
          </p:nvSpPr>
          <p:spPr bwMode="auto">
            <a:xfrm>
              <a:off x="3862" y="2171"/>
              <a:ext cx="7" cy="8"/>
            </a:xfrm>
            <a:custGeom>
              <a:avLst/>
              <a:gdLst>
                <a:gd name="T0" fmla="*/ 0 w 3"/>
                <a:gd name="T1" fmla="*/ 3 h 3"/>
                <a:gd name="T2" fmla="*/ 0 w 3"/>
                <a:gd name="T3" fmla="*/ 3 h 3"/>
                <a:gd name="T4" fmla="*/ 0 w 3"/>
                <a:gd name="T5" fmla="*/ 3 h 3"/>
                <a:gd name="T6" fmla="*/ 2 w 3"/>
                <a:gd name="T7" fmla="*/ 1 h 3"/>
                <a:gd name="T8" fmla="*/ 3 w 3"/>
                <a:gd name="T9" fmla="*/ 1 h 3"/>
                <a:gd name="T10" fmla="*/ 3 w 3"/>
                <a:gd name="T11" fmla="*/ 1 h 3"/>
                <a:gd name="T12" fmla="*/ 0 w 3"/>
                <a:gd name="T13" fmla="*/ 3 h 3"/>
                <a:gd name="T14" fmla="*/ 0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3"/>
                  </a:moveTo>
                  <a:cubicBezTo>
                    <a:pt x="0" y="3"/>
                    <a:pt x="0" y="3"/>
                    <a:pt x="0" y="3"/>
                  </a:cubicBezTo>
                  <a:cubicBezTo>
                    <a:pt x="0" y="3"/>
                    <a:pt x="0" y="3"/>
                    <a:pt x="0" y="3"/>
                  </a:cubicBezTo>
                  <a:cubicBezTo>
                    <a:pt x="1" y="2"/>
                    <a:pt x="1" y="1"/>
                    <a:pt x="2" y="1"/>
                  </a:cubicBezTo>
                  <a:cubicBezTo>
                    <a:pt x="2" y="0"/>
                    <a:pt x="2" y="0"/>
                    <a:pt x="3" y="1"/>
                  </a:cubicBezTo>
                  <a:cubicBezTo>
                    <a:pt x="3" y="1"/>
                    <a:pt x="3" y="1"/>
                    <a:pt x="3" y="1"/>
                  </a:cubicBezTo>
                  <a:cubicBezTo>
                    <a:pt x="2" y="1"/>
                    <a:pt x="1" y="2"/>
                    <a:pt x="0" y="3"/>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3" name="Freeform 561"/>
            <p:cNvSpPr/>
            <p:nvPr/>
          </p:nvSpPr>
          <p:spPr bwMode="auto">
            <a:xfrm>
              <a:off x="3864" y="2171"/>
              <a:ext cx="8" cy="6"/>
            </a:xfrm>
            <a:custGeom>
              <a:avLst/>
              <a:gdLst>
                <a:gd name="T0" fmla="*/ 0 w 3"/>
                <a:gd name="T1" fmla="*/ 2 h 2"/>
                <a:gd name="T2" fmla="*/ 0 w 3"/>
                <a:gd name="T3" fmla="*/ 2 h 2"/>
                <a:gd name="T4" fmla="*/ 0 w 3"/>
                <a:gd name="T5" fmla="*/ 2 h 2"/>
                <a:gd name="T6" fmla="*/ 2 w 3"/>
                <a:gd name="T7" fmla="*/ 0 h 2"/>
                <a:gd name="T8" fmla="*/ 2 w 3"/>
                <a:gd name="T9" fmla="*/ 0 h 2"/>
                <a:gd name="T10" fmla="*/ 2 w 3"/>
                <a:gd name="T11" fmla="*/ 1 h 2"/>
                <a:gd name="T12" fmla="*/ 1 w 3"/>
                <a:gd name="T13" fmla="*/ 2 h 2"/>
                <a:gd name="T14" fmla="*/ 0 w 3"/>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0" y="2"/>
                  </a:moveTo>
                  <a:cubicBezTo>
                    <a:pt x="0" y="2"/>
                    <a:pt x="0" y="2"/>
                    <a:pt x="0" y="2"/>
                  </a:cubicBezTo>
                  <a:cubicBezTo>
                    <a:pt x="0" y="2"/>
                    <a:pt x="0" y="2"/>
                    <a:pt x="0" y="2"/>
                  </a:cubicBezTo>
                  <a:cubicBezTo>
                    <a:pt x="2" y="0"/>
                    <a:pt x="2" y="0"/>
                    <a:pt x="2" y="0"/>
                  </a:cubicBezTo>
                  <a:cubicBezTo>
                    <a:pt x="2" y="0"/>
                    <a:pt x="2" y="0"/>
                    <a:pt x="2" y="0"/>
                  </a:cubicBezTo>
                  <a:cubicBezTo>
                    <a:pt x="3" y="1"/>
                    <a:pt x="3" y="1"/>
                    <a:pt x="2" y="1"/>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4" name="Freeform 562"/>
            <p:cNvSpPr/>
            <p:nvPr/>
          </p:nvSpPr>
          <p:spPr bwMode="auto">
            <a:xfrm>
              <a:off x="3869" y="2171"/>
              <a:ext cx="5" cy="6"/>
            </a:xfrm>
            <a:custGeom>
              <a:avLst/>
              <a:gdLst>
                <a:gd name="T0" fmla="*/ 0 w 2"/>
                <a:gd name="T1" fmla="*/ 2 h 2"/>
                <a:gd name="T2" fmla="*/ 0 w 2"/>
                <a:gd name="T3" fmla="*/ 2 h 2"/>
                <a:gd name="T4" fmla="*/ 0 w 2"/>
                <a:gd name="T5" fmla="*/ 2 h 2"/>
                <a:gd name="T6" fmla="*/ 2 w 2"/>
                <a:gd name="T7" fmla="*/ 0 h 2"/>
                <a:gd name="T8" fmla="*/ 2 w 2"/>
                <a:gd name="T9" fmla="*/ 0 h 2"/>
                <a:gd name="T10" fmla="*/ 2 w 2"/>
                <a:gd name="T11" fmla="*/ 1 h 2"/>
                <a:gd name="T12" fmla="*/ 0 w 2"/>
                <a:gd name="T13" fmla="*/ 2 h 2"/>
                <a:gd name="T14" fmla="*/ 0 w 2"/>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2">
                  <a:moveTo>
                    <a:pt x="0" y="2"/>
                  </a:moveTo>
                  <a:cubicBezTo>
                    <a:pt x="0" y="2"/>
                    <a:pt x="0" y="2"/>
                    <a:pt x="0" y="2"/>
                  </a:cubicBezTo>
                  <a:cubicBezTo>
                    <a:pt x="0" y="2"/>
                    <a:pt x="0" y="2"/>
                    <a:pt x="0" y="2"/>
                  </a:cubicBezTo>
                  <a:cubicBezTo>
                    <a:pt x="0" y="1"/>
                    <a:pt x="1" y="1"/>
                    <a:pt x="2" y="0"/>
                  </a:cubicBezTo>
                  <a:cubicBezTo>
                    <a:pt x="2" y="0"/>
                    <a:pt x="2" y="0"/>
                    <a:pt x="2" y="0"/>
                  </a:cubicBezTo>
                  <a:cubicBezTo>
                    <a:pt x="2" y="1"/>
                    <a:pt x="2" y="1"/>
                    <a:pt x="2" y="1"/>
                  </a:cubicBezTo>
                  <a:cubicBezTo>
                    <a:pt x="1" y="1"/>
                    <a:pt x="1"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5" name="Freeform 563"/>
            <p:cNvSpPr/>
            <p:nvPr/>
          </p:nvSpPr>
          <p:spPr bwMode="auto">
            <a:xfrm>
              <a:off x="3872" y="2174"/>
              <a:ext cx="5" cy="3"/>
            </a:xfrm>
            <a:custGeom>
              <a:avLst/>
              <a:gdLst>
                <a:gd name="T0" fmla="*/ 1 w 2"/>
                <a:gd name="T1" fmla="*/ 1 h 1"/>
                <a:gd name="T2" fmla="*/ 0 w 2"/>
                <a:gd name="T3" fmla="*/ 1 h 1"/>
                <a:gd name="T4" fmla="*/ 0 w 2"/>
                <a:gd name="T5" fmla="*/ 1 h 1"/>
                <a:gd name="T6" fmla="*/ 1 w 2"/>
                <a:gd name="T7" fmla="*/ 0 h 1"/>
                <a:gd name="T8" fmla="*/ 2 w 2"/>
                <a:gd name="T9" fmla="*/ 0 h 1"/>
                <a:gd name="T10" fmla="*/ 2 w 2"/>
                <a:gd name="T11" fmla="*/ 0 h 1"/>
                <a:gd name="T12" fmla="*/ 2 w 2"/>
                <a:gd name="T13" fmla="*/ 0 h 1"/>
                <a:gd name="T14" fmla="*/ 1 w 2"/>
                <a:gd name="T15" fmla="*/ 1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1"/>
                    <a:pt x="0" y="1"/>
                  </a:cubicBezTo>
                  <a:cubicBezTo>
                    <a:pt x="0" y="1"/>
                    <a:pt x="0" y="1"/>
                    <a:pt x="0" y="1"/>
                  </a:cubicBezTo>
                  <a:cubicBezTo>
                    <a:pt x="1" y="1"/>
                    <a:pt x="1" y="0"/>
                    <a:pt x="1"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6" name="Freeform 564"/>
            <p:cNvSpPr/>
            <p:nvPr/>
          </p:nvSpPr>
          <p:spPr bwMode="auto">
            <a:xfrm>
              <a:off x="3874" y="2177"/>
              <a:ext cx="5" cy="2"/>
            </a:xfrm>
            <a:custGeom>
              <a:avLst/>
              <a:gdLst>
                <a:gd name="T0" fmla="*/ 1 w 2"/>
                <a:gd name="T1" fmla="*/ 1 h 1"/>
                <a:gd name="T2" fmla="*/ 0 w 2"/>
                <a:gd name="T3" fmla="*/ 1 h 1"/>
                <a:gd name="T4" fmla="*/ 0 w 2"/>
                <a:gd name="T5" fmla="*/ 0 h 1"/>
                <a:gd name="T6" fmla="*/ 1 w 2"/>
                <a:gd name="T7" fmla="*/ 0 h 1"/>
                <a:gd name="T8" fmla="*/ 2 w 2"/>
                <a:gd name="T9" fmla="*/ 0 h 1"/>
                <a:gd name="T10" fmla="*/ 2 w 2"/>
                <a:gd name="T11" fmla="*/ 0 h 1"/>
                <a:gd name="T12" fmla="*/ 2 w 2"/>
                <a:gd name="T13" fmla="*/ 0 h 1"/>
                <a:gd name="T14" fmla="*/ 2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0" y="1"/>
                    <a:pt x="0" y="1"/>
                    <a:pt x="0" y="1"/>
                  </a:cubicBezTo>
                  <a:cubicBezTo>
                    <a:pt x="0" y="1"/>
                    <a:pt x="0" y="0"/>
                    <a:pt x="0" y="0"/>
                  </a:cubicBezTo>
                  <a:cubicBezTo>
                    <a:pt x="1" y="0"/>
                    <a:pt x="1" y="0"/>
                    <a:pt x="1" y="0"/>
                  </a:cubicBezTo>
                  <a:cubicBezTo>
                    <a:pt x="2" y="0"/>
                    <a:pt x="2" y="0"/>
                    <a:pt x="2" y="0"/>
                  </a:cubicBezTo>
                  <a:cubicBezTo>
                    <a:pt x="2" y="0"/>
                    <a:pt x="2" y="0"/>
                    <a:pt x="2" y="0"/>
                  </a:cubicBezTo>
                  <a:cubicBezTo>
                    <a:pt x="2" y="0"/>
                    <a:pt x="2" y="0"/>
                    <a:pt x="2" y="0"/>
                  </a:cubicBezTo>
                  <a:cubicBezTo>
                    <a:pt x="2" y="0"/>
                    <a:pt x="2" y="0"/>
                    <a:pt x="2"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7" name="Freeform 565"/>
            <p:cNvSpPr/>
            <p:nvPr/>
          </p:nvSpPr>
          <p:spPr bwMode="auto">
            <a:xfrm>
              <a:off x="3877" y="2179"/>
              <a:ext cx="5" cy="3"/>
            </a:xfrm>
            <a:custGeom>
              <a:avLst/>
              <a:gdLst>
                <a:gd name="T0" fmla="*/ 0 w 2"/>
                <a:gd name="T1" fmla="*/ 1 h 1"/>
                <a:gd name="T2" fmla="*/ 0 w 2"/>
                <a:gd name="T3" fmla="*/ 0 h 1"/>
                <a:gd name="T4" fmla="*/ 0 w 2"/>
                <a:gd name="T5" fmla="*/ 0 h 1"/>
                <a:gd name="T6" fmla="*/ 2 w 2"/>
                <a:gd name="T7" fmla="*/ 0 h 1"/>
                <a:gd name="T8" fmla="*/ 2 w 2"/>
                <a:gd name="T9" fmla="*/ 0 h 1"/>
                <a:gd name="T10" fmla="*/ 2 w 2"/>
                <a:gd name="T11" fmla="*/ 0 h 1"/>
                <a:gd name="T12" fmla="*/ 1 w 2"/>
                <a:gd name="T13" fmla="*/ 1 h 1"/>
                <a:gd name="T14" fmla="*/ 0 w 2"/>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1">
                  <a:moveTo>
                    <a:pt x="0" y="1"/>
                  </a:moveTo>
                  <a:cubicBezTo>
                    <a:pt x="0" y="1"/>
                    <a:pt x="0" y="1"/>
                    <a:pt x="0" y="0"/>
                  </a:cubicBezTo>
                  <a:cubicBezTo>
                    <a:pt x="0" y="0"/>
                    <a:pt x="0" y="0"/>
                    <a:pt x="0" y="0"/>
                  </a:cubicBezTo>
                  <a:cubicBezTo>
                    <a:pt x="1" y="0"/>
                    <a:pt x="1" y="0"/>
                    <a:pt x="2" y="0"/>
                  </a:cubicBezTo>
                  <a:cubicBezTo>
                    <a:pt x="2" y="0"/>
                    <a:pt x="2" y="0"/>
                    <a:pt x="2" y="0"/>
                  </a:cubicBezTo>
                  <a:cubicBezTo>
                    <a:pt x="2" y="0"/>
                    <a:pt x="2" y="0"/>
                    <a:pt x="2" y="0"/>
                  </a:cubicBezTo>
                  <a:cubicBezTo>
                    <a:pt x="1" y="0"/>
                    <a:pt x="1" y="0"/>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8" name="Freeform 566"/>
            <p:cNvSpPr/>
            <p:nvPr/>
          </p:nvSpPr>
          <p:spPr bwMode="auto">
            <a:xfrm>
              <a:off x="3879" y="2182"/>
              <a:ext cx="3" cy="0"/>
            </a:xfrm>
            <a:custGeom>
              <a:avLst/>
              <a:gdLst>
                <a:gd name="T0" fmla="*/ 0 w 1"/>
                <a:gd name="T1" fmla="*/ 0 w 1"/>
                <a:gd name="T2" fmla="*/ 0 w 1"/>
                <a:gd name="T3" fmla="*/ 1 w 1"/>
                <a:gd name="T4" fmla="*/ 1 w 1"/>
                <a:gd name="T5" fmla="*/ 1 w 1"/>
                <a:gd name="T6" fmla="*/ 0 w 1"/>
                <a:gd name="T7" fmla="*/ 0 w 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1">
                  <a:moveTo>
                    <a:pt x="0" y="0"/>
                  </a:moveTo>
                  <a:cubicBezTo>
                    <a:pt x="0"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69" name="Freeform 567"/>
            <p:cNvSpPr/>
            <p:nvPr/>
          </p:nvSpPr>
          <p:spPr bwMode="auto">
            <a:xfrm>
              <a:off x="3879" y="2184"/>
              <a:ext cx="5" cy="0"/>
            </a:xfrm>
            <a:custGeom>
              <a:avLst/>
              <a:gdLst>
                <a:gd name="T0" fmla="*/ 1 w 2"/>
                <a:gd name="T1" fmla="*/ 0 w 2"/>
                <a:gd name="T2" fmla="*/ 1 w 2"/>
                <a:gd name="T3" fmla="*/ 1 w 2"/>
                <a:gd name="T4" fmla="*/ 2 w 2"/>
                <a:gd name="T5" fmla="*/ 2 w 2"/>
                <a:gd name="T6" fmla="*/ 1 w 2"/>
                <a:gd name="T7" fmla="*/ 1 w 2"/>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
                  <a:moveTo>
                    <a:pt x="1" y="0"/>
                  </a:moveTo>
                  <a:cubicBezTo>
                    <a:pt x="1" y="0"/>
                    <a:pt x="1" y="0"/>
                    <a:pt x="0" y="0"/>
                  </a:cubicBezTo>
                  <a:cubicBezTo>
                    <a:pt x="0" y="0"/>
                    <a:pt x="0" y="0"/>
                    <a:pt x="1" y="0"/>
                  </a:cubicBezTo>
                  <a:cubicBezTo>
                    <a:pt x="1" y="0"/>
                    <a:pt x="1" y="0"/>
                    <a:pt x="1" y="0"/>
                  </a:cubicBezTo>
                  <a:cubicBezTo>
                    <a:pt x="1" y="0"/>
                    <a:pt x="2" y="0"/>
                    <a:pt x="2" y="0"/>
                  </a:cubicBezTo>
                  <a:cubicBezTo>
                    <a:pt x="2" y="0"/>
                    <a:pt x="2" y="0"/>
                    <a:pt x="2"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0" name="Freeform 568"/>
            <p:cNvSpPr/>
            <p:nvPr/>
          </p:nvSpPr>
          <p:spPr bwMode="auto">
            <a:xfrm>
              <a:off x="3882" y="2184"/>
              <a:ext cx="2" cy="3"/>
            </a:xfrm>
            <a:custGeom>
              <a:avLst/>
              <a:gdLst>
                <a:gd name="T0" fmla="*/ 0 w 1"/>
                <a:gd name="T1" fmla="*/ 1 h 1"/>
                <a:gd name="T2" fmla="*/ 0 w 1"/>
                <a:gd name="T3" fmla="*/ 1 h 1"/>
                <a:gd name="T4" fmla="*/ 0 w 1"/>
                <a:gd name="T5" fmla="*/ 0 h 1"/>
                <a:gd name="T6" fmla="*/ 0 w 1"/>
                <a:gd name="T7" fmla="*/ 0 h 1"/>
                <a:gd name="T8" fmla="*/ 1 w 1"/>
                <a:gd name="T9" fmla="*/ 0 h 1"/>
                <a:gd name="T10" fmla="*/ 1 w 1"/>
                <a:gd name="T11" fmla="*/ 0 h 1"/>
                <a:gd name="T12" fmla="*/ 0 w 1"/>
                <a:gd name="T13" fmla="*/ 1 h 1"/>
                <a:gd name="T14" fmla="*/ 0 w 1"/>
                <a:gd name="T15" fmla="*/ 1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1"/>
                    <a:pt x="0" y="1"/>
                  </a:cubicBezTo>
                  <a:cubicBezTo>
                    <a:pt x="0" y="1"/>
                    <a:pt x="0" y="0"/>
                    <a:pt x="0" y="0"/>
                  </a:cubicBezTo>
                  <a:cubicBezTo>
                    <a:pt x="0" y="0"/>
                    <a:pt x="0" y="0"/>
                    <a:pt x="0" y="0"/>
                  </a:cubicBezTo>
                  <a:cubicBezTo>
                    <a:pt x="1" y="0"/>
                    <a:pt x="1" y="0"/>
                    <a:pt x="1" y="0"/>
                  </a:cubicBezTo>
                  <a:cubicBezTo>
                    <a:pt x="1" y="0"/>
                    <a:pt x="1" y="0"/>
                    <a:pt x="1" y="0"/>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1" name="Freeform 569"/>
            <p:cNvSpPr/>
            <p:nvPr/>
          </p:nvSpPr>
          <p:spPr bwMode="auto">
            <a:xfrm>
              <a:off x="3882" y="2187"/>
              <a:ext cx="2" cy="0"/>
            </a:xfrm>
            <a:custGeom>
              <a:avLst/>
              <a:gdLst>
                <a:gd name="T0" fmla="*/ 0 w 1"/>
                <a:gd name="T1" fmla="*/ 0 w 1"/>
                <a:gd name="T2" fmla="*/ 0 w 1"/>
                <a:gd name="T3" fmla="*/ 0 w 1"/>
                <a:gd name="T4" fmla="*/ 0 w 1"/>
                <a:gd name="T5" fmla="*/ 1 w 1"/>
                <a:gd name="T6" fmla="*/ 0 w 1"/>
                <a:gd name="T7" fmla="*/ 0 w 1"/>
                <a:gd name="T8" fmla="*/ 0 w 1"/>
                <a:gd name="T9"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2" name="Freeform 570"/>
            <p:cNvSpPr/>
            <p:nvPr/>
          </p:nvSpPr>
          <p:spPr bwMode="auto">
            <a:xfrm>
              <a:off x="3887" y="2192"/>
              <a:ext cx="2" cy="5"/>
            </a:xfrm>
            <a:custGeom>
              <a:avLst/>
              <a:gdLst>
                <a:gd name="T0" fmla="*/ 0 w 1"/>
                <a:gd name="T1" fmla="*/ 2 h 2"/>
                <a:gd name="T2" fmla="*/ 0 w 1"/>
                <a:gd name="T3" fmla="*/ 2 h 2"/>
                <a:gd name="T4" fmla="*/ 0 w 1"/>
                <a:gd name="T5" fmla="*/ 2 h 2"/>
                <a:gd name="T6" fmla="*/ 1 w 1"/>
                <a:gd name="T7" fmla="*/ 1 h 2"/>
                <a:gd name="T8" fmla="*/ 1 w 1"/>
                <a:gd name="T9" fmla="*/ 1 h 2"/>
                <a:gd name="T10" fmla="*/ 1 w 1"/>
                <a:gd name="T11" fmla="*/ 1 h 2"/>
                <a:gd name="T12" fmla="*/ 0 w 1"/>
                <a:gd name="T13" fmla="*/ 2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cubicBezTo>
                    <a:pt x="0" y="2"/>
                    <a:pt x="0" y="2"/>
                    <a:pt x="0" y="2"/>
                  </a:cubicBezTo>
                  <a:cubicBezTo>
                    <a:pt x="0" y="2"/>
                    <a:pt x="0" y="2"/>
                    <a:pt x="0" y="2"/>
                  </a:cubicBezTo>
                  <a:cubicBezTo>
                    <a:pt x="0" y="1"/>
                    <a:pt x="0" y="1"/>
                    <a:pt x="1" y="1"/>
                  </a:cubicBezTo>
                  <a:cubicBezTo>
                    <a:pt x="1" y="1"/>
                    <a:pt x="1" y="0"/>
                    <a:pt x="1" y="1"/>
                  </a:cubicBezTo>
                  <a:cubicBezTo>
                    <a:pt x="1" y="1"/>
                    <a:pt x="1" y="1"/>
                    <a:pt x="1" y="1"/>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3" name="Freeform 571"/>
            <p:cNvSpPr/>
            <p:nvPr/>
          </p:nvSpPr>
          <p:spPr bwMode="auto">
            <a:xfrm>
              <a:off x="3879" y="2202"/>
              <a:ext cx="3" cy="5"/>
            </a:xfrm>
            <a:custGeom>
              <a:avLst/>
              <a:gdLst>
                <a:gd name="T0" fmla="*/ 0 w 1"/>
                <a:gd name="T1" fmla="*/ 2 h 2"/>
                <a:gd name="T2" fmla="*/ 0 w 1"/>
                <a:gd name="T3" fmla="*/ 2 h 2"/>
                <a:gd name="T4" fmla="*/ 0 w 1"/>
                <a:gd name="T5" fmla="*/ 2 h 2"/>
                <a:gd name="T6" fmla="*/ 0 w 1"/>
                <a:gd name="T7" fmla="*/ 2 h 2"/>
                <a:gd name="T8" fmla="*/ 1 w 1"/>
                <a:gd name="T9" fmla="*/ 0 h 2"/>
                <a:gd name="T10" fmla="*/ 1 w 1"/>
                <a:gd name="T11" fmla="*/ 0 h 2"/>
                <a:gd name="T12" fmla="*/ 1 w 1"/>
                <a:gd name="T13" fmla="*/ 0 h 2"/>
                <a:gd name="T14" fmla="*/ 0 w 1"/>
                <a:gd name="T15" fmla="*/ 2 h 2"/>
                <a:gd name="T16" fmla="*/ 0 w 1"/>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2"/>
                  </a:moveTo>
                  <a:cubicBezTo>
                    <a:pt x="0" y="2"/>
                    <a:pt x="0" y="2"/>
                    <a:pt x="0" y="2"/>
                  </a:cubicBezTo>
                  <a:cubicBezTo>
                    <a:pt x="0" y="2"/>
                    <a:pt x="0" y="2"/>
                    <a:pt x="0" y="2"/>
                  </a:cubicBezTo>
                  <a:cubicBezTo>
                    <a:pt x="0" y="2"/>
                    <a:pt x="0" y="2"/>
                    <a:pt x="0" y="2"/>
                  </a:cubicBezTo>
                  <a:cubicBezTo>
                    <a:pt x="0" y="1"/>
                    <a:pt x="1" y="1"/>
                    <a:pt x="1" y="0"/>
                  </a:cubicBezTo>
                  <a:cubicBezTo>
                    <a:pt x="1" y="0"/>
                    <a:pt x="1" y="0"/>
                    <a:pt x="1" y="0"/>
                  </a:cubicBezTo>
                  <a:cubicBezTo>
                    <a:pt x="1" y="0"/>
                    <a:pt x="1" y="0"/>
                    <a:pt x="1" y="0"/>
                  </a:cubicBezTo>
                  <a:cubicBezTo>
                    <a:pt x="1" y="1"/>
                    <a:pt x="0" y="1"/>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4" name="Freeform 572"/>
            <p:cNvSpPr/>
            <p:nvPr/>
          </p:nvSpPr>
          <p:spPr bwMode="auto">
            <a:xfrm>
              <a:off x="3851" y="2187"/>
              <a:ext cx="3" cy="5"/>
            </a:xfrm>
            <a:custGeom>
              <a:avLst/>
              <a:gdLst>
                <a:gd name="T0" fmla="*/ 0 w 1"/>
                <a:gd name="T1" fmla="*/ 2 h 2"/>
                <a:gd name="T2" fmla="*/ 0 w 1"/>
                <a:gd name="T3" fmla="*/ 2 h 2"/>
                <a:gd name="T4" fmla="*/ 0 w 1"/>
                <a:gd name="T5" fmla="*/ 1 h 2"/>
                <a:gd name="T6" fmla="*/ 1 w 1"/>
                <a:gd name="T7" fmla="*/ 0 h 2"/>
                <a:gd name="T8" fmla="*/ 1 w 1"/>
                <a:gd name="T9" fmla="*/ 0 h 2"/>
                <a:gd name="T10" fmla="*/ 1 w 1"/>
                <a:gd name="T11" fmla="*/ 0 h 2"/>
                <a:gd name="T12" fmla="*/ 1 w 1"/>
                <a:gd name="T13" fmla="*/ 1 h 2"/>
                <a:gd name="T14" fmla="*/ 1 w 1"/>
                <a:gd name="T15" fmla="*/ 2 h 2"/>
                <a:gd name="T16" fmla="*/ 1 w 1"/>
                <a:gd name="T17" fmla="*/ 2 h 2"/>
                <a:gd name="T18" fmla="*/ 0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0" y="2"/>
                  </a:moveTo>
                  <a:cubicBezTo>
                    <a:pt x="0" y="2"/>
                    <a:pt x="0" y="2"/>
                    <a:pt x="0" y="2"/>
                  </a:cubicBezTo>
                  <a:cubicBezTo>
                    <a:pt x="0" y="2"/>
                    <a:pt x="0" y="1"/>
                    <a:pt x="0" y="1"/>
                  </a:cubicBezTo>
                  <a:cubicBezTo>
                    <a:pt x="1" y="0"/>
                    <a:pt x="1" y="0"/>
                    <a:pt x="1" y="0"/>
                  </a:cubicBezTo>
                  <a:cubicBezTo>
                    <a:pt x="1" y="0"/>
                    <a:pt x="1" y="0"/>
                    <a:pt x="1" y="0"/>
                  </a:cubicBezTo>
                  <a:cubicBezTo>
                    <a:pt x="1" y="0"/>
                    <a:pt x="1" y="0"/>
                    <a:pt x="1" y="0"/>
                  </a:cubicBezTo>
                  <a:cubicBezTo>
                    <a:pt x="1" y="0"/>
                    <a:pt x="1" y="1"/>
                    <a:pt x="1" y="1"/>
                  </a:cubicBezTo>
                  <a:cubicBezTo>
                    <a:pt x="1" y="1"/>
                    <a:pt x="1" y="2"/>
                    <a:pt x="1" y="2"/>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5" name="Freeform 573"/>
            <p:cNvSpPr/>
            <p:nvPr/>
          </p:nvSpPr>
          <p:spPr bwMode="auto">
            <a:xfrm>
              <a:off x="3851" y="2189"/>
              <a:ext cx="3" cy="3"/>
            </a:xfrm>
            <a:custGeom>
              <a:avLst/>
              <a:gdLst>
                <a:gd name="T0" fmla="*/ 1 w 1"/>
                <a:gd name="T1" fmla="*/ 1 h 1"/>
                <a:gd name="T2" fmla="*/ 0 w 1"/>
                <a:gd name="T3" fmla="*/ 1 h 1"/>
                <a:gd name="T4" fmla="*/ 0 w 1"/>
                <a:gd name="T5" fmla="*/ 1 h 1"/>
                <a:gd name="T6" fmla="*/ 1 w 1"/>
                <a:gd name="T7" fmla="*/ 0 h 1"/>
                <a:gd name="T8" fmla="*/ 1 w 1"/>
                <a:gd name="T9" fmla="*/ 0 h 1"/>
                <a:gd name="T10" fmla="*/ 1 w 1"/>
                <a:gd name="T11" fmla="*/ 0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0" y="1"/>
                  </a:cubicBezTo>
                  <a:cubicBezTo>
                    <a:pt x="0" y="1"/>
                    <a:pt x="0" y="1"/>
                    <a:pt x="0" y="1"/>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6" name="Freeform 574"/>
            <p:cNvSpPr>
              <a:spLocks noEditPoints="1"/>
            </p:cNvSpPr>
            <p:nvPr/>
          </p:nvSpPr>
          <p:spPr bwMode="auto">
            <a:xfrm>
              <a:off x="3849" y="2164"/>
              <a:ext cx="43" cy="43"/>
            </a:xfrm>
            <a:custGeom>
              <a:avLst/>
              <a:gdLst>
                <a:gd name="T0" fmla="*/ 5 w 17"/>
                <a:gd name="T1" fmla="*/ 16 h 17"/>
                <a:gd name="T2" fmla="*/ 5 w 17"/>
                <a:gd name="T3" fmla="*/ 15 h 17"/>
                <a:gd name="T4" fmla="*/ 3 w 17"/>
                <a:gd name="T5" fmla="*/ 14 h 17"/>
                <a:gd name="T6" fmla="*/ 1 w 17"/>
                <a:gd name="T7" fmla="*/ 12 h 17"/>
                <a:gd name="T8" fmla="*/ 2 w 17"/>
                <a:gd name="T9" fmla="*/ 11 h 17"/>
                <a:gd name="T10" fmla="*/ 1 w 17"/>
                <a:gd name="T11" fmla="*/ 8 h 17"/>
                <a:gd name="T12" fmla="*/ 1 w 17"/>
                <a:gd name="T13" fmla="*/ 5 h 17"/>
                <a:gd name="T14" fmla="*/ 2 w 17"/>
                <a:gd name="T15" fmla="*/ 5 h 17"/>
                <a:gd name="T16" fmla="*/ 3 w 17"/>
                <a:gd name="T17" fmla="*/ 3 h 17"/>
                <a:gd name="T18" fmla="*/ 6 w 17"/>
                <a:gd name="T19" fmla="*/ 1 h 17"/>
                <a:gd name="T20" fmla="*/ 7 w 17"/>
                <a:gd name="T21" fmla="*/ 2 h 17"/>
                <a:gd name="T22" fmla="*/ 9 w 17"/>
                <a:gd name="T23" fmla="*/ 0 h 17"/>
                <a:gd name="T24" fmla="*/ 12 w 17"/>
                <a:gd name="T25" fmla="*/ 1 h 17"/>
                <a:gd name="T26" fmla="*/ 12 w 17"/>
                <a:gd name="T27" fmla="*/ 2 h 17"/>
                <a:gd name="T28" fmla="*/ 15 w 17"/>
                <a:gd name="T29" fmla="*/ 3 h 17"/>
                <a:gd name="T30" fmla="*/ 16 w 17"/>
                <a:gd name="T31" fmla="*/ 5 h 17"/>
                <a:gd name="T32" fmla="*/ 16 w 17"/>
                <a:gd name="T33" fmla="*/ 5 h 17"/>
                <a:gd name="T34" fmla="*/ 16 w 17"/>
                <a:gd name="T35" fmla="*/ 6 h 17"/>
                <a:gd name="T36" fmla="*/ 16 w 17"/>
                <a:gd name="T37" fmla="*/ 7 h 17"/>
                <a:gd name="T38" fmla="*/ 16 w 17"/>
                <a:gd name="T39" fmla="*/ 9 h 17"/>
                <a:gd name="T40" fmla="*/ 17 w 17"/>
                <a:gd name="T41" fmla="*/ 9 h 17"/>
                <a:gd name="T42" fmla="*/ 16 w 17"/>
                <a:gd name="T43" fmla="*/ 12 h 17"/>
                <a:gd name="T44" fmla="*/ 14 w 17"/>
                <a:gd name="T45" fmla="*/ 13 h 17"/>
                <a:gd name="T46" fmla="*/ 14 w 17"/>
                <a:gd name="T47" fmla="*/ 15 h 17"/>
                <a:gd name="T48" fmla="*/ 11 w 17"/>
                <a:gd name="T49" fmla="*/ 16 h 17"/>
                <a:gd name="T50" fmla="*/ 9 w 17"/>
                <a:gd name="T51" fmla="*/ 16 h 17"/>
                <a:gd name="T52" fmla="*/ 8 w 17"/>
                <a:gd name="T53" fmla="*/ 17 h 17"/>
                <a:gd name="T54" fmla="*/ 8 w 17"/>
                <a:gd name="T55" fmla="*/ 16 h 17"/>
                <a:gd name="T56" fmla="*/ 8 w 17"/>
                <a:gd name="T57" fmla="*/ 15 h 17"/>
                <a:gd name="T58" fmla="*/ 11 w 17"/>
                <a:gd name="T59" fmla="*/ 15 h 17"/>
                <a:gd name="T60" fmla="*/ 14 w 17"/>
                <a:gd name="T61" fmla="*/ 15 h 17"/>
                <a:gd name="T62" fmla="*/ 13 w 17"/>
                <a:gd name="T63" fmla="*/ 13 h 17"/>
                <a:gd name="T64" fmla="*/ 16 w 17"/>
                <a:gd name="T65" fmla="*/ 11 h 17"/>
                <a:gd name="T66" fmla="*/ 15 w 17"/>
                <a:gd name="T67" fmla="*/ 9 h 17"/>
                <a:gd name="T68" fmla="*/ 15 w 17"/>
                <a:gd name="T69" fmla="*/ 6 h 17"/>
                <a:gd name="T70" fmla="*/ 16 w 17"/>
                <a:gd name="T71" fmla="*/ 5 h 17"/>
                <a:gd name="T72" fmla="*/ 15 w 17"/>
                <a:gd name="T73" fmla="*/ 4 h 17"/>
                <a:gd name="T74" fmla="*/ 13 w 17"/>
                <a:gd name="T75" fmla="*/ 4 h 17"/>
                <a:gd name="T76" fmla="*/ 11 w 17"/>
                <a:gd name="T77" fmla="*/ 2 h 17"/>
                <a:gd name="T78" fmla="*/ 9 w 17"/>
                <a:gd name="T79" fmla="*/ 1 h 17"/>
                <a:gd name="T80" fmla="*/ 9 w 17"/>
                <a:gd name="T81" fmla="*/ 2 h 17"/>
                <a:gd name="T82" fmla="*/ 6 w 17"/>
                <a:gd name="T83" fmla="*/ 2 h 17"/>
                <a:gd name="T84" fmla="*/ 4 w 17"/>
                <a:gd name="T85" fmla="*/ 2 h 17"/>
                <a:gd name="T86" fmla="*/ 4 w 17"/>
                <a:gd name="T87" fmla="*/ 4 h 17"/>
                <a:gd name="T88" fmla="*/ 2 w 17"/>
                <a:gd name="T89" fmla="*/ 6 h 17"/>
                <a:gd name="T90" fmla="*/ 1 w 17"/>
                <a:gd name="T91" fmla="*/ 8 h 17"/>
                <a:gd name="T92" fmla="*/ 2 w 17"/>
                <a:gd name="T93" fmla="*/ 8 h 17"/>
                <a:gd name="T94" fmla="*/ 2 w 17"/>
                <a:gd name="T95" fmla="*/ 11 h 17"/>
                <a:gd name="T96" fmla="*/ 3 w 17"/>
                <a:gd name="T97" fmla="*/ 13 h 17"/>
                <a:gd name="T98" fmla="*/ 4 w 17"/>
                <a:gd name="T99" fmla="*/ 13 h 17"/>
                <a:gd name="T100" fmla="*/ 6 w 17"/>
                <a:gd name="T101" fmla="*/ 15 h 17"/>
                <a:gd name="T102" fmla="*/ 15 w 17"/>
                <a:gd name="T103" fmla="*/ 6 h 17"/>
                <a:gd name="T104" fmla="*/ 16 w 17"/>
                <a:gd name="T105" fmla="*/ 6 h 17"/>
                <a:gd name="T106" fmla="*/ 9 w 17"/>
                <a:gd name="T107" fmla="*/ 14 h 17"/>
                <a:gd name="T108" fmla="*/ 6 w 17"/>
                <a:gd name="T109" fmla="*/ 4 h 17"/>
                <a:gd name="T110" fmla="*/ 12 w 17"/>
                <a:gd name="T111" fmla="*/ 13 h 17"/>
                <a:gd name="T112" fmla="*/ 11 w 17"/>
                <a:gd name="T113" fmla="*/ 13 h 17"/>
                <a:gd name="T114" fmla="*/ 11 w 17"/>
                <a:gd name="T115" fmla="*/ 13 h 17"/>
                <a:gd name="T116" fmla="*/ 9 w 17"/>
                <a:gd name="T117" fmla="*/ 4 h 17"/>
                <a:gd name="T118" fmla="*/ 5 w 17"/>
                <a:gd name="T119" fmla="*/ 11 h 17"/>
                <a:gd name="T120" fmla="*/ 11 w 17"/>
                <a:gd name="T121" fmla="*/ 12 h 17"/>
                <a:gd name="T122" fmla="*/ 12 w 17"/>
                <a:gd name="T123" fmla="*/ 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 h="17">
                  <a:moveTo>
                    <a:pt x="8" y="17"/>
                  </a:moveTo>
                  <a:cubicBezTo>
                    <a:pt x="7" y="17"/>
                    <a:pt x="6" y="17"/>
                    <a:pt x="5" y="16"/>
                  </a:cubicBezTo>
                  <a:cubicBezTo>
                    <a:pt x="5" y="16"/>
                    <a:pt x="5" y="16"/>
                    <a:pt x="5" y="16"/>
                  </a:cubicBezTo>
                  <a:cubicBezTo>
                    <a:pt x="5" y="15"/>
                    <a:pt x="5" y="15"/>
                    <a:pt x="5" y="15"/>
                  </a:cubicBezTo>
                  <a:cubicBezTo>
                    <a:pt x="5" y="14"/>
                    <a:pt x="4" y="14"/>
                    <a:pt x="4" y="13"/>
                  </a:cubicBezTo>
                  <a:cubicBezTo>
                    <a:pt x="3" y="14"/>
                    <a:pt x="3" y="14"/>
                    <a:pt x="3" y="14"/>
                  </a:cubicBezTo>
                  <a:cubicBezTo>
                    <a:pt x="3" y="14"/>
                    <a:pt x="2" y="14"/>
                    <a:pt x="2" y="14"/>
                  </a:cubicBezTo>
                  <a:cubicBezTo>
                    <a:pt x="2" y="13"/>
                    <a:pt x="1" y="12"/>
                    <a:pt x="1" y="12"/>
                  </a:cubicBezTo>
                  <a:cubicBezTo>
                    <a:pt x="1" y="11"/>
                    <a:pt x="1" y="11"/>
                    <a:pt x="1" y="11"/>
                  </a:cubicBezTo>
                  <a:cubicBezTo>
                    <a:pt x="2" y="11"/>
                    <a:pt x="2" y="11"/>
                    <a:pt x="2" y="11"/>
                  </a:cubicBezTo>
                  <a:cubicBezTo>
                    <a:pt x="2" y="10"/>
                    <a:pt x="2" y="9"/>
                    <a:pt x="2" y="8"/>
                  </a:cubicBezTo>
                  <a:cubicBezTo>
                    <a:pt x="1" y="8"/>
                    <a:pt x="1" y="8"/>
                    <a:pt x="1" y="8"/>
                  </a:cubicBezTo>
                  <a:cubicBezTo>
                    <a:pt x="0" y="8"/>
                    <a:pt x="0" y="8"/>
                    <a:pt x="0" y="8"/>
                  </a:cubicBezTo>
                  <a:cubicBezTo>
                    <a:pt x="0" y="7"/>
                    <a:pt x="1" y="6"/>
                    <a:pt x="1" y="5"/>
                  </a:cubicBezTo>
                  <a:cubicBezTo>
                    <a:pt x="1" y="5"/>
                    <a:pt x="1" y="5"/>
                    <a:pt x="1" y="5"/>
                  </a:cubicBezTo>
                  <a:cubicBezTo>
                    <a:pt x="2" y="5"/>
                    <a:pt x="2" y="5"/>
                    <a:pt x="2" y="5"/>
                  </a:cubicBezTo>
                  <a:cubicBezTo>
                    <a:pt x="3" y="5"/>
                    <a:pt x="3" y="4"/>
                    <a:pt x="4" y="3"/>
                  </a:cubicBezTo>
                  <a:cubicBezTo>
                    <a:pt x="3" y="3"/>
                    <a:pt x="3" y="3"/>
                    <a:pt x="3" y="3"/>
                  </a:cubicBezTo>
                  <a:cubicBezTo>
                    <a:pt x="3" y="2"/>
                    <a:pt x="3" y="2"/>
                    <a:pt x="3" y="2"/>
                  </a:cubicBezTo>
                  <a:cubicBezTo>
                    <a:pt x="4" y="2"/>
                    <a:pt x="5" y="1"/>
                    <a:pt x="6" y="1"/>
                  </a:cubicBezTo>
                  <a:cubicBezTo>
                    <a:pt x="6" y="1"/>
                    <a:pt x="6" y="1"/>
                    <a:pt x="6" y="1"/>
                  </a:cubicBezTo>
                  <a:cubicBezTo>
                    <a:pt x="7" y="2"/>
                    <a:pt x="7" y="2"/>
                    <a:pt x="7" y="2"/>
                  </a:cubicBezTo>
                  <a:cubicBezTo>
                    <a:pt x="7" y="2"/>
                    <a:pt x="8" y="1"/>
                    <a:pt x="9" y="1"/>
                  </a:cubicBezTo>
                  <a:cubicBezTo>
                    <a:pt x="9" y="0"/>
                    <a:pt x="9" y="0"/>
                    <a:pt x="9" y="0"/>
                  </a:cubicBezTo>
                  <a:cubicBezTo>
                    <a:pt x="9" y="0"/>
                    <a:pt x="9" y="0"/>
                    <a:pt x="9" y="0"/>
                  </a:cubicBezTo>
                  <a:cubicBezTo>
                    <a:pt x="10" y="0"/>
                    <a:pt x="11" y="0"/>
                    <a:pt x="12" y="1"/>
                  </a:cubicBezTo>
                  <a:cubicBezTo>
                    <a:pt x="12" y="1"/>
                    <a:pt x="12" y="1"/>
                    <a:pt x="12" y="1"/>
                  </a:cubicBezTo>
                  <a:cubicBezTo>
                    <a:pt x="12" y="2"/>
                    <a:pt x="12" y="2"/>
                    <a:pt x="12" y="2"/>
                  </a:cubicBezTo>
                  <a:cubicBezTo>
                    <a:pt x="13" y="3"/>
                    <a:pt x="13" y="3"/>
                    <a:pt x="14" y="4"/>
                  </a:cubicBezTo>
                  <a:cubicBezTo>
                    <a:pt x="15" y="3"/>
                    <a:pt x="15" y="3"/>
                    <a:pt x="15" y="3"/>
                  </a:cubicBezTo>
                  <a:cubicBezTo>
                    <a:pt x="15" y="3"/>
                    <a:pt x="15" y="3"/>
                    <a:pt x="15" y="3"/>
                  </a:cubicBezTo>
                  <a:cubicBezTo>
                    <a:pt x="15" y="3"/>
                    <a:pt x="16" y="5"/>
                    <a:pt x="16" y="5"/>
                  </a:cubicBezTo>
                  <a:cubicBezTo>
                    <a:pt x="16" y="5"/>
                    <a:pt x="16" y="5"/>
                    <a:pt x="16" y="5"/>
                  </a:cubicBezTo>
                  <a:cubicBezTo>
                    <a:pt x="16" y="5"/>
                    <a:pt x="16" y="5"/>
                    <a:pt x="16" y="5"/>
                  </a:cubicBezTo>
                  <a:cubicBezTo>
                    <a:pt x="16" y="5"/>
                    <a:pt x="16" y="6"/>
                    <a:pt x="16" y="6"/>
                  </a:cubicBezTo>
                  <a:cubicBezTo>
                    <a:pt x="16" y="6"/>
                    <a:pt x="16" y="6"/>
                    <a:pt x="16" y="6"/>
                  </a:cubicBezTo>
                  <a:cubicBezTo>
                    <a:pt x="16" y="6"/>
                    <a:pt x="16" y="7"/>
                    <a:pt x="16" y="7"/>
                  </a:cubicBezTo>
                  <a:cubicBezTo>
                    <a:pt x="16" y="7"/>
                    <a:pt x="16" y="7"/>
                    <a:pt x="16" y="7"/>
                  </a:cubicBezTo>
                  <a:cubicBezTo>
                    <a:pt x="16" y="7"/>
                    <a:pt x="16" y="7"/>
                    <a:pt x="16" y="7"/>
                  </a:cubicBezTo>
                  <a:cubicBezTo>
                    <a:pt x="16" y="8"/>
                    <a:pt x="16" y="8"/>
                    <a:pt x="16" y="9"/>
                  </a:cubicBezTo>
                  <a:cubicBezTo>
                    <a:pt x="17" y="9"/>
                    <a:pt x="17" y="9"/>
                    <a:pt x="17" y="9"/>
                  </a:cubicBezTo>
                  <a:cubicBezTo>
                    <a:pt x="17" y="9"/>
                    <a:pt x="17" y="9"/>
                    <a:pt x="17" y="9"/>
                  </a:cubicBezTo>
                  <a:cubicBezTo>
                    <a:pt x="17" y="10"/>
                    <a:pt x="17" y="11"/>
                    <a:pt x="16" y="12"/>
                  </a:cubicBezTo>
                  <a:cubicBezTo>
                    <a:pt x="16" y="12"/>
                    <a:pt x="16" y="12"/>
                    <a:pt x="16" y="12"/>
                  </a:cubicBezTo>
                  <a:cubicBezTo>
                    <a:pt x="15" y="12"/>
                    <a:pt x="15" y="12"/>
                    <a:pt x="14" y="13"/>
                  </a:cubicBezTo>
                  <a:cubicBezTo>
                    <a:pt x="14" y="13"/>
                    <a:pt x="14" y="13"/>
                    <a:pt x="14" y="13"/>
                  </a:cubicBezTo>
                  <a:cubicBezTo>
                    <a:pt x="14" y="14"/>
                    <a:pt x="14" y="14"/>
                    <a:pt x="14" y="14"/>
                  </a:cubicBezTo>
                  <a:cubicBezTo>
                    <a:pt x="14" y="15"/>
                    <a:pt x="14" y="15"/>
                    <a:pt x="14" y="15"/>
                  </a:cubicBezTo>
                  <a:cubicBezTo>
                    <a:pt x="13" y="15"/>
                    <a:pt x="13" y="16"/>
                    <a:pt x="12" y="16"/>
                  </a:cubicBezTo>
                  <a:cubicBezTo>
                    <a:pt x="12" y="16"/>
                    <a:pt x="11" y="16"/>
                    <a:pt x="11" y="16"/>
                  </a:cubicBezTo>
                  <a:cubicBezTo>
                    <a:pt x="11" y="15"/>
                    <a:pt x="11" y="15"/>
                    <a:pt x="11" y="15"/>
                  </a:cubicBezTo>
                  <a:cubicBezTo>
                    <a:pt x="10" y="15"/>
                    <a:pt x="9" y="16"/>
                    <a:pt x="9" y="16"/>
                  </a:cubicBezTo>
                  <a:cubicBezTo>
                    <a:pt x="8" y="17"/>
                    <a:pt x="8" y="17"/>
                    <a:pt x="8" y="17"/>
                  </a:cubicBezTo>
                  <a:cubicBezTo>
                    <a:pt x="8" y="17"/>
                    <a:pt x="8" y="17"/>
                    <a:pt x="8" y="17"/>
                  </a:cubicBezTo>
                  <a:close/>
                  <a:moveTo>
                    <a:pt x="6" y="16"/>
                  </a:moveTo>
                  <a:cubicBezTo>
                    <a:pt x="6" y="16"/>
                    <a:pt x="7" y="16"/>
                    <a:pt x="8" y="16"/>
                  </a:cubicBezTo>
                  <a:cubicBezTo>
                    <a:pt x="8" y="15"/>
                    <a:pt x="8" y="15"/>
                    <a:pt x="8" y="15"/>
                  </a:cubicBezTo>
                  <a:cubicBezTo>
                    <a:pt x="8" y="15"/>
                    <a:pt x="8" y="15"/>
                    <a:pt x="8" y="15"/>
                  </a:cubicBezTo>
                  <a:cubicBezTo>
                    <a:pt x="9" y="15"/>
                    <a:pt x="10" y="15"/>
                    <a:pt x="11" y="15"/>
                  </a:cubicBezTo>
                  <a:cubicBezTo>
                    <a:pt x="11" y="14"/>
                    <a:pt x="11" y="15"/>
                    <a:pt x="11" y="15"/>
                  </a:cubicBezTo>
                  <a:cubicBezTo>
                    <a:pt x="12" y="16"/>
                    <a:pt x="12" y="16"/>
                    <a:pt x="12" y="16"/>
                  </a:cubicBezTo>
                  <a:cubicBezTo>
                    <a:pt x="12" y="15"/>
                    <a:pt x="13" y="15"/>
                    <a:pt x="14" y="15"/>
                  </a:cubicBezTo>
                  <a:cubicBezTo>
                    <a:pt x="13" y="14"/>
                    <a:pt x="13" y="14"/>
                    <a:pt x="13" y="14"/>
                  </a:cubicBezTo>
                  <a:cubicBezTo>
                    <a:pt x="13" y="13"/>
                    <a:pt x="13" y="13"/>
                    <a:pt x="13" y="13"/>
                  </a:cubicBezTo>
                  <a:cubicBezTo>
                    <a:pt x="13" y="13"/>
                    <a:pt x="14" y="12"/>
                    <a:pt x="14" y="12"/>
                  </a:cubicBezTo>
                  <a:cubicBezTo>
                    <a:pt x="14" y="12"/>
                    <a:pt x="15" y="11"/>
                    <a:pt x="16" y="11"/>
                  </a:cubicBezTo>
                  <a:cubicBezTo>
                    <a:pt x="16" y="11"/>
                    <a:pt x="16" y="10"/>
                    <a:pt x="16" y="9"/>
                  </a:cubicBezTo>
                  <a:cubicBezTo>
                    <a:pt x="15" y="9"/>
                    <a:pt x="15" y="9"/>
                    <a:pt x="15" y="9"/>
                  </a:cubicBezTo>
                  <a:cubicBezTo>
                    <a:pt x="15" y="9"/>
                    <a:pt x="15" y="9"/>
                    <a:pt x="15" y="9"/>
                  </a:cubicBezTo>
                  <a:cubicBezTo>
                    <a:pt x="15" y="8"/>
                    <a:pt x="15" y="7"/>
                    <a:pt x="15" y="6"/>
                  </a:cubicBezTo>
                  <a:cubicBezTo>
                    <a:pt x="15" y="6"/>
                    <a:pt x="15" y="6"/>
                    <a:pt x="15" y="6"/>
                  </a:cubicBezTo>
                  <a:cubicBezTo>
                    <a:pt x="16" y="5"/>
                    <a:pt x="16" y="5"/>
                    <a:pt x="16" y="5"/>
                  </a:cubicBezTo>
                  <a:cubicBezTo>
                    <a:pt x="16" y="5"/>
                    <a:pt x="16" y="5"/>
                    <a:pt x="16" y="5"/>
                  </a:cubicBezTo>
                  <a:cubicBezTo>
                    <a:pt x="15" y="5"/>
                    <a:pt x="15" y="4"/>
                    <a:pt x="15" y="4"/>
                  </a:cubicBezTo>
                  <a:cubicBezTo>
                    <a:pt x="14" y="4"/>
                    <a:pt x="14" y="4"/>
                    <a:pt x="14" y="4"/>
                  </a:cubicBezTo>
                  <a:cubicBezTo>
                    <a:pt x="14" y="4"/>
                    <a:pt x="13" y="4"/>
                    <a:pt x="13" y="4"/>
                  </a:cubicBezTo>
                  <a:cubicBezTo>
                    <a:pt x="13" y="4"/>
                    <a:pt x="12" y="3"/>
                    <a:pt x="11" y="3"/>
                  </a:cubicBezTo>
                  <a:cubicBezTo>
                    <a:pt x="11" y="3"/>
                    <a:pt x="11" y="2"/>
                    <a:pt x="11" y="2"/>
                  </a:cubicBezTo>
                  <a:cubicBezTo>
                    <a:pt x="11" y="1"/>
                    <a:pt x="11" y="1"/>
                    <a:pt x="11" y="1"/>
                  </a:cubicBezTo>
                  <a:cubicBezTo>
                    <a:pt x="11" y="1"/>
                    <a:pt x="10" y="1"/>
                    <a:pt x="9" y="1"/>
                  </a:cubicBezTo>
                  <a:cubicBezTo>
                    <a:pt x="9" y="2"/>
                    <a:pt x="9" y="2"/>
                    <a:pt x="9" y="2"/>
                  </a:cubicBezTo>
                  <a:cubicBezTo>
                    <a:pt x="9" y="2"/>
                    <a:pt x="9" y="2"/>
                    <a:pt x="9" y="2"/>
                  </a:cubicBezTo>
                  <a:cubicBezTo>
                    <a:pt x="8" y="2"/>
                    <a:pt x="7" y="2"/>
                    <a:pt x="6" y="2"/>
                  </a:cubicBezTo>
                  <a:cubicBezTo>
                    <a:pt x="6" y="3"/>
                    <a:pt x="6" y="2"/>
                    <a:pt x="6" y="2"/>
                  </a:cubicBezTo>
                  <a:cubicBezTo>
                    <a:pt x="6" y="1"/>
                    <a:pt x="6" y="1"/>
                    <a:pt x="6" y="1"/>
                  </a:cubicBezTo>
                  <a:cubicBezTo>
                    <a:pt x="5" y="2"/>
                    <a:pt x="4" y="2"/>
                    <a:pt x="4" y="2"/>
                  </a:cubicBezTo>
                  <a:cubicBezTo>
                    <a:pt x="4" y="3"/>
                    <a:pt x="4" y="3"/>
                    <a:pt x="4" y="3"/>
                  </a:cubicBezTo>
                  <a:cubicBezTo>
                    <a:pt x="4" y="4"/>
                    <a:pt x="4" y="4"/>
                    <a:pt x="4" y="4"/>
                  </a:cubicBezTo>
                  <a:cubicBezTo>
                    <a:pt x="4" y="4"/>
                    <a:pt x="3" y="5"/>
                    <a:pt x="3" y="6"/>
                  </a:cubicBezTo>
                  <a:cubicBezTo>
                    <a:pt x="3" y="6"/>
                    <a:pt x="3" y="6"/>
                    <a:pt x="2" y="6"/>
                  </a:cubicBezTo>
                  <a:cubicBezTo>
                    <a:pt x="1" y="6"/>
                    <a:pt x="1" y="6"/>
                    <a:pt x="1" y="6"/>
                  </a:cubicBezTo>
                  <a:cubicBezTo>
                    <a:pt x="1" y="6"/>
                    <a:pt x="1" y="7"/>
                    <a:pt x="1" y="8"/>
                  </a:cubicBezTo>
                  <a:cubicBezTo>
                    <a:pt x="2" y="8"/>
                    <a:pt x="2" y="8"/>
                    <a:pt x="2" y="8"/>
                  </a:cubicBezTo>
                  <a:cubicBezTo>
                    <a:pt x="2" y="8"/>
                    <a:pt x="2" y="8"/>
                    <a:pt x="2" y="8"/>
                  </a:cubicBezTo>
                  <a:cubicBezTo>
                    <a:pt x="2" y="9"/>
                    <a:pt x="2" y="10"/>
                    <a:pt x="3" y="11"/>
                  </a:cubicBezTo>
                  <a:cubicBezTo>
                    <a:pt x="3" y="11"/>
                    <a:pt x="3" y="11"/>
                    <a:pt x="2" y="11"/>
                  </a:cubicBezTo>
                  <a:cubicBezTo>
                    <a:pt x="2" y="12"/>
                    <a:pt x="2" y="12"/>
                    <a:pt x="2" y="12"/>
                  </a:cubicBezTo>
                  <a:cubicBezTo>
                    <a:pt x="2" y="12"/>
                    <a:pt x="2" y="13"/>
                    <a:pt x="3" y="13"/>
                  </a:cubicBezTo>
                  <a:cubicBezTo>
                    <a:pt x="4" y="13"/>
                    <a:pt x="4" y="13"/>
                    <a:pt x="4" y="13"/>
                  </a:cubicBezTo>
                  <a:cubicBezTo>
                    <a:pt x="4" y="13"/>
                    <a:pt x="4" y="13"/>
                    <a:pt x="4" y="13"/>
                  </a:cubicBezTo>
                  <a:cubicBezTo>
                    <a:pt x="4" y="13"/>
                    <a:pt x="5" y="14"/>
                    <a:pt x="6" y="14"/>
                  </a:cubicBezTo>
                  <a:cubicBezTo>
                    <a:pt x="6" y="14"/>
                    <a:pt x="6" y="15"/>
                    <a:pt x="6" y="15"/>
                  </a:cubicBezTo>
                  <a:lnTo>
                    <a:pt x="6" y="16"/>
                  </a:lnTo>
                  <a:close/>
                  <a:moveTo>
                    <a:pt x="15" y="6"/>
                  </a:moveTo>
                  <a:cubicBezTo>
                    <a:pt x="15" y="6"/>
                    <a:pt x="15" y="7"/>
                    <a:pt x="15" y="7"/>
                  </a:cubicBezTo>
                  <a:cubicBezTo>
                    <a:pt x="15" y="7"/>
                    <a:pt x="16" y="6"/>
                    <a:pt x="16" y="6"/>
                  </a:cubicBezTo>
                  <a:lnTo>
                    <a:pt x="15" y="6"/>
                  </a:lnTo>
                  <a:close/>
                  <a:moveTo>
                    <a:pt x="9" y="14"/>
                  </a:moveTo>
                  <a:cubicBezTo>
                    <a:pt x="7" y="14"/>
                    <a:pt x="5" y="13"/>
                    <a:pt x="4" y="11"/>
                  </a:cubicBezTo>
                  <a:cubicBezTo>
                    <a:pt x="3" y="9"/>
                    <a:pt x="3" y="6"/>
                    <a:pt x="6" y="4"/>
                  </a:cubicBezTo>
                  <a:cubicBezTo>
                    <a:pt x="9" y="2"/>
                    <a:pt x="12" y="4"/>
                    <a:pt x="13" y="6"/>
                  </a:cubicBezTo>
                  <a:cubicBezTo>
                    <a:pt x="14" y="8"/>
                    <a:pt x="14" y="11"/>
                    <a:pt x="12" y="13"/>
                  </a:cubicBezTo>
                  <a:cubicBezTo>
                    <a:pt x="12" y="13"/>
                    <a:pt x="12" y="13"/>
                    <a:pt x="12" y="13"/>
                  </a:cubicBezTo>
                  <a:cubicBezTo>
                    <a:pt x="11" y="13"/>
                    <a:pt x="11" y="13"/>
                    <a:pt x="11" y="13"/>
                  </a:cubicBezTo>
                  <a:cubicBezTo>
                    <a:pt x="11" y="13"/>
                    <a:pt x="11" y="13"/>
                    <a:pt x="11" y="13"/>
                  </a:cubicBezTo>
                  <a:cubicBezTo>
                    <a:pt x="11" y="13"/>
                    <a:pt x="11" y="13"/>
                    <a:pt x="11" y="13"/>
                  </a:cubicBezTo>
                  <a:cubicBezTo>
                    <a:pt x="10" y="14"/>
                    <a:pt x="9" y="14"/>
                    <a:pt x="9" y="14"/>
                  </a:cubicBezTo>
                  <a:close/>
                  <a:moveTo>
                    <a:pt x="9" y="4"/>
                  </a:moveTo>
                  <a:cubicBezTo>
                    <a:pt x="8" y="4"/>
                    <a:pt x="7" y="4"/>
                    <a:pt x="6" y="5"/>
                  </a:cubicBezTo>
                  <a:cubicBezTo>
                    <a:pt x="4" y="6"/>
                    <a:pt x="4" y="9"/>
                    <a:pt x="5" y="11"/>
                  </a:cubicBezTo>
                  <a:cubicBezTo>
                    <a:pt x="6" y="13"/>
                    <a:pt x="8" y="14"/>
                    <a:pt x="11" y="13"/>
                  </a:cubicBezTo>
                  <a:cubicBezTo>
                    <a:pt x="11" y="13"/>
                    <a:pt x="11" y="12"/>
                    <a:pt x="11" y="12"/>
                  </a:cubicBezTo>
                  <a:cubicBezTo>
                    <a:pt x="11" y="12"/>
                    <a:pt x="11" y="12"/>
                    <a:pt x="11" y="12"/>
                  </a:cubicBezTo>
                  <a:cubicBezTo>
                    <a:pt x="14" y="11"/>
                    <a:pt x="14" y="8"/>
                    <a:pt x="12" y="6"/>
                  </a:cubicBezTo>
                  <a:cubicBezTo>
                    <a:pt x="12" y="5"/>
                    <a:pt x="10" y="4"/>
                    <a:pt x="9"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7" name="Freeform 575"/>
            <p:cNvSpPr>
              <a:spLocks noEditPoints="1"/>
            </p:cNvSpPr>
            <p:nvPr/>
          </p:nvSpPr>
          <p:spPr bwMode="auto">
            <a:xfrm>
              <a:off x="3849" y="2169"/>
              <a:ext cx="40" cy="41"/>
            </a:xfrm>
            <a:custGeom>
              <a:avLst/>
              <a:gdLst>
                <a:gd name="T0" fmla="*/ 5 w 16"/>
                <a:gd name="T1" fmla="*/ 16 h 16"/>
                <a:gd name="T2" fmla="*/ 5 w 16"/>
                <a:gd name="T3" fmla="*/ 14 h 16"/>
                <a:gd name="T4" fmla="*/ 2 w 16"/>
                <a:gd name="T5" fmla="*/ 13 h 16"/>
                <a:gd name="T6" fmla="*/ 0 w 16"/>
                <a:gd name="T7" fmla="*/ 11 h 16"/>
                <a:gd name="T8" fmla="*/ 1 w 16"/>
                <a:gd name="T9" fmla="*/ 11 h 16"/>
                <a:gd name="T10" fmla="*/ 3 w 16"/>
                <a:gd name="T11" fmla="*/ 12 h 16"/>
                <a:gd name="T12" fmla="*/ 5 w 16"/>
                <a:gd name="T13" fmla="*/ 14 h 16"/>
                <a:gd name="T14" fmla="*/ 5 w 16"/>
                <a:gd name="T15" fmla="*/ 14 h 16"/>
                <a:gd name="T16" fmla="*/ 7 w 16"/>
                <a:gd name="T17" fmla="*/ 16 h 16"/>
                <a:gd name="T18" fmla="*/ 8 w 16"/>
                <a:gd name="T19" fmla="*/ 15 h 16"/>
                <a:gd name="T20" fmla="*/ 10 w 16"/>
                <a:gd name="T21" fmla="*/ 14 h 16"/>
                <a:gd name="T22" fmla="*/ 11 w 16"/>
                <a:gd name="T23" fmla="*/ 15 h 16"/>
                <a:gd name="T24" fmla="*/ 13 w 16"/>
                <a:gd name="T25" fmla="*/ 13 h 16"/>
                <a:gd name="T26" fmla="*/ 14 w 16"/>
                <a:gd name="T27" fmla="*/ 12 h 16"/>
                <a:gd name="T28" fmla="*/ 14 w 16"/>
                <a:gd name="T29" fmla="*/ 13 h 16"/>
                <a:gd name="T30" fmla="*/ 14 w 16"/>
                <a:gd name="T31" fmla="*/ 14 h 16"/>
                <a:gd name="T32" fmla="*/ 11 w 16"/>
                <a:gd name="T33" fmla="*/ 16 h 16"/>
                <a:gd name="T34" fmla="*/ 8 w 16"/>
                <a:gd name="T35" fmla="*/ 15 h 16"/>
                <a:gd name="T36" fmla="*/ 8 w 16"/>
                <a:gd name="T37" fmla="*/ 16 h 16"/>
                <a:gd name="T38" fmla="*/ 14 w 16"/>
                <a:gd name="T39" fmla="*/ 12 h 16"/>
                <a:gd name="T40" fmla="*/ 13 w 16"/>
                <a:gd name="T41" fmla="*/ 12 h 16"/>
                <a:gd name="T42" fmla="*/ 15 w 16"/>
                <a:gd name="T43" fmla="*/ 11 h 16"/>
                <a:gd name="T44" fmla="*/ 16 w 16"/>
                <a:gd name="T45" fmla="*/ 9 h 16"/>
                <a:gd name="T46" fmla="*/ 16 w 16"/>
                <a:gd name="T47" fmla="*/ 11 h 16"/>
                <a:gd name="T48" fmla="*/ 14 w 16"/>
                <a:gd name="T49" fmla="*/ 12 h 16"/>
                <a:gd name="T50" fmla="*/ 14 w 16"/>
                <a:gd name="T51" fmla="*/ 12 h 16"/>
                <a:gd name="T52" fmla="*/ 1 w 16"/>
                <a:gd name="T53" fmla="*/ 9 h 16"/>
                <a:gd name="T54" fmla="*/ 0 w 16"/>
                <a:gd name="T55" fmla="*/ 8 h 16"/>
                <a:gd name="T56" fmla="*/ 1 w 16"/>
                <a:gd name="T57" fmla="*/ 3 h 16"/>
                <a:gd name="T58" fmla="*/ 1 w 16"/>
                <a:gd name="T59" fmla="*/ 4 h 16"/>
                <a:gd name="T60" fmla="*/ 2 w 16"/>
                <a:gd name="T61" fmla="*/ 7 h 16"/>
                <a:gd name="T62" fmla="*/ 2 w 16"/>
                <a:gd name="T63" fmla="*/ 9 h 16"/>
                <a:gd name="T64" fmla="*/ 2 w 16"/>
                <a:gd name="T65" fmla="*/ 10 h 16"/>
                <a:gd name="T66" fmla="*/ 13 w 16"/>
                <a:gd name="T67" fmla="*/ 9 h 16"/>
                <a:gd name="T68" fmla="*/ 10 w 16"/>
                <a:gd name="T69" fmla="*/ 4 h 16"/>
                <a:gd name="T70" fmla="*/ 4 w 16"/>
                <a:gd name="T71" fmla="*/ 5 h 16"/>
                <a:gd name="T72" fmla="*/ 4 w 16"/>
                <a:gd name="T73" fmla="*/ 5 h 16"/>
                <a:gd name="T74" fmla="*/ 11 w 16"/>
                <a:gd name="T75" fmla="*/ 3 h 16"/>
                <a:gd name="T76" fmla="*/ 13 w 16"/>
                <a:gd name="T77" fmla="*/ 9 h 16"/>
                <a:gd name="T78" fmla="*/ 3 w 16"/>
                <a:gd name="T79" fmla="*/ 3 h 16"/>
                <a:gd name="T80" fmla="*/ 3 w 16"/>
                <a:gd name="T81" fmla="*/ 2 h 16"/>
                <a:gd name="T82" fmla="*/ 3 w 16"/>
                <a:gd name="T83" fmla="*/ 0 h 16"/>
                <a:gd name="T84" fmla="*/ 4 w 16"/>
                <a:gd name="T85" fmla="*/ 1 h 16"/>
                <a:gd name="T86" fmla="*/ 3 w 16"/>
                <a:gd name="T87" fmla="*/ 2 h 16"/>
                <a:gd name="T88" fmla="*/ 3 w 16"/>
                <a:gd name="T8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 h="16">
                  <a:moveTo>
                    <a:pt x="8" y="16"/>
                  </a:moveTo>
                  <a:cubicBezTo>
                    <a:pt x="7" y="16"/>
                    <a:pt x="6" y="16"/>
                    <a:pt x="5" y="16"/>
                  </a:cubicBezTo>
                  <a:cubicBezTo>
                    <a:pt x="5" y="16"/>
                    <a:pt x="5" y="15"/>
                    <a:pt x="5" y="15"/>
                  </a:cubicBezTo>
                  <a:cubicBezTo>
                    <a:pt x="5" y="15"/>
                    <a:pt x="5" y="15"/>
                    <a:pt x="5" y="14"/>
                  </a:cubicBezTo>
                  <a:cubicBezTo>
                    <a:pt x="4" y="14"/>
                    <a:pt x="4" y="13"/>
                    <a:pt x="3" y="13"/>
                  </a:cubicBezTo>
                  <a:cubicBezTo>
                    <a:pt x="2" y="13"/>
                    <a:pt x="2" y="13"/>
                    <a:pt x="2" y="13"/>
                  </a:cubicBezTo>
                  <a:cubicBezTo>
                    <a:pt x="2" y="14"/>
                    <a:pt x="2" y="13"/>
                    <a:pt x="2" y="13"/>
                  </a:cubicBezTo>
                  <a:cubicBezTo>
                    <a:pt x="1" y="13"/>
                    <a:pt x="1" y="12"/>
                    <a:pt x="0" y="11"/>
                  </a:cubicBezTo>
                  <a:cubicBezTo>
                    <a:pt x="0" y="11"/>
                    <a:pt x="0" y="11"/>
                    <a:pt x="1" y="11"/>
                  </a:cubicBezTo>
                  <a:cubicBezTo>
                    <a:pt x="1" y="11"/>
                    <a:pt x="1" y="11"/>
                    <a:pt x="1" y="11"/>
                  </a:cubicBezTo>
                  <a:cubicBezTo>
                    <a:pt x="1" y="11"/>
                    <a:pt x="2" y="12"/>
                    <a:pt x="2" y="13"/>
                  </a:cubicBezTo>
                  <a:cubicBezTo>
                    <a:pt x="3" y="12"/>
                    <a:pt x="3" y="12"/>
                    <a:pt x="3" y="12"/>
                  </a:cubicBezTo>
                  <a:cubicBezTo>
                    <a:pt x="3" y="12"/>
                    <a:pt x="3" y="12"/>
                    <a:pt x="3" y="12"/>
                  </a:cubicBezTo>
                  <a:cubicBezTo>
                    <a:pt x="4" y="13"/>
                    <a:pt x="4" y="13"/>
                    <a:pt x="5" y="14"/>
                  </a:cubicBezTo>
                  <a:cubicBezTo>
                    <a:pt x="5" y="14"/>
                    <a:pt x="5" y="14"/>
                    <a:pt x="5" y="14"/>
                  </a:cubicBezTo>
                  <a:cubicBezTo>
                    <a:pt x="5" y="14"/>
                    <a:pt x="5" y="14"/>
                    <a:pt x="5" y="14"/>
                  </a:cubicBezTo>
                  <a:cubicBezTo>
                    <a:pt x="5" y="15"/>
                    <a:pt x="5" y="15"/>
                    <a:pt x="5" y="15"/>
                  </a:cubicBezTo>
                  <a:cubicBezTo>
                    <a:pt x="6" y="15"/>
                    <a:pt x="7" y="16"/>
                    <a:pt x="7" y="16"/>
                  </a:cubicBezTo>
                  <a:cubicBezTo>
                    <a:pt x="7" y="15"/>
                    <a:pt x="7" y="15"/>
                    <a:pt x="7" y="15"/>
                  </a:cubicBezTo>
                  <a:cubicBezTo>
                    <a:pt x="8" y="15"/>
                    <a:pt x="8" y="15"/>
                    <a:pt x="8" y="15"/>
                  </a:cubicBezTo>
                  <a:cubicBezTo>
                    <a:pt x="8" y="14"/>
                    <a:pt x="8" y="14"/>
                    <a:pt x="8" y="14"/>
                  </a:cubicBezTo>
                  <a:cubicBezTo>
                    <a:pt x="9" y="14"/>
                    <a:pt x="10" y="14"/>
                    <a:pt x="10" y="14"/>
                  </a:cubicBezTo>
                  <a:cubicBezTo>
                    <a:pt x="10" y="14"/>
                    <a:pt x="11" y="14"/>
                    <a:pt x="11" y="14"/>
                  </a:cubicBezTo>
                  <a:cubicBezTo>
                    <a:pt x="11" y="15"/>
                    <a:pt x="11" y="15"/>
                    <a:pt x="11" y="15"/>
                  </a:cubicBezTo>
                  <a:cubicBezTo>
                    <a:pt x="12" y="15"/>
                    <a:pt x="13" y="14"/>
                    <a:pt x="13" y="14"/>
                  </a:cubicBezTo>
                  <a:cubicBezTo>
                    <a:pt x="13" y="14"/>
                    <a:pt x="13" y="13"/>
                    <a:pt x="13" y="13"/>
                  </a:cubicBezTo>
                  <a:cubicBezTo>
                    <a:pt x="13" y="13"/>
                    <a:pt x="14" y="13"/>
                    <a:pt x="14" y="12"/>
                  </a:cubicBezTo>
                  <a:cubicBezTo>
                    <a:pt x="14" y="12"/>
                    <a:pt x="14" y="12"/>
                    <a:pt x="14" y="12"/>
                  </a:cubicBezTo>
                  <a:cubicBezTo>
                    <a:pt x="14" y="12"/>
                    <a:pt x="14" y="13"/>
                    <a:pt x="14" y="13"/>
                  </a:cubicBezTo>
                  <a:cubicBezTo>
                    <a:pt x="14" y="13"/>
                    <a:pt x="14" y="13"/>
                    <a:pt x="14" y="13"/>
                  </a:cubicBezTo>
                  <a:cubicBezTo>
                    <a:pt x="14" y="14"/>
                    <a:pt x="14" y="14"/>
                    <a:pt x="14" y="14"/>
                  </a:cubicBezTo>
                  <a:cubicBezTo>
                    <a:pt x="14" y="14"/>
                    <a:pt x="14" y="14"/>
                    <a:pt x="14" y="14"/>
                  </a:cubicBezTo>
                  <a:cubicBezTo>
                    <a:pt x="13" y="15"/>
                    <a:pt x="12" y="15"/>
                    <a:pt x="11" y="16"/>
                  </a:cubicBezTo>
                  <a:cubicBezTo>
                    <a:pt x="11" y="16"/>
                    <a:pt x="11" y="16"/>
                    <a:pt x="11" y="16"/>
                  </a:cubicBezTo>
                  <a:cubicBezTo>
                    <a:pt x="10" y="15"/>
                    <a:pt x="10" y="15"/>
                    <a:pt x="10" y="15"/>
                  </a:cubicBezTo>
                  <a:cubicBezTo>
                    <a:pt x="10" y="15"/>
                    <a:pt x="9" y="15"/>
                    <a:pt x="8" y="15"/>
                  </a:cubicBezTo>
                  <a:cubicBezTo>
                    <a:pt x="8" y="15"/>
                    <a:pt x="8" y="15"/>
                    <a:pt x="8" y="15"/>
                  </a:cubicBezTo>
                  <a:cubicBezTo>
                    <a:pt x="8" y="16"/>
                    <a:pt x="8" y="16"/>
                    <a:pt x="8" y="16"/>
                  </a:cubicBezTo>
                  <a:cubicBezTo>
                    <a:pt x="8" y="16"/>
                    <a:pt x="8" y="16"/>
                    <a:pt x="8" y="16"/>
                  </a:cubicBezTo>
                  <a:close/>
                  <a:moveTo>
                    <a:pt x="14" y="12"/>
                  </a:moveTo>
                  <a:cubicBezTo>
                    <a:pt x="13" y="12"/>
                    <a:pt x="13" y="12"/>
                    <a:pt x="13" y="12"/>
                  </a:cubicBezTo>
                  <a:cubicBezTo>
                    <a:pt x="13" y="12"/>
                    <a:pt x="13" y="12"/>
                    <a:pt x="13" y="12"/>
                  </a:cubicBezTo>
                  <a:cubicBezTo>
                    <a:pt x="14" y="11"/>
                    <a:pt x="14" y="11"/>
                    <a:pt x="14" y="11"/>
                  </a:cubicBezTo>
                  <a:cubicBezTo>
                    <a:pt x="14" y="11"/>
                    <a:pt x="15" y="10"/>
                    <a:pt x="15" y="11"/>
                  </a:cubicBezTo>
                  <a:cubicBezTo>
                    <a:pt x="16" y="10"/>
                    <a:pt x="16" y="10"/>
                    <a:pt x="16" y="10"/>
                  </a:cubicBezTo>
                  <a:cubicBezTo>
                    <a:pt x="16" y="9"/>
                    <a:pt x="16" y="9"/>
                    <a:pt x="16" y="9"/>
                  </a:cubicBezTo>
                  <a:cubicBezTo>
                    <a:pt x="16" y="9"/>
                    <a:pt x="16" y="10"/>
                    <a:pt x="16" y="10"/>
                  </a:cubicBezTo>
                  <a:cubicBezTo>
                    <a:pt x="16" y="10"/>
                    <a:pt x="16" y="11"/>
                    <a:pt x="16" y="11"/>
                  </a:cubicBezTo>
                  <a:cubicBezTo>
                    <a:pt x="16" y="11"/>
                    <a:pt x="16" y="11"/>
                    <a:pt x="15" y="11"/>
                  </a:cubicBezTo>
                  <a:cubicBezTo>
                    <a:pt x="15" y="11"/>
                    <a:pt x="15" y="11"/>
                    <a:pt x="14" y="12"/>
                  </a:cubicBezTo>
                  <a:cubicBezTo>
                    <a:pt x="14" y="12"/>
                    <a:pt x="14" y="12"/>
                    <a:pt x="14" y="12"/>
                  </a:cubicBezTo>
                  <a:cubicBezTo>
                    <a:pt x="14" y="12"/>
                    <a:pt x="14" y="12"/>
                    <a:pt x="14" y="12"/>
                  </a:cubicBezTo>
                  <a:close/>
                  <a:moveTo>
                    <a:pt x="2" y="10"/>
                  </a:moveTo>
                  <a:cubicBezTo>
                    <a:pt x="1" y="10"/>
                    <a:pt x="1" y="9"/>
                    <a:pt x="1" y="9"/>
                  </a:cubicBezTo>
                  <a:cubicBezTo>
                    <a:pt x="1" y="9"/>
                    <a:pt x="1" y="8"/>
                    <a:pt x="1" y="8"/>
                  </a:cubicBezTo>
                  <a:cubicBezTo>
                    <a:pt x="0" y="8"/>
                    <a:pt x="0" y="8"/>
                    <a:pt x="0" y="8"/>
                  </a:cubicBezTo>
                  <a:cubicBezTo>
                    <a:pt x="0" y="8"/>
                    <a:pt x="0" y="7"/>
                    <a:pt x="0" y="7"/>
                  </a:cubicBezTo>
                  <a:cubicBezTo>
                    <a:pt x="0" y="6"/>
                    <a:pt x="0" y="4"/>
                    <a:pt x="1" y="3"/>
                  </a:cubicBezTo>
                  <a:cubicBezTo>
                    <a:pt x="1" y="3"/>
                    <a:pt x="1" y="3"/>
                    <a:pt x="1" y="3"/>
                  </a:cubicBezTo>
                  <a:cubicBezTo>
                    <a:pt x="1" y="3"/>
                    <a:pt x="1" y="4"/>
                    <a:pt x="1" y="4"/>
                  </a:cubicBezTo>
                  <a:cubicBezTo>
                    <a:pt x="1" y="4"/>
                    <a:pt x="1" y="6"/>
                    <a:pt x="0" y="7"/>
                  </a:cubicBezTo>
                  <a:cubicBezTo>
                    <a:pt x="2" y="7"/>
                    <a:pt x="2" y="7"/>
                    <a:pt x="2" y="7"/>
                  </a:cubicBezTo>
                  <a:cubicBezTo>
                    <a:pt x="2" y="7"/>
                    <a:pt x="2" y="7"/>
                    <a:pt x="2" y="8"/>
                  </a:cubicBezTo>
                  <a:cubicBezTo>
                    <a:pt x="2" y="8"/>
                    <a:pt x="2" y="9"/>
                    <a:pt x="2" y="9"/>
                  </a:cubicBezTo>
                  <a:cubicBezTo>
                    <a:pt x="2" y="9"/>
                    <a:pt x="2" y="9"/>
                    <a:pt x="2" y="10"/>
                  </a:cubicBezTo>
                  <a:cubicBezTo>
                    <a:pt x="2" y="10"/>
                    <a:pt x="2" y="10"/>
                    <a:pt x="2" y="10"/>
                  </a:cubicBezTo>
                  <a:close/>
                  <a:moveTo>
                    <a:pt x="13" y="9"/>
                  </a:moveTo>
                  <a:cubicBezTo>
                    <a:pt x="13" y="9"/>
                    <a:pt x="13" y="9"/>
                    <a:pt x="13" y="9"/>
                  </a:cubicBezTo>
                  <a:cubicBezTo>
                    <a:pt x="13" y="9"/>
                    <a:pt x="13" y="9"/>
                    <a:pt x="13" y="9"/>
                  </a:cubicBezTo>
                  <a:cubicBezTo>
                    <a:pt x="13" y="7"/>
                    <a:pt x="12" y="5"/>
                    <a:pt x="10" y="4"/>
                  </a:cubicBezTo>
                  <a:cubicBezTo>
                    <a:pt x="10" y="3"/>
                    <a:pt x="8" y="3"/>
                    <a:pt x="6" y="4"/>
                  </a:cubicBezTo>
                  <a:cubicBezTo>
                    <a:pt x="5" y="4"/>
                    <a:pt x="5" y="5"/>
                    <a:pt x="4" y="5"/>
                  </a:cubicBezTo>
                  <a:cubicBezTo>
                    <a:pt x="4" y="5"/>
                    <a:pt x="4" y="6"/>
                    <a:pt x="4" y="5"/>
                  </a:cubicBezTo>
                  <a:cubicBezTo>
                    <a:pt x="4" y="5"/>
                    <a:pt x="4" y="5"/>
                    <a:pt x="4" y="5"/>
                  </a:cubicBezTo>
                  <a:cubicBezTo>
                    <a:pt x="4" y="4"/>
                    <a:pt x="5" y="4"/>
                    <a:pt x="5" y="3"/>
                  </a:cubicBezTo>
                  <a:cubicBezTo>
                    <a:pt x="7" y="2"/>
                    <a:pt x="9" y="2"/>
                    <a:pt x="11" y="3"/>
                  </a:cubicBezTo>
                  <a:cubicBezTo>
                    <a:pt x="13" y="5"/>
                    <a:pt x="14" y="7"/>
                    <a:pt x="13" y="9"/>
                  </a:cubicBezTo>
                  <a:cubicBezTo>
                    <a:pt x="13" y="9"/>
                    <a:pt x="13" y="9"/>
                    <a:pt x="13" y="9"/>
                  </a:cubicBezTo>
                  <a:close/>
                  <a:moveTo>
                    <a:pt x="3" y="3"/>
                  </a:moveTo>
                  <a:cubicBezTo>
                    <a:pt x="3" y="3"/>
                    <a:pt x="3" y="3"/>
                    <a:pt x="3" y="3"/>
                  </a:cubicBezTo>
                  <a:cubicBezTo>
                    <a:pt x="3" y="2"/>
                    <a:pt x="3" y="2"/>
                    <a:pt x="3" y="2"/>
                  </a:cubicBezTo>
                  <a:cubicBezTo>
                    <a:pt x="3" y="2"/>
                    <a:pt x="3" y="2"/>
                    <a:pt x="3" y="2"/>
                  </a:cubicBezTo>
                  <a:cubicBezTo>
                    <a:pt x="3" y="1"/>
                    <a:pt x="3" y="1"/>
                    <a:pt x="3" y="1"/>
                  </a:cubicBezTo>
                  <a:cubicBezTo>
                    <a:pt x="3" y="0"/>
                    <a:pt x="3" y="0"/>
                    <a:pt x="3" y="0"/>
                  </a:cubicBezTo>
                  <a:cubicBezTo>
                    <a:pt x="3" y="0"/>
                    <a:pt x="3" y="0"/>
                    <a:pt x="4" y="0"/>
                  </a:cubicBezTo>
                  <a:cubicBezTo>
                    <a:pt x="4" y="0"/>
                    <a:pt x="4" y="0"/>
                    <a:pt x="4" y="1"/>
                  </a:cubicBezTo>
                  <a:cubicBezTo>
                    <a:pt x="4" y="1"/>
                    <a:pt x="4" y="1"/>
                    <a:pt x="4" y="1"/>
                  </a:cubicBezTo>
                  <a:cubicBezTo>
                    <a:pt x="3" y="1"/>
                    <a:pt x="3" y="1"/>
                    <a:pt x="3" y="2"/>
                  </a:cubicBezTo>
                  <a:cubicBezTo>
                    <a:pt x="4" y="2"/>
                    <a:pt x="4" y="2"/>
                    <a:pt x="4" y="2"/>
                  </a:cubicBezTo>
                  <a:cubicBezTo>
                    <a:pt x="4" y="2"/>
                    <a:pt x="4" y="3"/>
                    <a:pt x="3" y="3"/>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678" name="Freeform 576"/>
            <p:cNvSpPr/>
            <p:nvPr/>
          </p:nvSpPr>
          <p:spPr bwMode="auto">
            <a:xfrm>
              <a:off x="3849" y="2192"/>
              <a:ext cx="2" cy="5"/>
            </a:xfrm>
            <a:custGeom>
              <a:avLst/>
              <a:gdLst>
                <a:gd name="T0" fmla="*/ 1 w 1"/>
                <a:gd name="T1" fmla="*/ 2 h 2"/>
                <a:gd name="T2" fmla="*/ 0 w 1"/>
                <a:gd name="T3" fmla="*/ 2 h 2"/>
                <a:gd name="T4" fmla="*/ 0 w 1"/>
                <a:gd name="T5" fmla="*/ 2 h 2"/>
                <a:gd name="T6" fmla="*/ 1 w 1"/>
                <a:gd name="T7" fmla="*/ 0 h 2"/>
                <a:gd name="T8" fmla="*/ 1 w 1"/>
                <a:gd name="T9" fmla="*/ 0 h 2"/>
                <a:gd name="T10" fmla="*/ 1 w 1"/>
                <a:gd name="T11" fmla="*/ 1 h 2"/>
                <a:gd name="T12" fmla="*/ 1 w 1"/>
                <a:gd name="T13" fmla="*/ 2 h 2"/>
                <a:gd name="T14" fmla="*/ 1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1" y="2"/>
                  </a:moveTo>
                  <a:cubicBezTo>
                    <a:pt x="1" y="2"/>
                    <a:pt x="1" y="2"/>
                    <a:pt x="0" y="2"/>
                  </a:cubicBezTo>
                  <a:cubicBezTo>
                    <a:pt x="0" y="2"/>
                    <a:pt x="0" y="2"/>
                    <a:pt x="0" y="2"/>
                  </a:cubicBezTo>
                  <a:cubicBezTo>
                    <a:pt x="1" y="1"/>
                    <a:pt x="1" y="1"/>
                    <a:pt x="1" y="0"/>
                  </a:cubicBezTo>
                  <a:cubicBezTo>
                    <a:pt x="1" y="0"/>
                    <a:pt x="1" y="0"/>
                    <a:pt x="1" y="0"/>
                  </a:cubicBezTo>
                  <a:cubicBezTo>
                    <a:pt x="1" y="0"/>
                    <a:pt x="1" y="0"/>
                    <a:pt x="1" y="1"/>
                  </a:cubicBezTo>
                  <a:cubicBezTo>
                    <a:pt x="1" y="1"/>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
        <p:nvSpPr>
          <p:cNvPr id="685" name="文本框 787"/>
          <p:cNvSpPr txBox="1"/>
          <p:nvPr/>
        </p:nvSpPr>
        <p:spPr>
          <a:xfrm>
            <a:off x="5793740" y="1254760"/>
            <a:ext cx="2503805" cy="483235"/>
          </a:xfrm>
          <a:prstGeom prst="rect">
            <a:avLst/>
          </a:prstGeom>
          <a:noFill/>
        </p:spPr>
        <p:txBody>
          <a:bodyPr wrap="square" rtlCol="0">
            <a:spAutoFit/>
          </a:bodyPr>
          <a:lstStyle/>
          <a:p>
            <a:pPr algn="ctr"/>
            <a:r>
              <a:rPr lang="zh-CN" altLang="en-US" sz="2400"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卡达克企业品牌</a:t>
            </a:r>
          </a:p>
        </p:txBody>
      </p:sp>
      <p:sp>
        <p:nvSpPr>
          <p:cNvPr id="686" name="Rectangle 581"/>
          <p:cNvSpPr>
            <a:spLocks noChangeArrowheads="1"/>
          </p:cNvSpPr>
          <p:nvPr/>
        </p:nvSpPr>
        <p:spPr bwMode="auto">
          <a:xfrm>
            <a:off x="4345275" y="2746991"/>
            <a:ext cx="1997335" cy="213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grpSp>
        <p:nvGrpSpPr>
          <p:cNvPr id="455" name="组合 454"/>
          <p:cNvGrpSpPr/>
          <p:nvPr/>
        </p:nvGrpSpPr>
        <p:grpSpPr>
          <a:xfrm>
            <a:off x="2211108" y="3402684"/>
            <a:ext cx="1818058" cy="1062562"/>
            <a:chOff x="2210820" y="2928382"/>
            <a:chExt cx="1817821" cy="1062808"/>
          </a:xfrm>
        </p:grpSpPr>
        <p:sp>
          <p:nvSpPr>
            <p:cNvPr id="452" name="文本框 548"/>
            <p:cNvSpPr txBox="1"/>
            <p:nvPr/>
          </p:nvSpPr>
          <p:spPr>
            <a:xfrm>
              <a:off x="2210820" y="2928382"/>
              <a:ext cx="597019" cy="369418"/>
            </a:xfrm>
            <a:prstGeom prst="rect">
              <a:avLst/>
            </a:prstGeom>
            <a:noFill/>
          </p:spPr>
          <p:txBody>
            <a:bodyPr wrap="square" rtlCol="0">
              <a:spAutoFit/>
            </a:bodyPr>
            <a:lstStyle/>
            <a:p>
              <a:r>
                <a:rPr lang="en-US" altLang="zh-CN"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时尚中黑简体" panose="01010104010101010101" pitchFamily="2" charset="-122"/>
                </a:rPr>
                <a:t>03</a:t>
              </a:r>
            </a:p>
          </p:txBody>
        </p:sp>
        <p:sp>
          <p:nvSpPr>
            <p:cNvPr id="456" name="文本框 553"/>
            <p:cNvSpPr txBox="1"/>
            <p:nvPr/>
          </p:nvSpPr>
          <p:spPr>
            <a:xfrm>
              <a:off x="2441826" y="2982661"/>
              <a:ext cx="1586815" cy="319479"/>
            </a:xfrm>
            <a:prstGeom prst="rect">
              <a:avLst/>
            </a:prstGeom>
            <a:noFill/>
          </p:spPr>
          <p:txBody>
            <a:bodyPr wrap="square" rtlCol="0">
              <a:spAutoFit/>
            </a:bodyPr>
            <a:lstStyle/>
            <a:p>
              <a:pPr algn="l"/>
              <a:r>
                <a:rPr lang="en-US" altLang="zh-CN" sz="14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 </a:t>
              </a:r>
              <a:r>
                <a:rPr lang="zh-CN" altLang="en-US" sz="14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推广策略</a:t>
              </a:r>
            </a:p>
          </p:txBody>
        </p:sp>
        <p:sp>
          <p:nvSpPr>
            <p:cNvPr id="687" name="文本框 113"/>
            <p:cNvSpPr txBox="1"/>
            <p:nvPr/>
          </p:nvSpPr>
          <p:spPr>
            <a:xfrm>
              <a:off x="2250600" y="3213770"/>
              <a:ext cx="1727322" cy="777420"/>
            </a:xfrm>
            <a:prstGeom prst="rect">
              <a:avLst/>
            </a:prstGeom>
            <a:noFill/>
          </p:spPr>
          <p:txBody>
            <a:bodyPr wrap="square" rtlCol="0">
              <a:spAutoFit/>
            </a:bodyPr>
            <a:lstStyle/>
            <a:p>
              <a:pPr algn="just">
                <a:lnSpc>
                  <a:spcPct val="150000"/>
                </a:lnSpc>
              </a:pPr>
              <a:r>
                <a:rPr lang="zh-CN" altLang="en-US" sz="1000" dirty="0">
                  <a:solidFill>
                    <a:sysClr val="windowText" lastClr="000000">
                      <a:lumMod val="50000"/>
                      <a:lumOff val="50000"/>
                    </a:sysClr>
                  </a:solidFill>
                  <a:latin typeface="微软雅黑" panose="020B0503020204020204" charset="-122"/>
                  <a:ea typeface="微软雅黑" panose="020B0503020204020204" charset="-122"/>
                </a:rPr>
                <a:t>品牌以创新技术力量为品牌核心价值，以树立社会公关形象为推广方法。</a:t>
              </a:r>
            </a:p>
          </p:txBody>
        </p:sp>
      </p:grpSp>
      <p:grpSp>
        <p:nvGrpSpPr>
          <p:cNvPr id="453" name="组合 452"/>
          <p:cNvGrpSpPr/>
          <p:nvPr/>
        </p:nvGrpSpPr>
        <p:grpSpPr>
          <a:xfrm>
            <a:off x="1702587" y="5576327"/>
            <a:ext cx="1818601" cy="883369"/>
            <a:chOff x="1702366" y="5102528"/>
            <a:chExt cx="1818364" cy="883573"/>
          </a:xfrm>
        </p:grpSpPr>
        <p:sp>
          <p:nvSpPr>
            <p:cNvPr id="454" name="文本框 550"/>
            <p:cNvSpPr txBox="1"/>
            <p:nvPr/>
          </p:nvSpPr>
          <p:spPr>
            <a:xfrm>
              <a:off x="1702366" y="5102528"/>
              <a:ext cx="597019" cy="369417"/>
            </a:xfrm>
            <a:prstGeom prst="rect">
              <a:avLst/>
            </a:prstGeom>
            <a:noFill/>
          </p:spPr>
          <p:txBody>
            <a:bodyPr wrap="square" rtlCol="0">
              <a:spAutoFit/>
            </a:bodyPr>
            <a:lstStyle/>
            <a:p>
              <a:r>
                <a:rPr lang="en-US" altLang="zh-CN"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时尚中黑简体" panose="01010104010101010101" pitchFamily="2" charset="-122"/>
                </a:rPr>
                <a:t>01</a:t>
              </a:r>
            </a:p>
          </p:txBody>
        </p:sp>
        <p:sp>
          <p:nvSpPr>
            <p:cNvPr id="457" name="文本框 554"/>
            <p:cNvSpPr txBox="1"/>
            <p:nvPr/>
          </p:nvSpPr>
          <p:spPr>
            <a:xfrm>
              <a:off x="1933915" y="5153537"/>
              <a:ext cx="1586815" cy="319479"/>
            </a:xfrm>
            <a:prstGeom prst="rect">
              <a:avLst/>
            </a:prstGeom>
            <a:noFill/>
          </p:spPr>
          <p:txBody>
            <a:bodyPr wrap="square" rtlCol="0">
              <a:spAutoFit/>
            </a:bodyPr>
            <a:lstStyle/>
            <a:p>
              <a:pPr algn="l"/>
              <a:r>
                <a:rPr lang="zh-CN" altLang="en-US" sz="14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推广目的</a:t>
              </a:r>
            </a:p>
          </p:txBody>
        </p:sp>
        <p:sp>
          <p:nvSpPr>
            <p:cNvPr id="688" name="文本框 113"/>
            <p:cNvSpPr txBox="1"/>
            <p:nvPr/>
          </p:nvSpPr>
          <p:spPr>
            <a:xfrm>
              <a:off x="1750785" y="5437334"/>
              <a:ext cx="1727322" cy="548767"/>
            </a:xfrm>
            <a:prstGeom prst="rect">
              <a:avLst/>
            </a:prstGeom>
            <a:noFill/>
          </p:spPr>
          <p:txBody>
            <a:bodyPr wrap="square" rtlCol="0">
              <a:spAutoFit/>
            </a:bodyPr>
            <a:lstStyle/>
            <a:p>
              <a:pPr algn="just">
                <a:lnSpc>
                  <a:spcPct val="150000"/>
                </a:lnSpc>
              </a:pPr>
              <a:r>
                <a:rPr lang="zh-CN" altLang="en-US" sz="1000" dirty="0">
                  <a:solidFill>
                    <a:sysClr val="windowText" lastClr="000000">
                      <a:lumMod val="50000"/>
                      <a:lumOff val="50000"/>
                    </a:sysClr>
                  </a:solidFill>
                  <a:latin typeface="微软雅黑" panose="020B0503020204020204" charset="-122"/>
                  <a:ea typeface="微软雅黑" panose="020B0503020204020204" charset="-122"/>
                </a:rPr>
                <a:t>使卡达克企业品牌成为同业内领先知名品牌</a:t>
              </a:r>
            </a:p>
          </p:txBody>
        </p:sp>
      </p:grpSp>
      <p:grpSp>
        <p:nvGrpSpPr>
          <p:cNvPr id="680" name="组合 679"/>
          <p:cNvGrpSpPr/>
          <p:nvPr/>
        </p:nvGrpSpPr>
        <p:grpSpPr>
          <a:xfrm>
            <a:off x="8109030" y="4652705"/>
            <a:ext cx="1818601" cy="910490"/>
            <a:chOff x="8109244" y="4195206"/>
            <a:chExt cx="1818364" cy="910700"/>
          </a:xfrm>
        </p:grpSpPr>
        <p:sp>
          <p:nvSpPr>
            <p:cNvPr id="679" name="文本框 781"/>
            <p:cNvSpPr txBox="1"/>
            <p:nvPr/>
          </p:nvSpPr>
          <p:spPr>
            <a:xfrm>
              <a:off x="8109244" y="4195206"/>
              <a:ext cx="597019" cy="369417"/>
            </a:xfrm>
            <a:prstGeom prst="rect">
              <a:avLst/>
            </a:prstGeom>
            <a:noFill/>
          </p:spPr>
          <p:txBody>
            <a:bodyPr wrap="square" rtlCol="0">
              <a:spAutoFit/>
            </a:bodyPr>
            <a:lstStyle/>
            <a:p>
              <a:r>
                <a:rPr lang="en-US" altLang="zh-CN"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时尚中黑简体" panose="01010104010101010101" pitchFamily="2" charset="-122"/>
                </a:rPr>
                <a:t>02</a:t>
              </a:r>
            </a:p>
          </p:txBody>
        </p:sp>
        <p:sp>
          <p:nvSpPr>
            <p:cNvPr id="681" name="文本框 783"/>
            <p:cNvSpPr txBox="1"/>
            <p:nvPr/>
          </p:nvSpPr>
          <p:spPr>
            <a:xfrm>
              <a:off x="8340793" y="4246215"/>
              <a:ext cx="1586815" cy="319479"/>
            </a:xfrm>
            <a:prstGeom prst="rect">
              <a:avLst/>
            </a:prstGeom>
            <a:noFill/>
          </p:spPr>
          <p:txBody>
            <a:bodyPr wrap="square" rtlCol="0">
              <a:spAutoFit/>
            </a:bodyPr>
            <a:lstStyle/>
            <a:p>
              <a:pPr algn="l"/>
              <a:r>
                <a:rPr lang="zh-CN" altLang="en-US" sz="14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推广目标</a:t>
              </a:r>
              <a:endParaRPr lang="zh-CN" altLang="en-US" sz="14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endParaRPr>
            </a:p>
          </p:txBody>
        </p:sp>
        <p:sp>
          <p:nvSpPr>
            <p:cNvPr id="689" name="文本框 113"/>
            <p:cNvSpPr txBox="1"/>
            <p:nvPr/>
          </p:nvSpPr>
          <p:spPr>
            <a:xfrm>
              <a:off x="8145033" y="4557139"/>
              <a:ext cx="1727322" cy="548767"/>
            </a:xfrm>
            <a:prstGeom prst="rect">
              <a:avLst/>
            </a:prstGeom>
            <a:noFill/>
          </p:spPr>
          <p:txBody>
            <a:bodyPr wrap="square" rtlCol="0">
              <a:spAutoFit/>
            </a:bodyPr>
            <a:lstStyle/>
            <a:p>
              <a:pPr algn="just">
                <a:lnSpc>
                  <a:spcPct val="150000"/>
                </a:lnSpc>
              </a:pPr>
              <a:r>
                <a:rPr lang="zh-CN" altLang="en-US" sz="1000" dirty="0">
                  <a:solidFill>
                    <a:sysClr val="windowText" lastClr="000000">
                      <a:lumMod val="50000"/>
                      <a:lumOff val="50000"/>
                    </a:sysClr>
                  </a:solidFill>
                  <a:latin typeface="微软雅黑" panose="020B0503020204020204" charset="-122"/>
                  <a:ea typeface="微软雅黑" panose="020B0503020204020204" charset="-122"/>
                  <a:sym typeface="+mn-ea"/>
                </a:rPr>
                <a:t>以自主品牌制造商，合资品牌制造商为主。</a:t>
              </a:r>
              <a:endParaRPr lang="zh-CN" altLang="en-US" sz="1000" dirty="0">
                <a:solidFill>
                  <a:sysClr val="windowText" lastClr="000000">
                    <a:lumMod val="50000"/>
                    <a:lumOff val="50000"/>
                  </a:sysClr>
                </a:solidFill>
                <a:latin typeface="微软雅黑" panose="020B0503020204020204" charset="-122"/>
                <a:ea typeface="微软雅黑" panose="020B0503020204020204" charset="-122"/>
              </a:endParaRPr>
            </a:p>
          </p:txBody>
        </p:sp>
      </p:grpSp>
      <p:grpSp>
        <p:nvGrpSpPr>
          <p:cNvPr id="683" name="组合 682"/>
          <p:cNvGrpSpPr/>
          <p:nvPr/>
        </p:nvGrpSpPr>
        <p:grpSpPr>
          <a:xfrm>
            <a:off x="8310372" y="2358501"/>
            <a:ext cx="1818601" cy="918572"/>
            <a:chOff x="8309290" y="1883957"/>
            <a:chExt cx="1818364" cy="918784"/>
          </a:xfrm>
        </p:grpSpPr>
        <p:sp>
          <p:nvSpPr>
            <p:cNvPr id="682" name="文本框 784"/>
            <p:cNvSpPr txBox="1"/>
            <p:nvPr/>
          </p:nvSpPr>
          <p:spPr>
            <a:xfrm>
              <a:off x="8309290" y="1883957"/>
              <a:ext cx="597019" cy="369417"/>
            </a:xfrm>
            <a:prstGeom prst="rect">
              <a:avLst/>
            </a:prstGeom>
            <a:noFill/>
          </p:spPr>
          <p:txBody>
            <a:bodyPr wrap="square" rtlCol="0">
              <a:spAutoFit/>
            </a:bodyPr>
            <a:lstStyle/>
            <a:p>
              <a:r>
                <a:rPr lang="en-US" altLang="zh-CN"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时尚中黑简体" panose="01010104010101010101" pitchFamily="2" charset="-122"/>
                </a:rPr>
                <a:t>04</a:t>
              </a:r>
            </a:p>
          </p:txBody>
        </p:sp>
        <p:sp>
          <p:nvSpPr>
            <p:cNvPr id="684" name="文本框 786"/>
            <p:cNvSpPr txBox="1"/>
            <p:nvPr/>
          </p:nvSpPr>
          <p:spPr>
            <a:xfrm>
              <a:off x="8540839" y="1934966"/>
              <a:ext cx="1586815" cy="532888"/>
            </a:xfrm>
            <a:prstGeom prst="rect">
              <a:avLst/>
            </a:prstGeom>
            <a:noFill/>
          </p:spPr>
          <p:txBody>
            <a:bodyPr wrap="square" rtlCol="0">
              <a:spAutoFit/>
            </a:bodyPr>
            <a:lstStyle/>
            <a:p>
              <a:pPr algn="l"/>
              <a:r>
                <a:rPr lang="zh-CN" altLang="en-US" sz="14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推广内容</a:t>
              </a:r>
              <a:endParaRPr lang="zh-CN" altLang="en-US" sz="14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endParaRPr>
            </a:p>
            <a:p>
              <a:pPr algn="l"/>
              <a:endParaRPr lang="zh-CN" altLang="en-US" sz="14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endParaRPr>
            </a:p>
          </p:txBody>
        </p:sp>
        <p:sp>
          <p:nvSpPr>
            <p:cNvPr id="690" name="文本框 113"/>
            <p:cNvSpPr txBox="1"/>
            <p:nvPr/>
          </p:nvSpPr>
          <p:spPr>
            <a:xfrm>
              <a:off x="8358365" y="2253974"/>
              <a:ext cx="1727322" cy="548767"/>
            </a:xfrm>
            <a:prstGeom prst="rect">
              <a:avLst/>
            </a:prstGeom>
            <a:noFill/>
          </p:spPr>
          <p:txBody>
            <a:bodyPr wrap="square" rtlCol="0">
              <a:spAutoFit/>
            </a:bodyPr>
            <a:lstStyle/>
            <a:p>
              <a:pPr algn="just">
                <a:lnSpc>
                  <a:spcPct val="150000"/>
                </a:lnSpc>
              </a:pPr>
              <a:r>
                <a:rPr lang="zh-CN" altLang="en-US" sz="1000" dirty="0">
                  <a:solidFill>
                    <a:sysClr val="windowText" lastClr="000000">
                      <a:lumMod val="50000"/>
                      <a:lumOff val="50000"/>
                    </a:sysClr>
                  </a:solidFill>
                  <a:latin typeface="微软雅黑" panose="020B0503020204020204" charset="-122"/>
                  <a:ea typeface="微软雅黑" panose="020B0503020204020204" charset="-122"/>
                  <a:sym typeface="+mn-ea"/>
                </a:rPr>
                <a:t>以企业硬件实力及技术优势的核心竞争力为推广重点。</a:t>
              </a:r>
              <a:endParaRPr lang="zh-CN" altLang="en-US" sz="1000" dirty="0">
                <a:solidFill>
                  <a:sysClr val="windowText" lastClr="000000">
                    <a:lumMod val="50000"/>
                    <a:lumOff val="50000"/>
                  </a:sysClr>
                </a:solidFill>
                <a:latin typeface="微软雅黑" panose="020B0503020204020204" charset="-122"/>
                <a:ea typeface="微软雅黑" panose="020B0503020204020204" charset="-122"/>
              </a:endParaRPr>
            </a:p>
          </p:txBody>
        </p:sp>
      </p:grpSp>
      <p:pic>
        <p:nvPicPr>
          <p:cNvPr id="98" name="图片 97" descr="635688408414499534"/>
          <p:cNvPicPr>
            <a:picLocks noChangeAspect="1"/>
          </p:cNvPicPr>
          <p:nvPr/>
        </p:nvPicPr>
        <p:blipFill>
          <a:blip r:embed="rId6">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anim calcmode="lin" valueType="num">
                                      <p:cBhvr>
                                        <p:cTn id="14" dur="500" fill="hold"/>
                                        <p:tgtEl>
                                          <p:spTgt spid="7"/>
                                        </p:tgtEl>
                                        <p:attrNameLst>
                                          <p:attrName>ppt_x</p:attrName>
                                        </p:attrNameLst>
                                      </p:cBhvr>
                                      <p:tavLst>
                                        <p:tav tm="0">
                                          <p:val>
                                            <p:strVal val="#ppt_x"/>
                                          </p:val>
                                        </p:tav>
                                        <p:tav tm="100000">
                                          <p:val>
                                            <p:strVal val="#ppt_x"/>
                                          </p:val>
                                        </p:tav>
                                      </p:tavLst>
                                    </p:anim>
                                    <p:anim calcmode="lin" valueType="num">
                                      <p:cBhvr>
                                        <p:cTn id="15" dur="450" decel="100000" fill="hold"/>
                                        <p:tgtEl>
                                          <p:spTgt spid="7"/>
                                        </p:tgtEl>
                                        <p:attrNameLst>
                                          <p:attrName>ppt_y</p:attrName>
                                        </p:attrNameLst>
                                      </p:cBhvr>
                                      <p:tavLst>
                                        <p:tav tm="0">
                                          <p:val>
                                            <p:strVal val="#ppt_y+1"/>
                                          </p:val>
                                        </p:tav>
                                        <p:tav tm="100000">
                                          <p:val>
                                            <p:strVal val="#ppt_y-.03"/>
                                          </p:val>
                                        </p:tav>
                                      </p:tavLst>
                                    </p:anim>
                                    <p:anim calcmode="lin" valueType="num">
                                      <p:cBhvr>
                                        <p:cTn id="16" dur="50" accel="100000" fill="hold">
                                          <p:stCondLst>
                                            <p:cond delay="450"/>
                                          </p:stCondLst>
                                        </p:cTn>
                                        <p:tgtEl>
                                          <p:spTgt spid="7"/>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118"/>
                                        </p:tgtEl>
                                        <p:attrNameLst>
                                          <p:attrName>style.visibility</p:attrName>
                                        </p:attrNameLst>
                                      </p:cBhvr>
                                      <p:to>
                                        <p:strVal val="visible"/>
                                      </p:to>
                                    </p:set>
                                    <p:animEffect transition="in" filter="fade">
                                      <p:cBhvr>
                                        <p:cTn id="20" dur="500"/>
                                        <p:tgtEl>
                                          <p:spTgt spid="118"/>
                                        </p:tgtEl>
                                      </p:cBhvr>
                                    </p:animEffect>
                                    <p:anim calcmode="lin" valueType="num">
                                      <p:cBhvr>
                                        <p:cTn id="21" dur="500" fill="hold"/>
                                        <p:tgtEl>
                                          <p:spTgt spid="118"/>
                                        </p:tgtEl>
                                        <p:attrNameLst>
                                          <p:attrName>ppt_x</p:attrName>
                                        </p:attrNameLst>
                                      </p:cBhvr>
                                      <p:tavLst>
                                        <p:tav tm="0">
                                          <p:val>
                                            <p:strVal val="#ppt_x"/>
                                          </p:val>
                                        </p:tav>
                                        <p:tav tm="100000">
                                          <p:val>
                                            <p:strVal val="#ppt_x"/>
                                          </p:val>
                                        </p:tav>
                                      </p:tavLst>
                                    </p:anim>
                                    <p:anim calcmode="lin" valueType="num">
                                      <p:cBhvr>
                                        <p:cTn id="22" dur="500" fill="hold"/>
                                        <p:tgtEl>
                                          <p:spTgt spid="118"/>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2" presetClass="entr" presetSubtype="2" fill="hold" nodeType="afterEffect">
                                  <p:stCondLst>
                                    <p:cond delay="0"/>
                                  </p:stCondLst>
                                  <p:childTnLst>
                                    <p:set>
                                      <p:cBhvr>
                                        <p:cTn id="25" dur="1" fill="hold">
                                          <p:stCondLst>
                                            <p:cond delay="0"/>
                                          </p:stCondLst>
                                        </p:cTn>
                                        <p:tgtEl>
                                          <p:spTgt spid="148"/>
                                        </p:tgtEl>
                                        <p:attrNameLst>
                                          <p:attrName>style.visibility</p:attrName>
                                        </p:attrNameLst>
                                      </p:cBhvr>
                                      <p:to>
                                        <p:strVal val="visible"/>
                                      </p:to>
                                    </p:set>
                                    <p:animEffect transition="in" filter="wipe(right)">
                                      <p:cBhvr>
                                        <p:cTn id="26" dur="500"/>
                                        <p:tgtEl>
                                          <p:spTgt spid="148"/>
                                        </p:tgtEl>
                                      </p:cBhvr>
                                    </p:animEffect>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329"/>
                                        </p:tgtEl>
                                        <p:attrNameLst>
                                          <p:attrName>style.visibility</p:attrName>
                                        </p:attrNameLst>
                                      </p:cBhvr>
                                      <p:to>
                                        <p:strVal val="visible"/>
                                      </p:to>
                                    </p:set>
                                    <p:animEffect transition="in" filter="fade">
                                      <p:cBhvr>
                                        <p:cTn id="30" dur="750"/>
                                        <p:tgtEl>
                                          <p:spTgt spid="329"/>
                                        </p:tgtEl>
                                      </p:cBhvr>
                                    </p:animEffect>
                                    <p:anim calcmode="lin" valueType="num">
                                      <p:cBhvr>
                                        <p:cTn id="31" dur="750" fill="hold"/>
                                        <p:tgtEl>
                                          <p:spTgt spid="329"/>
                                        </p:tgtEl>
                                        <p:attrNameLst>
                                          <p:attrName>ppt_x</p:attrName>
                                        </p:attrNameLst>
                                      </p:cBhvr>
                                      <p:tavLst>
                                        <p:tav tm="0">
                                          <p:val>
                                            <p:strVal val="#ppt_x"/>
                                          </p:val>
                                        </p:tav>
                                        <p:tav tm="100000">
                                          <p:val>
                                            <p:strVal val="#ppt_x"/>
                                          </p:val>
                                        </p:tav>
                                      </p:tavLst>
                                    </p:anim>
                                    <p:anim calcmode="lin" valueType="num">
                                      <p:cBhvr>
                                        <p:cTn id="32" dur="750" fill="hold"/>
                                        <p:tgtEl>
                                          <p:spTgt spid="329"/>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453"/>
                                        </p:tgtEl>
                                        <p:attrNameLst>
                                          <p:attrName>style.visibility</p:attrName>
                                        </p:attrNameLst>
                                      </p:cBhvr>
                                      <p:to>
                                        <p:strVal val="visible"/>
                                      </p:to>
                                    </p:set>
                                    <p:animEffect transition="in" filter="fade">
                                      <p:cBhvr>
                                        <p:cTn id="35" dur="750"/>
                                        <p:tgtEl>
                                          <p:spTgt spid="453"/>
                                        </p:tgtEl>
                                      </p:cBhvr>
                                    </p:animEffect>
                                    <p:anim calcmode="lin" valueType="num">
                                      <p:cBhvr>
                                        <p:cTn id="36" dur="750" fill="hold"/>
                                        <p:tgtEl>
                                          <p:spTgt spid="453"/>
                                        </p:tgtEl>
                                        <p:attrNameLst>
                                          <p:attrName>ppt_x</p:attrName>
                                        </p:attrNameLst>
                                      </p:cBhvr>
                                      <p:tavLst>
                                        <p:tav tm="0">
                                          <p:val>
                                            <p:strVal val="#ppt_x"/>
                                          </p:val>
                                        </p:tav>
                                        <p:tav tm="100000">
                                          <p:val>
                                            <p:strVal val="#ppt_x"/>
                                          </p:val>
                                        </p:tav>
                                      </p:tavLst>
                                    </p:anim>
                                    <p:anim calcmode="lin" valueType="num">
                                      <p:cBhvr>
                                        <p:cTn id="37" dur="750" fill="hold"/>
                                        <p:tgtEl>
                                          <p:spTgt spid="453"/>
                                        </p:tgtEl>
                                        <p:attrNameLst>
                                          <p:attrName>ppt_y</p:attrName>
                                        </p:attrNameLst>
                                      </p:cBhvr>
                                      <p:tavLst>
                                        <p:tav tm="0">
                                          <p:val>
                                            <p:strVal val="#ppt_y-.1"/>
                                          </p:val>
                                        </p:tav>
                                        <p:tav tm="100000">
                                          <p:val>
                                            <p:strVal val="#ppt_y"/>
                                          </p:val>
                                        </p:tav>
                                      </p:tavLst>
                                    </p:anim>
                                  </p:childTnLst>
                                </p:cTn>
                              </p:par>
                            </p:childTnLst>
                          </p:cTn>
                        </p:par>
                        <p:par>
                          <p:cTn id="38" fill="hold">
                            <p:stCondLst>
                              <p:cond delay="3000"/>
                            </p:stCondLst>
                            <p:childTnLst>
                              <p:par>
                                <p:cTn id="39" presetID="37" presetClass="entr" presetSubtype="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250"/>
                                        <p:tgtEl>
                                          <p:spTgt spid="11"/>
                                        </p:tgtEl>
                                      </p:cBhvr>
                                    </p:animEffect>
                                    <p:anim calcmode="lin" valueType="num">
                                      <p:cBhvr>
                                        <p:cTn id="42" dur="250" fill="hold"/>
                                        <p:tgtEl>
                                          <p:spTgt spid="11"/>
                                        </p:tgtEl>
                                        <p:attrNameLst>
                                          <p:attrName>ppt_x</p:attrName>
                                        </p:attrNameLst>
                                      </p:cBhvr>
                                      <p:tavLst>
                                        <p:tav tm="0">
                                          <p:val>
                                            <p:strVal val="#ppt_x"/>
                                          </p:val>
                                        </p:tav>
                                        <p:tav tm="100000">
                                          <p:val>
                                            <p:strVal val="#ppt_x"/>
                                          </p:val>
                                        </p:tav>
                                      </p:tavLst>
                                    </p:anim>
                                    <p:anim calcmode="lin" valueType="num">
                                      <p:cBhvr>
                                        <p:cTn id="43" dur="225" decel="100000" fill="hold"/>
                                        <p:tgtEl>
                                          <p:spTgt spid="11"/>
                                        </p:tgtEl>
                                        <p:attrNameLst>
                                          <p:attrName>ppt_y</p:attrName>
                                        </p:attrNameLst>
                                      </p:cBhvr>
                                      <p:tavLst>
                                        <p:tav tm="0">
                                          <p:val>
                                            <p:strVal val="#ppt_y+1"/>
                                          </p:val>
                                        </p:tav>
                                        <p:tav tm="100000">
                                          <p:val>
                                            <p:strVal val="#ppt_y-.03"/>
                                          </p:val>
                                        </p:tav>
                                      </p:tavLst>
                                    </p:anim>
                                    <p:anim calcmode="lin" valueType="num">
                                      <p:cBhvr>
                                        <p:cTn id="44" dur="25" accel="100000" fill="hold">
                                          <p:stCondLst>
                                            <p:cond delay="225"/>
                                          </p:stCondLst>
                                        </p:cTn>
                                        <p:tgtEl>
                                          <p:spTgt spid="11"/>
                                        </p:tgtEl>
                                        <p:attrNameLst>
                                          <p:attrName>ppt_y</p:attrName>
                                        </p:attrNameLst>
                                      </p:cBhvr>
                                      <p:tavLst>
                                        <p:tav tm="0">
                                          <p:val>
                                            <p:strVal val="#ppt_y-.03"/>
                                          </p:val>
                                        </p:tav>
                                        <p:tav tm="100000">
                                          <p:val>
                                            <p:strVal val="#ppt_y"/>
                                          </p:val>
                                        </p:tav>
                                      </p:tavLst>
                                    </p:anim>
                                  </p:childTnLst>
                                </p:cTn>
                              </p:par>
                            </p:childTnLst>
                          </p:cTn>
                        </p:par>
                        <p:par>
                          <p:cTn id="45" fill="hold">
                            <p:stCondLst>
                              <p:cond delay="3500"/>
                            </p:stCondLst>
                            <p:childTnLst>
                              <p:par>
                                <p:cTn id="46" presetID="37"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250"/>
                                        <p:tgtEl>
                                          <p:spTgt spid="15"/>
                                        </p:tgtEl>
                                      </p:cBhvr>
                                    </p:animEffect>
                                    <p:anim calcmode="lin" valueType="num">
                                      <p:cBhvr>
                                        <p:cTn id="49" dur="250" fill="hold"/>
                                        <p:tgtEl>
                                          <p:spTgt spid="15"/>
                                        </p:tgtEl>
                                        <p:attrNameLst>
                                          <p:attrName>ppt_x</p:attrName>
                                        </p:attrNameLst>
                                      </p:cBhvr>
                                      <p:tavLst>
                                        <p:tav tm="0">
                                          <p:val>
                                            <p:strVal val="#ppt_x"/>
                                          </p:val>
                                        </p:tav>
                                        <p:tav tm="100000">
                                          <p:val>
                                            <p:strVal val="#ppt_x"/>
                                          </p:val>
                                        </p:tav>
                                      </p:tavLst>
                                    </p:anim>
                                    <p:anim calcmode="lin" valueType="num">
                                      <p:cBhvr>
                                        <p:cTn id="50" dur="225" decel="100000" fill="hold"/>
                                        <p:tgtEl>
                                          <p:spTgt spid="15"/>
                                        </p:tgtEl>
                                        <p:attrNameLst>
                                          <p:attrName>ppt_y</p:attrName>
                                        </p:attrNameLst>
                                      </p:cBhvr>
                                      <p:tavLst>
                                        <p:tav tm="0">
                                          <p:val>
                                            <p:strVal val="#ppt_y+1"/>
                                          </p:val>
                                        </p:tav>
                                        <p:tav tm="100000">
                                          <p:val>
                                            <p:strVal val="#ppt_y-.03"/>
                                          </p:val>
                                        </p:tav>
                                      </p:tavLst>
                                    </p:anim>
                                    <p:anim calcmode="lin" valueType="num">
                                      <p:cBhvr>
                                        <p:cTn id="51" dur="25" accel="100000" fill="hold">
                                          <p:stCondLst>
                                            <p:cond delay="225"/>
                                          </p:stCondLst>
                                        </p:cTn>
                                        <p:tgtEl>
                                          <p:spTgt spid="15"/>
                                        </p:tgtEl>
                                        <p:attrNameLst>
                                          <p:attrName>ppt_y</p:attrName>
                                        </p:attrNameLst>
                                      </p:cBhvr>
                                      <p:tavLst>
                                        <p:tav tm="0">
                                          <p:val>
                                            <p:strVal val="#ppt_y-.03"/>
                                          </p:val>
                                        </p:tav>
                                        <p:tav tm="100000">
                                          <p:val>
                                            <p:strVal val="#ppt_y"/>
                                          </p:val>
                                        </p:tav>
                                      </p:tavLst>
                                    </p:anim>
                                  </p:childTnLst>
                                </p:cTn>
                              </p:par>
                            </p:childTnLst>
                          </p:cTn>
                        </p:par>
                        <p:par>
                          <p:cTn id="52" fill="hold">
                            <p:stCondLst>
                              <p:cond delay="4000"/>
                            </p:stCondLst>
                            <p:childTnLst>
                              <p:par>
                                <p:cTn id="53" presetID="37"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250"/>
                                        <p:tgtEl>
                                          <p:spTgt spid="23"/>
                                        </p:tgtEl>
                                      </p:cBhvr>
                                    </p:animEffect>
                                    <p:anim calcmode="lin" valueType="num">
                                      <p:cBhvr>
                                        <p:cTn id="56" dur="250" fill="hold"/>
                                        <p:tgtEl>
                                          <p:spTgt spid="23"/>
                                        </p:tgtEl>
                                        <p:attrNameLst>
                                          <p:attrName>ppt_x</p:attrName>
                                        </p:attrNameLst>
                                      </p:cBhvr>
                                      <p:tavLst>
                                        <p:tav tm="0">
                                          <p:val>
                                            <p:strVal val="#ppt_x"/>
                                          </p:val>
                                        </p:tav>
                                        <p:tav tm="100000">
                                          <p:val>
                                            <p:strVal val="#ppt_x"/>
                                          </p:val>
                                        </p:tav>
                                      </p:tavLst>
                                    </p:anim>
                                    <p:anim calcmode="lin" valueType="num">
                                      <p:cBhvr>
                                        <p:cTn id="57" dur="225" decel="100000" fill="hold"/>
                                        <p:tgtEl>
                                          <p:spTgt spid="23"/>
                                        </p:tgtEl>
                                        <p:attrNameLst>
                                          <p:attrName>ppt_y</p:attrName>
                                        </p:attrNameLst>
                                      </p:cBhvr>
                                      <p:tavLst>
                                        <p:tav tm="0">
                                          <p:val>
                                            <p:strVal val="#ppt_y+1"/>
                                          </p:val>
                                        </p:tav>
                                        <p:tav tm="100000">
                                          <p:val>
                                            <p:strVal val="#ppt_y-.03"/>
                                          </p:val>
                                        </p:tav>
                                      </p:tavLst>
                                    </p:anim>
                                    <p:anim calcmode="lin" valueType="num">
                                      <p:cBhvr>
                                        <p:cTn id="58" dur="25" accel="100000" fill="hold">
                                          <p:stCondLst>
                                            <p:cond delay="225"/>
                                          </p:stCondLst>
                                        </p:cTn>
                                        <p:tgtEl>
                                          <p:spTgt spid="23"/>
                                        </p:tgtEl>
                                        <p:attrNameLst>
                                          <p:attrName>ppt_y</p:attrName>
                                        </p:attrNameLst>
                                      </p:cBhvr>
                                      <p:tavLst>
                                        <p:tav tm="0">
                                          <p:val>
                                            <p:strVal val="#ppt_y-.03"/>
                                          </p:val>
                                        </p:tav>
                                        <p:tav tm="100000">
                                          <p:val>
                                            <p:strVal val="#ppt_y"/>
                                          </p:val>
                                        </p:tav>
                                      </p:tavLst>
                                    </p:anim>
                                  </p:childTnLst>
                                </p:cTn>
                              </p:par>
                            </p:childTnLst>
                          </p:cTn>
                        </p:par>
                        <p:par>
                          <p:cTn id="59" fill="hold">
                            <p:stCondLst>
                              <p:cond delay="4500"/>
                            </p:stCondLst>
                            <p:childTnLst>
                              <p:par>
                                <p:cTn id="60" presetID="37" presetClass="entr" presetSubtype="0" fill="hold" nodeType="after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50"/>
                                        <p:tgtEl>
                                          <p:spTgt spid="20"/>
                                        </p:tgtEl>
                                      </p:cBhvr>
                                    </p:animEffect>
                                    <p:anim calcmode="lin" valueType="num">
                                      <p:cBhvr>
                                        <p:cTn id="63" dur="250" fill="hold"/>
                                        <p:tgtEl>
                                          <p:spTgt spid="20"/>
                                        </p:tgtEl>
                                        <p:attrNameLst>
                                          <p:attrName>ppt_x</p:attrName>
                                        </p:attrNameLst>
                                      </p:cBhvr>
                                      <p:tavLst>
                                        <p:tav tm="0">
                                          <p:val>
                                            <p:strVal val="#ppt_x"/>
                                          </p:val>
                                        </p:tav>
                                        <p:tav tm="100000">
                                          <p:val>
                                            <p:strVal val="#ppt_x"/>
                                          </p:val>
                                        </p:tav>
                                      </p:tavLst>
                                    </p:anim>
                                    <p:anim calcmode="lin" valueType="num">
                                      <p:cBhvr>
                                        <p:cTn id="64" dur="225" decel="100000" fill="hold"/>
                                        <p:tgtEl>
                                          <p:spTgt spid="20"/>
                                        </p:tgtEl>
                                        <p:attrNameLst>
                                          <p:attrName>ppt_y</p:attrName>
                                        </p:attrNameLst>
                                      </p:cBhvr>
                                      <p:tavLst>
                                        <p:tav tm="0">
                                          <p:val>
                                            <p:strVal val="#ppt_y+1"/>
                                          </p:val>
                                        </p:tav>
                                        <p:tav tm="100000">
                                          <p:val>
                                            <p:strVal val="#ppt_y-.03"/>
                                          </p:val>
                                        </p:tav>
                                      </p:tavLst>
                                    </p:anim>
                                    <p:anim calcmode="lin" valueType="num">
                                      <p:cBhvr>
                                        <p:cTn id="65" dur="25" accel="100000" fill="hold">
                                          <p:stCondLst>
                                            <p:cond delay="225"/>
                                          </p:stCondLst>
                                        </p:cTn>
                                        <p:tgtEl>
                                          <p:spTgt spid="20"/>
                                        </p:tgtEl>
                                        <p:attrNameLst>
                                          <p:attrName>ppt_y</p:attrName>
                                        </p:attrNameLst>
                                      </p:cBhvr>
                                      <p:tavLst>
                                        <p:tav tm="0">
                                          <p:val>
                                            <p:strVal val="#ppt_y-.03"/>
                                          </p:val>
                                        </p:tav>
                                        <p:tav tm="100000">
                                          <p:val>
                                            <p:strVal val="#ppt_y"/>
                                          </p:val>
                                        </p:tav>
                                      </p:tavLst>
                                    </p:anim>
                                  </p:childTnLst>
                                </p:cTn>
                              </p:par>
                            </p:childTnLst>
                          </p:cTn>
                        </p:par>
                        <p:par>
                          <p:cTn id="66" fill="hold">
                            <p:stCondLst>
                              <p:cond delay="5000"/>
                            </p:stCondLst>
                            <p:childTnLst>
                              <p:par>
                                <p:cTn id="67" presetID="37" presetClass="entr" presetSubtype="0" fill="hold" nodeType="after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250"/>
                                        <p:tgtEl>
                                          <p:spTgt spid="31"/>
                                        </p:tgtEl>
                                      </p:cBhvr>
                                    </p:animEffect>
                                    <p:anim calcmode="lin" valueType="num">
                                      <p:cBhvr>
                                        <p:cTn id="70" dur="250" fill="hold"/>
                                        <p:tgtEl>
                                          <p:spTgt spid="31"/>
                                        </p:tgtEl>
                                        <p:attrNameLst>
                                          <p:attrName>ppt_x</p:attrName>
                                        </p:attrNameLst>
                                      </p:cBhvr>
                                      <p:tavLst>
                                        <p:tav tm="0">
                                          <p:val>
                                            <p:strVal val="#ppt_x"/>
                                          </p:val>
                                        </p:tav>
                                        <p:tav tm="100000">
                                          <p:val>
                                            <p:strVal val="#ppt_x"/>
                                          </p:val>
                                        </p:tav>
                                      </p:tavLst>
                                    </p:anim>
                                    <p:anim calcmode="lin" valueType="num">
                                      <p:cBhvr>
                                        <p:cTn id="71" dur="225" decel="100000" fill="hold"/>
                                        <p:tgtEl>
                                          <p:spTgt spid="31"/>
                                        </p:tgtEl>
                                        <p:attrNameLst>
                                          <p:attrName>ppt_y</p:attrName>
                                        </p:attrNameLst>
                                      </p:cBhvr>
                                      <p:tavLst>
                                        <p:tav tm="0">
                                          <p:val>
                                            <p:strVal val="#ppt_y+1"/>
                                          </p:val>
                                        </p:tav>
                                        <p:tav tm="100000">
                                          <p:val>
                                            <p:strVal val="#ppt_y-.03"/>
                                          </p:val>
                                        </p:tav>
                                      </p:tavLst>
                                    </p:anim>
                                    <p:anim calcmode="lin" valueType="num">
                                      <p:cBhvr>
                                        <p:cTn id="72" dur="25" accel="100000" fill="hold">
                                          <p:stCondLst>
                                            <p:cond delay="225"/>
                                          </p:stCondLst>
                                        </p:cTn>
                                        <p:tgtEl>
                                          <p:spTgt spid="31"/>
                                        </p:tgtEl>
                                        <p:attrNameLst>
                                          <p:attrName>ppt_y</p:attrName>
                                        </p:attrNameLst>
                                      </p:cBhvr>
                                      <p:tavLst>
                                        <p:tav tm="0">
                                          <p:val>
                                            <p:strVal val="#ppt_y-.03"/>
                                          </p:val>
                                        </p:tav>
                                        <p:tav tm="100000">
                                          <p:val>
                                            <p:strVal val="#ppt_y"/>
                                          </p:val>
                                        </p:tav>
                                      </p:tavLst>
                                    </p:anim>
                                  </p:childTnLst>
                                </p:cTn>
                              </p:par>
                            </p:childTnLst>
                          </p:cTn>
                        </p:par>
                        <p:par>
                          <p:cTn id="73" fill="hold">
                            <p:stCondLst>
                              <p:cond delay="5500"/>
                            </p:stCondLst>
                            <p:childTnLst>
                              <p:par>
                                <p:cTn id="74" presetID="42" presetClass="entr" presetSubtype="0" fill="hold" nodeType="afterEffect">
                                  <p:stCondLst>
                                    <p:cond delay="0"/>
                                  </p:stCondLst>
                                  <p:childTnLst>
                                    <p:set>
                                      <p:cBhvr>
                                        <p:cTn id="75" dur="1" fill="hold">
                                          <p:stCondLst>
                                            <p:cond delay="0"/>
                                          </p:stCondLst>
                                        </p:cTn>
                                        <p:tgtEl>
                                          <p:spTgt spid="128"/>
                                        </p:tgtEl>
                                        <p:attrNameLst>
                                          <p:attrName>style.visibility</p:attrName>
                                        </p:attrNameLst>
                                      </p:cBhvr>
                                      <p:to>
                                        <p:strVal val="visible"/>
                                      </p:to>
                                    </p:set>
                                    <p:animEffect transition="in" filter="fade">
                                      <p:cBhvr>
                                        <p:cTn id="76" dur="500"/>
                                        <p:tgtEl>
                                          <p:spTgt spid="128"/>
                                        </p:tgtEl>
                                      </p:cBhvr>
                                    </p:animEffect>
                                    <p:anim calcmode="lin" valueType="num">
                                      <p:cBhvr>
                                        <p:cTn id="77" dur="500" fill="hold"/>
                                        <p:tgtEl>
                                          <p:spTgt spid="128"/>
                                        </p:tgtEl>
                                        <p:attrNameLst>
                                          <p:attrName>ppt_x</p:attrName>
                                        </p:attrNameLst>
                                      </p:cBhvr>
                                      <p:tavLst>
                                        <p:tav tm="0">
                                          <p:val>
                                            <p:strVal val="#ppt_x"/>
                                          </p:val>
                                        </p:tav>
                                        <p:tav tm="100000">
                                          <p:val>
                                            <p:strVal val="#ppt_x"/>
                                          </p:val>
                                        </p:tav>
                                      </p:tavLst>
                                    </p:anim>
                                    <p:anim calcmode="lin" valueType="num">
                                      <p:cBhvr>
                                        <p:cTn id="78" dur="500" fill="hold"/>
                                        <p:tgtEl>
                                          <p:spTgt spid="128"/>
                                        </p:tgtEl>
                                        <p:attrNameLst>
                                          <p:attrName>ppt_y</p:attrName>
                                        </p:attrNameLst>
                                      </p:cBhvr>
                                      <p:tavLst>
                                        <p:tav tm="0">
                                          <p:val>
                                            <p:strVal val="#ppt_y+.1"/>
                                          </p:val>
                                        </p:tav>
                                        <p:tav tm="100000">
                                          <p:val>
                                            <p:strVal val="#ppt_y"/>
                                          </p:val>
                                        </p:tav>
                                      </p:tavLst>
                                    </p:anim>
                                  </p:childTnLst>
                                </p:cTn>
                              </p:par>
                            </p:childTnLst>
                          </p:cTn>
                        </p:par>
                        <p:par>
                          <p:cTn id="79" fill="hold">
                            <p:stCondLst>
                              <p:cond delay="6000"/>
                            </p:stCondLst>
                            <p:childTnLst>
                              <p:par>
                                <p:cTn id="80" presetID="22" presetClass="entr" presetSubtype="8" fill="hold" nodeType="afterEffect">
                                  <p:stCondLst>
                                    <p:cond delay="0"/>
                                  </p:stCondLst>
                                  <p:childTnLst>
                                    <p:set>
                                      <p:cBhvr>
                                        <p:cTn id="81" dur="1" fill="hold">
                                          <p:stCondLst>
                                            <p:cond delay="0"/>
                                          </p:stCondLst>
                                        </p:cTn>
                                        <p:tgtEl>
                                          <p:spTgt spid="458"/>
                                        </p:tgtEl>
                                        <p:attrNameLst>
                                          <p:attrName>style.visibility</p:attrName>
                                        </p:attrNameLst>
                                      </p:cBhvr>
                                      <p:to>
                                        <p:strVal val="visible"/>
                                      </p:to>
                                    </p:set>
                                    <p:animEffect transition="in" filter="wipe(left)">
                                      <p:cBhvr>
                                        <p:cTn id="82" dur="500"/>
                                        <p:tgtEl>
                                          <p:spTgt spid="458"/>
                                        </p:tgtEl>
                                      </p:cBhvr>
                                    </p:animEffect>
                                  </p:childTnLst>
                                </p:cTn>
                              </p:par>
                            </p:childTnLst>
                          </p:cTn>
                        </p:par>
                        <p:par>
                          <p:cTn id="83" fill="hold">
                            <p:stCondLst>
                              <p:cond delay="6500"/>
                            </p:stCondLst>
                            <p:childTnLst>
                              <p:par>
                                <p:cTn id="84" presetID="47" presetClass="entr" presetSubtype="0" fill="hold" nodeType="afterEffect">
                                  <p:stCondLst>
                                    <p:cond delay="0"/>
                                  </p:stCondLst>
                                  <p:childTnLst>
                                    <p:set>
                                      <p:cBhvr>
                                        <p:cTn id="85" dur="1" fill="hold">
                                          <p:stCondLst>
                                            <p:cond delay="0"/>
                                          </p:stCondLst>
                                        </p:cTn>
                                        <p:tgtEl>
                                          <p:spTgt spid="680"/>
                                        </p:tgtEl>
                                        <p:attrNameLst>
                                          <p:attrName>style.visibility</p:attrName>
                                        </p:attrNameLst>
                                      </p:cBhvr>
                                      <p:to>
                                        <p:strVal val="visible"/>
                                      </p:to>
                                    </p:set>
                                    <p:animEffect transition="in" filter="fade">
                                      <p:cBhvr>
                                        <p:cTn id="86" dur="750"/>
                                        <p:tgtEl>
                                          <p:spTgt spid="680"/>
                                        </p:tgtEl>
                                      </p:cBhvr>
                                    </p:animEffect>
                                    <p:anim calcmode="lin" valueType="num">
                                      <p:cBhvr>
                                        <p:cTn id="87" dur="750" fill="hold"/>
                                        <p:tgtEl>
                                          <p:spTgt spid="680"/>
                                        </p:tgtEl>
                                        <p:attrNameLst>
                                          <p:attrName>ppt_x</p:attrName>
                                        </p:attrNameLst>
                                      </p:cBhvr>
                                      <p:tavLst>
                                        <p:tav tm="0">
                                          <p:val>
                                            <p:strVal val="#ppt_x"/>
                                          </p:val>
                                        </p:tav>
                                        <p:tav tm="100000">
                                          <p:val>
                                            <p:strVal val="#ppt_x"/>
                                          </p:val>
                                        </p:tav>
                                      </p:tavLst>
                                    </p:anim>
                                    <p:anim calcmode="lin" valueType="num">
                                      <p:cBhvr>
                                        <p:cTn id="88" dur="750" fill="hold"/>
                                        <p:tgtEl>
                                          <p:spTgt spid="680"/>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525"/>
                                        </p:tgtEl>
                                        <p:attrNameLst>
                                          <p:attrName>style.visibility</p:attrName>
                                        </p:attrNameLst>
                                      </p:cBhvr>
                                      <p:to>
                                        <p:strVal val="visible"/>
                                      </p:to>
                                    </p:set>
                                    <p:animEffect transition="in" filter="fade">
                                      <p:cBhvr>
                                        <p:cTn id="91" dur="750"/>
                                        <p:tgtEl>
                                          <p:spTgt spid="525"/>
                                        </p:tgtEl>
                                      </p:cBhvr>
                                    </p:animEffect>
                                    <p:anim calcmode="lin" valueType="num">
                                      <p:cBhvr>
                                        <p:cTn id="92" dur="750" fill="hold"/>
                                        <p:tgtEl>
                                          <p:spTgt spid="525"/>
                                        </p:tgtEl>
                                        <p:attrNameLst>
                                          <p:attrName>ppt_x</p:attrName>
                                        </p:attrNameLst>
                                      </p:cBhvr>
                                      <p:tavLst>
                                        <p:tav tm="0">
                                          <p:val>
                                            <p:strVal val="#ppt_x"/>
                                          </p:val>
                                        </p:tav>
                                        <p:tav tm="100000">
                                          <p:val>
                                            <p:strVal val="#ppt_x"/>
                                          </p:val>
                                        </p:tav>
                                      </p:tavLst>
                                    </p:anim>
                                    <p:anim calcmode="lin" valueType="num">
                                      <p:cBhvr>
                                        <p:cTn id="93" dur="750" fill="hold"/>
                                        <p:tgtEl>
                                          <p:spTgt spid="525"/>
                                        </p:tgtEl>
                                        <p:attrNameLst>
                                          <p:attrName>ppt_y</p:attrName>
                                        </p:attrNameLst>
                                      </p:cBhvr>
                                      <p:tavLst>
                                        <p:tav tm="0">
                                          <p:val>
                                            <p:strVal val="#ppt_y+.1"/>
                                          </p:val>
                                        </p:tav>
                                        <p:tav tm="100000">
                                          <p:val>
                                            <p:strVal val="#ppt_y"/>
                                          </p:val>
                                        </p:tav>
                                      </p:tavLst>
                                    </p:anim>
                                  </p:childTnLst>
                                </p:cTn>
                              </p:par>
                            </p:childTnLst>
                          </p:cTn>
                        </p:par>
                        <p:par>
                          <p:cTn id="94" fill="hold">
                            <p:stCondLst>
                              <p:cond delay="7500"/>
                            </p:stCondLst>
                            <p:childTnLst>
                              <p:par>
                                <p:cTn id="95" presetID="37"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250"/>
                                        <p:tgtEl>
                                          <p:spTgt spid="35"/>
                                        </p:tgtEl>
                                      </p:cBhvr>
                                    </p:animEffect>
                                    <p:anim calcmode="lin" valueType="num">
                                      <p:cBhvr>
                                        <p:cTn id="98" dur="250" fill="hold"/>
                                        <p:tgtEl>
                                          <p:spTgt spid="35"/>
                                        </p:tgtEl>
                                        <p:attrNameLst>
                                          <p:attrName>ppt_x</p:attrName>
                                        </p:attrNameLst>
                                      </p:cBhvr>
                                      <p:tavLst>
                                        <p:tav tm="0">
                                          <p:val>
                                            <p:strVal val="#ppt_x"/>
                                          </p:val>
                                        </p:tav>
                                        <p:tav tm="100000">
                                          <p:val>
                                            <p:strVal val="#ppt_x"/>
                                          </p:val>
                                        </p:tav>
                                      </p:tavLst>
                                    </p:anim>
                                    <p:anim calcmode="lin" valueType="num">
                                      <p:cBhvr>
                                        <p:cTn id="99" dur="225" decel="100000" fill="hold"/>
                                        <p:tgtEl>
                                          <p:spTgt spid="35"/>
                                        </p:tgtEl>
                                        <p:attrNameLst>
                                          <p:attrName>ppt_y</p:attrName>
                                        </p:attrNameLst>
                                      </p:cBhvr>
                                      <p:tavLst>
                                        <p:tav tm="0">
                                          <p:val>
                                            <p:strVal val="#ppt_y+1"/>
                                          </p:val>
                                        </p:tav>
                                        <p:tav tm="100000">
                                          <p:val>
                                            <p:strVal val="#ppt_y-.03"/>
                                          </p:val>
                                        </p:tav>
                                      </p:tavLst>
                                    </p:anim>
                                    <p:anim calcmode="lin" valueType="num">
                                      <p:cBhvr>
                                        <p:cTn id="100" dur="25" accel="100000" fill="hold">
                                          <p:stCondLst>
                                            <p:cond delay="225"/>
                                          </p:stCondLst>
                                        </p:cTn>
                                        <p:tgtEl>
                                          <p:spTgt spid="35"/>
                                        </p:tgtEl>
                                        <p:attrNameLst>
                                          <p:attrName>ppt_y</p:attrName>
                                        </p:attrNameLst>
                                      </p:cBhvr>
                                      <p:tavLst>
                                        <p:tav tm="0">
                                          <p:val>
                                            <p:strVal val="#ppt_y-.03"/>
                                          </p:val>
                                        </p:tav>
                                        <p:tav tm="100000">
                                          <p:val>
                                            <p:strVal val="#ppt_y"/>
                                          </p:val>
                                        </p:tav>
                                      </p:tavLst>
                                    </p:anim>
                                  </p:childTnLst>
                                </p:cTn>
                              </p:par>
                            </p:childTnLst>
                          </p:cTn>
                        </p:par>
                        <p:par>
                          <p:cTn id="101" fill="hold">
                            <p:stCondLst>
                              <p:cond delay="8000"/>
                            </p:stCondLst>
                            <p:childTnLst>
                              <p:par>
                                <p:cTn id="102" presetID="37" presetClass="entr" presetSubtype="0" fill="hold"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250"/>
                                        <p:tgtEl>
                                          <p:spTgt spid="39"/>
                                        </p:tgtEl>
                                      </p:cBhvr>
                                    </p:animEffect>
                                    <p:anim calcmode="lin" valueType="num">
                                      <p:cBhvr>
                                        <p:cTn id="105" dur="250" fill="hold"/>
                                        <p:tgtEl>
                                          <p:spTgt spid="39"/>
                                        </p:tgtEl>
                                        <p:attrNameLst>
                                          <p:attrName>ppt_x</p:attrName>
                                        </p:attrNameLst>
                                      </p:cBhvr>
                                      <p:tavLst>
                                        <p:tav tm="0">
                                          <p:val>
                                            <p:strVal val="#ppt_x"/>
                                          </p:val>
                                        </p:tav>
                                        <p:tav tm="100000">
                                          <p:val>
                                            <p:strVal val="#ppt_x"/>
                                          </p:val>
                                        </p:tav>
                                      </p:tavLst>
                                    </p:anim>
                                    <p:anim calcmode="lin" valueType="num">
                                      <p:cBhvr>
                                        <p:cTn id="106" dur="225" decel="100000" fill="hold"/>
                                        <p:tgtEl>
                                          <p:spTgt spid="39"/>
                                        </p:tgtEl>
                                        <p:attrNameLst>
                                          <p:attrName>ppt_y</p:attrName>
                                        </p:attrNameLst>
                                      </p:cBhvr>
                                      <p:tavLst>
                                        <p:tav tm="0">
                                          <p:val>
                                            <p:strVal val="#ppt_y+1"/>
                                          </p:val>
                                        </p:tav>
                                        <p:tav tm="100000">
                                          <p:val>
                                            <p:strVal val="#ppt_y-.03"/>
                                          </p:val>
                                        </p:tav>
                                      </p:tavLst>
                                    </p:anim>
                                    <p:anim calcmode="lin" valueType="num">
                                      <p:cBhvr>
                                        <p:cTn id="107" dur="25" accel="100000" fill="hold">
                                          <p:stCondLst>
                                            <p:cond delay="225"/>
                                          </p:stCondLst>
                                        </p:cTn>
                                        <p:tgtEl>
                                          <p:spTgt spid="39"/>
                                        </p:tgtEl>
                                        <p:attrNameLst>
                                          <p:attrName>ppt_y</p:attrName>
                                        </p:attrNameLst>
                                      </p:cBhvr>
                                      <p:tavLst>
                                        <p:tav tm="0">
                                          <p:val>
                                            <p:strVal val="#ppt_y-.03"/>
                                          </p:val>
                                        </p:tav>
                                        <p:tav tm="100000">
                                          <p:val>
                                            <p:strVal val="#ppt_y"/>
                                          </p:val>
                                        </p:tav>
                                      </p:tavLst>
                                    </p:anim>
                                  </p:childTnLst>
                                </p:cTn>
                              </p:par>
                            </p:childTnLst>
                          </p:cTn>
                        </p:par>
                        <p:par>
                          <p:cTn id="108" fill="hold">
                            <p:stCondLst>
                              <p:cond delay="8500"/>
                            </p:stCondLst>
                            <p:childTnLst>
                              <p:par>
                                <p:cTn id="109" presetID="37" presetClass="entr" presetSubtype="0" fill="hold" nodeType="after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250"/>
                                        <p:tgtEl>
                                          <p:spTgt spid="43"/>
                                        </p:tgtEl>
                                      </p:cBhvr>
                                    </p:animEffect>
                                    <p:anim calcmode="lin" valueType="num">
                                      <p:cBhvr>
                                        <p:cTn id="112" dur="250" fill="hold"/>
                                        <p:tgtEl>
                                          <p:spTgt spid="43"/>
                                        </p:tgtEl>
                                        <p:attrNameLst>
                                          <p:attrName>ppt_x</p:attrName>
                                        </p:attrNameLst>
                                      </p:cBhvr>
                                      <p:tavLst>
                                        <p:tav tm="0">
                                          <p:val>
                                            <p:strVal val="#ppt_x"/>
                                          </p:val>
                                        </p:tav>
                                        <p:tav tm="100000">
                                          <p:val>
                                            <p:strVal val="#ppt_x"/>
                                          </p:val>
                                        </p:tav>
                                      </p:tavLst>
                                    </p:anim>
                                    <p:anim calcmode="lin" valueType="num">
                                      <p:cBhvr>
                                        <p:cTn id="113" dur="225" decel="100000" fill="hold"/>
                                        <p:tgtEl>
                                          <p:spTgt spid="43"/>
                                        </p:tgtEl>
                                        <p:attrNameLst>
                                          <p:attrName>ppt_y</p:attrName>
                                        </p:attrNameLst>
                                      </p:cBhvr>
                                      <p:tavLst>
                                        <p:tav tm="0">
                                          <p:val>
                                            <p:strVal val="#ppt_y+1"/>
                                          </p:val>
                                        </p:tav>
                                        <p:tav tm="100000">
                                          <p:val>
                                            <p:strVal val="#ppt_y-.03"/>
                                          </p:val>
                                        </p:tav>
                                      </p:tavLst>
                                    </p:anim>
                                    <p:anim calcmode="lin" valueType="num">
                                      <p:cBhvr>
                                        <p:cTn id="114" dur="25" accel="100000" fill="hold">
                                          <p:stCondLst>
                                            <p:cond delay="225"/>
                                          </p:stCondLst>
                                        </p:cTn>
                                        <p:tgtEl>
                                          <p:spTgt spid="43"/>
                                        </p:tgtEl>
                                        <p:attrNameLst>
                                          <p:attrName>ppt_y</p:attrName>
                                        </p:attrNameLst>
                                      </p:cBhvr>
                                      <p:tavLst>
                                        <p:tav tm="0">
                                          <p:val>
                                            <p:strVal val="#ppt_y-.03"/>
                                          </p:val>
                                        </p:tav>
                                        <p:tav tm="100000">
                                          <p:val>
                                            <p:strVal val="#ppt_y"/>
                                          </p:val>
                                        </p:tav>
                                      </p:tavLst>
                                    </p:anim>
                                  </p:childTnLst>
                                </p:cTn>
                              </p:par>
                            </p:childTnLst>
                          </p:cTn>
                        </p:par>
                        <p:par>
                          <p:cTn id="115" fill="hold">
                            <p:stCondLst>
                              <p:cond delay="9000"/>
                            </p:stCondLst>
                            <p:childTnLst>
                              <p:par>
                                <p:cTn id="116" presetID="37" presetClass="entr" presetSubtype="0" fill="hold" nodeType="after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250"/>
                                        <p:tgtEl>
                                          <p:spTgt spid="47"/>
                                        </p:tgtEl>
                                      </p:cBhvr>
                                    </p:animEffect>
                                    <p:anim calcmode="lin" valueType="num">
                                      <p:cBhvr>
                                        <p:cTn id="119" dur="250" fill="hold"/>
                                        <p:tgtEl>
                                          <p:spTgt spid="47"/>
                                        </p:tgtEl>
                                        <p:attrNameLst>
                                          <p:attrName>ppt_x</p:attrName>
                                        </p:attrNameLst>
                                      </p:cBhvr>
                                      <p:tavLst>
                                        <p:tav tm="0">
                                          <p:val>
                                            <p:strVal val="#ppt_x"/>
                                          </p:val>
                                        </p:tav>
                                        <p:tav tm="100000">
                                          <p:val>
                                            <p:strVal val="#ppt_x"/>
                                          </p:val>
                                        </p:tav>
                                      </p:tavLst>
                                    </p:anim>
                                    <p:anim calcmode="lin" valueType="num">
                                      <p:cBhvr>
                                        <p:cTn id="120" dur="225" decel="100000" fill="hold"/>
                                        <p:tgtEl>
                                          <p:spTgt spid="47"/>
                                        </p:tgtEl>
                                        <p:attrNameLst>
                                          <p:attrName>ppt_y</p:attrName>
                                        </p:attrNameLst>
                                      </p:cBhvr>
                                      <p:tavLst>
                                        <p:tav tm="0">
                                          <p:val>
                                            <p:strVal val="#ppt_y+1"/>
                                          </p:val>
                                        </p:tav>
                                        <p:tav tm="100000">
                                          <p:val>
                                            <p:strVal val="#ppt_y-.03"/>
                                          </p:val>
                                        </p:tav>
                                      </p:tavLst>
                                    </p:anim>
                                    <p:anim calcmode="lin" valueType="num">
                                      <p:cBhvr>
                                        <p:cTn id="121" dur="25" accel="100000" fill="hold">
                                          <p:stCondLst>
                                            <p:cond delay="225"/>
                                          </p:stCondLst>
                                        </p:cTn>
                                        <p:tgtEl>
                                          <p:spTgt spid="47"/>
                                        </p:tgtEl>
                                        <p:attrNameLst>
                                          <p:attrName>ppt_y</p:attrName>
                                        </p:attrNameLst>
                                      </p:cBhvr>
                                      <p:tavLst>
                                        <p:tav tm="0">
                                          <p:val>
                                            <p:strVal val="#ppt_y-.03"/>
                                          </p:val>
                                        </p:tav>
                                        <p:tav tm="100000">
                                          <p:val>
                                            <p:strVal val="#ppt_y"/>
                                          </p:val>
                                        </p:tav>
                                      </p:tavLst>
                                    </p:anim>
                                  </p:childTnLst>
                                </p:cTn>
                              </p:par>
                            </p:childTnLst>
                          </p:cTn>
                        </p:par>
                        <p:par>
                          <p:cTn id="122" fill="hold">
                            <p:stCondLst>
                              <p:cond delay="9500"/>
                            </p:stCondLst>
                            <p:childTnLst>
                              <p:par>
                                <p:cTn id="123" presetID="37" presetClass="entr" presetSubtype="0" fill="hold" nodeType="after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fade">
                                      <p:cBhvr>
                                        <p:cTn id="125" dur="500"/>
                                        <p:tgtEl>
                                          <p:spTgt spid="51"/>
                                        </p:tgtEl>
                                      </p:cBhvr>
                                    </p:animEffect>
                                    <p:anim calcmode="lin" valueType="num">
                                      <p:cBhvr>
                                        <p:cTn id="126" dur="500" fill="hold"/>
                                        <p:tgtEl>
                                          <p:spTgt spid="51"/>
                                        </p:tgtEl>
                                        <p:attrNameLst>
                                          <p:attrName>ppt_x</p:attrName>
                                        </p:attrNameLst>
                                      </p:cBhvr>
                                      <p:tavLst>
                                        <p:tav tm="0">
                                          <p:val>
                                            <p:strVal val="#ppt_x"/>
                                          </p:val>
                                        </p:tav>
                                        <p:tav tm="100000">
                                          <p:val>
                                            <p:strVal val="#ppt_x"/>
                                          </p:val>
                                        </p:tav>
                                      </p:tavLst>
                                    </p:anim>
                                    <p:anim calcmode="lin" valueType="num">
                                      <p:cBhvr>
                                        <p:cTn id="127" dur="450" decel="100000" fill="hold"/>
                                        <p:tgtEl>
                                          <p:spTgt spid="51"/>
                                        </p:tgtEl>
                                        <p:attrNameLst>
                                          <p:attrName>ppt_y</p:attrName>
                                        </p:attrNameLst>
                                      </p:cBhvr>
                                      <p:tavLst>
                                        <p:tav tm="0">
                                          <p:val>
                                            <p:strVal val="#ppt_y+1"/>
                                          </p:val>
                                        </p:tav>
                                        <p:tav tm="100000">
                                          <p:val>
                                            <p:strVal val="#ppt_y-.03"/>
                                          </p:val>
                                        </p:tav>
                                      </p:tavLst>
                                    </p:anim>
                                    <p:anim calcmode="lin" valueType="num">
                                      <p:cBhvr>
                                        <p:cTn id="128" dur="50" accel="100000" fill="hold">
                                          <p:stCondLst>
                                            <p:cond delay="450"/>
                                          </p:stCondLst>
                                        </p:cTn>
                                        <p:tgtEl>
                                          <p:spTgt spid="51"/>
                                        </p:tgtEl>
                                        <p:attrNameLst>
                                          <p:attrName>ppt_y</p:attrName>
                                        </p:attrNameLst>
                                      </p:cBhvr>
                                      <p:tavLst>
                                        <p:tav tm="0">
                                          <p:val>
                                            <p:strVal val="#ppt_y-.03"/>
                                          </p:val>
                                        </p:tav>
                                        <p:tav tm="100000">
                                          <p:val>
                                            <p:strVal val="#ppt_y"/>
                                          </p:val>
                                        </p:tav>
                                      </p:tavLst>
                                    </p:anim>
                                  </p:childTnLst>
                                </p:cTn>
                              </p:par>
                            </p:childTnLst>
                          </p:cTn>
                        </p:par>
                        <p:par>
                          <p:cTn id="129" fill="hold">
                            <p:stCondLst>
                              <p:cond delay="10000"/>
                            </p:stCondLst>
                            <p:childTnLst>
                              <p:par>
                                <p:cTn id="130" presetID="42" presetClass="entr" presetSubtype="0" fill="hold" nodeType="afterEffect">
                                  <p:stCondLst>
                                    <p:cond delay="0"/>
                                  </p:stCondLst>
                                  <p:childTnLst>
                                    <p:set>
                                      <p:cBhvr>
                                        <p:cTn id="131" dur="1" fill="hold">
                                          <p:stCondLst>
                                            <p:cond delay="0"/>
                                          </p:stCondLst>
                                        </p:cTn>
                                        <p:tgtEl>
                                          <p:spTgt spid="136"/>
                                        </p:tgtEl>
                                        <p:attrNameLst>
                                          <p:attrName>style.visibility</p:attrName>
                                        </p:attrNameLst>
                                      </p:cBhvr>
                                      <p:to>
                                        <p:strVal val="visible"/>
                                      </p:to>
                                    </p:set>
                                    <p:animEffect transition="in" filter="fade">
                                      <p:cBhvr>
                                        <p:cTn id="132" dur="500"/>
                                        <p:tgtEl>
                                          <p:spTgt spid="136"/>
                                        </p:tgtEl>
                                      </p:cBhvr>
                                    </p:animEffect>
                                    <p:anim calcmode="lin" valueType="num">
                                      <p:cBhvr>
                                        <p:cTn id="133" dur="500" fill="hold"/>
                                        <p:tgtEl>
                                          <p:spTgt spid="136"/>
                                        </p:tgtEl>
                                        <p:attrNameLst>
                                          <p:attrName>ppt_x</p:attrName>
                                        </p:attrNameLst>
                                      </p:cBhvr>
                                      <p:tavLst>
                                        <p:tav tm="0">
                                          <p:val>
                                            <p:strVal val="#ppt_x"/>
                                          </p:val>
                                        </p:tav>
                                        <p:tav tm="100000">
                                          <p:val>
                                            <p:strVal val="#ppt_x"/>
                                          </p:val>
                                        </p:tav>
                                      </p:tavLst>
                                    </p:anim>
                                    <p:anim calcmode="lin" valueType="num">
                                      <p:cBhvr>
                                        <p:cTn id="134" dur="500" fill="hold"/>
                                        <p:tgtEl>
                                          <p:spTgt spid="136"/>
                                        </p:tgtEl>
                                        <p:attrNameLst>
                                          <p:attrName>ppt_y</p:attrName>
                                        </p:attrNameLst>
                                      </p:cBhvr>
                                      <p:tavLst>
                                        <p:tav tm="0">
                                          <p:val>
                                            <p:strVal val="#ppt_y+.1"/>
                                          </p:val>
                                        </p:tav>
                                        <p:tav tm="100000">
                                          <p:val>
                                            <p:strVal val="#ppt_y"/>
                                          </p:val>
                                        </p:tav>
                                      </p:tavLst>
                                    </p:anim>
                                  </p:childTnLst>
                                </p:cTn>
                              </p:par>
                            </p:childTnLst>
                          </p:cTn>
                        </p:par>
                        <p:par>
                          <p:cTn id="135" fill="hold">
                            <p:stCondLst>
                              <p:cond delay="10500"/>
                            </p:stCondLst>
                            <p:childTnLst>
                              <p:par>
                                <p:cTn id="136" presetID="22" presetClass="entr" presetSubtype="2" fill="hold" nodeType="afterEffect">
                                  <p:stCondLst>
                                    <p:cond delay="0"/>
                                  </p:stCondLst>
                                  <p:childTnLst>
                                    <p:set>
                                      <p:cBhvr>
                                        <p:cTn id="137" dur="1" fill="hold">
                                          <p:stCondLst>
                                            <p:cond delay="0"/>
                                          </p:stCondLst>
                                        </p:cTn>
                                        <p:tgtEl>
                                          <p:spTgt spid="157"/>
                                        </p:tgtEl>
                                        <p:attrNameLst>
                                          <p:attrName>style.visibility</p:attrName>
                                        </p:attrNameLst>
                                      </p:cBhvr>
                                      <p:to>
                                        <p:strVal val="visible"/>
                                      </p:to>
                                    </p:set>
                                    <p:animEffect transition="in" filter="wipe(right)">
                                      <p:cBhvr>
                                        <p:cTn id="138" dur="500"/>
                                        <p:tgtEl>
                                          <p:spTgt spid="157"/>
                                        </p:tgtEl>
                                      </p:cBhvr>
                                    </p:animEffect>
                                  </p:childTnLst>
                                </p:cTn>
                              </p:par>
                            </p:childTnLst>
                          </p:cTn>
                        </p:par>
                        <p:par>
                          <p:cTn id="139" fill="hold">
                            <p:stCondLst>
                              <p:cond delay="11000"/>
                            </p:stCondLst>
                            <p:childTnLst>
                              <p:par>
                                <p:cTn id="140" presetID="42" presetClass="entr" presetSubtype="0" fill="hold" nodeType="afterEffect">
                                  <p:stCondLst>
                                    <p:cond delay="0"/>
                                  </p:stCondLst>
                                  <p:childTnLst>
                                    <p:set>
                                      <p:cBhvr>
                                        <p:cTn id="141" dur="1" fill="hold">
                                          <p:stCondLst>
                                            <p:cond delay="0"/>
                                          </p:stCondLst>
                                        </p:cTn>
                                        <p:tgtEl>
                                          <p:spTgt spid="166"/>
                                        </p:tgtEl>
                                        <p:attrNameLst>
                                          <p:attrName>style.visibility</p:attrName>
                                        </p:attrNameLst>
                                      </p:cBhvr>
                                      <p:to>
                                        <p:strVal val="visible"/>
                                      </p:to>
                                    </p:set>
                                    <p:animEffect transition="in" filter="fade">
                                      <p:cBhvr>
                                        <p:cTn id="142" dur="750"/>
                                        <p:tgtEl>
                                          <p:spTgt spid="166"/>
                                        </p:tgtEl>
                                      </p:cBhvr>
                                    </p:animEffect>
                                    <p:anim calcmode="lin" valueType="num">
                                      <p:cBhvr>
                                        <p:cTn id="143" dur="750" fill="hold"/>
                                        <p:tgtEl>
                                          <p:spTgt spid="166"/>
                                        </p:tgtEl>
                                        <p:attrNameLst>
                                          <p:attrName>ppt_x</p:attrName>
                                        </p:attrNameLst>
                                      </p:cBhvr>
                                      <p:tavLst>
                                        <p:tav tm="0">
                                          <p:val>
                                            <p:strVal val="#ppt_x"/>
                                          </p:val>
                                        </p:tav>
                                        <p:tav tm="100000">
                                          <p:val>
                                            <p:strVal val="#ppt_x"/>
                                          </p:val>
                                        </p:tav>
                                      </p:tavLst>
                                    </p:anim>
                                    <p:anim calcmode="lin" valueType="num">
                                      <p:cBhvr>
                                        <p:cTn id="144" dur="750" fill="hold"/>
                                        <p:tgtEl>
                                          <p:spTgt spid="166"/>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0"/>
                                  </p:stCondLst>
                                  <p:childTnLst>
                                    <p:set>
                                      <p:cBhvr>
                                        <p:cTn id="146" dur="1" fill="hold">
                                          <p:stCondLst>
                                            <p:cond delay="0"/>
                                          </p:stCondLst>
                                        </p:cTn>
                                        <p:tgtEl>
                                          <p:spTgt spid="455"/>
                                        </p:tgtEl>
                                        <p:attrNameLst>
                                          <p:attrName>style.visibility</p:attrName>
                                        </p:attrNameLst>
                                      </p:cBhvr>
                                      <p:to>
                                        <p:strVal val="visible"/>
                                      </p:to>
                                    </p:set>
                                    <p:animEffect transition="in" filter="fade">
                                      <p:cBhvr>
                                        <p:cTn id="147" dur="750"/>
                                        <p:tgtEl>
                                          <p:spTgt spid="455"/>
                                        </p:tgtEl>
                                      </p:cBhvr>
                                    </p:animEffect>
                                    <p:anim calcmode="lin" valueType="num">
                                      <p:cBhvr>
                                        <p:cTn id="148" dur="750" fill="hold"/>
                                        <p:tgtEl>
                                          <p:spTgt spid="455"/>
                                        </p:tgtEl>
                                        <p:attrNameLst>
                                          <p:attrName>ppt_x</p:attrName>
                                        </p:attrNameLst>
                                      </p:cBhvr>
                                      <p:tavLst>
                                        <p:tav tm="0">
                                          <p:val>
                                            <p:strVal val="#ppt_x"/>
                                          </p:val>
                                        </p:tav>
                                        <p:tav tm="100000">
                                          <p:val>
                                            <p:strVal val="#ppt_x"/>
                                          </p:val>
                                        </p:tav>
                                      </p:tavLst>
                                    </p:anim>
                                    <p:anim calcmode="lin" valueType="num">
                                      <p:cBhvr>
                                        <p:cTn id="149" dur="750" fill="hold"/>
                                        <p:tgtEl>
                                          <p:spTgt spid="455"/>
                                        </p:tgtEl>
                                        <p:attrNameLst>
                                          <p:attrName>ppt_y</p:attrName>
                                        </p:attrNameLst>
                                      </p:cBhvr>
                                      <p:tavLst>
                                        <p:tav tm="0">
                                          <p:val>
                                            <p:strVal val="#ppt_y-.1"/>
                                          </p:val>
                                        </p:tav>
                                        <p:tav tm="100000">
                                          <p:val>
                                            <p:strVal val="#ppt_y"/>
                                          </p:val>
                                        </p:tav>
                                      </p:tavLst>
                                    </p:anim>
                                  </p:childTnLst>
                                </p:cTn>
                              </p:par>
                            </p:childTnLst>
                          </p:cTn>
                        </p:par>
                        <p:par>
                          <p:cTn id="150" fill="hold">
                            <p:stCondLst>
                              <p:cond delay="12000"/>
                            </p:stCondLst>
                            <p:childTnLst>
                              <p:par>
                                <p:cTn id="151" presetID="37" presetClass="entr" presetSubtype="0" fill="hold" nodeType="after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fade">
                                      <p:cBhvr>
                                        <p:cTn id="153" dur="250"/>
                                        <p:tgtEl>
                                          <p:spTgt spid="55"/>
                                        </p:tgtEl>
                                      </p:cBhvr>
                                    </p:animEffect>
                                    <p:anim calcmode="lin" valueType="num">
                                      <p:cBhvr>
                                        <p:cTn id="154" dur="250" fill="hold"/>
                                        <p:tgtEl>
                                          <p:spTgt spid="55"/>
                                        </p:tgtEl>
                                        <p:attrNameLst>
                                          <p:attrName>ppt_x</p:attrName>
                                        </p:attrNameLst>
                                      </p:cBhvr>
                                      <p:tavLst>
                                        <p:tav tm="0">
                                          <p:val>
                                            <p:strVal val="#ppt_x"/>
                                          </p:val>
                                        </p:tav>
                                        <p:tav tm="100000">
                                          <p:val>
                                            <p:strVal val="#ppt_x"/>
                                          </p:val>
                                        </p:tav>
                                      </p:tavLst>
                                    </p:anim>
                                    <p:anim calcmode="lin" valueType="num">
                                      <p:cBhvr>
                                        <p:cTn id="155" dur="225" decel="100000" fill="hold"/>
                                        <p:tgtEl>
                                          <p:spTgt spid="55"/>
                                        </p:tgtEl>
                                        <p:attrNameLst>
                                          <p:attrName>ppt_y</p:attrName>
                                        </p:attrNameLst>
                                      </p:cBhvr>
                                      <p:tavLst>
                                        <p:tav tm="0">
                                          <p:val>
                                            <p:strVal val="#ppt_y+1"/>
                                          </p:val>
                                        </p:tav>
                                        <p:tav tm="100000">
                                          <p:val>
                                            <p:strVal val="#ppt_y-.03"/>
                                          </p:val>
                                        </p:tav>
                                      </p:tavLst>
                                    </p:anim>
                                    <p:anim calcmode="lin" valueType="num">
                                      <p:cBhvr>
                                        <p:cTn id="156" dur="25" accel="100000" fill="hold">
                                          <p:stCondLst>
                                            <p:cond delay="225"/>
                                          </p:stCondLst>
                                        </p:cTn>
                                        <p:tgtEl>
                                          <p:spTgt spid="55"/>
                                        </p:tgtEl>
                                        <p:attrNameLst>
                                          <p:attrName>ppt_y</p:attrName>
                                        </p:attrNameLst>
                                      </p:cBhvr>
                                      <p:tavLst>
                                        <p:tav tm="0">
                                          <p:val>
                                            <p:strVal val="#ppt_y-.03"/>
                                          </p:val>
                                        </p:tav>
                                        <p:tav tm="100000">
                                          <p:val>
                                            <p:strVal val="#ppt_y"/>
                                          </p:val>
                                        </p:tav>
                                      </p:tavLst>
                                    </p:anim>
                                  </p:childTnLst>
                                </p:cTn>
                              </p:par>
                            </p:childTnLst>
                          </p:cTn>
                        </p:par>
                        <p:par>
                          <p:cTn id="157" fill="hold">
                            <p:stCondLst>
                              <p:cond delay="12500"/>
                            </p:stCondLst>
                            <p:childTnLst>
                              <p:par>
                                <p:cTn id="158" presetID="37" presetClass="entr" presetSubtype="0" fill="hold" nodeType="after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250"/>
                                        <p:tgtEl>
                                          <p:spTgt spid="59"/>
                                        </p:tgtEl>
                                      </p:cBhvr>
                                    </p:animEffect>
                                    <p:anim calcmode="lin" valueType="num">
                                      <p:cBhvr>
                                        <p:cTn id="161" dur="250" fill="hold"/>
                                        <p:tgtEl>
                                          <p:spTgt spid="59"/>
                                        </p:tgtEl>
                                        <p:attrNameLst>
                                          <p:attrName>ppt_x</p:attrName>
                                        </p:attrNameLst>
                                      </p:cBhvr>
                                      <p:tavLst>
                                        <p:tav tm="0">
                                          <p:val>
                                            <p:strVal val="#ppt_x"/>
                                          </p:val>
                                        </p:tav>
                                        <p:tav tm="100000">
                                          <p:val>
                                            <p:strVal val="#ppt_x"/>
                                          </p:val>
                                        </p:tav>
                                      </p:tavLst>
                                    </p:anim>
                                    <p:anim calcmode="lin" valueType="num">
                                      <p:cBhvr>
                                        <p:cTn id="162" dur="225" decel="100000" fill="hold"/>
                                        <p:tgtEl>
                                          <p:spTgt spid="59"/>
                                        </p:tgtEl>
                                        <p:attrNameLst>
                                          <p:attrName>ppt_y</p:attrName>
                                        </p:attrNameLst>
                                      </p:cBhvr>
                                      <p:tavLst>
                                        <p:tav tm="0">
                                          <p:val>
                                            <p:strVal val="#ppt_y+1"/>
                                          </p:val>
                                        </p:tav>
                                        <p:tav tm="100000">
                                          <p:val>
                                            <p:strVal val="#ppt_y-.03"/>
                                          </p:val>
                                        </p:tav>
                                      </p:tavLst>
                                    </p:anim>
                                    <p:anim calcmode="lin" valueType="num">
                                      <p:cBhvr>
                                        <p:cTn id="163" dur="25" accel="100000" fill="hold">
                                          <p:stCondLst>
                                            <p:cond delay="225"/>
                                          </p:stCondLst>
                                        </p:cTn>
                                        <p:tgtEl>
                                          <p:spTgt spid="59"/>
                                        </p:tgtEl>
                                        <p:attrNameLst>
                                          <p:attrName>ppt_y</p:attrName>
                                        </p:attrNameLst>
                                      </p:cBhvr>
                                      <p:tavLst>
                                        <p:tav tm="0">
                                          <p:val>
                                            <p:strVal val="#ppt_y-.03"/>
                                          </p:val>
                                        </p:tav>
                                        <p:tav tm="100000">
                                          <p:val>
                                            <p:strVal val="#ppt_y"/>
                                          </p:val>
                                        </p:tav>
                                      </p:tavLst>
                                    </p:anim>
                                  </p:childTnLst>
                                </p:cTn>
                              </p:par>
                            </p:childTnLst>
                          </p:cTn>
                        </p:par>
                        <p:par>
                          <p:cTn id="164" fill="hold">
                            <p:stCondLst>
                              <p:cond delay="13000"/>
                            </p:stCondLst>
                            <p:childTnLst>
                              <p:par>
                                <p:cTn id="165" presetID="37" presetClass="entr" presetSubtype="0" fill="hold" nodeType="afterEffect">
                                  <p:stCondLst>
                                    <p:cond delay="0"/>
                                  </p:stCondLst>
                                  <p:childTnLst>
                                    <p:set>
                                      <p:cBhvr>
                                        <p:cTn id="166" dur="1" fill="hold">
                                          <p:stCondLst>
                                            <p:cond delay="0"/>
                                          </p:stCondLst>
                                        </p:cTn>
                                        <p:tgtEl>
                                          <p:spTgt spid="63"/>
                                        </p:tgtEl>
                                        <p:attrNameLst>
                                          <p:attrName>style.visibility</p:attrName>
                                        </p:attrNameLst>
                                      </p:cBhvr>
                                      <p:to>
                                        <p:strVal val="visible"/>
                                      </p:to>
                                    </p:set>
                                    <p:animEffect transition="in" filter="fade">
                                      <p:cBhvr>
                                        <p:cTn id="167" dur="250"/>
                                        <p:tgtEl>
                                          <p:spTgt spid="63"/>
                                        </p:tgtEl>
                                      </p:cBhvr>
                                    </p:animEffect>
                                    <p:anim calcmode="lin" valueType="num">
                                      <p:cBhvr>
                                        <p:cTn id="168" dur="250" fill="hold"/>
                                        <p:tgtEl>
                                          <p:spTgt spid="63"/>
                                        </p:tgtEl>
                                        <p:attrNameLst>
                                          <p:attrName>ppt_x</p:attrName>
                                        </p:attrNameLst>
                                      </p:cBhvr>
                                      <p:tavLst>
                                        <p:tav tm="0">
                                          <p:val>
                                            <p:strVal val="#ppt_x"/>
                                          </p:val>
                                        </p:tav>
                                        <p:tav tm="100000">
                                          <p:val>
                                            <p:strVal val="#ppt_x"/>
                                          </p:val>
                                        </p:tav>
                                      </p:tavLst>
                                    </p:anim>
                                    <p:anim calcmode="lin" valueType="num">
                                      <p:cBhvr>
                                        <p:cTn id="169" dur="225" decel="100000" fill="hold"/>
                                        <p:tgtEl>
                                          <p:spTgt spid="63"/>
                                        </p:tgtEl>
                                        <p:attrNameLst>
                                          <p:attrName>ppt_y</p:attrName>
                                        </p:attrNameLst>
                                      </p:cBhvr>
                                      <p:tavLst>
                                        <p:tav tm="0">
                                          <p:val>
                                            <p:strVal val="#ppt_y+1"/>
                                          </p:val>
                                        </p:tav>
                                        <p:tav tm="100000">
                                          <p:val>
                                            <p:strVal val="#ppt_y-.03"/>
                                          </p:val>
                                        </p:tav>
                                      </p:tavLst>
                                    </p:anim>
                                    <p:anim calcmode="lin" valueType="num">
                                      <p:cBhvr>
                                        <p:cTn id="170" dur="25" accel="100000" fill="hold">
                                          <p:stCondLst>
                                            <p:cond delay="225"/>
                                          </p:stCondLst>
                                        </p:cTn>
                                        <p:tgtEl>
                                          <p:spTgt spid="63"/>
                                        </p:tgtEl>
                                        <p:attrNameLst>
                                          <p:attrName>ppt_y</p:attrName>
                                        </p:attrNameLst>
                                      </p:cBhvr>
                                      <p:tavLst>
                                        <p:tav tm="0">
                                          <p:val>
                                            <p:strVal val="#ppt_y-.03"/>
                                          </p:val>
                                        </p:tav>
                                        <p:tav tm="100000">
                                          <p:val>
                                            <p:strVal val="#ppt_y"/>
                                          </p:val>
                                        </p:tav>
                                      </p:tavLst>
                                    </p:anim>
                                  </p:childTnLst>
                                </p:cTn>
                              </p:par>
                            </p:childTnLst>
                          </p:cTn>
                        </p:par>
                        <p:par>
                          <p:cTn id="171" fill="hold">
                            <p:stCondLst>
                              <p:cond delay="13500"/>
                            </p:stCondLst>
                            <p:childTnLst>
                              <p:par>
                                <p:cTn id="172" presetID="37" presetClass="entr" presetSubtype="0" fill="hold" nodeType="after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fade">
                                      <p:cBhvr>
                                        <p:cTn id="174" dur="250"/>
                                        <p:tgtEl>
                                          <p:spTgt spid="67"/>
                                        </p:tgtEl>
                                      </p:cBhvr>
                                    </p:animEffect>
                                    <p:anim calcmode="lin" valueType="num">
                                      <p:cBhvr>
                                        <p:cTn id="175" dur="250" fill="hold"/>
                                        <p:tgtEl>
                                          <p:spTgt spid="67"/>
                                        </p:tgtEl>
                                        <p:attrNameLst>
                                          <p:attrName>ppt_x</p:attrName>
                                        </p:attrNameLst>
                                      </p:cBhvr>
                                      <p:tavLst>
                                        <p:tav tm="0">
                                          <p:val>
                                            <p:strVal val="#ppt_x"/>
                                          </p:val>
                                        </p:tav>
                                        <p:tav tm="100000">
                                          <p:val>
                                            <p:strVal val="#ppt_x"/>
                                          </p:val>
                                        </p:tav>
                                      </p:tavLst>
                                    </p:anim>
                                    <p:anim calcmode="lin" valueType="num">
                                      <p:cBhvr>
                                        <p:cTn id="176" dur="225" decel="100000" fill="hold"/>
                                        <p:tgtEl>
                                          <p:spTgt spid="67"/>
                                        </p:tgtEl>
                                        <p:attrNameLst>
                                          <p:attrName>ppt_y</p:attrName>
                                        </p:attrNameLst>
                                      </p:cBhvr>
                                      <p:tavLst>
                                        <p:tav tm="0">
                                          <p:val>
                                            <p:strVal val="#ppt_y+1"/>
                                          </p:val>
                                        </p:tav>
                                        <p:tav tm="100000">
                                          <p:val>
                                            <p:strVal val="#ppt_y-.03"/>
                                          </p:val>
                                        </p:tav>
                                      </p:tavLst>
                                    </p:anim>
                                    <p:anim calcmode="lin" valueType="num">
                                      <p:cBhvr>
                                        <p:cTn id="177" dur="25" accel="100000" fill="hold">
                                          <p:stCondLst>
                                            <p:cond delay="225"/>
                                          </p:stCondLst>
                                        </p:cTn>
                                        <p:tgtEl>
                                          <p:spTgt spid="67"/>
                                        </p:tgtEl>
                                        <p:attrNameLst>
                                          <p:attrName>ppt_y</p:attrName>
                                        </p:attrNameLst>
                                      </p:cBhvr>
                                      <p:tavLst>
                                        <p:tav tm="0">
                                          <p:val>
                                            <p:strVal val="#ppt_y-.03"/>
                                          </p:val>
                                        </p:tav>
                                        <p:tav tm="100000">
                                          <p:val>
                                            <p:strVal val="#ppt_y"/>
                                          </p:val>
                                        </p:tav>
                                      </p:tavLst>
                                    </p:anim>
                                  </p:childTnLst>
                                </p:cTn>
                              </p:par>
                            </p:childTnLst>
                          </p:cTn>
                        </p:par>
                        <p:par>
                          <p:cTn id="178" fill="hold">
                            <p:stCondLst>
                              <p:cond delay="14000"/>
                            </p:stCondLst>
                            <p:childTnLst>
                              <p:par>
                                <p:cTn id="179" presetID="37" presetClass="entr" presetSubtype="0" fill="hold" nodeType="afterEffect">
                                  <p:stCondLst>
                                    <p:cond delay="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250"/>
                                        <p:tgtEl>
                                          <p:spTgt spid="72"/>
                                        </p:tgtEl>
                                      </p:cBhvr>
                                    </p:animEffect>
                                    <p:anim calcmode="lin" valueType="num">
                                      <p:cBhvr>
                                        <p:cTn id="182" dur="250" fill="hold"/>
                                        <p:tgtEl>
                                          <p:spTgt spid="72"/>
                                        </p:tgtEl>
                                        <p:attrNameLst>
                                          <p:attrName>ppt_x</p:attrName>
                                        </p:attrNameLst>
                                      </p:cBhvr>
                                      <p:tavLst>
                                        <p:tav tm="0">
                                          <p:val>
                                            <p:strVal val="#ppt_x"/>
                                          </p:val>
                                        </p:tav>
                                        <p:tav tm="100000">
                                          <p:val>
                                            <p:strVal val="#ppt_x"/>
                                          </p:val>
                                        </p:tav>
                                      </p:tavLst>
                                    </p:anim>
                                    <p:anim calcmode="lin" valueType="num">
                                      <p:cBhvr>
                                        <p:cTn id="183" dur="225" decel="100000" fill="hold"/>
                                        <p:tgtEl>
                                          <p:spTgt spid="72"/>
                                        </p:tgtEl>
                                        <p:attrNameLst>
                                          <p:attrName>ppt_y</p:attrName>
                                        </p:attrNameLst>
                                      </p:cBhvr>
                                      <p:tavLst>
                                        <p:tav tm="0">
                                          <p:val>
                                            <p:strVal val="#ppt_y+1"/>
                                          </p:val>
                                        </p:tav>
                                        <p:tav tm="100000">
                                          <p:val>
                                            <p:strVal val="#ppt_y-.03"/>
                                          </p:val>
                                        </p:tav>
                                      </p:tavLst>
                                    </p:anim>
                                    <p:anim calcmode="lin" valueType="num">
                                      <p:cBhvr>
                                        <p:cTn id="184" dur="25" accel="100000" fill="hold">
                                          <p:stCondLst>
                                            <p:cond delay="225"/>
                                          </p:stCondLst>
                                        </p:cTn>
                                        <p:tgtEl>
                                          <p:spTgt spid="72"/>
                                        </p:tgtEl>
                                        <p:attrNameLst>
                                          <p:attrName>ppt_y</p:attrName>
                                        </p:attrNameLst>
                                      </p:cBhvr>
                                      <p:tavLst>
                                        <p:tav tm="0">
                                          <p:val>
                                            <p:strVal val="#ppt_y-.03"/>
                                          </p:val>
                                        </p:tav>
                                        <p:tav tm="100000">
                                          <p:val>
                                            <p:strVal val="#ppt_y"/>
                                          </p:val>
                                        </p:tav>
                                      </p:tavLst>
                                    </p:anim>
                                  </p:childTnLst>
                                </p:cTn>
                              </p:par>
                            </p:childTnLst>
                          </p:cTn>
                        </p:par>
                        <p:par>
                          <p:cTn id="185" fill="hold">
                            <p:stCondLst>
                              <p:cond delay="14500"/>
                            </p:stCondLst>
                            <p:childTnLst>
                              <p:par>
                                <p:cTn id="186" presetID="42" presetClass="entr" presetSubtype="0" fill="hold" nodeType="afterEffect">
                                  <p:stCondLst>
                                    <p:cond delay="0"/>
                                  </p:stCondLst>
                                  <p:childTnLst>
                                    <p:set>
                                      <p:cBhvr>
                                        <p:cTn id="187" dur="1" fill="hold">
                                          <p:stCondLst>
                                            <p:cond delay="0"/>
                                          </p:stCondLst>
                                        </p:cTn>
                                        <p:tgtEl>
                                          <p:spTgt spid="140"/>
                                        </p:tgtEl>
                                        <p:attrNameLst>
                                          <p:attrName>style.visibility</p:attrName>
                                        </p:attrNameLst>
                                      </p:cBhvr>
                                      <p:to>
                                        <p:strVal val="visible"/>
                                      </p:to>
                                    </p:set>
                                    <p:animEffect transition="in" filter="fade">
                                      <p:cBhvr>
                                        <p:cTn id="188" dur="500"/>
                                        <p:tgtEl>
                                          <p:spTgt spid="140"/>
                                        </p:tgtEl>
                                      </p:cBhvr>
                                    </p:animEffect>
                                    <p:anim calcmode="lin" valueType="num">
                                      <p:cBhvr>
                                        <p:cTn id="189" dur="500" fill="hold"/>
                                        <p:tgtEl>
                                          <p:spTgt spid="140"/>
                                        </p:tgtEl>
                                        <p:attrNameLst>
                                          <p:attrName>ppt_x</p:attrName>
                                        </p:attrNameLst>
                                      </p:cBhvr>
                                      <p:tavLst>
                                        <p:tav tm="0">
                                          <p:val>
                                            <p:strVal val="#ppt_x"/>
                                          </p:val>
                                        </p:tav>
                                        <p:tav tm="100000">
                                          <p:val>
                                            <p:strVal val="#ppt_x"/>
                                          </p:val>
                                        </p:tav>
                                      </p:tavLst>
                                    </p:anim>
                                    <p:anim calcmode="lin" valueType="num">
                                      <p:cBhvr>
                                        <p:cTn id="190" dur="500" fill="hold"/>
                                        <p:tgtEl>
                                          <p:spTgt spid="140"/>
                                        </p:tgtEl>
                                        <p:attrNameLst>
                                          <p:attrName>ppt_y</p:attrName>
                                        </p:attrNameLst>
                                      </p:cBhvr>
                                      <p:tavLst>
                                        <p:tav tm="0">
                                          <p:val>
                                            <p:strVal val="#ppt_y+.1"/>
                                          </p:val>
                                        </p:tav>
                                        <p:tav tm="100000">
                                          <p:val>
                                            <p:strVal val="#ppt_y"/>
                                          </p:val>
                                        </p:tav>
                                      </p:tavLst>
                                    </p:anim>
                                  </p:childTnLst>
                                </p:cTn>
                              </p:par>
                            </p:childTnLst>
                          </p:cTn>
                        </p:par>
                        <p:par>
                          <p:cTn id="191" fill="hold">
                            <p:stCondLst>
                              <p:cond delay="15000"/>
                            </p:stCondLst>
                            <p:childTnLst>
                              <p:par>
                                <p:cTn id="192" presetID="22" presetClass="entr" presetSubtype="8" fill="hold" nodeType="afterEffect">
                                  <p:stCondLst>
                                    <p:cond delay="0"/>
                                  </p:stCondLst>
                                  <p:childTnLst>
                                    <p:set>
                                      <p:cBhvr>
                                        <p:cTn id="193" dur="1" fill="hold">
                                          <p:stCondLst>
                                            <p:cond delay="0"/>
                                          </p:stCondLst>
                                        </p:cTn>
                                        <p:tgtEl>
                                          <p:spTgt spid="467"/>
                                        </p:tgtEl>
                                        <p:attrNameLst>
                                          <p:attrName>style.visibility</p:attrName>
                                        </p:attrNameLst>
                                      </p:cBhvr>
                                      <p:to>
                                        <p:strVal val="visible"/>
                                      </p:to>
                                    </p:set>
                                    <p:animEffect transition="in" filter="wipe(left)">
                                      <p:cBhvr>
                                        <p:cTn id="194" dur="500"/>
                                        <p:tgtEl>
                                          <p:spTgt spid="467"/>
                                        </p:tgtEl>
                                      </p:cBhvr>
                                    </p:animEffect>
                                  </p:childTnLst>
                                </p:cTn>
                              </p:par>
                            </p:childTnLst>
                          </p:cTn>
                        </p:par>
                        <p:par>
                          <p:cTn id="195" fill="hold">
                            <p:stCondLst>
                              <p:cond delay="15500"/>
                            </p:stCondLst>
                            <p:childTnLst>
                              <p:par>
                                <p:cTn id="196" presetID="42" presetClass="entr" presetSubtype="0" fill="hold" nodeType="afterEffect">
                                  <p:stCondLst>
                                    <p:cond delay="0"/>
                                  </p:stCondLst>
                                  <p:childTnLst>
                                    <p:set>
                                      <p:cBhvr>
                                        <p:cTn id="197" dur="1" fill="hold">
                                          <p:stCondLst>
                                            <p:cond delay="0"/>
                                          </p:stCondLst>
                                        </p:cTn>
                                        <p:tgtEl>
                                          <p:spTgt spid="476"/>
                                        </p:tgtEl>
                                        <p:attrNameLst>
                                          <p:attrName>style.visibility</p:attrName>
                                        </p:attrNameLst>
                                      </p:cBhvr>
                                      <p:to>
                                        <p:strVal val="visible"/>
                                      </p:to>
                                    </p:set>
                                    <p:animEffect transition="in" filter="fade">
                                      <p:cBhvr>
                                        <p:cTn id="198" dur="750"/>
                                        <p:tgtEl>
                                          <p:spTgt spid="476"/>
                                        </p:tgtEl>
                                      </p:cBhvr>
                                    </p:animEffect>
                                    <p:anim calcmode="lin" valueType="num">
                                      <p:cBhvr>
                                        <p:cTn id="199" dur="750" fill="hold"/>
                                        <p:tgtEl>
                                          <p:spTgt spid="476"/>
                                        </p:tgtEl>
                                        <p:attrNameLst>
                                          <p:attrName>ppt_x</p:attrName>
                                        </p:attrNameLst>
                                      </p:cBhvr>
                                      <p:tavLst>
                                        <p:tav tm="0">
                                          <p:val>
                                            <p:strVal val="#ppt_x"/>
                                          </p:val>
                                        </p:tav>
                                        <p:tav tm="100000">
                                          <p:val>
                                            <p:strVal val="#ppt_x"/>
                                          </p:val>
                                        </p:tav>
                                      </p:tavLst>
                                    </p:anim>
                                    <p:anim calcmode="lin" valueType="num">
                                      <p:cBhvr>
                                        <p:cTn id="200" dur="750" fill="hold"/>
                                        <p:tgtEl>
                                          <p:spTgt spid="476"/>
                                        </p:tgtEl>
                                        <p:attrNameLst>
                                          <p:attrName>ppt_y</p:attrName>
                                        </p:attrNameLst>
                                      </p:cBhvr>
                                      <p:tavLst>
                                        <p:tav tm="0">
                                          <p:val>
                                            <p:strVal val="#ppt_y+.1"/>
                                          </p:val>
                                        </p:tav>
                                        <p:tav tm="100000">
                                          <p:val>
                                            <p:strVal val="#ppt_y"/>
                                          </p:val>
                                        </p:tav>
                                      </p:tavLst>
                                    </p:anim>
                                  </p:childTnLst>
                                </p:cTn>
                              </p:par>
                              <p:par>
                                <p:cTn id="201" presetID="47" presetClass="entr" presetSubtype="0" fill="hold" nodeType="withEffect">
                                  <p:stCondLst>
                                    <p:cond delay="0"/>
                                  </p:stCondLst>
                                  <p:childTnLst>
                                    <p:set>
                                      <p:cBhvr>
                                        <p:cTn id="202" dur="1" fill="hold">
                                          <p:stCondLst>
                                            <p:cond delay="0"/>
                                          </p:stCondLst>
                                        </p:cTn>
                                        <p:tgtEl>
                                          <p:spTgt spid="683"/>
                                        </p:tgtEl>
                                        <p:attrNameLst>
                                          <p:attrName>style.visibility</p:attrName>
                                        </p:attrNameLst>
                                      </p:cBhvr>
                                      <p:to>
                                        <p:strVal val="visible"/>
                                      </p:to>
                                    </p:set>
                                    <p:animEffect transition="in" filter="fade">
                                      <p:cBhvr>
                                        <p:cTn id="203" dur="750"/>
                                        <p:tgtEl>
                                          <p:spTgt spid="683"/>
                                        </p:tgtEl>
                                      </p:cBhvr>
                                    </p:animEffect>
                                    <p:anim calcmode="lin" valueType="num">
                                      <p:cBhvr>
                                        <p:cTn id="204" dur="750" fill="hold"/>
                                        <p:tgtEl>
                                          <p:spTgt spid="683"/>
                                        </p:tgtEl>
                                        <p:attrNameLst>
                                          <p:attrName>ppt_x</p:attrName>
                                        </p:attrNameLst>
                                      </p:cBhvr>
                                      <p:tavLst>
                                        <p:tav tm="0">
                                          <p:val>
                                            <p:strVal val="#ppt_x"/>
                                          </p:val>
                                        </p:tav>
                                        <p:tav tm="100000">
                                          <p:val>
                                            <p:strVal val="#ppt_x"/>
                                          </p:val>
                                        </p:tav>
                                      </p:tavLst>
                                    </p:anim>
                                    <p:anim calcmode="lin" valueType="num">
                                      <p:cBhvr>
                                        <p:cTn id="205" dur="750" fill="hold"/>
                                        <p:tgtEl>
                                          <p:spTgt spid="683"/>
                                        </p:tgtEl>
                                        <p:attrNameLst>
                                          <p:attrName>ppt_y</p:attrName>
                                        </p:attrNameLst>
                                      </p:cBhvr>
                                      <p:tavLst>
                                        <p:tav tm="0">
                                          <p:val>
                                            <p:strVal val="#ppt_y-.1"/>
                                          </p:val>
                                        </p:tav>
                                        <p:tav tm="100000">
                                          <p:val>
                                            <p:strVal val="#ppt_y"/>
                                          </p:val>
                                        </p:tav>
                                      </p:tavLst>
                                    </p:anim>
                                  </p:childTnLst>
                                </p:cTn>
                              </p:par>
                            </p:childTnLst>
                          </p:cTn>
                        </p:par>
                        <p:par>
                          <p:cTn id="206" fill="hold">
                            <p:stCondLst>
                              <p:cond delay="16500"/>
                            </p:stCondLst>
                            <p:childTnLst>
                              <p:par>
                                <p:cTn id="207" presetID="37" presetClass="entr" presetSubtype="0" fill="hold" nodeType="afterEffect">
                                  <p:stCondLst>
                                    <p:cond delay="0"/>
                                  </p:stCondLst>
                                  <p:childTnLst>
                                    <p:set>
                                      <p:cBhvr>
                                        <p:cTn id="208" dur="1" fill="hold">
                                          <p:stCondLst>
                                            <p:cond delay="0"/>
                                          </p:stCondLst>
                                        </p:cTn>
                                        <p:tgtEl>
                                          <p:spTgt spid="76"/>
                                        </p:tgtEl>
                                        <p:attrNameLst>
                                          <p:attrName>style.visibility</p:attrName>
                                        </p:attrNameLst>
                                      </p:cBhvr>
                                      <p:to>
                                        <p:strVal val="visible"/>
                                      </p:to>
                                    </p:set>
                                    <p:animEffect transition="in" filter="fade">
                                      <p:cBhvr>
                                        <p:cTn id="209" dur="250"/>
                                        <p:tgtEl>
                                          <p:spTgt spid="76"/>
                                        </p:tgtEl>
                                      </p:cBhvr>
                                    </p:animEffect>
                                    <p:anim calcmode="lin" valueType="num">
                                      <p:cBhvr>
                                        <p:cTn id="210" dur="250" fill="hold"/>
                                        <p:tgtEl>
                                          <p:spTgt spid="76"/>
                                        </p:tgtEl>
                                        <p:attrNameLst>
                                          <p:attrName>ppt_x</p:attrName>
                                        </p:attrNameLst>
                                      </p:cBhvr>
                                      <p:tavLst>
                                        <p:tav tm="0">
                                          <p:val>
                                            <p:strVal val="#ppt_x"/>
                                          </p:val>
                                        </p:tav>
                                        <p:tav tm="100000">
                                          <p:val>
                                            <p:strVal val="#ppt_x"/>
                                          </p:val>
                                        </p:tav>
                                      </p:tavLst>
                                    </p:anim>
                                    <p:anim calcmode="lin" valueType="num">
                                      <p:cBhvr>
                                        <p:cTn id="211" dur="225" decel="100000" fill="hold"/>
                                        <p:tgtEl>
                                          <p:spTgt spid="76"/>
                                        </p:tgtEl>
                                        <p:attrNameLst>
                                          <p:attrName>ppt_y</p:attrName>
                                        </p:attrNameLst>
                                      </p:cBhvr>
                                      <p:tavLst>
                                        <p:tav tm="0">
                                          <p:val>
                                            <p:strVal val="#ppt_y+1"/>
                                          </p:val>
                                        </p:tav>
                                        <p:tav tm="100000">
                                          <p:val>
                                            <p:strVal val="#ppt_y-.03"/>
                                          </p:val>
                                        </p:tav>
                                      </p:tavLst>
                                    </p:anim>
                                    <p:anim calcmode="lin" valueType="num">
                                      <p:cBhvr>
                                        <p:cTn id="212" dur="25" accel="100000" fill="hold">
                                          <p:stCondLst>
                                            <p:cond delay="225"/>
                                          </p:stCondLst>
                                        </p:cTn>
                                        <p:tgtEl>
                                          <p:spTgt spid="76"/>
                                        </p:tgtEl>
                                        <p:attrNameLst>
                                          <p:attrName>ppt_y</p:attrName>
                                        </p:attrNameLst>
                                      </p:cBhvr>
                                      <p:tavLst>
                                        <p:tav tm="0">
                                          <p:val>
                                            <p:strVal val="#ppt_y-.03"/>
                                          </p:val>
                                        </p:tav>
                                        <p:tav tm="100000">
                                          <p:val>
                                            <p:strVal val="#ppt_y"/>
                                          </p:val>
                                        </p:tav>
                                      </p:tavLst>
                                    </p:anim>
                                  </p:childTnLst>
                                </p:cTn>
                              </p:par>
                            </p:childTnLst>
                          </p:cTn>
                        </p:par>
                        <p:par>
                          <p:cTn id="213" fill="hold">
                            <p:stCondLst>
                              <p:cond delay="17000"/>
                            </p:stCondLst>
                            <p:childTnLst>
                              <p:par>
                                <p:cTn id="214" presetID="37" presetClass="entr" presetSubtype="0" fill="hold" nodeType="afterEffect">
                                  <p:stCondLst>
                                    <p:cond delay="0"/>
                                  </p:stCondLst>
                                  <p:childTnLst>
                                    <p:set>
                                      <p:cBhvr>
                                        <p:cTn id="215" dur="1" fill="hold">
                                          <p:stCondLst>
                                            <p:cond delay="0"/>
                                          </p:stCondLst>
                                        </p:cTn>
                                        <p:tgtEl>
                                          <p:spTgt spid="80"/>
                                        </p:tgtEl>
                                        <p:attrNameLst>
                                          <p:attrName>style.visibility</p:attrName>
                                        </p:attrNameLst>
                                      </p:cBhvr>
                                      <p:to>
                                        <p:strVal val="visible"/>
                                      </p:to>
                                    </p:set>
                                    <p:animEffect transition="in" filter="fade">
                                      <p:cBhvr>
                                        <p:cTn id="216" dur="250"/>
                                        <p:tgtEl>
                                          <p:spTgt spid="80"/>
                                        </p:tgtEl>
                                      </p:cBhvr>
                                    </p:animEffect>
                                    <p:anim calcmode="lin" valueType="num">
                                      <p:cBhvr>
                                        <p:cTn id="217" dur="250" fill="hold"/>
                                        <p:tgtEl>
                                          <p:spTgt spid="80"/>
                                        </p:tgtEl>
                                        <p:attrNameLst>
                                          <p:attrName>ppt_x</p:attrName>
                                        </p:attrNameLst>
                                      </p:cBhvr>
                                      <p:tavLst>
                                        <p:tav tm="0">
                                          <p:val>
                                            <p:strVal val="#ppt_x"/>
                                          </p:val>
                                        </p:tav>
                                        <p:tav tm="100000">
                                          <p:val>
                                            <p:strVal val="#ppt_x"/>
                                          </p:val>
                                        </p:tav>
                                      </p:tavLst>
                                    </p:anim>
                                    <p:anim calcmode="lin" valueType="num">
                                      <p:cBhvr>
                                        <p:cTn id="218" dur="225" decel="100000" fill="hold"/>
                                        <p:tgtEl>
                                          <p:spTgt spid="80"/>
                                        </p:tgtEl>
                                        <p:attrNameLst>
                                          <p:attrName>ppt_y</p:attrName>
                                        </p:attrNameLst>
                                      </p:cBhvr>
                                      <p:tavLst>
                                        <p:tav tm="0">
                                          <p:val>
                                            <p:strVal val="#ppt_y+1"/>
                                          </p:val>
                                        </p:tav>
                                        <p:tav tm="100000">
                                          <p:val>
                                            <p:strVal val="#ppt_y-.03"/>
                                          </p:val>
                                        </p:tav>
                                      </p:tavLst>
                                    </p:anim>
                                    <p:anim calcmode="lin" valueType="num">
                                      <p:cBhvr>
                                        <p:cTn id="219" dur="25" accel="100000" fill="hold">
                                          <p:stCondLst>
                                            <p:cond delay="225"/>
                                          </p:stCondLst>
                                        </p:cTn>
                                        <p:tgtEl>
                                          <p:spTgt spid="80"/>
                                        </p:tgtEl>
                                        <p:attrNameLst>
                                          <p:attrName>ppt_y</p:attrName>
                                        </p:attrNameLst>
                                      </p:cBhvr>
                                      <p:tavLst>
                                        <p:tav tm="0">
                                          <p:val>
                                            <p:strVal val="#ppt_y-.03"/>
                                          </p:val>
                                        </p:tav>
                                        <p:tav tm="100000">
                                          <p:val>
                                            <p:strVal val="#ppt_y"/>
                                          </p:val>
                                        </p:tav>
                                      </p:tavLst>
                                    </p:anim>
                                  </p:childTnLst>
                                </p:cTn>
                              </p:par>
                            </p:childTnLst>
                          </p:cTn>
                        </p:par>
                        <p:par>
                          <p:cTn id="220" fill="hold">
                            <p:stCondLst>
                              <p:cond delay="17500"/>
                            </p:stCondLst>
                            <p:childTnLst>
                              <p:par>
                                <p:cTn id="221" presetID="37" presetClass="entr" presetSubtype="0" fill="hold" nodeType="afterEffect">
                                  <p:stCondLst>
                                    <p:cond delay="0"/>
                                  </p:stCondLst>
                                  <p:childTnLst>
                                    <p:set>
                                      <p:cBhvr>
                                        <p:cTn id="222" dur="1" fill="hold">
                                          <p:stCondLst>
                                            <p:cond delay="0"/>
                                          </p:stCondLst>
                                        </p:cTn>
                                        <p:tgtEl>
                                          <p:spTgt spid="84"/>
                                        </p:tgtEl>
                                        <p:attrNameLst>
                                          <p:attrName>style.visibility</p:attrName>
                                        </p:attrNameLst>
                                      </p:cBhvr>
                                      <p:to>
                                        <p:strVal val="visible"/>
                                      </p:to>
                                    </p:set>
                                    <p:animEffect transition="in" filter="fade">
                                      <p:cBhvr>
                                        <p:cTn id="223" dur="250"/>
                                        <p:tgtEl>
                                          <p:spTgt spid="84"/>
                                        </p:tgtEl>
                                      </p:cBhvr>
                                    </p:animEffect>
                                    <p:anim calcmode="lin" valueType="num">
                                      <p:cBhvr>
                                        <p:cTn id="224" dur="250" fill="hold"/>
                                        <p:tgtEl>
                                          <p:spTgt spid="84"/>
                                        </p:tgtEl>
                                        <p:attrNameLst>
                                          <p:attrName>ppt_x</p:attrName>
                                        </p:attrNameLst>
                                      </p:cBhvr>
                                      <p:tavLst>
                                        <p:tav tm="0">
                                          <p:val>
                                            <p:strVal val="#ppt_x"/>
                                          </p:val>
                                        </p:tav>
                                        <p:tav tm="100000">
                                          <p:val>
                                            <p:strVal val="#ppt_x"/>
                                          </p:val>
                                        </p:tav>
                                      </p:tavLst>
                                    </p:anim>
                                    <p:anim calcmode="lin" valueType="num">
                                      <p:cBhvr>
                                        <p:cTn id="225" dur="225" decel="100000" fill="hold"/>
                                        <p:tgtEl>
                                          <p:spTgt spid="84"/>
                                        </p:tgtEl>
                                        <p:attrNameLst>
                                          <p:attrName>ppt_y</p:attrName>
                                        </p:attrNameLst>
                                      </p:cBhvr>
                                      <p:tavLst>
                                        <p:tav tm="0">
                                          <p:val>
                                            <p:strVal val="#ppt_y+1"/>
                                          </p:val>
                                        </p:tav>
                                        <p:tav tm="100000">
                                          <p:val>
                                            <p:strVal val="#ppt_y-.03"/>
                                          </p:val>
                                        </p:tav>
                                      </p:tavLst>
                                    </p:anim>
                                    <p:anim calcmode="lin" valueType="num">
                                      <p:cBhvr>
                                        <p:cTn id="226" dur="25" accel="100000" fill="hold">
                                          <p:stCondLst>
                                            <p:cond delay="225"/>
                                          </p:stCondLst>
                                        </p:cTn>
                                        <p:tgtEl>
                                          <p:spTgt spid="84"/>
                                        </p:tgtEl>
                                        <p:attrNameLst>
                                          <p:attrName>ppt_y</p:attrName>
                                        </p:attrNameLst>
                                      </p:cBhvr>
                                      <p:tavLst>
                                        <p:tav tm="0">
                                          <p:val>
                                            <p:strVal val="#ppt_y-.03"/>
                                          </p:val>
                                        </p:tav>
                                        <p:tav tm="100000">
                                          <p:val>
                                            <p:strVal val="#ppt_y"/>
                                          </p:val>
                                        </p:tav>
                                      </p:tavLst>
                                    </p:anim>
                                  </p:childTnLst>
                                </p:cTn>
                              </p:par>
                            </p:childTnLst>
                          </p:cTn>
                        </p:par>
                        <p:par>
                          <p:cTn id="227" fill="hold">
                            <p:stCondLst>
                              <p:cond delay="18000"/>
                            </p:stCondLst>
                            <p:childTnLst>
                              <p:par>
                                <p:cTn id="228" presetID="37" presetClass="entr" presetSubtype="0" fill="hold" nodeType="afterEffect">
                                  <p:stCondLst>
                                    <p:cond delay="0"/>
                                  </p:stCondLst>
                                  <p:childTnLst>
                                    <p:set>
                                      <p:cBhvr>
                                        <p:cTn id="229" dur="1" fill="hold">
                                          <p:stCondLst>
                                            <p:cond delay="0"/>
                                          </p:stCondLst>
                                        </p:cTn>
                                        <p:tgtEl>
                                          <p:spTgt spid="88"/>
                                        </p:tgtEl>
                                        <p:attrNameLst>
                                          <p:attrName>style.visibility</p:attrName>
                                        </p:attrNameLst>
                                      </p:cBhvr>
                                      <p:to>
                                        <p:strVal val="visible"/>
                                      </p:to>
                                    </p:set>
                                    <p:animEffect transition="in" filter="fade">
                                      <p:cBhvr>
                                        <p:cTn id="230" dur="250"/>
                                        <p:tgtEl>
                                          <p:spTgt spid="88"/>
                                        </p:tgtEl>
                                      </p:cBhvr>
                                    </p:animEffect>
                                    <p:anim calcmode="lin" valueType="num">
                                      <p:cBhvr>
                                        <p:cTn id="231" dur="250" fill="hold"/>
                                        <p:tgtEl>
                                          <p:spTgt spid="88"/>
                                        </p:tgtEl>
                                        <p:attrNameLst>
                                          <p:attrName>ppt_x</p:attrName>
                                        </p:attrNameLst>
                                      </p:cBhvr>
                                      <p:tavLst>
                                        <p:tav tm="0">
                                          <p:val>
                                            <p:strVal val="#ppt_x"/>
                                          </p:val>
                                        </p:tav>
                                        <p:tav tm="100000">
                                          <p:val>
                                            <p:strVal val="#ppt_x"/>
                                          </p:val>
                                        </p:tav>
                                      </p:tavLst>
                                    </p:anim>
                                    <p:anim calcmode="lin" valueType="num">
                                      <p:cBhvr>
                                        <p:cTn id="232" dur="225" decel="100000" fill="hold"/>
                                        <p:tgtEl>
                                          <p:spTgt spid="88"/>
                                        </p:tgtEl>
                                        <p:attrNameLst>
                                          <p:attrName>ppt_y</p:attrName>
                                        </p:attrNameLst>
                                      </p:cBhvr>
                                      <p:tavLst>
                                        <p:tav tm="0">
                                          <p:val>
                                            <p:strVal val="#ppt_y+1"/>
                                          </p:val>
                                        </p:tav>
                                        <p:tav tm="100000">
                                          <p:val>
                                            <p:strVal val="#ppt_y-.03"/>
                                          </p:val>
                                        </p:tav>
                                      </p:tavLst>
                                    </p:anim>
                                    <p:anim calcmode="lin" valueType="num">
                                      <p:cBhvr>
                                        <p:cTn id="233" dur="25" accel="100000" fill="hold">
                                          <p:stCondLst>
                                            <p:cond delay="225"/>
                                          </p:stCondLst>
                                        </p:cTn>
                                        <p:tgtEl>
                                          <p:spTgt spid="88"/>
                                        </p:tgtEl>
                                        <p:attrNameLst>
                                          <p:attrName>ppt_y</p:attrName>
                                        </p:attrNameLst>
                                      </p:cBhvr>
                                      <p:tavLst>
                                        <p:tav tm="0">
                                          <p:val>
                                            <p:strVal val="#ppt_y-.03"/>
                                          </p:val>
                                        </p:tav>
                                        <p:tav tm="100000">
                                          <p:val>
                                            <p:strVal val="#ppt_y"/>
                                          </p:val>
                                        </p:tav>
                                      </p:tavLst>
                                    </p:anim>
                                  </p:childTnLst>
                                </p:cTn>
                              </p:par>
                            </p:childTnLst>
                          </p:cTn>
                        </p:par>
                        <p:par>
                          <p:cTn id="234" fill="hold">
                            <p:stCondLst>
                              <p:cond delay="18500"/>
                            </p:stCondLst>
                            <p:childTnLst>
                              <p:par>
                                <p:cTn id="235" presetID="37" presetClass="entr" presetSubtype="0" fill="hold" nodeType="afterEffect">
                                  <p:stCondLst>
                                    <p:cond delay="0"/>
                                  </p:stCondLst>
                                  <p:childTnLst>
                                    <p:set>
                                      <p:cBhvr>
                                        <p:cTn id="236" dur="1" fill="hold">
                                          <p:stCondLst>
                                            <p:cond delay="0"/>
                                          </p:stCondLst>
                                        </p:cTn>
                                        <p:tgtEl>
                                          <p:spTgt spid="691"/>
                                        </p:tgtEl>
                                        <p:attrNameLst>
                                          <p:attrName>style.visibility</p:attrName>
                                        </p:attrNameLst>
                                      </p:cBhvr>
                                      <p:to>
                                        <p:strVal val="visible"/>
                                      </p:to>
                                    </p:set>
                                    <p:animEffect transition="in" filter="fade">
                                      <p:cBhvr>
                                        <p:cTn id="237" dur="250"/>
                                        <p:tgtEl>
                                          <p:spTgt spid="691"/>
                                        </p:tgtEl>
                                      </p:cBhvr>
                                    </p:animEffect>
                                    <p:anim calcmode="lin" valueType="num">
                                      <p:cBhvr>
                                        <p:cTn id="238" dur="250" fill="hold"/>
                                        <p:tgtEl>
                                          <p:spTgt spid="691"/>
                                        </p:tgtEl>
                                        <p:attrNameLst>
                                          <p:attrName>ppt_x</p:attrName>
                                        </p:attrNameLst>
                                      </p:cBhvr>
                                      <p:tavLst>
                                        <p:tav tm="0">
                                          <p:val>
                                            <p:strVal val="#ppt_x"/>
                                          </p:val>
                                        </p:tav>
                                        <p:tav tm="100000">
                                          <p:val>
                                            <p:strVal val="#ppt_x"/>
                                          </p:val>
                                        </p:tav>
                                      </p:tavLst>
                                    </p:anim>
                                    <p:anim calcmode="lin" valueType="num">
                                      <p:cBhvr>
                                        <p:cTn id="239" dur="225" decel="100000" fill="hold"/>
                                        <p:tgtEl>
                                          <p:spTgt spid="691"/>
                                        </p:tgtEl>
                                        <p:attrNameLst>
                                          <p:attrName>ppt_y</p:attrName>
                                        </p:attrNameLst>
                                      </p:cBhvr>
                                      <p:tavLst>
                                        <p:tav tm="0">
                                          <p:val>
                                            <p:strVal val="#ppt_y+1"/>
                                          </p:val>
                                        </p:tav>
                                        <p:tav tm="100000">
                                          <p:val>
                                            <p:strVal val="#ppt_y-.03"/>
                                          </p:val>
                                        </p:tav>
                                      </p:tavLst>
                                    </p:anim>
                                    <p:anim calcmode="lin" valueType="num">
                                      <p:cBhvr>
                                        <p:cTn id="240" dur="25" accel="100000" fill="hold">
                                          <p:stCondLst>
                                            <p:cond delay="225"/>
                                          </p:stCondLst>
                                        </p:cTn>
                                        <p:tgtEl>
                                          <p:spTgt spid="691"/>
                                        </p:tgtEl>
                                        <p:attrNameLst>
                                          <p:attrName>ppt_y</p:attrName>
                                        </p:attrNameLst>
                                      </p:cBhvr>
                                      <p:tavLst>
                                        <p:tav tm="0">
                                          <p:val>
                                            <p:strVal val="#ppt_y-.03"/>
                                          </p:val>
                                        </p:tav>
                                        <p:tav tm="100000">
                                          <p:val>
                                            <p:strVal val="#ppt_y"/>
                                          </p:val>
                                        </p:tav>
                                      </p:tavLst>
                                    </p:anim>
                                  </p:childTnLst>
                                </p:cTn>
                              </p:par>
                            </p:childTnLst>
                          </p:cTn>
                        </p:par>
                        <p:par>
                          <p:cTn id="241" fill="hold">
                            <p:stCondLst>
                              <p:cond delay="19000"/>
                            </p:stCondLst>
                            <p:childTnLst>
                              <p:par>
                                <p:cTn id="242" presetID="22" presetClass="entr" presetSubtype="4" fill="hold" nodeType="afterEffect">
                                  <p:stCondLst>
                                    <p:cond delay="0"/>
                                  </p:stCondLst>
                                  <p:childTnLst>
                                    <p:set>
                                      <p:cBhvr>
                                        <p:cTn id="243" dur="1" fill="hold">
                                          <p:stCondLst>
                                            <p:cond delay="0"/>
                                          </p:stCondLst>
                                        </p:cTn>
                                        <p:tgtEl>
                                          <p:spTgt spid="692"/>
                                        </p:tgtEl>
                                        <p:attrNameLst>
                                          <p:attrName>style.visibility</p:attrName>
                                        </p:attrNameLst>
                                      </p:cBhvr>
                                      <p:to>
                                        <p:strVal val="visible"/>
                                      </p:to>
                                    </p:set>
                                    <p:animEffect transition="in" filter="wipe(down)">
                                      <p:cBhvr>
                                        <p:cTn id="244" dur="500"/>
                                        <p:tgtEl>
                                          <p:spTgt spid="692"/>
                                        </p:tgtEl>
                                      </p:cBhvr>
                                    </p:animEffect>
                                  </p:childTnLst>
                                </p:cTn>
                              </p:par>
                            </p:childTnLst>
                          </p:cTn>
                        </p:par>
                        <p:par>
                          <p:cTn id="245" fill="hold">
                            <p:stCondLst>
                              <p:cond delay="19500"/>
                            </p:stCondLst>
                            <p:childTnLst>
                              <p:par>
                                <p:cTn id="246" presetID="41" presetClass="entr" presetSubtype="0" fill="hold" grpId="0" nodeType="afterEffect">
                                  <p:stCondLst>
                                    <p:cond delay="0"/>
                                  </p:stCondLst>
                                  <p:iterate type="lt">
                                    <p:tmPct val="10000"/>
                                  </p:iterate>
                                  <p:childTnLst>
                                    <p:set>
                                      <p:cBhvr>
                                        <p:cTn id="247" dur="1" fill="hold">
                                          <p:stCondLst>
                                            <p:cond delay="0"/>
                                          </p:stCondLst>
                                        </p:cTn>
                                        <p:tgtEl>
                                          <p:spTgt spid="685"/>
                                        </p:tgtEl>
                                        <p:attrNameLst>
                                          <p:attrName>style.visibility</p:attrName>
                                        </p:attrNameLst>
                                      </p:cBhvr>
                                      <p:to>
                                        <p:strVal val="visible"/>
                                      </p:to>
                                    </p:set>
                                    <p:anim calcmode="lin" valueType="num">
                                      <p:cBhvr>
                                        <p:cTn id="248" dur="500" fill="hold"/>
                                        <p:tgtEl>
                                          <p:spTgt spid="685"/>
                                        </p:tgtEl>
                                        <p:attrNameLst>
                                          <p:attrName>ppt_x</p:attrName>
                                        </p:attrNameLst>
                                      </p:cBhvr>
                                      <p:tavLst>
                                        <p:tav tm="0">
                                          <p:val>
                                            <p:strVal val="#ppt_x"/>
                                          </p:val>
                                        </p:tav>
                                        <p:tav tm="50000">
                                          <p:val>
                                            <p:strVal val="#ppt_x+.1"/>
                                          </p:val>
                                        </p:tav>
                                        <p:tav tm="100000">
                                          <p:val>
                                            <p:strVal val="#ppt_x"/>
                                          </p:val>
                                        </p:tav>
                                      </p:tavLst>
                                    </p:anim>
                                    <p:anim calcmode="lin" valueType="num">
                                      <p:cBhvr>
                                        <p:cTn id="249" dur="500" fill="hold"/>
                                        <p:tgtEl>
                                          <p:spTgt spid="685"/>
                                        </p:tgtEl>
                                        <p:attrNameLst>
                                          <p:attrName>ppt_y</p:attrName>
                                        </p:attrNameLst>
                                      </p:cBhvr>
                                      <p:tavLst>
                                        <p:tav tm="0">
                                          <p:val>
                                            <p:strVal val="#ppt_y"/>
                                          </p:val>
                                        </p:tav>
                                        <p:tav tm="100000">
                                          <p:val>
                                            <p:strVal val="#ppt_y"/>
                                          </p:val>
                                        </p:tav>
                                      </p:tavLst>
                                    </p:anim>
                                    <p:anim calcmode="lin" valueType="num">
                                      <p:cBhvr>
                                        <p:cTn id="250" dur="500" fill="hold"/>
                                        <p:tgtEl>
                                          <p:spTgt spid="685"/>
                                        </p:tgtEl>
                                        <p:attrNameLst>
                                          <p:attrName>ppt_h</p:attrName>
                                        </p:attrNameLst>
                                      </p:cBhvr>
                                      <p:tavLst>
                                        <p:tav tm="0">
                                          <p:val>
                                            <p:strVal val="#ppt_h/10"/>
                                          </p:val>
                                        </p:tav>
                                        <p:tav tm="50000">
                                          <p:val>
                                            <p:strVal val="#ppt_h+.01"/>
                                          </p:val>
                                        </p:tav>
                                        <p:tav tm="100000">
                                          <p:val>
                                            <p:strVal val="#ppt_h"/>
                                          </p:val>
                                        </p:tav>
                                      </p:tavLst>
                                    </p:anim>
                                    <p:anim calcmode="lin" valueType="num">
                                      <p:cBhvr>
                                        <p:cTn id="251" dur="500" fill="hold"/>
                                        <p:tgtEl>
                                          <p:spTgt spid="685"/>
                                        </p:tgtEl>
                                        <p:attrNameLst>
                                          <p:attrName>ppt_w</p:attrName>
                                        </p:attrNameLst>
                                      </p:cBhvr>
                                      <p:tavLst>
                                        <p:tav tm="0">
                                          <p:val>
                                            <p:strVal val="#ppt_w/10"/>
                                          </p:val>
                                        </p:tav>
                                        <p:tav tm="50000">
                                          <p:val>
                                            <p:strVal val="#ppt_w+.01"/>
                                          </p:val>
                                        </p:tav>
                                        <p:tav tm="100000">
                                          <p:val>
                                            <p:strVal val="#ppt_w"/>
                                          </p:val>
                                        </p:tav>
                                      </p:tavLst>
                                    </p:anim>
                                    <p:animEffect transition="in" filter="fade">
                                      <p:cBhvr>
                                        <p:cTn id="252" dur="500" tmFilter="0,0; .5, 1; 1, 1"/>
                                        <p:tgtEl>
                                          <p:spTgt spid="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8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6004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销售计划</a:t>
            </a:r>
          </a:p>
        </p:txBody>
      </p:sp>
      <p:graphicFrame>
        <p:nvGraphicFramePr>
          <p:cNvPr id="35" name="图表 34"/>
          <p:cNvGraphicFramePr/>
          <p:nvPr/>
        </p:nvGraphicFramePr>
        <p:xfrm>
          <a:off x="2202149" y="1173265"/>
          <a:ext cx="7787702" cy="2699563"/>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组合 3"/>
          <p:cNvGrpSpPr/>
          <p:nvPr/>
        </p:nvGrpSpPr>
        <p:grpSpPr>
          <a:xfrm>
            <a:off x="2326577" y="3764665"/>
            <a:ext cx="1719705" cy="1534032"/>
            <a:chOff x="2308797" y="3511300"/>
            <a:chExt cx="1719705" cy="1534032"/>
          </a:xfrm>
        </p:grpSpPr>
        <p:sp>
          <p:nvSpPr>
            <p:cNvPr id="22" name="椭圆 21"/>
            <p:cNvSpPr/>
            <p:nvPr/>
          </p:nvSpPr>
          <p:spPr>
            <a:xfrm>
              <a:off x="2308797" y="4699764"/>
              <a:ext cx="1719705" cy="345568"/>
            </a:xfrm>
            <a:prstGeom prst="ellipse">
              <a:avLst/>
            </a:prstGeom>
            <a:gradFill flip="none" rotWithShape="1">
              <a:gsLst>
                <a:gs pos="0">
                  <a:sysClr val="windowText" lastClr="000000">
                    <a:alpha val="67000"/>
                  </a:sysClr>
                </a:gs>
                <a:gs pos="100000">
                  <a:srgbClr val="EAE9E9">
                    <a:alpha val="55000"/>
                  </a:srgbClr>
                </a:gs>
              </a:gsLst>
              <a:path path="shape">
                <a:fillToRect l="50000" t="50000" r="50000" b="50000"/>
              </a:path>
              <a:tileRect/>
            </a:gradFill>
            <a:ln>
              <a:noFill/>
            </a:ln>
            <a:effectLst>
              <a:softEdge rad="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nvGrpSpPr>
            <p:cNvPr id="7" name="组合 6"/>
            <p:cNvGrpSpPr/>
            <p:nvPr/>
          </p:nvGrpSpPr>
          <p:grpSpPr>
            <a:xfrm>
              <a:off x="2744948" y="3511300"/>
              <a:ext cx="847404" cy="1366927"/>
              <a:chOff x="2181726" y="3356503"/>
              <a:chExt cx="1025358" cy="1653982"/>
            </a:xfrm>
          </p:grpSpPr>
          <p:sp>
            <p:nvSpPr>
              <p:cNvPr id="2" name="矩形 1"/>
              <p:cNvSpPr/>
              <p:nvPr/>
            </p:nvSpPr>
            <p:spPr>
              <a:xfrm>
                <a:off x="2181726" y="3667987"/>
                <a:ext cx="1025358" cy="1342498"/>
              </a:xfrm>
              <a:prstGeom prst="rect">
                <a:avLst/>
              </a:prstGeom>
              <a:gradFill flip="none" rotWithShape="1">
                <a:gsLst>
                  <a:gs pos="0">
                    <a:srgbClr val="007BD3"/>
                  </a:gs>
                  <a:gs pos="100000">
                    <a:srgbClr val="034373"/>
                  </a:gs>
                </a:gsLst>
                <a:lin ang="5400000" scaled="0"/>
              </a:gradFill>
              <a:ln>
                <a:noFill/>
              </a:ln>
              <a:effectLst>
                <a:reflection blurRad="25400" stA="50000" endA="300" endPos="30000" dir="5400000" sy="-100000" algn="bl" rotWithShape="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3" name="梯形 2"/>
              <p:cNvSpPr/>
              <p:nvPr/>
            </p:nvSpPr>
            <p:spPr>
              <a:xfrm>
                <a:off x="2181727" y="3356503"/>
                <a:ext cx="1025357" cy="311484"/>
              </a:xfrm>
              <a:prstGeom prst="trapezoid">
                <a:avLst>
                  <a:gd name="adj" fmla="val 30037"/>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20" name="组合 19"/>
          <p:cNvGrpSpPr/>
          <p:nvPr/>
        </p:nvGrpSpPr>
        <p:grpSpPr>
          <a:xfrm>
            <a:off x="3772472" y="3388538"/>
            <a:ext cx="1719705" cy="1910159"/>
            <a:chOff x="3772472" y="3135173"/>
            <a:chExt cx="1719705" cy="1910159"/>
          </a:xfrm>
        </p:grpSpPr>
        <p:sp>
          <p:nvSpPr>
            <p:cNvPr id="28" name="椭圆 27"/>
            <p:cNvSpPr/>
            <p:nvPr/>
          </p:nvSpPr>
          <p:spPr>
            <a:xfrm>
              <a:off x="3772472" y="4699764"/>
              <a:ext cx="1719705" cy="345568"/>
            </a:xfrm>
            <a:prstGeom prst="ellipse">
              <a:avLst/>
            </a:prstGeom>
            <a:gradFill flip="none" rotWithShape="1">
              <a:gsLst>
                <a:gs pos="0">
                  <a:sysClr val="windowText" lastClr="000000">
                    <a:alpha val="67000"/>
                  </a:sysClr>
                </a:gs>
                <a:gs pos="100000">
                  <a:srgbClr val="EAE9E9">
                    <a:alpha val="55000"/>
                  </a:srgbClr>
                </a:gs>
              </a:gsLst>
              <a:path path="shape">
                <a:fillToRect l="50000" t="50000" r="50000" b="50000"/>
              </a:path>
              <a:tileRect/>
            </a:gradFill>
            <a:ln>
              <a:noFill/>
            </a:ln>
            <a:effectLst>
              <a:softEdge rad="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nvGrpSpPr>
            <p:cNvPr id="8" name="组合 7"/>
            <p:cNvGrpSpPr/>
            <p:nvPr/>
          </p:nvGrpSpPr>
          <p:grpSpPr>
            <a:xfrm>
              <a:off x="4208623" y="3135173"/>
              <a:ext cx="847405" cy="1743052"/>
              <a:chOff x="2181725" y="2901392"/>
              <a:chExt cx="1025359" cy="2109093"/>
            </a:xfrm>
          </p:grpSpPr>
          <p:sp>
            <p:nvSpPr>
              <p:cNvPr id="9" name="矩形 8"/>
              <p:cNvSpPr/>
              <p:nvPr/>
            </p:nvSpPr>
            <p:spPr>
              <a:xfrm>
                <a:off x="2181726" y="3210524"/>
                <a:ext cx="1025358" cy="1799961"/>
              </a:xfrm>
              <a:prstGeom prst="rect">
                <a:avLst/>
              </a:prstGeom>
              <a:gradFill flip="none" rotWithShape="1">
                <a:gsLst>
                  <a:gs pos="0">
                    <a:srgbClr val="007BD3"/>
                  </a:gs>
                  <a:gs pos="100000">
                    <a:srgbClr val="034373"/>
                  </a:gs>
                </a:gsLst>
                <a:lin ang="5400000" scaled="0"/>
              </a:gradFill>
              <a:ln>
                <a:noFill/>
              </a:ln>
              <a:effectLst>
                <a:reflection blurRad="25400" stA="50000" endA="300" endPos="30000" dir="5400000" sy="-100000" algn="bl" rotWithShape="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0" name="梯形 9"/>
              <p:cNvSpPr/>
              <p:nvPr/>
            </p:nvSpPr>
            <p:spPr>
              <a:xfrm>
                <a:off x="2181725" y="2901392"/>
                <a:ext cx="1025357" cy="311484"/>
              </a:xfrm>
              <a:prstGeom prst="trapezoid">
                <a:avLst>
                  <a:gd name="adj" fmla="val 30037"/>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21" name="组合 20"/>
          <p:cNvGrpSpPr/>
          <p:nvPr/>
        </p:nvGrpSpPr>
        <p:grpSpPr>
          <a:xfrm>
            <a:off x="6689027" y="2710791"/>
            <a:ext cx="1719705" cy="2587906"/>
            <a:chOff x="5236147" y="2457426"/>
            <a:chExt cx="1719705" cy="2587906"/>
          </a:xfrm>
        </p:grpSpPr>
        <p:sp>
          <p:nvSpPr>
            <p:cNvPr id="29" name="椭圆 28"/>
            <p:cNvSpPr/>
            <p:nvPr/>
          </p:nvSpPr>
          <p:spPr>
            <a:xfrm>
              <a:off x="5236147" y="4699764"/>
              <a:ext cx="1719705" cy="345568"/>
            </a:xfrm>
            <a:prstGeom prst="ellipse">
              <a:avLst/>
            </a:prstGeom>
            <a:gradFill flip="none" rotWithShape="1">
              <a:gsLst>
                <a:gs pos="0">
                  <a:sysClr val="windowText" lastClr="000000">
                    <a:alpha val="67000"/>
                  </a:sysClr>
                </a:gs>
                <a:gs pos="100000">
                  <a:srgbClr val="EAE9E9">
                    <a:alpha val="55000"/>
                  </a:srgbClr>
                </a:gs>
              </a:gsLst>
              <a:path path="shape">
                <a:fillToRect l="50000" t="50000" r="50000" b="50000"/>
              </a:path>
              <a:tileRect/>
            </a:gradFill>
            <a:ln>
              <a:noFill/>
            </a:ln>
            <a:effectLst>
              <a:softEdge rad="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nvGrpSpPr>
            <p:cNvPr id="11" name="组合 10"/>
            <p:cNvGrpSpPr/>
            <p:nvPr/>
          </p:nvGrpSpPr>
          <p:grpSpPr>
            <a:xfrm>
              <a:off x="5671564" y="2457426"/>
              <a:ext cx="848137" cy="2420799"/>
              <a:chOff x="2180839" y="2081320"/>
              <a:chExt cx="1026245" cy="2929167"/>
            </a:xfrm>
          </p:grpSpPr>
          <p:sp>
            <p:nvSpPr>
              <p:cNvPr id="12" name="矩形 11"/>
              <p:cNvSpPr/>
              <p:nvPr/>
            </p:nvSpPr>
            <p:spPr>
              <a:xfrm>
                <a:off x="2181726" y="2381006"/>
                <a:ext cx="1025358" cy="2629481"/>
              </a:xfrm>
              <a:prstGeom prst="rect">
                <a:avLst/>
              </a:prstGeom>
              <a:gradFill flip="none" rotWithShape="1">
                <a:gsLst>
                  <a:gs pos="0">
                    <a:srgbClr val="007BD3"/>
                  </a:gs>
                  <a:gs pos="100000">
                    <a:srgbClr val="034373"/>
                  </a:gs>
                </a:gsLst>
                <a:lin ang="5400000" scaled="0"/>
              </a:gradFill>
              <a:ln>
                <a:noFill/>
              </a:ln>
              <a:effectLst>
                <a:reflection blurRad="25400" stA="50000" endA="300" endPos="21000" dir="5400000" sy="-100000" algn="bl" rotWithShape="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4" name="梯形 13"/>
              <p:cNvSpPr/>
              <p:nvPr/>
            </p:nvSpPr>
            <p:spPr>
              <a:xfrm>
                <a:off x="2180839" y="2081320"/>
                <a:ext cx="1025357" cy="311484"/>
              </a:xfrm>
              <a:prstGeom prst="trapezoid">
                <a:avLst>
                  <a:gd name="adj" fmla="val 30037"/>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23" name="组合 22"/>
          <p:cNvGrpSpPr/>
          <p:nvPr/>
        </p:nvGrpSpPr>
        <p:grpSpPr>
          <a:xfrm>
            <a:off x="5263452" y="3026891"/>
            <a:ext cx="1719705" cy="2271806"/>
            <a:chOff x="6699822" y="2773526"/>
            <a:chExt cx="1719705" cy="2271806"/>
          </a:xfrm>
        </p:grpSpPr>
        <p:sp>
          <p:nvSpPr>
            <p:cNvPr id="30" name="椭圆 29"/>
            <p:cNvSpPr/>
            <p:nvPr/>
          </p:nvSpPr>
          <p:spPr>
            <a:xfrm>
              <a:off x="6699822" y="4699764"/>
              <a:ext cx="1719705" cy="345568"/>
            </a:xfrm>
            <a:prstGeom prst="ellipse">
              <a:avLst/>
            </a:prstGeom>
            <a:gradFill flip="none" rotWithShape="1">
              <a:gsLst>
                <a:gs pos="0">
                  <a:sysClr val="windowText" lastClr="000000">
                    <a:alpha val="67000"/>
                  </a:sysClr>
                </a:gs>
                <a:gs pos="100000">
                  <a:srgbClr val="EAE9E9">
                    <a:alpha val="55000"/>
                  </a:srgbClr>
                </a:gs>
              </a:gsLst>
              <a:path path="shape">
                <a:fillToRect l="50000" t="50000" r="50000" b="50000"/>
              </a:path>
              <a:tileRect/>
            </a:gradFill>
            <a:ln>
              <a:noFill/>
            </a:ln>
            <a:effectLst>
              <a:softEdge rad="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nvGrpSpPr>
            <p:cNvPr id="15" name="组合 14"/>
            <p:cNvGrpSpPr/>
            <p:nvPr/>
          </p:nvGrpSpPr>
          <p:grpSpPr>
            <a:xfrm>
              <a:off x="7135973" y="2773526"/>
              <a:ext cx="847404" cy="2104698"/>
              <a:chOff x="2181726" y="2463800"/>
              <a:chExt cx="1025358" cy="2546685"/>
            </a:xfrm>
          </p:grpSpPr>
          <p:sp>
            <p:nvSpPr>
              <p:cNvPr id="16" name="矩形 15"/>
              <p:cNvSpPr/>
              <p:nvPr/>
            </p:nvSpPr>
            <p:spPr>
              <a:xfrm>
                <a:off x="2181726" y="2775284"/>
                <a:ext cx="1025358" cy="2235201"/>
              </a:xfrm>
              <a:prstGeom prst="rect">
                <a:avLst/>
              </a:prstGeom>
              <a:gradFill>
                <a:gsLst>
                  <a:gs pos="0">
                    <a:srgbClr val="007BD3"/>
                  </a:gs>
                  <a:gs pos="100000">
                    <a:srgbClr val="034373"/>
                  </a:gs>
                </a:gsLst>
                <a:lin ang="5400000" scaled="0"/>
              </a:gradFill>
              <a:ln>
                <a:noFill/>
              </a:ln>
              <a:effectLst>
                <a:reflection blurRad="25400" stA="50000" endA="300" endPos="24000" dir="5400000" sy="-100000" algn="bl" rotWithShape="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17" name="梯形 16"/>
              <p:cNvSpPr/>
              <p:nvPr/>
            </p:nvSpPr>
            <p:spPr>
              <a:xfrm>
                <a:off x="2181726" y="2463800"/>
                <a:ext cx="1025357" cy="311484"/>
              </a:xfrm>
              <a:prstGeom prst="trapezoid">
                <a:avLst>
                  <a:gd name="adj" fmla="val 30037"/>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24" name="组合 23"/>
          <p:cNvGrpSpPr/>
          <p:nvPr/>
        </p:nvGrpSpPr>
        <p:grpSpPr>
          <a:xfrm>
            <a:off x="8148257" y="2127039"/>
            <a:ext cx="1719705" cy="3155783"/>
            <a:chOff x="8163497" y="1889549"/>
            <a:chExt cx="1719705" cy="3155783"/>
          </a:xfrm>
        </p:grpSpPr>
        <p:sp>
          <p:nvSpPr>
            <p:cNvPr id="31" name="椭圆 30"/>
            <p:cNvSpPr/>
            <p:nvPr/>
          </p:nvSpPr>
          <p:spPr>
            <a:xfrm>
              <a:off x="8163497" y="4699764"/>
              <a:ext cx="1719705" cy="345568"/>
            </a:xfrm>
            <a:prstGeom prst="ellipse">
              <a:avLst/>
            </a:prstGeom>
            <a:gradFill flip="none" rotWithShape="1">
              <a:gsLst>
                <a:gs pos="0">
                  <a:sysClr val="windowText" lastClr="000000">
                    <a:alpha val="67000"/>
                  </a:sysClr>
                </a:gs>
                <a:gs pos="100000">
                  <a:srgbClr val="EAE9E9">
                    <a:alpha val="55000"/>
                  </a:srgbClr>
                </a:gs>
              </a:gsLst>
              <a:path path="shape">
                <a:fillToRect l="50000" t="50000" r="50000" b="50000"/>
              </a:path>
              <a:tileRect/>
            </a:gradFill>
            <a:ln>
              <a:noFill/>
            </a:ln>
            <a:effectLst>
              <a:softEdge rad="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nvGrpSpPr>
            <p:cNvPr id="18" name="组合 17"/>
            <p:cNvGrpSpPr/>
            <p:nvPr/>
          </p:nvGrpSpPr>
          <p:grpSpPr>
            <a:xfrm>
              <a:off x="8599648" y="1889549"/>
              <a:ext cx="847404" cy="2988675"/>
              <a:chOff x="2181726" y="1394188"/>
              <a:chExt cx="1025358" cy="3616297"/>
            </a:xfrm>
          </p:grpSpPr>
          <p:sp>
            <p:nvSpPr>
              <p:cNvPr id="19" name="矩形 18"/>
              <p:cNvSpPr/>
              <p:nvPr/>
            </p:nvSpPr>
            <p:spPr>
              <a:xfrm>
                <a:off x="2181726" y="1701015"/>
                <a:ext cx="1025358" cy="3309470"/>
              </a:xfrm>
              <a:prstGeom prst="rect">
                <a:avLst/>
              </a:prstGeom>
              <a:gradFill>
                <a:gsLst>
                  <a:gs pos="0">
                    <a:srgbClr val="007BD3"/>
                  </a:gs>
                  <a:gs pos="100000">
                    <a:srgbClr val="034373"/>
                  </a:gs>
                </a:gsLst>
                <a:lin ang="5400000" scaled="0"/>
              </a:gradFill>
              <a:ln>
                <a:noFill/>
              </a:ln>
              <a:effectLst>
                <a:reflection blurRad="25400" stA="50000" endA="300" endPos="15000" dir="5400000" sy="-100000" algn="bl" rotWithShape="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32" name="梯形 31"/>
              <p:cNvSpPr/>
              <p:nvPr/>
            </p:nvSpPr>
            <p:spPr>
              <a:xfrm>
                <a:off x="2181726" y="1394188"/>
                <a:ext cx="1025357" cy="311484"/>
              </a:xfrm>
              <a:prstGeom prst="trapezoid">
                <a:avLst>
                  <a:gd name="adj" fmla="val 30037"/>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sp>
        <p:nvSpPr>
          <p:cNvPr id="43" name="文本框 42"/>
          <p:cNvSpPr txBox="1"/>
          <p:nvPr/>
        </p:nvSpPr>
        <p:spPr>
          <a:xfrm>
            <a:off x="2531745" y="5501005"/>
            <a:ext cx="1257300" cy="774065"/>
          </a:xfrm>
          <a:prstGeom prst="rect">
            <a:avLst/>
          </a:prstGeom>
          <a:noFill/>
        </p:spPr>
        <p:txBody>
          <a:bodyPr wrap="square" rtlCol="0">
            <a:spAutoFit/>
          </a:bodyPr>
          <a:lstStyle/>
          <a:p>
            <a:r>
              <a:rPr lang="zh-CN" altLang="en-US" sz="1100" dirty="0">
                <a:solidFill>
                  <a:prstClr val="black">
                    <a:lumMod val="50000"/>
                    <a:lumOff val="50000"/>
                  </a:prstClr>
                </a:solidFill>
                <a:latin typeface="微软雅黑" panose="020B0503020204020204" charset="-122"/>
                <a:ea typeface="微软雅黑" panose="020B0503020204020204" charset="-122"/>
              </a:rPr>
              <a:t>２０１６年完成产量１３１万件，</a:t>
            </a:r>
          </a:p>
          <a:p>
            <a:r>
              <a:rPr lang="zh-CN" altLang="en-US" sz="1100" dirty="0">
                <a:solidFill>
                  <a:prstClr val="black">
                    <a:lumMod val="50000"/>
                    <a:lumOff val="50000"/>
                  </a:prstClr>
                </a:solidFill>
                <a:latin typeface="微软雅黑" panose="020B0503020204020204" charset="-122"/>
                <a:ea typeface="微软雅黑" panose="020B0503020204020204" charset="-122"/>
              </a:rPr>
              <a:t>销售额</a:t>
            </a:r>
          </a:p>
          <a:p>
            <a:r>
              <a:rPr lang="zh-CN" altLang="en-US" sz="1100" dirty="0">
                <a:solidFill>
                  <a:prstClr val="black">
                    <a:lumMod val="50000"/>
                    <a:lumOff val="50000"/>
                  </a:prstClr>
                </a:solidFill>
                <a:latin typeface="微软雅黑" panose="020B0503020204020204" charset="-122"/>
                <a:ea typeface="微软雅黑" panose="020B0503020204020204" charset="-122"/>
              </a:rPr>
              <a:t>５</a:t>
            </a:r>
            <a:r>
              <a:rPr lang="zh-CN" altLang="en-US" sz="1100" dirty="0" smtClean="0">
                <a:solidFill>
                  <a:prstClr val="black">
                    <a:lumMod val="50000"/>
                    <a:lumOff val="50000"/>
                  </a:prstClr>
                </a:solidFill>
                <a:latin typeface="微软雅黑" panose="020B0503020204020204" charset="-122"/>
                <a:ea typeface="微软雅黑" panose="020B0503020204020204" charset="-122"/>
              </a:rPr>
              <a:t>８</a:t>
            </a:r>
            <a:r>
              <a:rPr lang="zh-CN" altLang="en-US" sz="1100" dirty="0">
                <a:solidFill>
                  <a:prstClr val="black">
                    <a:lumMod val="50000"/>
                    <a:lumOff val="50000"/>
                  </a:prstClr>
                </a:solidFill>
                <a:latin typeface="微软雅黑" panose="020B0503020204020204" charset="-122"/>
                <a:ea typeface="微软雅黑" panose="020B0503020204020204" charset="-122"/>
              </a:rPr>
              <a:t>,４００万元。</a:t>
            </a:r>
          </a:p>
        </p:txBody>
      </p:sp>
      <p:sp>
        <p:nvSpPr>
          <p:cNvPr id="45" name="文本框 44"/>
          <p:cNvSpPr txBox="1"/>
          <p:nvPr/>
        </p:nvSpPr>
        <p:spPr>
          <a:xfrm>
            <a:off x="4056697" y="5501094"/>
            <a:ext cx="1283333" cy="769441"/>
          </a:xfrm>
          <a:prstGeom prst="rect">
            <a:avLst/>
          </a:prstGeom>
          <a:noFill/>
        </p:spPr>
        <p:txBody>
          <a:bodyPr wrap="square" rtlCol="0">
            <a:spAutoFit/>
          </a:bodyPr>
          <a:lstStyle/>
          <a:p>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预计２０１７年完成产量</a:t>
            </a:r>
            <a:r>
              <a:rPr lang="zh-CN" altLang="en-US" sz="1100" dirty="0" smtClean="0">
                <a:solidFill>
                  <a:prstClr val="black">
                    <a:lumMod val="50000"/>
                    <a:lumOff val="50000"/>
                  </a:prstClr>
                </a:solidFill>
                <a:latin typeface="微软雅黑" panose="020B0503020204020204" charset="-122"/>
                <a:ea typeface="微软雅黑" panose="020B0503020204020204" charset="-122"/>
                <a:sym typeface="+mn-ea"/>
              </a:rPr>
              <a:t>１</a:t>
            </a:r>
            <a:r>
              <a:rPr lang="en-US" altLang="zh-CN" sz="1100" dirty="0">
                <a:solidFill>
                  <a:prstClr val="black">
                    <a:lumMod val="50000"/>
                    <a:lumOff val="50000"/>
                  </a:prstClr>
                </a:solidFill>
                <a:latin typeface="微软雅黑" panose="020B0503020204020204" charset="-122"/>
                <a:ea typeface="微软雅黑" panose="020B0503020204020204" charset="-122"/>
                <a:sym typeface="+mn-ea"/>
              </a:rPr>
              <a:t>2</a:t>
            </a:r>
            <a:r>
              <a:rPr lang="zh-CN" altLang="en-US" sz="1100" dirty="0" smtClean="0">
                <a:solidFill>
                  <a:prstClr val="black">
                    <a:lumMod val="50000"/>
                    <a:lumOff val="50000"/>
                  </a:prstClr>
                </a:solidFill>
                <a:latin typeface="微软雅黑" panose="020B0503020204020204" charset="-122"/>
                <a:ea typeface="微软雅黑" panose="020B0503020204020204" charset="-122"/>
                <a:sym typeface="+mn-ea"/>
              </a:rPr>
              <a:t>０万</a:t>
            </a:r>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件，销售额</a:t>
            </a:r>
            <a:endParaRPr lang="zh-CN" altLang="en-US" sz="1100" dirty="0">
              <a:solidFill>
                <a:prstClr val="black">
                  <a:lumMod val="50000"/>
                  <a:lumOff val="50000"/>
                </a:prstClr>
              </a:solidFill>
              <a:latin typeface="微软雅黑" panose="020B0503020204020204" charset="-122"/>
              <a:ea typeface="微软雅黑" panose="020B0503020204020204" charset="-122"/>
            </a:endParaRPr>
          </a:p>
          <a:p>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６</a:t>
            </a:r>
            <a:r>
              <a:rPr lang="zh-CN" altLang="en-US" sz="1100" dirty="0" smtClean="0">
                <a:solidFill>
                  <a:prstClr val="black">
                    <a:lumMod val="50000"/>
                    <a:lumOff val="50000"/>
                  </a:prstClr>
                </a:solidFill>
                <a:latin typeface="微软雅黑" panose="020B0503020204020204" charset="-122"/>
                <a:ea typeface="微软雅黑" panose="020B0503020204020204" charset="-122"/>
                <a:sym typeface="+mn-ea"/>
              </a:rPr>
              <a:t>０</a:t>
            </a:r>
            <a:r>
              <a:rPr lang="en-US" altLang="zh-CN" sz="1100" dirty="0" smtClean="0">
                <a:solidFill>
                  <a:prstClr val="black">
                    <a:lumMod val="50000"/>
                    <a:lumOff val="50000"/>
                  </a:prstClr>
                </a:solidFill>
                <a:latin typeface="微软雅黑" panose="020B0503020204020204" charset="-122"/>
                <a:ea typeface="微软雅黑" panose="020B0503020204020204" charset="-122"/>
                <a:sym typeface="+mn-ea"/>
              </a:rPr>
              <a:t>,</a:t>
            </a:r>
            <a:r>
              <a:rPr lang="zh-CN" altLang="en-US" sz="1100" dirty="0" smtClean="0">
                <a:solidFill>
                  <a:prstClr val="black">
                    <a:lumMod val="50000"/>
                    <a:lumOff val="50000"/>
                  </a:prstClr>
                </a:solidFill>
                <a:latin typeface="微软雅黑" panose="020B0503020204020204" charset="-122"/>
                <a:ea typeface="微软雅黑" panose="020B0503020204020204" charset="-122"/>
                <a:sym typeface="+mn-ea"/>
              </a:rPr>
              <a:t>５０７万</a:t>
            </a:r>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元</a:t>
            </a:r>
            <a:endParaRPr lang="zh-CN" altLang="en-US" sz="1100" dirty="0">
              <a:solidFill>
                <a:prstClr val="black">
                  <a:lumMod val="50000"/>
                  <a:lumOff val="50000"/>
                </a:prstClr>
              </a:solidFill>
              <a:latin typeface="微软雅黑" panose="020B0503020204020204" charset="-122"/>
              <a:ea typeface="微软雅黑" panose="020B0503020204020204" charset="-122"/>
            </a:endParaRPr>
          </a:p>
        </p:txBody>
      </p:sp>
      <p:sp>
        <p:nvSpPr>
          <p:cNvPr id="46" name="文本框 45"/>
          <p:cNvSpPr txBox="1"/>
          <p:nvPr/>
        </p:nvSpPr>
        <p:spPr>
          <a:xfrm>
            <a:off x="5531386" y="5501094"/>
            <a:ext cx="1283333" cy="774065"/>
          </a:xfrm>
          <a:prstGeom prst="rect">
            <a:avLst/>
          </a:prstGeom>
          <a:noFill/>
        </p:spPr>
        <p:txBody>
          <a:bodyPr wrap="square" rtlCol="0">
            <a:spAutoFit/>
          </a:bodyPr>
          <a:lstStyle/>
          <a:p>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预计２０１８年完成产量</a:t>
            </a:r>
            <a:r>
              <a:rPr lang="zh-CN" altLang="en-US" sz="1100" dirty="0" smtClean="0">
                <a:solidFill>
                  <a:prstClr val="black">
                    <a:lumMod val="50000"/>
                    <a:lumOff val="50000"/>
                  </a:prstClr>
                </a:solidFill>
                <a:latin typeface="微软雅黑" panose="020B0503020204020204" charset="-122"/>
                <a:ea typeface="微软雅黑" panose="020B0503020204020204" charset="-122"/>
                <a:sym typeface="+mn-ea"/>
              </a:rPr>
              <a:t>１</a:t>
            </a:r>
            <a:r>
              <a:rPr lang="en-US" altLang="zh-CN" sz="1100" dirty="0" smtClean="0">
                <a:solidFill>
                  <a:prstClr val="black">
                    <a:lumMod val="50000"/>
                    <a:lumOff val="50000"/>
                  </a:prstClr>
                </a:solidFill>
                <a:latin typeface="微软雅黑" panose="020B0503020204020204" charset="-122"/>
                <a:ea typeface="微软雅黑" panose="020B0503020204020204" charset="-122"/>
                <a:sym typeface="+mn-ea"/>
              </a:rPr>
              <a:t>1</a:t>
            </a:r>
            <a:r>
              <a:rPr lang="zh-CN" altLang="en-US" sz="1100" dirty="0" smtClean="0">
                <a:solidFill>
                  <a:prstClr val="black">
                    <a:lumMod val="50000"/>
                    <a:lumOff val="50000"/>
                  </a:prstClr>
                </a:solidFill>
                <a:latin typeface="微软雅黑" panose="020B0503020204020204" charset="-122"/>
                <a:ea typeface="微软雅黑" panose="020B0503020204020204" charset="-122"/>
                <a:sym typeface="+mn-ea"/>
              </a:rPr>
              <a:t>８万</a:t>
            </a:r>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件，销售额</a:t>
            </a:r>
            <a:endParaRPr lang="zh-CN" altLang="en-US" sz="1100" dirty="0">
              <a:solidFill>
                <a:prstClr val="black">
                  <a:lumMod val="50000"/>
                  <a:lumOff val="50000"/>
                </a:prstClr>
              </a:solidFill>
              <a:latin typeface="微软雅黑" panose="020B0503020204020204" charset="-122"/>
              <a:ea typeface="微软雅黑" panose="020B0503020204020204" charset="-122"/>
            </a:endParaRPr>
          </a:p>
          <a:p>
            <a:r>
              <a:rPr lang="en-US" altLang="zh-CN" sz="1100" dirty="0" smtClean="0">
                <a:solidFill>
                  <a:prstClr val="black">
                    <a:lumMod val="50000"/>
                    <a:lumOff val="50000"/>
                  </a:prstClr>
                </a:solidFill>
                <a:latin typeface="微软雅黑" panose="020B0503020204020204" charset="-122"/>
                <a:ea typeface="微软雅黑" panose="020B0503020204020204" charset="-122"/>
                <a:sym typeface="+mn-ea"/>
              </a:rPr>
              <a:t>6</a:t>
            </a:r>
            <a:r>
              <a:rPr lang="zh-CN" altLang="en-US" sz="1100" dirty="0" smtClean="0">
                <a:solidFill>
                  <a:prstClr val="black">
                    <a:lumMod val="50000"/>
                    <a:lumOff val="50000"/>
                  </a:prstClr>
                </a:solidFill>
                <a:latin typeface="微软雅黑" panose="020B0503020204020204" charset="-122"/>
                <a:ea typeface="微软雅黑" panose="020B0503020204020204" charset="-122"/>
                <a:sym typeface="+mn-ea"/>
              </a:rPr>
              <a:t>３</a:t>
            </a:r>
            <a:r>
              <a:rPr lang="en-US" altLang="zh-CN" sz="1100" dirty="0" smtClean="0">
                <a:solidFill>
                  <a:prstClr val="black">
                    <a:lumMod val="50000"/>
                    <a:lumOff val="50000"/>
                  </a:prstClr>
                </a:solidFill>
                <a:latin typeface="微软雅黑" panose="020B0503020204020204" charset="-122"/>
                <a:ea typeface="微软雅黑" panose="020B0503020204020204" charset="-122"/>
                <a:sym typeface="+mn-ea"/>
              </a:rPr>
              <a:t>,</a:t>
            </a:r>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０６９万元</a:t>
            </a:r>
            <a:endParaRPr lang="zh-CN" altLang="en-US" sz="1100" dirty="0">
              <a:solidFill>
                <a:prstClr val="black">
                  <a:lumMod val="50000"/>
                  <a:lumOff val="50000"/>
                </a:prstClr>
              </a:solidFill>
              <a:latin typeface="微软雅黑" panose="020B0503020204020204" charset="-122"/>
              <a:ea typeface="微软雅黑" panose="020B0503020204020204" charset="-122"/>
            </a:endParaRPr>
          </a:p>
        </p:txBody>
      </p:sp>
      <p:sp>
        <p:nvSpPr>
          <p:cNvPr id="47" name="文本框 46"/>
          <p:cNvSpPr txBox="1"/>
          <p:nvPr/>
        </p:nvSpPr>
        <p:spPr>
          <a:xfrm>
            <a:off x="6917690" y="5501005"/>
            <a:ext cx="1350010" cy="774065"/>
          </a:xfrm>
          <a:prstGeom prst="rect">
            <a:avLst/>
          </a:prstGeom>
          <a:noFill/>
        </p:spPr>
        <p:txBody>
          <a:bodyPr wrap="square" rtlCol="0">
            <a:spAutoFit/>
          </a:bodyPr>
          <a:lstStyle/>
          <a:p>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预计２０１９年完成产量１６８万件，销售额</a:t>
            </a:r>
            <a:endParaRPr lang="zh-CN" altLang="en-US" sz="1100" dirty="0">
              <a:solidFill>
                <a:prstClr val="black">
                  <a:lumMod val="50000"/>
                  <a:lumOff val="50000"/>
                </a:prstClr>
              </a:solidFill>
              <a:latin typeface="微软雅黑" panose="020B0503020204020204" charset="-122"/>
              <a:ea typeface="微软雅黑" panose="020B0503020204020204" charset="-122"/>
            </a:endParaRPr>
          </a:p>
          <a:p>
            <a:r>
              <a:rPr lang="zh-CN" altLang="en-US" sz="1100" dirty="0" smtClean="0">
                <a:solidFill>
                  <a:prstClr val="black">
                    <a:lumMod val="50000"/>
                    <a:lumOff val="50000"/>
                  </a:prstClr>
                </a:solidFill>
                <a:latin typeface="微软雅黑" panose="020B0503020204020204" charset="-122"/>
                <a:ea typeface="微软雅黑" panose="020B0503020204020204" charset="-122"/>
                <a:sym typeface="+mn-ea"/>
              </a:rPr>
              <a:t>６５</a:t>
            </a:r>
            <a:r>
              <a:rPr lang="en-US" altLang="zh-CN" sz="1100" dirty="0" smtClean="0">
                <a:solidFill>
                  <a:prstClr val="black">
                    <a:lumMod val="50000"/>
                    <a:lumOff val="50000"/>
                  </a:prstClr>
                </a:solidFill>
                <a:latin typeface="微软雅黑" panose="020B0503020204020204" charset="-122"/>
                <a:ea typeface="微软雅黑" panose="020B0503020204020204" charset="-122"/>
                <a:sym typeface="+mn-ea"/>
              </a:rPr>
              <a:t>,</a:t>
            </a:r>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３６１万元</a:t>
            </a:r>
            <a:endParaRPr lang="zh-CN" altLang="en-US" sz="1100" dirty="0">
              <a:solidFill>
                <a:prstClr val="black">
                  <a:lumMod val="50000"/>
                  <a:lumOff val="50000"/>
                </a:prstClr>
              </a:solidFill>
              <a:latin typeface="微软雅黑" panose="020B0503020204020204" charset="-122"/>
              <a:ea typeface="微软雅黑" panose="020B0503020204020204" charset="-122"/>
            </a:endParaRPr>
          </a:p>
        </p:txBody>
      </p:sp>
      <p:sp>
        <p:nvSpPr>
          <p:cNvPr id="48" name="文本框 47"/>
          <p:cNvSpPr txBox="1"/>
          <p:nvPr/>
        </p:nvSpPr>
        <p:spPr>
          <a:xfrm>
            <a:off x="8447721" y="5501094"/>
            <a:ext cx="1283333" cy="769441"/>
          </a:xfrm>
          <a:prstGeom prst="rect">
            <a:avLst/>
          </a:prstGeom>
          <a:noFill/>
        </p:spPr>
        <p:txBody>
          <a:bodyPr wrap="square" rtlCol="0">
            <a:spAutoFit/>
          </a:bodyPr>
          <a:lstStyle/>
          <a:p>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预计２０２０年完成产量１７８万件，销售额</a:t>
            </a:r>
            <a:endParaRPr lang="zh-CN" altLang="en-US" sz="1100" dirty="0">
              <a:solidFill>
                <a:prstClr val="black">
                  <a:lumMod val="50000"/>
                  <a:lumOff val="50000"/>
                </a:prstClr>
              </a:solidFill>
              <a:latin typeface="微软雅黑" panose="020B0503020204020204" charset="-122"/>
              <a:ea typeface="微软雅黑" panose="020B0503020204020204" charset="-122"/>
            </a:endParaRPr>
          </a:p>
          <a:p>
            <a:r>
              <a:rPr lang="zh-CN" altLang="en-US" sz="1100" dirty="0" smtClean="0">
                <a:solidFill>
                  <a:prstClr val="black">
                    <a:lumMod val="50000"/>
                    <a:lumOff val="50000"/>
                  </a:prstClr>
                </a:solidFill>
                <a:latin typeface="微软雅黑" panose="020B0503020204020204" charset="-122"/>
                <a:ea typeface="微软雅黑" panose="020B0503020204020204" charset="-122"/>
                <a:sym typeface="+mn-ea"/>
              </a:rPr>
              <a:t>６９</a:t>
            </a:r>
            <a:r>
              <a:rPr lang="en-US" altLang="zh-CN" sz="1100" dirty="0" smtClean="0">
                <a:solidFill>
                  <a:prstClr val="black">
                    <a:lumMod val="50000"/>
                    <a:lumOff val="50000"/>
                  </a:prstClr>
                </a:solidFill>
                <a:latin typeface="微软雅黑" panose="020B0503020204020204" charset="-122"/>
                <a:ea typeface="微软雅黑" panose="020B0503020204020204" charset="-122"/>
                <a:sym typeface="+mn-ea"/>
              </a:rPr>
              <a:t>,</a:t>
            </a:r>
            <a:r>
              <a:rPr lang="zh-CN" altLang="en-US" sz="1100" dirty="0">
                <a:solidFill>
                  <a:prstClr val="black">
                    <a:lumMod val="50000"/>
                    <a:lumOff val="50000"/>
                  </a:prstClr>
                </a:solidFill>
                <a:latin typeface="微软雅黑" panose="020B0503020204020204" charset="-122"/>
                <a:ea typeface="微软雅黑" panose="020B0503020204020204" charset="-122"/>
                <a:sym typeface="+mn-ea"/>
              </a:rPr>
              <a:t>３３０万元</a:t>
            </a:r>
            <a:endParaRPr lang="zh-CN" altLang="en-US" sz="1100" dirty="0">
              <a:solidFill>
                <a:prstClr val="black">
                  <a:lumMod val="50000"/>
                  <a:lumOff val="50000"/>
                </a:prstClr>
              </a:solidFill>
              <a:latin typeface="微软雅黑" panose="020B0503020204020204" charset="-122"/>
              <a:ea typeface="微软雅黑" panose="020B0503020204020204" charset="-122"/>
            </a:endParaRPr>
          </a:p>
        </p:txBody>
      </p:sp>
      <p:grpSp>
        <p:nvGrpSpPr>
          <p:cNvPr id="33" name="组合 32"/>
          <p:cNvGrpSpPr/>
          <p:nvPr/>
        </p:nvGrpSpPr>
        <p:grpSpPr>
          <a:xfrm>
            <a:off x="2709576" y="4296640"/>
            <a:ext cx="918147" cy="828241"/>
            <a:chOff x="2709576" y="4043275"/>
            <a:chExt cx="918147" cy="828241"/>
          </a:xfrm>
        </p:grpSpPr>
        <p:sp>
          <p:nvSpPr>
            <p:cNvPr id="34" name="文本框 33"/>
            <p:cNvSpPr txBox="1"/>
            <p:nvPr/>
          </p:nvSpPr>
          <p:spPr>
            <a:xfrm>
              <a:off x="2709576" y="4503216"/>
              <a:ext cx="918147" cy="368300"/>
            </a:xfrm>
            <a:prstGeom prst="rect">
              <a:avLst/>
            </a:prstGeom>
            <a:noFill/>
          </p:spPr>
          <p:txBody>
            <a:bodyPr wrap="square" rtlCol="0">
              <a:spAutoFit/>
            </a:bodyPr>
            <a:lstStyle/>
            <a:p>
              <a:pPr algn="ctr"/>
              <a:r>
                <a:rPr lang="en-US" altLang="zh-CN" dirty="0" smtClean="0">
                  <a:solidFill>
                    <a:sysClr val="window" lastClr="FFFFFF"/>
                  </a:solidFill>
                  <a:latin typeface="Impact" panose="020B0806030902050204" pitchFamily="34" charset="0"/>
                </a:rPr>
                <a:t>201</a:t>
              </a:r>
              <a:r>
                <a:rPr lang="zh-CN" altLang="en-US" dirty="0" smtClean="0">
                  <a:solidFill>
                    <a:sysClr val="window" lastClr="FFFFFF"/>
                  </a:solidFill>
                  <a:latin typeface="Impact" panose="020B0806030902050204" pitchFamily="34" charset="0"/>
                </a:rPr>
                <a:t>6</a:t>
              </a:r>
            </a:p>
          </p:txBody>
        </p:sp>
        <p:grpSp>
          <p:nvGrpSpPr>
            <p:cNvPr id="60" name="组合 59"/>
            <p:cNvGrpSpPr/>
            <p:nvPr/>
          </p:nvGrpSpPr>
          <p:grpSpPr>
            <a:xfrm>
              <a:off x="3050641" y="4043275"/>
              <a:ext cx="236016" cy="284535"/>
              <a:chOff x="3050641" y="4202476"/>
              <a:chExt cx="236016" cy="284535"/>
            </a:xfrm>
          </p:grpSpPr>
          <p:sp>
            <p:nvSpPr>
              <p:cNvPr id="57" name="任意多边形 56"/>
              <p:cNvSpPr/>
              <p:nvPr/>
            </p:nvSpPr>
            <p:spPr>
              <a:xfrm>
                <a:off x="3050641" y="4202476"/>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85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58" name="任意多边形 57"/>
              <p:cNvSpPr/>
              <p:nvPr/>
            </p:nvSpPr>
            <p:spPr>
              <a:xfrm>
                <a:off x="3050641" y="4288043"/>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7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59" name="任意多边形 58"/>
              <p:cNvSpPr/>
              <p:nvPr/>
            </p:nvSpPr>
            <p:spPr>
              <a:xfrm>
                <a:off x="3050641" y="4374174"/>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5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36" name="组合 35"/>
          <p:cNvGrpSpPr/>
          <p:nvPr/>
        </p:nvGrpSpPr>
        <p:grpSpPr>
          <a:xfrm>
            <a:off x="4185699" y="4296640"/>
            <a:ext cx="918147" cy="828241"/>
            <a:chOff x="4185699" y="4043275"/>
            <a:chExt cx="918147" cy="828241"/>
          </a:xfrm>
        </p:grpSpPr>
        <p:sp>
          <p:nvSpPr>
            <p:cNvPr id="37" name="文本框 36"/>
            <p:cNvSpPr txBox="1"/>
            <p:nvPr/>
          </p:nvSpPr>
          <p:spPr>
            <a:xfrm>
              <a:off x="4185699" y="4503216"/>
              <a:ext cx="918147" cy="368300"/>
            </a:xfrm>
            <a:prstGeom prst="rect">
              <a:avLst/>
            </a:prstGeom>
            <a:noFill/>
          </p:spPr>
          <p:txBody>
            <a:bodyPr wrap="square" rtlCol="0">
              <a:spAutoFit/>
            </a:bodyPr>
            <a:lstStyle/>
            <a:p>
              <a:pPr algn="ctr"/>
              <a:r>
                <a:rPr lang="en-US" altLang="zh-CN" dirty="0" smtClean="0">
                  <a:solidFill>
                    <a:sysClr val="window" lastClr="FFFFFF"/>
                  </a:solidFill>
                  <a:latin typeface="Impact" panose="020B0806030902050204" pitchFamily="34" charset="0"/>
                </a:rPr>
                <a:t>201</a:t>
              </a:r>
              <a:r>
                <a:rPr lang="en-US" altLang="zh-CN" dirty="0">
                  <a:solidFill>
                    <a:sysClr val="window" lastClr="FFFFFF"/>
                  </a:solidFill>
                  <a:latin typeface="Impact" panose="020B0806030902050204" pitchFamily="34" charset="0"/>
                  <a:sym typeface="+mn-ea"/>
                </a:rPr>
                <a:t>7</a:t>
              </a:r>
              <a:endParaRPr lang="zh-CN" altLang="en-US" dirty="0" smtClean="0">
                <a:solidFill>
                  <a:sysClr val="window" lastClr="FFFFFF"/>
                </a:solidFill>
                <a:latin typeface="Impact" panose="020B0806030902050204" pitchFamily="34" charset="0"/>
              </a:endParaRPr>
            </a:p>
          </p:txBody>
        </p:sp>
        <p:grpSp>
          <p:nvGrpSpPr>
            <p:cNvPr id="61" name="组合 60"/>
            <p:cNvGrpSpPr/>
            <p:nvPr/>
          </p:nvGrpSpPr>
          <p:grpSpPr>
            <a:xfrm>
              <a:off x="4510773" y="4043275"/>
              <a:ext cx="236016" cy="284535"/>
              <a:chOff x="3050641" y="4202476"/>
              <a:chExt cx="236016" cy="284535"/>
            </a:xfrm>
          </p:grpSpPr>
          <p:sp>
            <p:nvSpPr>
              <p:cNvPr id="62" name="任意多边形 61"/>
              <p:cNvSpPr/>
              <p:nvPr/>
            </p:nvSpPr>
            <p:spPr>
              <a:xfrm>
                <a:off x="3050641" y="4202476"/>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85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63" name="任意多边形 62"/>
              <p:cNvSpPr/>
              <p:nvPr/>
            </p:nvSpPr>
            <p:spPr>
              <a:xfrm>
                <a:off x="3050641" y="4288043"/>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7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64" name="任意多边形 63"/>
              <p:cNvSpPr/>
              <p:nvPr/>
            </p:nvSpPr>
            <p:spPr>
              <a:xfrm>
                <a:off x="3050641" y="4374174"/>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5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38" name="组合 37"/>
          <p:cNvGrpSpPr/>
          <p:nvPr/>
        </p:nvGrpSpPr>
        <p:grpSpPr>
          <a:xfrm>
            <a:off x="5631431" y="4296640"/>
            <a:ext cx="918147" cy="828241"/>
            <a:chOff x="5631431" y="4043275"/>
            <a:chExt cx="918147" cy="828241"/>
          </a:xfrm>
        </p:grpSpPr>
        <p:sp>
          <p:nvSpPr>
            <p:cNvPr id="39" name="文本框 38"/>
            <p:cNvSpPr txBox="1"/>
            <p:nvPr/>
          </p:nvSpPr>
          <p:spPr>
            <a:xfrm>
              <a:off x="5631431" y="4503216"/>
              <a:ext cx="918147" cy="368300"/>
            </a:xfrm>
            <a:prstGeom prst="rect">
              <a:avLst/>
            </a:prstGeom>
            <a:noFill/>
          </p:spPr>
          <p:txBody>
            <a:bodyPr wrap="square" rtlCol="0">
              <a:spAutoFit/>
            </a:bodyPr>
            <a:lstStyle/>
            <a:p>
              <a:pPr algn="ctr"/>
              <a:r>
                <a:rPr lang="en-US" altLang="zh-CN" dirty="0" smtClean="0">
                  <a:solidFill>
                    <a:sysClr val="window" lastClr="FFFFFF"/>
                  </a:solidFill>
                  <a:latin typeface="Impact" panose="020B0806030902050204" pitchFamily="34" charset="0"/>
                </a:rPr>
                <a:t>201</a:t>
              </a:r>
              <a:r>
                <a:rPr lang="en-US" altLang="zh-CN" dirty="0">
                  <a:solidFill>
                    <a:sysClr val="window" lastClr="FFFFFF"/>
                  </a:solidFill>
                  <a:latin typeface="Impact" panose="020B0806030902050204" pitchFamily="34" charset="0"/>
                  <a:sym typeface="+mn-ea"/>
                </a:rPr>
                <a:t>8</a:t>
              </a:r>
              <a:endParaRPr lang="zh-CN" altLang="en-US" dirty="0" smtClean="0">
                <a:solidFill>
                  <a:sysClr val="window" lastClr="FFFFFF"/>
                </a:solidFill>
                <a:latin typeface="Impact" panose="020B0806030902050204" pitchFamily="34" charset="0"/>
              </a:endParaRPr>
            </a:p>
          </p:txBody>
        </p:sp>
        <p:grpSp>
          <p:nvGrpSpPr>
            <p:cNvPr id="72" name="组合 71"/>
            <p:cNvGrpSpPr/>
            <p:nvPr/>
          </p:nvGrpSpPr>
          <p:grpSpPr>
            <a:xfrm>
              <a:off x="5972494" y="4043275"/>
              <a:ext cx="236016" cy="284535"/>
              <a:chOff x="3050641" y="4202476"/>
              <a:chExt cx="236016" cy="284535"/>
            </a:xfrm>
          </p:grpSpPr>
          <p:sp>
            <p:nvSpPr>
              <p:cNvPr id="73" name="任意多边形 72"/>
              <p:cNvSpPr/>
              <p:nvPr/>
            </p:nvSpPr>
            <p:spPr>
              <a:xfrm>
                <a:off x="3050641" y="4202476"/>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85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74" name="任意多边形 73"/>
              <p:cNvSpPr/>
              <p:nvPr/>
            </p:nvSpPr>
            <p:spPr>
              <a:xfrm>
                <a:off x="3050641" y="4288043"/>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7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75" name="任意多边形 74"/>
              <p:cNvSpPr/>
              <p:nvPr/>
            </p:nvSpPr>
            <p:spPr>
              <a:xfrm>
                <a:off x="3050641" y="4374174"/>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5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40" name="组合 39"/>
          <p:cNvGrpSpPr/>
          <p:nvPr/>
        </p:nvGrpSpPr>
        <p:grpSpPr>
          <a:xfrm>
            <a:off x="7100600" y="4296640"/>
            <a:ext cx="918147" cy="828241"/>
            <a:chOff x="7100600" y="4043275"/>
            <a:chExt cx="918147" cy="828241"/>
          </a:xfrm>
        </p:grpSpPr>
        <p:sp>
          <p:nvSpPr>
            <p:cNvPr id="41" name="文本框 40"/>
            <p:cNvSpPr txBox="1"/>
            <p:nvPr/>
          </p:nvSpPr>
          <p:spPr>
            <a:xfrm>
              <a:off x="7100600" y="4503216"/>
              <a:ext cx="918147" cy="368300"/>
            </a:xfrm>
            <a:prstGeom prst="rect">
              <a:avLst/>
            </a:prstGeom>
            <a:noFill/>
          </p:spPr>
          <p:txBody>
            <a:bodyPr wrap="square" rtlCol="0">
              <a:spAutoFit/>
            </a:bodyPr>
            <a:lstStyle/>
            <a:p>
              <a:pPr algn="ctr"/>
              <a:r>
                <a:rPr lang="en-US" altLang="zh-CN" dirty="0" smtClean="0">
                  <a:solidFill>
                    <a:sysClr val="window" lastClr="FFFFFF"/>
                  </a:solidFill>
                  <a:latin typeface="Impact" panose="020B0806030902050204" pitchFamily="34" charset="0"/>
                </a:rPr>
                <a:t>201</a:t>
              </a:r>
              <a:r>
                <a:rPr lang="en-US" altLang="zh-CN" dirty="0">
                  <a:solidFill>
                    <a:sysClr val="window" lastClr="FFFFFF"/>
                  </a:solidFill>
                  <a:latin typeface="Impact" panose="020B0806030902050204" pitchFamily="34" charset="0"/>
                  <a:sym typeface="+mn-ea"/>
                </a:rPr>
                <a:t>9</a:t>
              </a:r>
              <a:endParaRPr lang="zh-CN" altLang="en-US" dirty="0" smtClean="0">
                <a:solidFill>
                  <a:sysClr val="window" lastClr="FFFFFF"/>
                </a:solidFill>
                <a:latin typeface="Impact" panose="020B0806030902050204" pitchFamily="34" charset="0"/>
              </a:endParaRPr>
            </a:p>
          </p:txBody>
        </p:sp>
        <p:grpSp>
          <p:nvGrpSpPr>
            <p:cNvPr id="80" name="组合 79"/>
            <p:cNvGrpSpPr/>
            <p:nvPr/>
          </p:nvGrpSpPr>
          <p:grpSpPr>
            <a:xfrm>
              <a:off x="7441664" y="4043275"/>
              <a:ext cx="236016" cy="284535"/>
              <a:chOff x="3050641" y="4202476"/>
              <a:chExt cx="236016" cy="284535"/>
            </a:xfrm>
          </p:grpSpPr>
          <p:sp>
            <p:nvSpPr>
              <p:cNvPr id="81" name="任意多边形 80"/>
              <p:cNvSpPr/>
              <p:nvPr/>
            </p:nvSpPr>
            <p:spPr>
              <a:xfrm>
                <a:off x="3050641" y="4202476"/>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85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82" name="任意多边形 81"/>
              <p:cNvSpPr/>
              <p:nvPr/>
            </p:nvSpPr>
            <p:spPr>
              <a:xfrm>
                <a:off x="3050641" y="4288043"/>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7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83" name="任意多边形 82"/>
              <p:cNvSpPr/>
              <p:nvPr/>
            </p:nvSpPr>
            <p:spPr>
              <a:xfrm>
                <a:off x="3050641" y="4374174"/>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5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grpSp>
        <p:nvGrpSpPr>
          <p:cNvPr id="42" name="组合 41"/>
          <p:cNvGrpSpPr/>
          <p:nvPr/>
        </p:nvGrpSpPr>
        <p:grpSpPr>
          <a:xfrm>
            <a:off x="8564275" y="4296640"/>
            <a:ext cx="918147" cy="828241"/>
            <a:chOff x="8564275" y="4043275"/>
            <a:chExt cx="918147" cy="828241"/>
          </a:xfrm>
        </p:grpSpPr>
        <p:sp>
          <p:nvSpPr>
            <p:cNvPr id="44" name="文本框 43"/>
            <p:cNvSpPr txBox="1"/>
            <p:nvPr/>
          </p:nvSpPr>
          <p:spPr>
            <a:xfrm>
              <a:off x="8564275" y="4503216"/>
              <a:ext cx="918147" cy="368300"/>
            </a:xfrm>
            <a:prstGeom prst="rect">
              <a:avLst/>
            </a:prstGeom>
            <a:noFill/>
          </p:spPr>
          <p:txBody>
            <a:bodyPr wrap="square" rtlCol="0">
              <a:spAutoFit/>
            </a:bodyPr>
            <a:lstStyle/>
            <a:p>
              <a:pPr algn="ctr"/>
              <a:r>
                <a:rPr lang="en-US" altLang="zh-CN" dirty="0" smtClean="0">
                  <a:solidFill>
                    <a:sysClr val="window" lastClr="FFFFFF"/>
                  </a:solidFill>
                  <a:latin typeface="Impact" panose="020B0806030902050204" pitchFamily="34" charset="0"/>
                </a:rPr>
                <a:t>20</a:t>
              </a:r>
              <a:r>
                <a:rPr lang="en-US" altLang="zh-CN" dirty="0" smtClean="0">
                  <a:solidFill>
                    <a:sysClr val="window" lastClr="FFFFFF"/>
                  </a:solidFill>
                  <a:latin typeface="Impact" panose="020B0806030902050204" pitchFamily="34" charset="0"/>
                  <a:sym typeface="+mn-ea"/>
                </a:rPr>
                <a:t>20</a:t>
              </a:r>
              <a:endParaRPr lang="zh-CN" altLang="en-US" dirty="0" smtClean="0">
                <a:solidFill>
                  <a:sysClr val="window" lastClr="FFFFFF"/>
                </a:solidFill>
                <a:latin typeface="Impact" panose="020B0806030902050204" pitchFamily="34" charset="0"/>
              </a:endParaRPr>
            </a:p>
          </p:txBody>
        </p:sp>
        <p:grpSp>
          <p:nvGrpSpPr>
            <p:cNvPr id="84" name="组合 83"/>
            <p:cNvGrpSpPr/>
            <p:nvPr/>
          </p:nvGrpSpPr>
          <p:grpSpPr>
            <a:xfrm>
              <a:off x="8905339" y="4043275"/>
              <a:ext cx="236016" cy="284535"/>
              <a:chOff x="3050641" y="4202476"/>
              <a:chExt cx="236016" cy="284535"/>
            </a:xfrm>
          </p:grpSpPr>
          <p:sp>
            <p:nvSpPr>
              <p:cNvPr id="85" name="任意多边形 84"/>
              <p:cNvSpPr/>
              <p:nvPr/>
            </p:nvSpPr>
            <p:spPr>
              <a:xfrm>
                <a:off x="3050641" y="4202476"/>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85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86" name="任意多边形 85"/>
              <p:cNvSpPr/>
              <p:nvPr/>
            </p:nvSpPr>
            <p:spPr>
              <a:xfrm>
                <a:off x="3050641" y="4288043"/>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7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87" name="任意多边形 86"/>
              <p:cNvSpPr/>
              <p:nvPr/>
            </p:nvSpPr>
            <p:spPr>
              <a:xfrm>
                <a:off x="3050641" y="4374174"/>
                <a:ext cx="236016" cy="112837"/>
              </a:xfrm>
              <a:custGeom>
                <a:avLst/>
                <a:gdLst>
                  <a:gd name="connsiteX0" fmla="*/ 365509 w 740721"/>
                  <a:gd name="connsiteY0" fmla="*/ 0 h 428499"/>
                  <a:gd name="connsiteX1" fmla="*/ 740721 w 740721"/>
                  <a:gd name="connsiteY1" fmla="*/ 260749 h 428499"/>
                  <a:gd name="connsiteX2" fmla="*/ 740721 w 740721"/>
                  <a:gd name="connsiteY2" fmla="*/ 428499 h 428499"/>
                  <a:gd name="connsiteX3" fmla="*/ 738712 w 740721"/>
                  <a:gd name="connsiteY3" fmla="*/ 428499 h 428499"/>
                  <a:gd name="connsiteX4" fmla="*/ 365509 w 740721"/>
                  <a:gd name="connsiteY4" fmla="*/ 169146 h 428499"/>
                  <a:gd name="connsiteX5" fmla="*/ 0 w 740721"/>
                  <a:gd name="connsiteY5" fmla="*/ 423151 h 428499"/>
                  <a:gd name="connsiteX6" fmla="*/ 0 w 740721"/>
                  <a:gd name="connsiteY6" fmla="*/ 254005 h 42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721" h="428499">
                    <a:moveTo>
                      <a:pt x="365509" y="0"/>
                    </a:moveTo>
                    <a:lnTo>
                      <a:pt x="740721" y="260749"/>
                    </a:lnTo>
                    <a:lnTo>
                      <a:pt x="740721" y="428499"/>
                    </a:lnTo>
                    <a:lnTo>
                      <a:pt x="738712" y="428499"/>
                    </a:lnTo>
                    <a:lnTo>
                      <a:pt x="365509" y="169146"/>
                    </a:lnTo>
                    <a:lnTo>
                      <a:pt x="0" y="423151"/>
                    </a:lnTo>
                    <a:lnTo>
                      <a:pt x="0" y="254005"/>
                    </a:lnTo>
                    <a:close/>
                  </a:path>
                </a:pathLst>
              </a:custGeom>
              <a:solidFill>
                <a:sysClr val="window" lastClr="FFFFFF">
                  <a:alpha val="50000"/>
                </a:sysClr>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grpSp>
      </p:grpSp>
      <p:pic>
        <p:nvPicPr>
          <p:cNvPr id="98" name="图片 97" descr="635688408414499534"/>
          <p:cNvPicPr>
            <a:picLocks noChangeAspect="1"/>
          </p:cNvPicPr>
          <p:nvPr/>
        </p:nvPicPr>
        <p:blipFill>
          <a:blip r:embed="rId4">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par>
                          <p:cTn id="26" fill="hold">
                            <p:stCondLst>
                              <p:cond delay="2500"/>
                            </p:stCondLst>
                            <p:childTnLst>
                              <p:par>
                                <p:cTn id="27" presetID="22" presetClass="entr" presetSubtype="4"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 calcmode="lin" valueType="num">
                                      <p:cBhvr additive="base">
                                        <p:cTn id="33" dur="500" fill="hold"/>
                                        <p:tgtEl>
                                          <p:spTgt spid="33"/>
                                        </p:tgtEl>
                                        <p:attrNameLst>
                                          <p:attrName>ppt_x</p:attrName>
                                        </p:attrNameLst>
                                      </p:cBhvr>
                                      <p:tavLst>
                                        <p:tav tm="0">
                                          <p:val>
                                            <p:strVal val="#ppt_x"/>
                                          </p:val>
                                        </p:tav>
                                        <p:tav tm="100000">
                                          <p:val>
                                            <p:strVal val="#ppt_x"/>
                                          </p:val>
                                        </p:tav>
                                      </p:tavLst>
                                    </p:anim>
                                    <p:anim calcmode="lin" valueType="num">
                                      <p:cBhvr additive="base">
                                        <p:cTn id="34" dur="500" fill="hold"/>
                                        <p:tgtEl>
                                          <p:spTgt spid="3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25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fill="hold"/>
                                        <p:tgtEl>
                                          <p:spTgt spid="38"/>
                                        </p:tgtEl>
                                        <p:attrNameLst>
                                          <p:attrName>ppt_x</p:attrName>
                                        </p:attrNameLst>
                                      </p:cBhvr>
                                      <p:tavLst>
                                        <p:tav tm="0">
                                          <p:val>
                                            <p:strVal val="#ppt_x"/>
                                          </p:val>
                                        </p:tav>
                                        <p:tav tm="100000">
                                          <p:val>
                                            <p:strVal val="#ppt_x"/>
                                          </p:val>
                                        </p:tav>
                                      </p:tavLst>
                                    </p:anim>
                                    <p:anim calcmode="lin" valueType="num">
                                      <p:cBhvr additive="base">
                                        <p:cTn id="42" dur="500" fill="hold"/>
                                        <p:tgtEl>
                                          <p:spTgt spid="3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75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100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ppt_x"/>
                                          </p:val>
                                        </p:tav>
                                        <p:tav tm="100000">
                                          <p:val>
                                            <p:strVal val="#ppt_x"/>
                                          </p:val>
                                        </p:tav>
                                      </p:tavLst>
                                    </p:anim>
                                    <p:anim calcmode="lin" valueType="num">
                                      <p:cBhvr additive="base">
                                        <p:cTn id="50" dur="500" fill="hold"/>
                                        <p:tgtEl>
                                          <p:spTgt spid="42"/>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14" presetClass="entr" presetSubtype="1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randombar(horizontal)">
                                      <p:cBhvr>
                                        <p:cTn id="54" dur="500"/>
                                        <p:tgtEl>
                                          <p:spTgt spid="43"/>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randombar(horizontal)">
                                      <p:cBhvr>
                                        <p:cTn id="57" dur="500"/>
                                        <p:tgtEl>
                                          <p:spTgt spid="45"/>
                                        </p:tgtEl>
                                      </p:cBhvr>
                                    </p:animEffect>
                                  </p:childTnLst>
                                </p:cTn>
                              </p:par>
                              <p:par>
                                <p:cTn id="58" presetID="14" presetClass="entr" presetSubtype="10"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randombar(horizontal)">
                                      <p:cBhvr>
                                        <p:cTn id="60" dur="500"/>
                                        <p:tgtEl>
                                          <p:spTgt spid="46"/>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randombar(horizontal)">
                                      <p:cBhvr>
                                        <p:cTn id="63" dur="500"/>
                                        <p:tgtEl>
                                          <p:spTgt spid="47"/>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randombar(horizontal)">
                                      <p:cBhvr>
                                        <p:cTn id="6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35" grpId="0">
        <p:bldAsOne/>
      </p:bldGraphic>
      <p:bldP spid="43" grpId="0"/>
      <p:bldP spid="45" grpId="0"/>
      <p:bldP spid="46" grpId="0"/>
      <p:bldP spid="47" grpId="0"/>
      <p:bldP spid="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战略目标</a:t>
            </a:r>
          </a:p>
        </p:txBody>
      </p:sp>
      <p:graphicFrame>
        <p:nvGraphicFramePr>
          <p:cNvPr id="2" name="图表 1"/>
          <p:cNvGraphicFramePr/>
          <p:nvPr/>
        </p:nvGraphicFramePr>
        <p:xfrm>
          <a:off x="2435984" y="1048752"/>
          <a:ext cx="7228592" cy="3916947"/>
        </p:xfrm>
        <a:graphic>
          <a:graphicData uri="http://schemas.openxmlformats.org/drawingml/2006/chart">
            <c:chart xmlns:c="http://schemas.openxmlformats.org/drawingml/2006/chart" xmlns:r="http://schemas.openxmlformats.org/officeDocument/2006/relationships" r:id="rId3"/>
          </a:graphicData>
        </a:graphic>
      </p:graphicFrame>
      <p:grpSp>
        <p:nvGrpSpPr>
          <p:cNvPr id="63" name="组合 62"/>
          <p:cNvGrpSpPr/>
          <p:nvPr/>
        </p:nvGrpSpPr>
        <p:grpSpPr>
          <a:xfrm>
            <a:off x="5356723" y="5129490"/>
            <a:ext cx="1969498" cy="1049876"/>
            <a:chOff x="1843837" y="5146550"/>
            <a:chExt cx="1969498" cy="1049876"/>
          </a:xfrm>
        </p:grpSpPr>
        <p:grpSp>
          <p:nvGrpSpPr>
            <p:cNvPr id="64" name="组合 63"/>
            <p:cNvGrpSpPr/>
            <p:nvPr/>
          </p:nvGrpSpPr>
          <p:grpSpPr>
            <a:xfrm>
              <a:off x="1890212" y="5257426"/>
              <a:ext cx="1923123" cy="939000"/>
              <a:chOff x="223455" y="2735579"/>
              <a:chExt cx="1923123" cy="939000"/>
            </a:xfrm>
          </p:grpSpPr>
          <p:sp>
            <p:nvSpPr>
              <p:cNvPr id="67" name="文本框 66"/>
              <p:cNvSpPr txBox="1"/>
              <p:nvPr/>
            </p:nvSpPr>
            <p:spPr>
              <a:xfrm>
                <a:off x="223455" y="2735579"/>
                <a:ext cx="1923123" cy="335280"/>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人力资源</a:t>
                </a:r>
              </a:p>
            </p:txBody>
          </p:sp>
          <p:sp>
            <p:nvSpPr>
              <p:cNvPr id="80" name="文本框 79"/>
              <p:cNvSpPr txBox="1"/>
              <p:nvPr/>
            </p:nvSpPr>
            <p:spPr>
              <a:xfrm>
                <a:off x="224531" y="2988779"/>
                <a:ext cx="1411666" cy="685800"/>
              </a:xfrm>
              <a:prstGeom prst="rect">
                <a:avLst/>
              </a:prstGeom>
              <a:noFill/>
            </p:spPr>
            <p:txBody>
              <a:bodyPr wrap="square" rtlCol="0">
                <a:spAutoFit/>
              </a:bodyPr>
              <a:lstStyle/>
              <a:p>
                <a:pPr algn="just">
                  <a:lnSpc>
                    <a:spcPct val="130000"/>
                  </a:lnSpc>
                </a:pPr>
                <a:r>
                  <a:rPr lang="zh-CN" altLang="en-US" sz="1000" dirty="0">
                    <a:solidFill>
                      <a:prstClr val="black">
                        <a:lumMod val="50000"/>
                        <a:lumOff val="50000"/>
                      </a:prstClr>
                    </a:solidFill>
                    <a:latin typeface="微软雅黑" panose="020B0503020204020204" charset="-122"/>
                    <a:ea typeface="微软雅黑" panose="020B0503020204020204" charset="-122"/>
                  </a:rPr>
                  <a:t>企业管理人员的培训计划、培训次数按年</a:t>
                </a:r>
                <a:r>
                  <a:rPr lang="en-US" altLang="zh-CN" sz="1000" dirty="0">
                    <a:solidFill>
                      <a:prstClr val="black">
                        <a:lumMod val="50000"/>
                        <a:lumOff val="50000"/>
                      </a:prstClr>
                    </a:solidFill>
                    <a:latin typeface="微软雅黑" panose="020B0503020204020204" charset="-122"/>
                    <a:ea typeface="微软雅黑" panose="020B0503020204020204" charset="-122"/>
                  </a:rPr>
                  <a:t>10%</a:t>
                </a:r>
                <a:r>
                  <a:rPr lang="zh-CN" altLang="en-US" sz="1000" dirty="0">
                    <a:solidFill>
                      <a:prstClr val="black">
                        <a:lumMod val="50000"/>
                        <a:lumOff val="50000"/>
                      </a:prstClr>
                    </a:solidFill>
                    <a:latin typeface="微软雅黑" panose="020B0503020204020204" charset="-122"/>
                    <a:ea typeface="微软雅黑" panose="020B0503020204020204" charset="-122"/>
                  </a:rPr>
                  <a:t>增速增长。</a:t>
                </a:r>
              </a:p>
            </p:txBody>
          </p:sp>
        </p:grpSp>
        <p:sp>
          <p:nvSpPr>
            <p:cNvPr id="65" name="椭圆 64"/>
            <p:cNvSpPr/>
            <p:nvPr/>
          </p:nvSpPr>
          <p:spPr>
            <a:xfrm>
              <a:off x="1843837" y="5380943"/>
              <a:ext cx="104219" cy="104219"/>
            </a:xfrm>
            <a:prstGeom prst="ellipse">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pic>
          <p:nvPicPr>
            <p:cNvPr id="66" name="图片 65"/>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5400000">
              <a:off x="2717454" y="5597798"/>
              <a:ext cx="1030232" cy="127736"/>
            </a:xfrm>
            <a:prstGeom prst="rect">
              <a:avLst/>
            </a:prstGeom>
          </p:spPr>
        </p:pic>
      </p:grpSp>
      <p:grpSp>
        <p:nvGrpSpPr>
          <p:cNvPr id="81" name="组合 80"/>
          <p:cNvGrpSpPr/>
          <p:nvPr/>
        </p:nvGrpSpPr>
        <p:grpSpPr>
          <a:xfrm>
            <a:off x="6925173" y="5147270"/>
            <a:ext cx="1969498" cy="1030232"/>
            <a:chOff x="1843837" y="5146550"/>
            <a:chExt cx="1969498" cy="1030232"/>
          </a:xfrm>
        </p:grpSpPr>
        <p:grpSp>
          <p:nvGrpSpPr>
            <p:cNvPr id="82" name="组合 81"/>
            <p:cNvGrpSpPr/>
            <p:nvPr/>
          </p:nvGrpSpPr>
          <p:grpSpPr>
            <a:xfrm>
              <a:off x="1890212" y="5257426"/>
              <a:ext cx="1923123" cy="918895"/>
              <a:chOff x="223455" y="2735579"/>
              <a:chExt cx="1923123" cy="918895"/>
            </a:xfrm>
          </p:grpSpPr>
          <p:sp>
            <p:nvSpPr>
              <p:cNvPr id="85" name="文本框 84"/>
              <p:cNvSpPr txBox="1"/>
              <p:nvPr/>
            </p:nvSpPr>
            <p:spPr>
              <a:xfrm>
                <a:off x="223455" y="2735579"/>
                <a:ext cx="1923123" cy="335280"/>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销售额</a:t>
                </a:r>
              </a:p>
            </p:txBody>
          </p:sp>
          <p:sp>
            <p:nvSpPr>
              <p:cNvPr id="86" name="文本框 85"/>
              <p:cNvSpPr txBox="1"/>
              <p:nvPr/>
            </p:nvSpPr>
            <p:spPr>
              <a:xfrm>
                <a:off x="224531" y="2988779"/>
                <a:ext cx="1411666" cy="665695"/>
              </a:xfrm>
              <a:prstGeom prst="rect">
                <a:avLst/>
              </a:prstGeom>
              <a:noFill/>
            </p:spPr>
            <p:txBody>
              <a:bodyPr wrap="square" rtlCol="0">
                <a:spAutoFit/>
              </a:bodyPr>
              <a:lstStyle/>
              <a:p>
                <a:pPr algn="just">
                  <a:lnSpc>
                    <a:spcPct val="130000"/>
                  </a:lnSpc>
                </a:pP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年总生产量每年以</a:t>
                </a:r>
                <a:r>
                  <a:rPr lang="en-US" altLang="zh-CN" sz="1000" dirty="0">
                    <a:solidFill>
                      <a:prstClr val="black">
                        <a:lumMod val="50000"/>
                        <a:lumOff val="50000"/>
                      </a:prstClr>
                    </a:solidFill>
                    <a:latin typeface="微软雅黑" panose="020B0503020204020204" charset="-122"/>
                    <a:ea typeface="微软雅黑" panose="020B0503020204020204" charset="-122"/>
                    <a:sym typeface="+mn-ea"/>
                  </a:rPr>
                  <a:t>5%</a:t>
                </a:r>
                <a:r>
                  <a:rPr lang="zh-CN" altLang="en-US" sz="1000" dirty="0">
                    <a:solidFill>
                      <a:prstClr val="black">
                        <a:lumMod val="50000"/>
                        <a:lumOff val="50000"/>
                      </a:prstClr>
                    </a:solidFill>
                    <a:latin typeface="微软雅黑" panose="020B0503020204020204" charset="-122"/>
                    <a:ea typeface="微软雅黑" panose="020B0503020204020204" charset="-122"/>
                    <a:sym typeface="+mn-ea"/>
                  </a:rPr>
                  <a:t>的增长量逐年增长</a:t>
                </a:r>
                <a:endParaRPr lang="zh-CN" altLang="en-US" sz="1000" dirty="0">
                  <a:solidFill>
                    <a:prstClr val="black">
                      <a:lumMod val="50000"/>
                      <a:lumOff val="50000"/>
                    </a:prstClr>
                  </a:solidFill>
                  <a:latin typeface="微软雅黑" panose="020B0503020204020204" charset="-122"/>
                  <a:ea typeface="微软雅黑" panose="020B0503020204020204" charset="-122"/>
                </a:endParaRPr>
              </a:p>
            </p:txBody>
          </p:sp>
        </p:grpSp>
        <p:sp>
          <p:nvSpPr>
            <p:cNvPr id="83" name="椭圆 82"/>
            <p:cNvSpPr/>
            <p:nvPr/>
          </p:nvSpPr>
          <p:spPr>
            <a:xfrm>
              <a:off x="1843837" y="5380943"/>
              <a:ext cx="104219" cy="104219"/>
            </a:xfrm>
            <a:prstGeom prst="ellipse">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pic>
          <p:nvPicPr>
            <p:cNvPr id="84" name="图片 83"/>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5400000">
              <a:off x="2717454" y="5597798"/>
              <a:ext cx="1030232" cy="127736"/>
            </a:xfrm>
            <a:prstGeom prst="rect">
              <a:avLst/>
            </a:prstGeom>
          </p:spPr>
        </p:pic>
      </p:grpSp>
      <p:grpSp>
        <p:nvGrpSpPr>
          <p:cNvPr id="87" name="组合 86"/>
          <p:cNvGrpSpPr/>
          <p:nvPr/>
        </p:nvGrpSpPr>
        <p:grpSpPr>
          <a:xfrm>
            <a:off x="8525373" y="5147270"/>
            <a:ext cx="1969498" cy="1049876"/>
            <a:chOff x="1843837" y="5146550"/>
            <a:chExt cx="1969498" cy="1049876"/>
          </a:xfrm>
        </p:grpSpPr>
        <p:grpSp>
          <p:nvGrpSpPr>
            <p:cNvPr id="88" name="组合 87"/>
            <p:cNvGrpSpPr/>
            <p:nvPr/>
          </p:nvGrpSpPr>
          <p:grpSpPr>
            <a:xfrm>
              <a:off x="1890212" y="5257426"/>
              <a:ext cx="1923123" cy="939000"/>
              <a:chOff x="223455" y="2735579"/>
              <a:chExt cx="1923123" cy="939000"/>
            </a:xfrm>
          </p:grpSpPr>
          <p:sp>
            <p:nvSpPr>
              <p:cNvPr id="91" name="文本框 90"/>
              <p:cNvSpPr txBox="1"/>
              <p:nvPr/>
            </p:nvSpPr>
            <p:spPr>
              <a:xfrm>
                <a:off x="223455" y="2735579"/>
                <a:ext cx="1923123" cy="335280"/>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品牌建设</a:t>
                </a:r>
              </a:p>
            </p:txBody>
          </p:sp>
          <p:sp>
            <p:nvSpPr>
              <p:cNvPr id="92" name="文本框 91"/>
              <p:cNvSpPr txBox="1"/>
              <p:nvPr/>
            </p:nvSpPr>
            <p:spPr>
              <a:xfrm>
                <a:off x="224531" y="2988779"/>
                <a:ext cx="1411666" cy="685800"/>
              </a:xfrm>
              <a:prstGeom prst="rect">
                <a:avLst/>
              </a:prstGeom>
              <a:noFill/>
            </p:spPr>
            <p:txBody>
              <a:bodyPr wrap="square" rtlCol="0">
                <a:spAutoFit/>
              </a:bodyPr>
              <a:lstStyle/>
              <a:p>
                <a:pPr algn="just">
                  <a:lnSpc>
                    <a:spcPct val="130000"/>
                  </a:lnSpc>
                </a:pPr>
                <a:r>
                  <a:rPr lang="zh-CN" altLang="en-US" sz="1000" dirty="0">
                    <a:solidFill>
                      <a:prstClr val="black">
                        <a:lumMod val="50000"/>
                        <a:lumOff val="50000"/>
                      </a:prstClr>
                    </a:solidFill>
                    <a:latin typeface="微软雅黑" panose="020B0503020204020204" charset="-122"/>
                    <a:ea typeface="微软雅黑" panose="020B0503020204020204" charset="-122"/>
                  </a:rPr>
                  <a:t>企业对品牌建设的投入将会以年</a:t>
                </a:r>
                <a:r>
                  <a:rPr lang="en-US" altLang="zh-CN" sz="1000" dirty="0">
                    <a:solidFill>
                      <a:prstClr val="black">
                        <a:lumMod val="50000"/>
                        <a:lumOff val="50000"/>
                      </a:prstClr>
                    </a:solidFill>
                    <a:latin typeface="微软雅黑" panose="020B0503020204020204" charset="-122"/>
                    <a:ea typeface="微软雅黑" panose="020B0503020204020204" charset="-122"/>
                  </a:rPr>
                  <a:t>20%</a:t>
                </a:r>
                <a:r>
                  <a:rPr lang="zh-CN" altLang="en-US" sz="1000" dirty="0">
                    <a:solidFill>
                      <a:prstClr val="black">
                        <a:lumMod val="50000"/>
                        <a:lumOff val="50000"/>
                      </a:prstClr>
                    </a:solidFill>
                    <a:latin typeface="微软雅黑" panose="020B0503020204020204" charset="-122"/>
                    <a:ea typeface="微软雅黑" panose="020B0503020204020204" charset="-122"/>
                  </a:rPr>
                  <a:t>的增速增长。</a:t>
                </a:r>
              </a:p>
            </p:txBody>
          </p:sp>
        </p:grpSp>
        <p:sp>
          <p:nvSpPr>
            <p:cNvPr id="89" name="椭圆 88"/>
            <p:cNvSpPr/>
            <p:nvPr/>
          </p:nvSpPr>
          <p:spPr>
            <a:xfrm>
              <a:off x="1843837" y="5380943"/>
              <a:ext cx="104219" cy="104219"/>
            </a:xfrm>
            <a:prstGeom prst="ellipse">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pic>
          <p:nvPicPr>
            <p:cNvPr id="90" name="图片 89"/>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5400000">
              <a:off x="2717454" y="5597798"/>
              <a:ext cx="1030232" cy="127736"/>
            </a:xfrm>
            <a:prstGeom prst="rect">
              <a:avLst/>
            </a:prstGeom>
          </p:spPr>
        </p:pic>
      </p:grpSp>
      <p:grpSp>
        <p:nvGrpSpPr>
          <p:cNvPr id="7" name="组合 6"/>
          <p:cNvGrpSpPr/>
          <p:nvPr/>
        </p:nvGrpSpPr>
        <p:grpSpPr>
          <a:xfrm>
            <a:off x="3261067" y="3414455"/>
            <a:ext cx="1106480" cy="532507"/>
            <a:chOff x="3370287" y="3757355"/>
            <a:chExt cx="1106480" cy="532507"/>
          </a:xfrm>
        </p:grpSpPr>
        <p:grpSp>
          <p:nvGrpSpPr>
            <p:cNvPr id="8" name="组合 7"/>
            <p:cNvGrpSpPr/>
            <p:nvPr/>
          </p:nvGrpSpPr>
          <p:grpSpPr>
            <a:xfrm>
              <a:off x="3370287" y="3757355"/>
              <a:ext cx="1106480" cy="532507"/>
              <a:chOff x="3446487" y="3757355"/>
              <a:chExt cx="1106480" cy="532507"/>
            </a:xfrm>
          </p:grpSpPr>
          <p:sp>
            <p:nvSpPr>
              <p:cNvPr id="15" name="圆角矩形 14"/>
              <p:cNvSpPr/>
              <p:nvPr/>
            </p:nvSpPr>
            <p:spPr>
              <a:xfrm rot="5400000">
                <a:off x="3725604" y="3478237"/>
                <a:ext cx="532507" cy="1090742"/>
              </a:xfrm>
              <a:prstGeom prst="roundRect">
                <a:avLst>
                  <a:gd name="adj" fmla="val 50000"/>
                </a:avLst>
              </a:prstGeom>
              <a:pattFill prst="dkDnDiag">
                <a:fgClr>
                  <a:srgbClr val="EEEEEE"/>
                </a:fgClr>
                <a:bgClr>
                  <a:srgbClr val="F9F9F9"/>
                </a:bgClr>
              </a:pattFill>
              <a:ln w="12700">
                <a:gradFill flip="none" rotWithShape="1">
                  <a:gsLst>
                    <a:gs pos="0">
                      <a:sysClr val="window" lastClr="FFFFFF"/>
                    </a:gs>
                    <a:gs pos="100000">
                      <a:srgbClr val="DEDEDE"/>
                    </a:gs>
                  </a:gsLst>
                  <a:lin ang="18900000" scaled="0"/>
                  <a:tileRect/>
                </a:gradFill>
              </a:ln>
              <a:effectLst>
                <a:outerShdw blurRad="127000" dist="50800" dir="2700000" algn="tl" rotWithShape="0">
                  <a:prstClr val="black">
                    <a:alpha val="2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nvGrpSpPr>
              <p:cNvPr id="16" name="组合 15"/>
              <p:cNvGrpSpPr/>
              <p:nvPr/>
            </p:nvGrpSpPr>
            <p:grpSpPr>
              <a:xfrm>
                <a:off x="3503769" y="3799164"/>
                <a:ext cx="448888" cy="448888"/>
                <a:chOff x="4181099" y="1427742"/>
                <a:chExt cx="543155" cy="543155"/>
              </a:xfrm>
            </p:grpSpPr>
            <p:sp>
              <p:nvSpPr>
                <p:cNvPr id="20" name="椭圆 19"/>
                <p:cNvSpPr/>
                <p:nvPr/>
              </p:nvSpPr>
              <p:spPr>
                <a:xfrm>
                  <a:off x="4181099" y="1427742"/>
                  <a:ext cx="543155" cy="543155"/>
                </a:xfrm>
                <a:prstGeom prst="ellipse">
                  <a:avLst/>
                </a:prstGeom>
                <a:gradFill>
                  <a:gsLst>
                    <a:gs pos="0">
                      <a:srgbClr val="007BD3"/>
                    </a:gs>
                    <a:gs pos="100000">
                      <a:srgbClr val="034373"/>
                    </a:gs>
                  </a:gsLst>
                  <a:lin ang="5400000" scaled="0"/>
                </a:gradFill>
                <a:ln w="12700">
                  <a:gradFill flip="none" rotWithShape="1">
                    <a:gsLst>
                      <a:gs pos="100000">
                        <a:sysClr val="window" lastClr="FFFFFF"/>
                      </a:gs>
                      <a:gs pos="0">
                        <a:srgbClr val="C9C9C9"/>
                      </a:gs>
                    </a:gsLst>
                    <a:lin ang="8100000" scaled="1"/>
                    <a:tileRect/>
                  </a:gradFill>
                </a:ln>
                <a:effectLst>
                  <a:innerShdw blurRad="63500" dist="25400" dir="13500000">
                    <a:prstClr val="black">
                      <a:alpha val="4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18" name="椭圆 17"/>
                <p:cNvSpPr/>
                <p:nvPr/>
              </p:nvSpPr>
              <p:spPr>
                <a:xfrm>
                  <a:off x="4261831" y="1466922"/>
                  <a:ext cx="386045" cy="317711"/>
                </a:xfrm>
                <a:prstGeom prst="ellipse">
                  <a:avLst/>
                </a:prstGeom>
                <a:gradFill>
                  <a:gsLst>
                    <a:gs pos="90000">
                      <a:srgbClr val="FFB850">
                        <a:alpha val="0"/>
                      </a:srgbClr>
                    </a:gs>
                    <a:gs pos="0">
                      <a:sysClr val="window" lastClr="FFFFFF">
                        <a:alpha val="70000"/>
                      </a:sysClr>
                    </a:gs>
                  </a:gsLst>
                  <a:lin ang="5400000" scaled="0"/>
                </a:gradFill>
                <a:ln w="15875">
                  <a:noFill/>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sp>
            <p:nvSpPr>
              <p:cNvPr id="24" name="文本框 23"/>
              <p:cNvSpPr txBox="1"/>
              <p:nvPr/>
            </p:nvSpPr>
            <p:spPr>
              <a:xfrm>
                <a:off x="3913099" y="3834668"/>
                <a:ext cx="639868" cy="39878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50</a:t>
                </a:r>
                <a:r>
                  <a:rPr lang="en-US" altLang="zh-CN" sz="1200" dirty="0" smtClean="0">
                    <a:gradFill>
                      <a:gsLst>
                        <a:gs pos="0">
                          <a:srgbClr val="007BD3"/>
                        </a:gs>
                        <a:gs pos="100000">
                          <a:srgbClr val="034373"/>
                        </a:gs>
                      </a:gsLst>
                      <a:path path="circle">
                        <a:fillToRect t="100000" r="100000"/>
                      </a:path>
                      <a:tileRect l="-100000" b="-100000"/>
                    </a:gradFill>
                    <a:latin typeface="Impact" panose="020B0806030902050204" pitchFamily="34" charset="0"/>
                  </a:rPr>
                  <a:t>%</a:t>
                </a:r>
              </a:p>
            </p:txBody>
          </p:sp>
        </p:grpSp>
        <p:grpSp>
          <p:nvGrpSpPr>
            <p:cNvPr id="93" name="Group 8"/>
            <p:cNvGrpSpPr>
              <a:grpSpLocks noChangeAspect="1"/>
            </p:cNvGrpSpPr>
            <p:nvPr/>
          </p:nvGrpSpPr>
          <p:grpSpPr bwMode="auto">
            <a:xfrm>
              <a:off x="3555662" y="3913085"/>
              <a:ext cx="188518" cy="190554"/>
              <a:chOff x="4313" y="1262"/>
              <a:chExt cx="463" cy="468"/>
            </a:xfrm>
            <a:solidFill>
              <a:sysClr val="window" lastClr="FFFFFF"/>
            </a:solidFill>
            <a:effectLst/>
          </p:grpSpPr>
          <p:sp>
            <p:nvSpPr>
              <p:cNvPr id="94"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95"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96"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97"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98"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99" name="Freeform 14"/>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100" name="Freeform 15"/>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grpSp>
      </p:grpSp>
      <p:grpSp>
        <p:nvGrpSpPr>
          <p:cNvPr id="9" name="组合 8"/>
          <p:cNvGrpSpPr/>
          <p:nvPr/>
        </p:nvGrpSpPr>
        <p:grpSpPr>
          <a:xfrm>
            <a:off x="7003416" y="1421508"/>
            <a:ext cx="1187450" cy="532507"/>
            <a:chOff x="6988176" y="2267328"/>
            <a:chExt cx="1187450" cy="532507"/>
          </a:xfrm>
        </p:grpSpPr>
        <p:grpSp>
          <p:nvGrpSpPr>
            <p:cNvPr id="68" name="组合 67"/>
            <p:cNvGrpSpPr/>
            <p:nvPr/>
          </p:nvGrpSpPr>
          <p:grpSpPr>
            <a:xfrm>
              <a:off x="6988176" y="2267328"/>
              <a:ext cx="1187450" cy="532507"/>
              <a:chOff x="3446487" y="3757355"/>
              <a:chExt cx="1187450" cy="532507"/>
            </a:xfrm>
          </p:grpSpPr>
          <p:sp>
            <p:nvSpPr>
              <p:cNvPr id="69" name="圆角矩形 68"/>
              <p:cNvSpPr/>
              <p:nvPr/>
            </p:nvSpPr>
            <p:spPr>
              <a:xfrm rot="5400000">
                <a:off x="3725604" y="3478237"/>
                <a:ext cx="532507" cy="1090742"/>
              </a:xfrm>
              <a:prstGeom prst="roundRect">
                <a:avLst>
                  <a:gd name="adj" fmla="val 50000"/>
                </a:avLst>
              </a:prstGeom>
              <a:pattFill prst="dkDnDiag">
                <a:fgClr>
                  <a:srgbClr val="EEEEEE"/>
                </a:fgClr>
                <a:bgClr>
                  <a:srgbClr val="F9F9F9"/>
                </a:bgClr>
              </a:pattFill>
              <a:ln w="12700">
                <a:gradFill flip="none" rotWithShape="1">
                  <a:gsLst>
                    <a:gs pos="0">
                      <a:sysClr val="window" lastClr="FFFFFF"/>
                    </a:gs>
                    <a:gs pos="100000">
                      <a:srgbClr val="DEDEDE"/>
                    </a:gs>
                  </a:gsLst>
                  <a:lin ang="18900000" scaled="0"/>
                  <a:tileRect/>
                </a:gradFill>
              </a:ln>
              <a:effectLst>
                <a:outerShdw blurRad="127000" dist="50800" dir="2700000" algn="tl" rotWithShape="0">
                  <a:prstClr val="black">
                    <a:alpha val="2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nvGrpSpPr>
              <p:cNvPr id="70" name="组合 69"/>
              <p:cNvGrpSpPr/>
              <p:nvPr/>
            </p:nvGrpSpPr>
            <p:grpSpPr>
              <a:xfrm>
                <a:off x="3503769" y="3799164"/>
                <a:ext cx="448888" cy="448888"/>
                <a:chOff x="4181099" y="1427742"/>
                <a:chExt cx="543155" cy="543155"/>
              </a:xfrm>
            </p:grpSpPr>
            <p:sp>
              <p:nvSpPr>
                <p:cNvPr id="72" name="椭圆 71"/>
                <p:cNvSpPr/>
                <p:nvPr/>
              </p:nvSpPr>
              <p:spPr>
                <a:xfrm>
                  <a:off x="4181099" y="1427742"/>
                  <a:ext cx="543155" cy="543155"/>
                </a:xfrm>
                <a:prstGeom prst="ellipse">
                  <a:avLst/>
                </a:prstGeom>
                <a:gradFill>
                  <a:gsLst>
                    <a:gs pos="0">
                      <a:srgbClr val="007BD3"/>
                    </a:gs>
                    <a:gs pos="100000">
                      <a:srgbClr val="034373"/>
                    </a:gs>
                  </a:gsLst>
                  <a:lin ang="5400000" scaled="0"/>
                </a:gradFill>
                <a:ln w="12700">
                  <a:gradFill flip="none" rotWithShape="1">
                    <a:gsLst>
                      <a:gs pos="100000">
                        <a:sysClr val="window" lastClr="FFFFFF"/>
                      </a:gs>
                      <a:gs pos="0">
                        <a:srgbClr val="C9C9C9"/>
                      </a:gs>
                    </a:gsLst>
                    <a:lin ang="8100000" scaled="1"/>
                    <a:tileRect/>
                  </a:gradFill>
                </a:ln>
                <a:effectLst>
                  <a:innerShdw blurRad="63500" dist="25400" dir="13500000">
                    <a:prstClr val="black">
                      <a:alpha val="4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73" name="椭圆 72"/>
                <p:cNvSpPr/>
                <p:nvPr/>
              </p:nvSpPr>
              <p:spPr>
                <a:xfrm>
                  <a:off x="4264713" y="1475565"/>
                  <a:ext cx="386045" cy="317711"/>
                </a:xfrm>
                <a:prstGeom prst="ellipse">
                  <a:avLst/>
                </a:prstGeom>
                <a:gradFill>
                  <a:gsLst>
                    <a:gs pos="90000">
                      <a:srgbClr val="00AF92">
                        <a:alpha val="0"/>
                      </a:srgbClr>
                    </a:gs>
                    <a:gs pos="0">
                      <a:sysClr val="window" lastClr="FFFFFF">
                        <a:alpha val="70000"/>
                      </a:sysClr>
                    </a:gs>
                  </a:gsLst>
                  <a:lin ang="5400000" scaled="0"/>
                </a:gradFill>
                <a:ln w="15875">
                  <a:noFill/>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sp>
            <p:nvSpPr>
              <p:cNvPr id="71" name="文本框 70"/>
              <p:cNvSpPr txBox="1"/>
              <p:nvPr/>
            </p:nvSpPr>
            <p:spPr>
              <a:xfrm>
                <a:off x="3832137" y="3810860"/>
                <a:ext cx="801800" cy="39878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105</a:t>
                </a:r>
                <a:r>
                  <a:rPr lang="en-US" altLang="zh-CN" sz="1200" dirty="0" smtClean="0">
                    <a:gradFill>
                      <a:gsLst>
                        <a:gs pos="0">
                          <a:srgbClr val="007BD3"/>
                        </a:gs>
                        <a:gs pos="100000">
                          <a:srgbClr val="034373"/>
                        </a:gs>
                      </a:gsLst>
                      <a:path path="circle">
                        <a:fillToRect t="100000" r="100000"/>
                      </a:path>
                      <a:tileRect l="-100000" b="-100000"/>
                    </a:gradFill>
                    <a:latin typeface="Impact" panose="020B0806030902050204" pitchFamily="34" charset="0"/>
                  </a:rPr>
                  <a:t>%</a:t>
                </a:r>
              </a:p>
            </p:txBody>
          </p:sp>
        </p:grpSp>
        <p:sp>
          <p:nvSpPr>
            <p:cNvPr id="101" name="Freeform 19"/>
            <p:cNvSpPr/>
            <p:nvPr/>
          </p:nvSpPr>
          <p:spPr bwMode="auto">
            <a:xfrm>
              <a:off x="7204595" y="2405758"/>
              <a:ext cx="130614" cy="255645"/>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ysClr val="window" lastClr="FFFFFF"/>
            </a:solidFill>
            <a:ln>
              <a:noFill/>
            </a:ln>
            <a:effec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grpSp>
      <p:grpSp>
        <p:nvGrpSpPr>
          <p:cNvPr id="10" name="组合 9"/>
          <p:cNvGrpSpPr/>
          <p:nvPr/>
        </p:nvGrpSpPr>
        <p:grpSpPr>
          <a:xfrm>
            <a:off x="4378667" y="1439545"/>
            <a:ext cx="1136622" cy="532507"/>
            <a:chOff x="4424387" y="2969895"/>
            <a:chExt cx="1136622" cy="532507"/>
          </a:xfrm>
        </p:grpSpPr>
        <p:grpSp>
          <p:nvGrpSpPr>
            <p:cNvPr id="50" name="组合 49"/>
            <p:cNvGrpSpPr/>
            <p:nvPr/>
          </p:nvGrpSpPr>
          <p:grpSpPr>
            <a:xfrm>
              <a:off x="4424387" y="2969895"/>
              <a:ext cx="1136622" cy="532507"/>
              <a:chOff x="3446487" y="3757355"/>
              <a:chExt cx="1136622" cy="532507"/>
            </a:xfrm>
          </p:grpSpPr>
          <p:sp>
            <p:nvSpPr>
              <p:cNvPr id="51" name="圆角矩形 50"/>
              <p:cNvSpPr/>
              <p:nvPr/>
            </p:nvSpPr>
            <p:spPr>
              <a:xfrm rot="5400000">
                <a:off x="3725604" y="3478237"/>
                <a:ext cx="532507" cy="1090742"/>
              </a:xfrm>
              <a:prstGeom prst="roundRect">
                <a:avLst>
                  <a:gd name="adj" fmla="val 50000"/>
                </a:avLst>
              </a:prstGeom>
              <a:pattFill prst="dkDnDiag">
                <a:fgClr>
                  <a:srgbClr val="EEEEEE"/>
                </a:fgClr>
                <a:bgClr>
                  <a:srgbClr val="F9F9F9"/>
                </a:bgClr>
              </a:pattFill>
              <a:ln w="12700">
                <a:gradFill flip="none" rotWithShape="1">
                  <a:gsLst>
                    <a:gs pos="0">
                      <a:sysClr val="window" lastClr="FFFFFF"/>
                    </a:gs>
                    <a:gs pos="100000">
                      <a:srgbClr val="DEDEDE"/>
                    </a:gs>
                  </a:gsLst>
                  <a:lin ang="18900000" scaled="0"/>
                  <a:tileRect/>
                </a:gradFill>
              </a:ln>
              <a:effectLst>
                <a:outerShdw blurRad="127000" dist="50800" dir="2700000" algn="tl" rotWithShape="0">
                  <a:prstClr val="black">
                    <a:alpha val="2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nvGrpSpPr>
              <p:cNvPr id="52" name="组合 51"/>
              <p:cNvGrpSpPr/>
              <p:nvPr/>
            </p:nvGrpSpPr>
            <p:grpSpPr>
              <a:xfrm>
                <a:off x="3503770" y="3799164"/>
                <a:ext cx="448888" cy="448888"/>
                <a:chOff x="4181101" y="1427741"/>
                <a:chExt cx="543155" cy="543155"/>
              </a:xfrm>
            </p:grpSpPr>
            <p:sp>
              <p:nvSpPr>
                <p:cNvPr id="54" name="椭圆 53"/>
                <p:cNvSpPr/>
                <p:nvPr/>
              </p:nvSpPr>
              <p:spPr>
                <a:xfrm>
                  <a:off x="4181101" y="1427741"/>
                  <a:ext cx="543155" cy="543155"/>
                </a:xfrm>
                <a:prstGeom prst="ellipse">
                  <a:avLst/>
                </a:prstGeom>
                <a:gradFill>
                  <a:gsLst>
                    <a:gs pos="0">
                      <a:srgbClr val="007BD3"/>
                    </a:gs>
                    <a:gs pos="100000">
                      <a:srgbClr val="034373"/>
                    </a:gs>
                  </a:gsLst>
                  <a:lin ang="5400000" scaled="0"/>
                </a:gradFill>
                <a:ln w="12700">
                  <a:gradFill flip="none" rotWithShape="1">
                    <a:gsLst>
                      <a:gs pos="100000">
                        <a:sysClr val="window" lastClr="FFFFFF"/>
                      </a:gs>
                      <a:gs pos="0">
                        <a:srgbClr val="C9C9C9"/>
                      </a:gs>
                    </a:gsLst>
                    <a:lin ang="8100000" scaled="1"/>
                    <a:tileRect/>
                  </a:gradFill>
                </a:ln>
                <a:effectLst>
                  <a:innerShdw blurRad="63500" dist="25400" dir="13500000">
                    <a:prstClr val="black">
                      <a:alpha val="4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55" name="椭圆 54"/>
                <p:cNvSpPr/>
                <p:nvPr/>
              </p:nvSpPr>
              <p:spPr>
                <a:xfrm>
                  <a:off x="4261831" y="1466922"/>
                  <a:ext cx="386045" cy="317711"/>
                </a:xfrm>
                <a:prstGeom prst="ellipse">
                  <a:avLst/>
                </a:prstGeom>
                <a:gradFill>
                  <a:gsLst>
                    <a:gs pos="90000">
                      <a:srgbClr val="01ACBE">
                        <a:alpha val="0"/>
                      </a:srgbClr>
                    </a:gs>
                    <a:gs pos="0">
                      <a:sysClr val="window" lastClr="FFFFFF">
                        <a:alpha val="70000"/>
                      </a:sysClr>
                    </a:gs>
                  </a:gsLst>
                  <a:lin ang="5400000" scaled="0"/>
                </a:gradFill>
                <a:ln w="15875">
                  <a:noFill/>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sp>
            <p:nvSpPr>
              <p:cNvPr id="53" name="文本框 52"/>
              <p:cNvSpPr txBox="1"/>
              <p:nvPr/>
            </p:nvSpPr>
            <p:spPr>
              <a:xfrm>
                <a:off x="3864677" y="3814030"/>
                <a:ext cx="718432" cy="39878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105</a:t>
                </a:r>
                <a:r>
                  <a:rPr lang="en-US" altLang="zh-CN" sz="1200" dirty="0" smtClean="0">
                    <a:gradFill>
                      <a:gsLst>
                        <a:gs pos="0">
                          <a:srgbClr val="007BD3"/>
                        </a:gs>
                        <a:gs pos="100000">
                          <a:srgbClr val="034373"/>
                        </a:gs>
                      </a:gsLst>
                      <a:path path="circle">
                        <a:fillToRect t="100000" r="100000"/>
                      </a:path>
                      <a:tileRect l="-100000" b="-100000"/>
                    </a:gradFill>
                    <a:latin typeface="Impact" panose="020B0806030902050204" pitchFamily="34" charset="0"/>
                  </a:rPr>
                  <a:t>%</a:t>
                </a:r>
              </a:p>
            </p:txBody>
          </p:sp>
        </p:grpSp>
        <p:grpSp>
          <p:nvGrpSpPr>
            <p:cNvPr id="102" name="Group 22"/>
            <p:cNvGrpSpPr>
              <a:grpSpLocks noChangeAspect="1"/>
            </p:cNvGrpSpPr>
            <p:nvPr/>
          </p:nvGrpSpPr>
          <p:grpSpPr bwMode="auto">
            <a:xfrm>
              <a:off x="4604975" y="3133294"/>
              <a:ext cx="205741" cy="205741"/>
              <a:chOff x="3617" y="1935"/>
              <a:chExt cx="446" cy="446"/>
            </a:xfrm>
            <a:solidFill>
              <a:sysClr val="window" lastClr="FFFFFF"/>
            </a:solidFill>
            <a:effectLst/>
          </p:grpSpPr>
          <p:sp>
            <p:nvSpPr>
              <p:cNvPr id="103"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104" name="Freeform 24"/>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grpSp>
      </p:grpSp>
      <p:grpSp>
        <p:nvGrpSpPr>
          <p:cNvPr id="11" name="组合 10"/>
          <p:cNvGrpSpPr/>
          <p:nvPr/>
        </p:nvGrpSpPr>
        <p:grpSpPr>
          <a:xfrm>
            <a:off x="8430895" y="954783"/>
            <a:ext cx="1140795" cy="532507"/>
            <a:chOff x="8385175" y="1343403"/>
            <a:chExt cx="1140795" cy="532507"/>
          </a:xfrm>
        </p:grpSpPr>
        <p:grpSp>
          <p:nvGrpSpPr>
            <p:cNvPr id="74" name="组合 73"/>
            <p:cNvGrpSpPr/>
            <p:nvPr/>
          </p:nvGrpSpPr>
          <p:grpSpPr>
            <a:xfrm>
              <a:off x="8385175" y="1343403"/>
              <a:ext cx="1140795" cy="532507"/>
              <a:chOff x="3446487" y="3757355"/>
              <a:chExt cx="1140795" cy="532507"/>
            </a:xfrm>
          </p:grpSpPr>
          <p:sp>
            <p:nvSpPr>
              <p:cNvPr id="75" name="圆角矩形 74"/>
              <p:cNvSpPr/>
              <p:nvPr/>
            </p:nvSpPr>
            <p:spPr>
              <a:xfrm rot="5400000">
                <a:off x="3725604" y="3478237"/>
                <a:ext cx="532507" cy="1090742"/>
              </a:xfrm>
              <a:prstGeom prst="roundRect">
                <a:avLst>
                  <a:gd name="adj" fmla="val 50000"/>
                </a:avLst>
              </a:prstGeom>
              <a:pattFill prst="dkDnDiag">
                <a:fgClr>
                  <a:srgbClr val="EEEEEE"/>
                </a:fgClr>
                <a:bgClr>
                  <a:srgbClr val="F9F9F9"/>
                </a:bgClr>
              </a:pattFill>
              <a:ln w="12700">
                <a:gradFill flip="none" rotWithShape="1">
                  <a:gsLst>
                    <a:gs pos="0">
                      <a:sysClr val="window" lastClr="FFFFFF"/>
                    </a:gs>
                    <a:gs pos="100000">
                      <a:srgbClr val="DEDEDE"/>
                    </a:gs>
                  </a:gsLst>
                  <a:lin ang="18900000" scaled="0"/>
                  <a:tileRect/>
                </a:gradFill>
              </a:ln>
              <a:effectLst>
                <a:outerShdw blurRad="127000" dist="50800" dir="2700000" algn="tl" rotWithShape="0">
                  <a:prstClr val="black">
                    <a:alpha val="2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nvGrpSpPr>
              <p:cNvPr id="76" name="组合 75"/>
              <p:cNvGrpSpPr/>
              <p:nvPr/>
            </p:nvGrpSpPr>
            <p:grpSpPr>
              <a:xfrm>
                <a:off x="3503769" y="3799164"/>
                <a:ext cx="448888" cy="448888"/>
                <a:chOff x="4181099" y="1427742"/>
                <a:chExt cx="543155" cy="543155"/>
              </a:xfrm>
            </p:grpSpPr>
            <p:sp>
              <p:nvSpPr>
                <p:cNvPr id="78" name="椭圆 77"/>
                <p:cNvSpPr/>
                <p:nvPr/>
              </p:nvSpPr>
              <p:spPr>
                <a:xfrm>
                  <a:off x="4181099" y="1427742"/>
                  <a:ext cx="543155" cy="543155"/>
                </a:xfrm>
                <a:prstGeom prst="ellipse">
                  <a:avLst/>
                </a:prstGeom>
                <a:gradFill>
                  <a:gsLst>
                    <a:gs pos="0">
                      <a:srgbClr val="007BD3"/>
                    </a:gs>
                    <a:gs pos="100000">
                      <a:srgbClr val="034373"/>
                    </a:gs>
                  </a:gsLst>
                  <a:lin ang="5400000" scaled="0"/>
                </a:gradFill>
                <a:ln w="12700">
                  <a:gradFill flip="none" rotWithShape="1">
                    <a:gsLst>
                      <a:gs pos="100000">
                        <a:sysClr val="window" lastClr="FFFFFF"/>
                      </a:gs>
                      <a:gs pos="0">
                        <a:srgbClr val="C9C9C9"/>
                      </a:gs>
                    </a:gsLst>
                    <a:lin ang="8100000" scaled="1"/>
                    <a:tileRect/>
                  </a:gradFill>
                </a:ln>
                <a:effectLst>
                  <a:innerShdw blurRad="63500" dist="25400" dir="13500000">
                    <a:prstClr val="black">
                      <a:alpha val="4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79" name="椭圆 78"/>
                <p:cNvSpPr/>
                <p:nvPr/>
              </p:nvSpPr>
              <p:spPr>
                <a:xfrm>
                  <a:off x="4261831" y="1466922"/>
                  <a:ext cx="386045" cy="317711"/>
                </a:xfrm>
                <a:prstGeom prst="ellipse">
                  <a:avLst/>
                </a:prstGeom>
                <a:gradFill>
                  <a:gsLst>
                    <a:gs pos="90000">
                      <a:srgbClr val="663A77">
                        <a:alpha val="0"/>
                      </a:srgbClr>
                    </a:gs>
                    <a:gs pos="0">
                      <a:sysClr val="window" lastClr="FFFFFF">
                        <a:alpha val="70000"/>
                      </a:sysClr>
                    </a:gs>
                  </a:gsLst>
                  <a:lin ang="5400000" scaled="0"/>
                </a:gradFill>
                <a:ln w="15875">
                  <a:noFill/>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sp>
            <p:nvSpPr>
              <p:cNvPr id="77" name="文本框 76"/>
              <p:cNvSpPr txBox="1"/>
              <p:nvPr/>
            </p:nvSpPr>
            <p:spPr>
              <a:xfrm>
                <a:off x="3896431" y="3820384"/>
                <a:ext cx="690851" cy="39878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120</a:t>
                </a:r>
                <a:r>
                  <a:rPr lang="en-US" altLang="zh-CN" sz="1200" dirty="0" smtClean="0">
                    <a:gradFill>
                      <a:gsLst>
                        <a:gs pos="0">
                          <a:srgbClr val="007BD3"/>
                        </a:gs>
                        <a:gs pos="100000">
                          <a:srgbClr val="034373"/>
                        </a:gs>
                      </a:gsLst>
                      <a:path path="circle">
                        <a:fillToRect t="100000" r="100000"/>
                      </a:path>
                      <a:tileRect l="-100000" b="-100000"/>
                    </a:gradFill>
                    <a:latin typeface="Impact" panose="020B0806030902050204" pitchFamily="34" charset="0"/>
                  </a:rPr>
                  <a:t>%</a:t>
                </a:r>
              </a:p>
            </p:txBody>
          </p:sp>
        </p:grpSp>
        <p:sp>
          <p:nvSpPr>
            <p:cNvPr id="105" name="Freeform 28"/>
            <p:cNvSpPr>
              <a:spLocks noEditPoints="1"/>
            </p:cNvSpPr>
            <p:nvPr/>
          </p:nvSpPr>
          <p:spPr bwMode="auto">
            <a:xfrm>
              <a:off x="8546600" y="1500343"/>
              <a:ext cx="267367" cy="216573"/>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ysClr val="window" lastClr="FFFFFF"/>
            </a:solidFill>
            <a:ln>
              <a:noFill/>
            </a:ln>
            <a:effec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grpSp>
      <p:grpSp>
        <p:nvGrpSpPr>
          <p:cNvPr id="12" name="组合 11"/>
          <p:cNvGrpSpPr/>
          <p:nvPr/>
        </p:nvGrpSpPr>
        <p:grpSpPr>
          <a:xfrm>
            <a:off x="5769611" y="2009518"/>
            <a:ext cx="1096955" cy="532507"/>
            <a:chOff x="5680076" y="3477003"/>
            <a:chExt cx="1096955" cy="532507"/>
          </a:xfrm>
        </p:grpSpPr>
        <p:grpSp>
          <p:nvGrpSpPr>
            <p:cNvPr id="56" name="组合 55"/>
            <p:cNvGrpSpPr/>
            <p:nvPr/>
          </p:nvGrpSpPr>
          <p:grpSpPr>
            <a:xfrm>
              <a:off x="5680076" y="3477003"/>
              <a:ext cx="1096955" cy="532507"/>
              <a:chOff x="3446487" y="3757355"/>
              <a:chExt cx="1096955" cy="532507"/>
            </a:xfrm>
          </p:grpSpPr>
          <p:sp>
            <p:nvSpPr>
              <p:cNvPr id="57" name="圆角矩形 56"/>
              <p:cNvSpPr/>
              <p:nvPr/>
            </p:nvSpPr>
            <p:spPr>
              <a:xfrm rot="5400000">
                <a:off x="3725604" y="3478237"/>
                <a:ext cx="532507" cy="1090742"/>
              </a:xfrm>
              <a:prstGeom prst="roundRect">
                <a:avLst>
                  <a:gd name="adj" fmla="val 50000"/>
                </a:avLst>
              </a:prstGeom>
              <a:pattFill prst="dkDnDiag">
                <a:fgClr>
                  <a:srgbClr val="EEEEEE"/>
                </a:fgClr>
                <a:bgClr>
                  <a:srgbClr val="F9F9F9"/>
                </a:bgClr>
              </a:pattFill>
              <a:ln w="12700">
                <a:gradFill flip="none" rotWithShape="1">
                  <a:gsLst>
                    <a:gs pos="0">
                      <a:sysClr val="window" lastClr="FFFFFF"/>
                    </a:gs>
                    <a:gs pos="100000">
                      <a:srgbClr val="DEDEDE"/>
                    </a:gs>
                  </a:gsLst>
                  <a:lin ang="18900000" scaled="0"/>
                  <a:tileRect/>
                </a:gradFill>
              </a:ln>
              <a:effectLst>
                <a:outerShdw blurRad="127000" dist="50800" dir="2700000" algn="tl" rotWithShape="0">
                  <a:prstClr val="black">
                    <a:alpha val="2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nvGrpSpPr>
              <p:cNvPr id="58" name="组合 57"/>
              <p:cNvGrpSpPr/>
              <p:nvPr/>
            </p:nvGrpSpPr>
            <p:grpSpPr>
              <a:xfrm>
                <a:off x="3503769" y="3799164"/>
                <a:ext cx="448888" cy="448888"/>
                <a:chOff x="4181099" y="1427742"/>
                <a:chExt cx="543155" cy="543155"/>
              </a:xfrm>
            </p:grpSpPr>
            <p:sp>
              <p:nvSpPr>
                <p:cNvPr id="60" name="椭圆 59"/>
                <p:cNvSpPr/>
                <p:nvPr/>
              </p:nvSpPr>
              <p:spPr>
                <a:xfrm>
                  <a:off x="4181099" y="1427742"/>
                  <a:ext cx="543155" cy="543155"/>
                </a:xfrm>
                <a:prstGeom prst="ellipse">
                  <a:avLst/>
                </a:prstGeom>
                <a:gradFill>
                  <a:gsLst>
                    <a:gs pos="0">
                      <a:srgbClr val="007BD3"/>
                    </a:gs>
                    <a:gs pos="100000">
                      <a:srgbClr val="034373"/>
                    </a:gs>
                  </a:gsLst>
                  <a:lin ang="5400000" scaled="0"/>
                </a:gradFill>
                <a:ln w="12700">
                  <a:gradFill flip="none" rotWithShape="1">
                    <a:gsLst>
                      <a:gs pos="100000">
                        <a:sysClr val="window" lastClr="FFFFFF"/>
                      </a:gs>
                      <a:gs pos="0">
                        <a:srgbClr val="C9C9C9"/>
                      </a:gs>
                    </a:gsLst>
                    <a:lin ang="8100000" scaled="1"/>
                    <a:tileRect/>
                  </a:gradFill>
                </a:ln>
                <a:effectLst>
                  <a:innerShdw blurRad="63500" dist="25400" dir="13500000">
                    <a:prstClr val="black">
                      <a:alpha val="4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sp>
              <p:nvSpPr>
                <p:cNvPr id="61" name="椭圆 60"/>
                <p:cNvSpPr/>
                <p:nvPr/>
              </p:nvSpPr>
              <p:spPr>
                <a:xfrm>
                  <a:off x="4261831" y="1466922"/>
                  <a:ext cx="386045" cy="317711"/>
                </a:xfrm>
                <a:prstGeom prst="ellipse">
                  <a:avLst/>
                </a:prstGeom>
                <a:gradFill>
                  <a:gsLst>
                    <a:gs pos="90000">
                      <a:srgbClr val="E87071">
                        <a:alpha val="0"/>
                      </a:srgbClr>
                    </a:gs>
                    <a:gs pos="0">
                      <a:sysClr val="window" lastClr="FFFFFF">
                        <a:alpha val="70000"/>
                      </a:sysClr>
                    </a:gs>
                  </a:gsLst>
                  <a:lin ang="5400000" scaled="0"/>
                </a:gradFill>
                <a:ln w="15875">
                  <a:noFill/>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gradFill>
                      <a:gsLst>
                        <a:gs pos="0">
                          <a:srgbClr val="007BD3"/>
                        </a:gs>
                        <a:gs pos="100000">
                          <a:srgbClr val="034373"/>
                        </a:gs>
                      </a:gsLst>
                      <a:path path="circle">
                        <a:fillToRect t="100000" r="100000"/>
                      </a:path>
                      <a:tileRect l="-100000" b="-100000"/>
                    </a:gradFill>
                  </a:endParaRPr>
                </a:p>
              </p:txBody>
            </p:sp>
          </p:grpSp>
          <p:sp>
            <p:nvSpPr>
              <p:cNvPr id="59" name="文本框 58"/>
              <p:cNvSpPr txBox="1"/>
              <p:nvPr/>
            </p:nvSpPr>
            <p:spPr>
              <a:xfrm>
                <a:off x="3903574" y="3829905"/>
                <a:ext cx="639868" cy="398780"/>
              </a:xfrm>
              <a:prstGeom prst="rect">
                <a:avLst/>
              </a:prstGeom>
              <a:noFill/>
            </p:spPr>
            <p:txBody>
              <a:bodyPr wrap="square" rtlCol="0">
                <a:spAutoFit/>
              </a:bodyPr>
              <a:lstStyle/>
              <a:p>
                <a:pPr algn="ctr"/>
                <a:r>
                  <a:rPr lang="en-US" altLang="zh-CN" sz="2000" dirty="0" smtClean="0">
                    <a:gradFill>
                      <a:gsLst>
                        <a:gs pos="0">
                          <a:srgbClr val="007BD3"/>
                        </a:gs>
                        <a:gs pos="100000">
                          <a:srgbClr val="034373"/>
                        </a:gs>
                      </a:gsLst>
                      <a:path path="circle">
                        <a:fillToRect t="100000" r="100000"/>
                      </a:path>
                      <a:tileRect l="-100000" b="-100000"/>
                    </a:gradFill>
                    <a:latin typeface="Impact" panose="020B0806030902050204" pitchFamily="34" charset="0"/>
                  </a:rPr>
                  <a:t>110</a:t>
                </a:r>
                <a:r>
                  <a:rPr lang="en-US" altLang="zh-CN" sz="1200" dirty="0" smtClean="0">
                    <a:gradFill>
                      <a:gsLst>
                        <a:gs pos="0">
                          <a:srgbClr val="007BD3"/>
                        </a:gs>
                        <a:gs pos="100000">
                          <a:srgbClr val="034373"/>
                        </a:gs>
                      </a:gsLst>
                      <a:path path="circle">
                        <a:fillToRect t="100000" r="100000"/>
                      </a:path>
                      <a:tileRect l="-100000" b="-100000"/>
                    </a:gradFill>
                    <a:latin typeface="Impact" panose="020B0806030902050204" pitchFamily="34" charset="0"/>
                  </a:rPr>
                  <a:t>%</a:t>
                </a:r>
              </a:p>
            </p:txBody>
          </p:sp>
        </p:grpSp>
        <p:grpSp>
          <p:nvGrpSpPr>
            <p:cNvPr id="106" name="Group 31"/>
            <p:cNvGrpSpPr>
              <a:grpSpLocks noChangeAspect="1"/>
            </p:cNvGrpSpPr>
            <p:nvPr/>
          </p:nvGrpSpPr>
          <p:grpSpPr bwMode="auto">
            <a:xfrm>
              <a:off x="5875051" y="3636917"/>
              <a:ext cx="167453" cy="215428"/>
              <a:chOff x="5177" y="1058"/>
              <a:chExt cx="363" cy="467"/>
            </a:xfrm>
            <a:solidFill>
              <a:sysClr val="window" lastClr="FFFFFF"/>
            </a:solidFill>
            <a:effectLst/>
          </p:grpSpPr>
          <p:sp>
            <p:nvSpPr>
              <p:cNvPr id="107" name="Freeform 32"/>
              <p:cNvSpPr/>
              <p:nvPr/>
            </p:nvSpPr>
            <p:spPr bwMode="auto">
              <a:xfrm>
                <a:off x="5305" y="1288"/>
                <a:ext cx="98" cy="237"/>
              </a:xfrm>
              <a:custGeom>
                <a:avLst/>
                <a:gdLst>
                  <a:gd name="T0" fmla="*/ 48 w 98"/>
                  <a:gd name="T1" fmla="*/ 237 h 237"/>
                  <a:gd name="T2" fmla="*/ 45 w 98"/>
                  <a:gd name="T3" fmla="*/ 230 h 237"/>
                  <a:gd name="T4" fmla="*/ 21 w 98"/>
                  <a:gd name="T5" fmla="*/ 184 h 237"/>
                  <a:gd name="T6" fmla="*/ 0 w 98"/>
                  <a:gd name="T7" fmla="*/ 139 h 237"/>
                  <a:gd name="T8" fmla="*/ 0 w 98"/>
                  <a:gd name="T9" fmla="*/ 137 h 237"/>
                  <a:gd name="T10" fmla="*/ 0 w 98"/>
                  <a:gd name="T11" fmla="*/ 134 h 237"/>
                  <a:gd name="T12" fmla="*/ 45 w 98"/>
                  <a:gd name="T13" fmla="*/ 12 h 237"/>
                  <a:gd name="T14" fmla="*/ 48 w 98"/>
                  <a:gd name="T15" fmla="*/ 0 h 237"/>
                  <a:gd name="T16" fmla="*/ 52 w 98"/>
                  <a:gd name="T17" fmla="*/ 12 h 237"/>
                  <a:gd name="T18" fmla="*/ 96 w 98"/>
                  <a:gd name="T19" fmla="*/ 134 h 237"/>
                  <a:gd name="T20" fmla="*/ 98 w 98"/>
                  <a:gd name="T21" fmla="*/ 137 h 237"/>
                  <a:gd name="T22" fmla="*/ 96 w 98"/>
                  <a:gd name="T23" fmla="*/ 139 h 237"/>
                  <a:gd name="T24" fmla="*/ 74 w 98"/>
                  <a:gd name="T25" fmla="*/ 184 h 237"/>
                  <a:gd name="T26" fmla="*/ 52 w 98"/>
                  <a:gd name="T27" fmla="*/ 230 h 237"/>
                  <a:gd name="T28" fmla="*/ 48 w 98"/>
                  <a:gd name="T29" fmla="*/ 237 h 237"/>
                  <a:gd name="T30" fmla="*/ 48 w 98"/>
                  <a:gd name="T3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237">
                    <a:moveTo>
                      <a:pt x="48" y="237"/>
                    </a:moveTo>
                    <a:lnTo>
                      <a:pt x="45" y="230"/>
                    </a:lnTo>
                    <a:lnTo>
                      <a:pt x="21" y="184"/>
                    </a:lnTo>
                    <a:lnTo>
                      <a:pt x="0" y="139"/>
                    </a:lnTo>
                    <a:lnTo>
                      <a:pt x="0" y="137"/>
                    </a:lnTo>
                    <a:lnTo>
                      <a:pt x="0" y="134"/>
                    </a:lnTo>
                    <a:lnTo>
                      <a:pt x="45" y="12"/>
                    </a:lnTo>
                    <a:lnTo>
                      <a:pt x="48" y="0"/>
                    </a:lnTo>
                    <a:lnTo>
                      <a:pt x="52" y="12"/>
                    </a:lnTo>
                    <a:lnTo>
                      <a:pt x="96" y="134"/>
                    </a:lnTo>
                    <a:lnTo>
                      <a:pt x="98" y="137"/>
                    </a:lnTo>
                    <a:lnTo>
                      <a:pt x="96" y="139"/>
                    </a:lnTo>
                    <a:lnTo>
                      <a:pt x="74" y="184"/>
                    </a:lnTo>
                    <a:lnTo>
                      <a:pt x="52" y="230"/>
                    </a:lnTo>
                    <a:lnTo>
                      <a:pt x="48" y="237"/>
                    </a:lnTo>
                    <a:lnTo>
                      <a:pt x="48" y="2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108" name="Oval 33"/>
              <p:cNvSpPr>
                <a:spLocks noChangeArrowheads="1"/>
              </p:cNvSpPr>
              <p:nvPr/>
            </p:nvSpPr>
            <p:spPr bwMode="auto">
              <a:xfrm>
                <a:off x="5247" y="1058"/>
                <a:ext cx="212" cy="21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109" name="Freeform 34"/>
              <p:cNvSpPr/>
              <p:nvPr/>
            </p:nvSpPr>
            <p:spPr bwMode="auto">
              <a:xfrm>
                <a:off x="5386" y="1290"/>
                <a:ext cx="154" cy="235"/>
              </a:xfrm>
              <a:custGeom>
                <a:avLst/>
                <a:gdLst>
                  <a:gd name="T0" fmla="*/ 50 w 64"/>
                  <a:gd name="T1" fmla="*/ 0 h 98"/>
                  <a:gd name="T2" fmla="*/ 37 w 64"/>
                  <a:gd name="T3" fmla="*/ 0 h 98"/>
                  <a:gd name="T4" fmla="*/ 13 w 64"/>
                  <a:gd name="T5" fmla="*/ 62 h 98"/>
                  <a:gd name="T6" fmla="*/ 0 w 64"/>
                  <a:gd name="T7" fmla="*/ 98 h 98"/>
                  <a:gd name="T8" fmla="*/ 50 w 64"/>
                  <a:gd name="T9" fmla="*/ 98 h 98"/>
                  <a:gd name="T10" fmla="*/ 64 w 64"/>
                  <a:gd name="T11" fmla="*/ 84 h 98"/>
                  <a:gd name="T12" fmla="*/ 64 w 64"/>
                  <a:gd name="T13" fmla="*/ 14 h 98"/>
                  <a:gd name="T14" fmla="*/ 50 w 6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8">
                    <a:moveTo>
                      <a:pt x="50" y="0"/>
                    </a:moveTo>
                    <a:cubicBezTo>
                      <a:pt x="37" y="0"/>
                      <a:pt x="37" y="0"/>
                      <a:pt x="37" y="0"/>
                    </a:cubicBezTo>
                    <a:cubicBezTo>
                      <a:pt x="13" y="62"/>
                      <a:pt x="13" y="62"/>
                      <a:pt x="13" y="62"/>
                    </a:cubicBezTo>
                    <a:cubicBezTo>
                      <a:pt x="0" y="98"/>
                      <a:pt x="0" y="98"/>
                      <a:pt x="0" y="98"/>
                    </a:cubicBezTo>
                    <a:cubicBezTo>
                      <a:pt x="50" y="98"/>
                      <a:pt x="50" y="98"/>
                      <a:pt x="50" y="98"/>
                    </a:cubicBezTo>
                    <a:cubicBezTo>
                      <a:pt x="58" y="98"/>
                      <a:pt x="64" y="92"/>
                      <a:pt x="64" y="84"/>
                    </a:cubicBezTo>
                    <a:cubicBezTo>
                      <a:pt x="64" y="14"/>
                      <a:pt x="64" y="14"/>
                      <a:pt x="64" y="14"/>
                    </a:cubicBezTo>
                    <a:cubicBezTo>
                      <a:pt x="64" y="6"/>
                      <a:pt x="58" y="0"/>
                      <a:pt x="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sp>
            <p:nvSpPr>
              <p:cNvPr id="110" name="Freeform 35"/>
              <p:cNvSpPr/>
              <p:nvPr/>
            </p:nvSpPr>
            <p:spPr bwMode="auto">
              <a:xfrm>
                <a:off x="5177" y="1290"/>
                <a:ext cx="149" cy="235"/>
              </a:xfrm>
              <a:custGeom>
                <a:avLst/>
                <a:gdLst>
                  <a:gd name="T0" fmla="*/ 24 w 62"/>
                  <a:gd name="T1" fmla="*/ 0 h 98"/>
                  <a:gd name="T2" fmla="*/ 13 w 62"/>
                  <a:gd name="T3" fmla="*/ 0 h 98"/>
                  <a:gd name="T4" fmla="*/ 0 w 62"/>
                  <a:gd name="T5" fmla="*/ 14 h 98"/>
                  <a:gd name="T6" fmla="*/ 0 w 62"/>
                  <a:gd name="T7" fmla="*/ 84 h 98"/>
                  <a:gd name="T8" fmla="*/ 13 w 62"/>
                  <a:gd name="T9" fmla="*/ 98 h 98"/>
                  <a:gd name="T10" fmla="*/ 62 w 62"/>
                  <a:gd name="T11" fmla="*/ 98 h 98"/>
                  <a:gd name="T12" fmla="*/ 48 w 62"/>
                  <a:gd name="T13" fmla="*/ 62 h 98"/>
                  <a:gd name="T14" fmla="*/ 24 w 62"/>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8">
                    <a:moveTo>
                      <a:pt x="24" y="0"/>
                    </a:moveTo>
                    <a:cubicBezTo>
                      <a:pt x="13" y="0"/>
                      <a:pt x="13" y="0"/>
                      <a:pt x="13" y="0"/>
                    </a:cubicBezTo>
                    <a:cubicBezTo>
                      <a:pt x="6" y="0"/>
                      <a:pt x="0" y="6"/>
                      <a:pt x="0" y="14"/>
                    </a:cubicBezTo>
                    <a:cubicBezTo>
                      <a:pt x="0" y="84"/>
                      <a:pt x="0" y="84"/>
                      <a:pt x="0" y="84"/>
                    </a:cubicBezTo>
                    <a:cubicBezTo>
                      <a:pt x="0" y="92"/>
                      <a:pt x="6" y="98"/>
                      <a:pt x="13" y="98"/>
                    </a:cubicBezTo>
                    <a:cubicBezTo>
                      <a:pt x="62" y="98"/>
                      <a:pt x="62" y="98"/>
                      <a:pt x="62" y="98"/>
                    </a:cubicBezTo>
                    <a:cubicBezTo>
                      <a:pt x="48" y="62"/>
                      <a:pt x="48" y="62"/>
                      <a:pt x="48" y="62"/>
                    </a:cubicBezTo>
                    <a:lnTo>
                      <a:pt x="2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endParaRPr>
              </a:p>
            </p:txBody>
          </p:sp>
        </p:grpSp>
      </p:grpSp>
      <p:grpSp>
        <p:nvGrpSpPr>
          <p:cNvPr id="6" name="组合 5"/>
          <p:cNvGrpSpPr/>
          <p:nvPr/>
        </p:nvGrpSpPr>
        <p:grpSpPr>
          <a:xfrm>
            <a:off x="3772535" y="5128895"/>
            <a:ext cx="1996440" cy="1029970"/>
            <a:chOff x="5941" y="8077"/>
            <a:chExt cx="3144" cy="1622"/>
          </a:xfrm>
        </p:grpSpPr>
        <p:grpSp>
          <p:nvGrpSpPr>
            <p:cNvPr id="45" name="组合 44"/>
            <p:cNvGrpSpPr/>
            <p:nvPr/>
          </p:nvGrpSpPr>
          <p:grpSpPr>
            <a:xfrm>
              <a:off x="5941" y="8077"/>
              <a:ext cx="3102" cy="1622"/>
              <a:chOff x="1843837" y="5146550"/>
              <a:chExt cx="1969498" cy="1030232"/>
            </a:xfrm>
          </p:grpSpPr>
          <p:grpSp>
            <p:nvGrpSpPr>
              <p:cNvPr id="46" name="组合 45"/>
              <p:cNvGrpSpPr/>
              <p:nvPr/>
            </p:nvGrpSpPr>
            <p:grpSpPr>
              <a:xfrm>
                <a:off x="1890212" y="5257426"/>
                <a:ext cx="1923123" cy="740880"/>
                <a:chOff x="223455" y="2735579"/>
                <a:chExt cx="1923123" cy="740880"/>
              </a:xfrm>
            </p:grpSpPr>
            <p:sp>
              <p:nvSpPr>
                <p:cNvPr id="49" name="文本框 48"/>
                <p:cNvSpPr txBox="1"/>
                <p:nvPr/>
              </p:nvSpPr>
              <p:spPr>
                <a:xfrm>
                  <a:off x="223455" y="2735579"/>
                  <a:ext cx="1923123" cy="335280"/>
                </a:xfrm>
                <a:prstGeom prst="rect">
                  <a:avLst/>
                </a:prstGeom>
                <a:noFill/>
              </p:spPr>
              <p:txBody>
                <a:bodyPr wrap="square" rtlCol="0">
                  <a:spAutoFit/>
                </a:bodyPr>
                <a:lstStyle/>
                <a:p>
                  <a:endPar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endParaRPr>
                </a:p>
              </p:txBody>
            </p:sp>
            <p:sp>
              <p:nvSpPr>
                <p:cNvPr id="62" name="文本框 61"/>
                <p:cNvSpPr txBox="1"/>
                <p:nvPr/>
              </p:nvSpPr>
              <p:spPr>
                <a:xfrm>
                  <a:off x="224531" y="2988779"/>
                  <a:ext cx="1411666" cy="487680"/>
                </a:xfrm>
                <a:prstGeom prst="rect">
                  <a:avLst/>
                </a:prstGeom>
                <a:noFill/>
              </p:spPr>
              <p:txBody>
                <a:bodyPr wrap="square" rtlCol="0">
                  <a:spAutoFit/>
                </a:bodyPr>
                <a:lstStyle/>
                <a:p>
                  <a:pPr algn="just">
                    <a:lnSpc>
                      <a:spcPct val="130000"/>
                    </a:lnSpc>
                  </a:pPr>
                  <a:r>
                    <a:rPr lang="zh-CN" altLang="en-US" sz="1000" dirty="0">
                      <a:solidFill>
                        <a:prstClr val="black">
                          <a:lumMod val="50000"/>
                          <a:lumOff val="50000"/>
                        </a:prstClr>
                      </a:solidFill>
                      <a:latin typeface="微软雅黑" panose="020B0503020204020204" charset="-122"/>
                      <a:ea typeface="微软雅黑" panose="020B0503020204020204" charset="-122"/>
                    </a:rPr>
                    <a:t>年总生产量每年以</a:t>
                  </a:r>
                  <a:r>
                    <a:rPr lang="en-US" altLang="zh-CN" sz="1000" dirty="0">
                      <a:solidFill>
                        <a:prstClr val="black">
                          <a:lumMod val="50000"/>
                          <a:lumOff val="50000"/>
                        </a:prstClr>
                      </a:solidFill>
                      <a:latin typeface="微软雅黑" panose="020B0503020204020204" charset="-122"/>
                      <a:ea typeface="微软雅黑" panose="020B0503020204020204" charset="-122"/>
                    </a:rPr>
                    <a:t>5%</a:t>
                  </a:r>
                  <a:r>
                    <a:rPr lang="zh-CN" altLang="en-US" sz="1000" dirty="0">
                      <a:solidFill>
                        <a:prstClr val="black">
                          <a:lumMod val="50000"/>
                          <a:lumOff val="50000"/>
                        </a:prstClr>
                      </a:solidFill>
                      <a:latin typeface="微软雅黑" panose="020B0503020204020204" charset="-122"/>
                      <a:ea typeface="微软雅黑" panose="020B0503020204020204" charset="-122"/>
                    </a:rPr>
                    <a:t>的增长量逐年增长。</a:t>
                  </a:r>
                </a:p>
              </p:txBody>
            </p:sp>
          </p:grpSp>
          <p:sp>
            <p:nvSpPr>
              <p:cNvPr id="47" name="椭圆 46"/>
              <p:cNvSpPr/>
              <p:nvPr/>
            </p:nvSpPr>
            <p:spPr>
              <a:xfrm>
                <a:off x="1843837" y="5380943"/>
                <a:ext cx="104219" cy="104219"/>
              </a:xfrm>
              <a:prstGeom prst="ellipse">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pic>
            <p:nvPicPr>
              <p:cNvPr id="48" name="图片 47"/>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5400000">
                <a:off x="2717454" y="5597798"/>
                <a:ext cx="1030232" cy="127736"/>
              </a:xfrm>
              <a:prstGeom prst="rect">
                <a:avLst/>
              </a:prstGeom>
            </p:spPr>
          </p:pic>
        </p:grpSp>
        <p:sp>
          <p:nvSpPr>
            <p:cNvPr id="14" name="文本框 13"/>
            <p:cNvSpPr txBox="1"/>
            <p:nvPr/>
          </p:nvSpPr>
          <p:spPr>
            <a:xfrm>
              <a:off x="6057" y="8271"/>
              <a:ext cx="3029" cy="528"/>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生产力</a:t>
              </a:r>
            </a:p>
          </p:txBody>
        </p:sp>
      </p:grpSp>
      <p:grpSp>
        <p:nvGrpSpPr>
          <p:cNvPr id="5" name="组合 4"/>
          <p:cNvGrpSpPr/>
          <p:nvPr/>
        </p:nvGrpSpPr>
        <p:grpSpPr>
          <a:xfrm>
            <a:off x="2021840" y="5122545"/>
            <a:ext cx="2179320" cy="1036955"/>
            <a:chOff x="3184" y="8067"/>
            <a:chExt cx="3432" cy="1633"/>
          </a:xfrm>
        </p:grpSpPr>
        <p:grpSp>
          <p:nvGrpSpPr>
            <p:cNvPr id="3" name="组合 2"/>
            <p:cNvGrpSpPr/>
            <p:nvPr/>
          </p:nvGrpSpPr>
          <p:grpSpPr>
            <a:xfrm>
              <a:off x="3436" y="8078"/>
              <a:ext cx="3180" cy="1622"/>
              <a:chOff x="1909877" y="5146550"/>
              <a:chExt cx="2019028" cy="1030232"/>
            </a:xfrm>
          </p:grpSpPr>
          <p:grpSp>
            <p:nvGrpSpPr>
              <p:cNvPr id="36" name="组合 35"/>
              <p:cNvGrpSpPr/>
              <p:nvPr/>
            </p:nvGrpSpPr>
            <p:grpSpPr>
              <a:xfrm>
                <a:off x="1973838" y="5257426"/>
                <a:ext cx="1955067" cy="740880"/>
                <a:chOff x="307081" y="2735579"/>
                <a:chExt cx="1955067" cy="740880"/>
              </a:xfrm>
            </p:grpSpPr>
            <p:sp>
              <p:nvSpPr>
                <p:cNvPr id="37" name="文本框 36"/>
                <p:cNvSpPr txBox="1"/>
                <p:nvPr/>
              </p:nvSpPr>
              <p:spPr>
                <a:xfrm>
                  <a:off x="339025" y="2735579"/>
                  <a:ext cx="1923123" cy="335280"/>
                </a:xfrm>
                <a:prstGeom prst="rect">
                  <a:avLst/>
                </a:prstGeom>
                <a:noFill/>
              </p:spPr>
              <p:txBody>
                <a:bodyPr wrap="square" rtlCol="0">
                  <a:spAutoFit/>
                </a:bodyPr>
                <a:lstStyle/>
                <a:p>
                  <a:r>
                    <a:rPr lang="zh-CN" altLang="en-US" sz="1600" dirty="0">
                      <a:gradFill>
                        <a:gsLst>
                          <a:gs pos="0">
                            <a:srgbClr val="007BD3"/>
                          </a:gs>
                          <a:gs pos="100000">
                            <a:srgbClr val="034373"/>
                          </a:gs>
                        </a:gsLst>
                        <a:path path="circle">
                          <a:fillToRect t="100000" r="100000"/>
                        </a:path>
                        <a:tileRect l="-100000" b="-100000"/>
                      </a:gradFill>
                      <a:latin typeface="时尚中黑简体" panose="01010104010101010101" pitchFamily="2" charset="-122"/>
                      <a:ea typeface="时尚中黑简体" panose="01010104010101010101" pitchFamily="2" charset="-122"/>
                    </a:rPr>
                    <a:t>市场</a:t>
                  </a:r>
                </a:p>
              </p:txBody>
            </p:sp>
            <p:sp>
              <p:nvSpPr>
                <p:cNvPr id="38" name="文本框 37"/>
                <p:cNvSpPr txBox="1"/>
                <p:nvPr/>
              </p:nvSpPr>
              <p:spPr>
                <a:xfrm>
                  <a:off x="307081" y="2988779"/>
                  <a:ext cx="1411666" cy="487680"/>
                </a:xfrm>
                <a:prstGeom prst="rect">
                  <a:avLst/>
                </a:prstGeom>
                <a:noFill/>
              </p:spPr>
              <p:txBody>
                <a:bodyPr wrap="square" rtlCol="0">
                  <a:spAutoFit/>
                </a:bodyPr>
                <a:lstStyle/>
                <a:p>
                  <a:pPr algn="just">
                    <a:lnSpc>
                      <a:spcPct val="130000"/>
                    </a:lnSpc>
                  </a:pPr>
                  <a:r>
                    <a:rPr lang="zh-CN" altLang="en-US" sz="1000" dirty="0">
                      <a:solidFill>
                        <a:prstClr val="black">
                          <a:lumMod val="50000"/>
                          <a:lumOff val="50000"/>
                        </a:prstClr>
                      </a:solidFill>
                      <a:latin typeface="微软雅黑" panose="020B0503020204020204" charset="-122"/>
                      <a:ea typeface="微软雅黑" panose="020B0503020204020204" charset="-122"/>
                    </a:rPr>
                    <a:t>自主品牌催化器市场占有率</a:t>
                  </a:r>
                  <a:r>
                    <a:rPr lang="en-US" altLang="zh-CN" sz="1000" dirty="0">
                      <a:solidFill>
                        <a:prstClr val="black">
                          <a:lumMod val="50000"/>
                          <a:lumOff val="50000"/>
                        </a:prstClr>
                      </a:solidFill>
                      <a:latin typeface="微软雅黑" panose="020B0503020204020204" charset="-122"/>
                      <a:ea typeface="微软雅黑" panose="020B0503020204020204" charset="-122"/>
                    </a:rPr>
                    <a:t>50%</a:t>
                  </a:r>
                </a:p>
              </p:txBody>
            </p:sp>
          </p:grpSp>
          <p:sp>
            <p:nvSpPr>
              <p:cNvPr id="4" name="椭圆 3"/>
              <p:cNvSpPr/>
              <p:nvPr/>
            </p:nvSpPr>
            <p:spPr>
              <a:xfrm>
                <a:off x="1909877" y="5380943"/>
                <a:ext cx="104219" cy="104219"/>
              </a:xfrm>
              <a:prstGeom prst="ellipse">
                <a:avLst/>
              </a:prstGeom>
              <a:gradFill>
                <a:gsLst>
                  <a:gs pos="0">
                    <a:srgbClr val="007BD3"/>
                  </a:gs>
                  <a:gs pos="100000">
                    <a:srgbClr val="034373"/>
                  </a:gs>
                </a:gsLst>
                <a:lin ang="5400000" scaled="0"/>
              </a:gra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pic>
            <p:nvPicPr>
              <p:cNvPr id="43" name="图片 42"/>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5400000">
                <a:off x="2869854" y="5597798"/>
                <a:ext cx="1030232" cy="127736"/>
              </a:xfrm>
              <a:prstGeom prst="rect">
                <a:avLst/>
              </a:prstGeom>
            </p:spPr>
          </p:pic>
        </p:grpSp>
        <p:pic>
          <p:nvPicPr>
            <p:cNvPr id="17" name="图片 16"/>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Lst>
            </a:blip>
            <a:srcRect t="76775"/>
            <a:stretch>
              <a:fillRect/>
            </a:stretch>
          </p:blipFill>
          <p:spPr>
            <a:xfrm rot="5400000">
              <a:off x="2473" y="8778"/>
              <a:ext cx="1622" cy="201"/>
            </a:xfrm>
            <a:prstGeom prst="rect">
              <a:avLst/>
            </a:prstGeom>
          </p:spPr>
        </p:pic>
      </p:grpSp>
      <p:pic>
        <p:nvPicPr>
          <p:cNvPr id="19" name="图片 18" descr="635688408414499534"/>
          <p:cNvPicPr>
            <a:picLocks noChangeAspect="1"/>
          </p:cNvPicPr>
          <p:nvPr/>
        </p:nvPicPr>
        <p:blipFill>
          <a:blip r:embed="rId6">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1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additive="base">
                                        <p:cTn id="34" dur="500" fill="hold"/>
                                        <p:tgtEl>
                                          <p:spTgt spid="11"/>
                                        </p:tgtEl>
                                        <p:attrNameLst>
                                          <p:attrName>ppt_x</p:attrName>
                                        </p:attrNameLst>
                                      </p:cBhvr>
                                      <p:tavLst>
                                        <p:tav tm="0">
                                          <p:val>
                                            <p:strVal val="#ppt_x"/>
                                          </p:val>
                                        </p:tav>
                                        <p:tav tm="100000">
                                          <p:val>
                                            <p:strVal val="#ppt_x"/>
                                          </p:val>
                                        </p:tav>
                                      </p:tavLst>
                                    </p:anim>
                                    <p:anim calcmode="lin" valueType="num">
                                      <p:cBhvr additive="base">
                                        <p:cTn id="35" dur="5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 presetClass="entr" presetSubtype="4"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childTnLst>
                          </p:cTn>
                        </p:par>
                        <p:par>
                          <p:cTn id="41" fill="hold">
                            <p:stCondLst>
                              <p:cond delay="2000"/>
                            </p:stCondLst>
                            <p:childTnLst>
                              <p:par>
                                <p:cTn id="42" presetID="2" presetClass="entr" presetSubtype="4"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childTnLst>
                          </p:cTn>
                        </p:par>
                        <p:par>
                          <p:cTn id="46" fill="hold">
                            <p:stCondLst>
                              <p:cond delay="2500"/>
                            </p:stCondLst>
                            <p:childTnLst>
                              <p:par>
                                <p:cTn id="47" presetID="16" presetClass="entr" presetSubtype="42" fill="hold"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barn(outHorizontal)">
                                      <p:cBhvr>
                                        <p:cTn id="49" dur="500"/>
                                        <p:tgtEl>
                                          <p:spTgt spid="63"/>
                                        </p:tgtEl>
                                      </p:cBhvr>
                                    </p:animEffect>
                                  </p:childTnLst>
                                </p:cTn>
                              </p:par>
                            </p:childTnLst>
                          </p:cTn>
                        </p:par>
                        <p:par>
                          <p:cTn id="50" fill="hold">
                            <p:stCondLst>
                              <p:cond delay="3000"/>
                            </p:stCondLst>
                            <p:childTnLst>
                              <p:par>
                                <p:cTn id="51" presetID="16" presetClass="entr" presetSubtype="42" fill="hold" nodeType="after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barn(outHorizontal)">
                                      <p:cBhvr>
                                        <p:cTn id="53" dur="500"/>
                                        <p:tgtEl>
                                          <p:spTgt spid="81"/>
                                        </p:tgtEl>
                                      </p:cBhvr>
                                    </p:animEffect>
                                  </p:childTnLst>
                                </p:cTn>
                              </p:par>
                            </p:childTnLst>
                          </p:cTn>
                        </p:par>
                        <p:par>
                          <p:cTn id="54" fill="hold">
                            <p:stCondLst>
                              <p:cond delay="3500"/>
                            </p:stCondLst>
                            <p:childTnLst>
                              <p:par>
                                <p:cTn id="55" presetID="16" presetClass="entr" presetSubtype="42" fill="hold" nodeType="after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barn(outHorizontal)">
                                      <p:cBhvr>
                                        <p:cTn id="5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Graphic spid="2"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680" y="21272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企业前景</a:t>
            </a:r>
          </a:p>
        </p:txBody>
      </p:sp>
      <p:sp>
        <p:nvSpPr>
          <p:cNvPr id="131" name="TextBox 130"/>
          <p:cNvSpPr txBox="1"/>
          <p:nvPr/>
        </p:nvSpPr>
        <p:spPr>
          <a:xfrm>
            <a:off x="1188085" y="1447800"/>
            <a:ext cx="434340" cy="4480560"/>
          </a:xfrm>
          <a:prstGeom prst="rect">
            <a:avLst/>
          </a:prstGeom>
          <a:noFill/>
        </p:spPr>
        <p:txBody>
          <a:bodyPr wrap="square" rtlCol="0">
            <a:spAutoFit/>
          </a:bodyPr>
          <a:lstStyle/>
          <a:p>
            <a:pPr>
              <a:lnSpc>
                <a:spcPct val="120000"/>
              </a:lnSpc>
              <a:defRPr/>
            </a:pPr>
            <a:r>
              <a:rPr lang="zh-CN" altLang="en-US" sz="2000" b="0" kern="0" dirty="0" smtClean="0">
                <a:gradFill>
                  <a:gsLst>
                    <a:gs pos="0">
                      <a:srgbClr val="007BD3"/>
                    </a:gs>
                    <a:gs pos="100000">
                      <a:srgbClr val="034373"/>
                    </a:gs>
                  </a:gsLst>
                  <a:path path="circle">
                    <a:fillToRect t="100000" r="100000"/>
                  </a:path>
                  <a:tileRect l="-100000" b="-100000"/>
                </a:gradFill>
                <a:latin typeface="Arial" panose="020B0604020202020204" pitchFamily="34" charset="0"/>
                <a:ea typeface="微软雅黑" panose="020B0503020204020204" charset="-122"/>
              </a:rPr>
              <a:t>让我们共同努力迈向新辉煌！</a:t>
            </a:r>
          </a:p>
        </p:txBody>
      </p:sp>
      <p:sp>
        <p:nvSpPr>
          <p:cNvPr id="132" name="TextBox 131"/>
          <p:cNvSpPr txBox="1"/>
          <p:nvPr/>
        </p:nvSpPr>
        <p:spPr>
          <a:xfrm>
            <a:off x="1623060" y="1419225"/>
            <a:ext cx="1407795" cy="5200650"/>
          </a:xfrm>
          <a:prstGeom prst="rect">
            <a:avLst/>
          </a:prstGeom>
          <a:noFill/>
        </p:spPr>
        <p:txBody>
          <a:bodyPr wrap="square" rtlCol="0">
            <a:spAutoFit/>
          </a:bodyPr>
          <a:lstStyle/>
          <a:p>
            <a:pPr algn="just">
              <a:lnSpc>
                <a:spcPct val="200000"/>
              </a:lnSpc>
              <a:defRPr/>
            </a:pPr>
            <a:r>
              <a:rPr lang="zh-CN" altLang="en-US" sz="1200" b="1" kern="0" dirty="0" smtClean="0">
                <a:solidFill>
                  <a:schemeClr val="tx1">
                    <a:lumMod val="95000"/>
                    <a:lumOff val="5000"/>
                  </a:schemeClr>
                </a:solidFill>
                <a:latin typeface="Arial" panose="020B0604020202020204" pitchFamily="34" charset="0"/>
                <a:ea typeface="微软雅黑" panose="020B0503020204020204" charset="-122"/>
                <a:sym typeface="+mn-ea"/>
              </a:rPr>
              <a:t>根据行业整体形势及公司发展情况综合分析，预测到“十三五”末期，营业收入超过6.2亿，资产规模达到4.55亿。将公司发展成为中心产业化基地的骨干力量，努力成为国内汽车行业排气系统总成的知名供应商。</a:t>
            </a:r>
          </a:p>
          <a:p>
            <a:pPr algn="just">
              <a:lnSpc>
                <a:spcPct val="200000"/>
              </a:lnSpc>
              <a:defRPr/>
            </a:pPr>
            <a:endParaRPr lang="zh-CN" altLang="en-US" sz="1100" b="1" kern="0" dirty="0" smtClean="0">
              <a:solidFill>
                <a:schemeClr val="tx1">
                  <a:lumMod val="95000"/>
                  <a:lumOff val="5000"/>
                </a:schemeClr>
              </a:solidFill>
              <a:latin typeface="Arial" panose="020B0604020202020204" pitchFamily="34" charset="0"/>
              <a:ea typeface="微软雅黑" panose="020B0503020204020204" charset="-122"/>
              <a:sym typeface="+mn-ea"/>
            </a:endParaRPr>
          </a:p>
          <a:p>
            <a:pPr algn="just">
              <a:lnSpc>
                <a:spcPct val="200000"/>
              </a:lnSpc>
              <a:defRPr/>
            </a:pPr>
            <a:endParaRPr lang="zh-CN" altLang="en-US" sz="1100" b="1" kern="0" dirty="0" smtClean="0">
              <a:solidFill>
                <a:sysClr val="windowText" lastClr="000000">
                  <a:lumMod val="50000"/>
                  <a:lumOff val="50000"/>
                </a:sysClr>
              </a:solidFill>
              <a:latin typeface="Arial" panose="020B0604020202020204" pitchFamily="34" charset="0"/>
              <a:ea typeface="微软雅黑" panose="020B0503020204020204" charset="-122"/>
            </a:endParaRPr>
          </a:p>
        </p:txBody>
      </p:sp>
      <p:grpSp>
        <p:nvGrpSpPr>
          <p:cNvPr id="2" name="组合 1"/>
          <p:cNvGrpSpPr/>
          <p:nvPr/>
        </p:nvGrpSpPr>
        <p:grpSpPr>
          <a:xfrm>
            <a:off x="2424714" y="2238910"/>
            <a:ext cx="8971223" cy="3235115"/>
            <a:chOff x="1275068" y="2211288"/>
            <a:chExt cx="9897218" cy="3570332"/>
          </a:xfrm>
        </p:grpSpPr>
        <p:sp>
          <p:nvSpPr>
            <p:cNvPr id="3" name="椭圆 2"/>
            <p:cNvSpPr/>
            <p:nvPr/>
          </p:nvSpPr>
          <p:spPr>
            <a:xfrm>
              <a:off x="1275068" y="5122168"/>
              <a:ext cx="8865709" cy="659452"/>
            </a:xfrm>
            <a:prstGeom prst="ellipse">
              <a:avLst/>
            </a:prstGeom>
            <a:gradFill flip="none" rotWithShape="1">
              <a:gsLst>
                <a:gs pos="100000">
                  <a:sysClr val="window" lastClr="FFFFFF">
                    <a:lumMod val="75000"/>
                    <a:alpha val="0"/>
                  </a:sysClr>
                </a:gs>
                <a:gs pos="29000">
                  <a:sysClr val="windowText" lastClr="000000">
                    <a:alpha val="18000"/>
                  </a:sysClr>
                </a:gs>
                <a:gs pos="0">
                  <a:sysClr val="windowText" lastClr="000000">
                    <a:alpha val="30000"/>
                  </a:sysClr>
                </a:gs>
              </a:gsLst>
              <a:path path="shape">
                <a:fillToRect l="50000" t="50000" r="50000" b="50000"/>
              </a:path>
              <a:tileRect/>
            </a:gradFill>
            <a:ln w="25400" cap="flat" cmpd="sng" algn="ctr">
              <a:noFill/>
              <a:prstDash val="solid"/>
            </a:ln>
            <a:effectLst>
              <a:softEdge rad="114300"/>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 name="任意多边形 3"/>
            <p:cNvSpPr/>
            <p:nvPr/>
          </p:nvSpPr>
          <p:spPr>
            <a:xfrm rot="19669228">
              <a:off x="3037936" y="2211288"/>
              <a:ext cx="8134350" cy="3473724"/>
            </a:xfrm>
            <a:custGeom>
              <a:avLst/>
              <a:gdLst>
                <a:gd name="connsiteX0" fmla="*/ 371475 w 8134350"/>
                <a:gd name="connsiteY0" fmla="*/ 0 h 3473725"/>
                <a:gd name="connsiteX1" fmla="*/ 3680363 w 8134350"/>
                <a:gd name="connsiteY1" fmla="*/ 0 h 3473725"/>
                <a:gd name="connsiteX2" fmla="*/ 4051838 w 8134350"/>
                <a:gd name="connsiteY2" fmla="*/ 371475 h 3473725"/>
                <a:gd name="connsiteX3" fmla="*/ 4051838 w 8134350"/>
                <a:gd name="connsiteY3" fmla="*/ 371477 h 3473725"/>
                <a:gd name="connsiteX4" fmla="*/ 4051838 w 8134350"/>
                <a:gd name="connsiteY4" fmla="*/ 2267624 h 3473725"/>
                <a:gd name="connsiteX5" fmla="*/ 6989250 w 8134350"/>
                <a:gd name="connsiteY5" fmla="*/ 2267624 h 3473725"/>
                <a:gd name="connsiteX6" fmla="*/ 7009698 w 8134350"/>
                <a:gd name="connsiteY6" fmla="*/ 2269686 h 3473725"/>
                <a:gd name="connsiteX7" fmla="*/ 7009698 w 8134350"/>
                <a:gd name="connsiteY7" fmla="*/ 1961252 h 3473725"/>
                <a:gd name="connsiteX8" fmla="*/ 7012047 w 8134350"/>
                <a:gd name="connsiteY8" fmla="*/ 1930538 h 3473725"/>
                <a:gd name="connsiteX9" fmla="*/ 7015807 w 8134350"/>
                <a:gd name="connsiteY9" fmla="*/ 1914575 h 3473725"/>
                <a:gd name="connsiteX10" fmla="*/ 7016792 w 8134350"/>
                <a:gd name="connsiteY10" fmla="*/ 1908843 h 3473725"/>
                <a:gd name="connsiteX11" fmla="*/ 7017969 w 8134350"/>
                <a:gd name="connsiteY11" fmla="*/ 1905400 h 3473725"/>
                <a:gd name="connsiteX12" fmla="*/ 7018786 w 8134350"/>
                <a:gd name="connsiteY12" fmla="*/ 1901931 h 3473725"/>
                <a:gd name="connsiteX13" fmla="*/ 7020948 w 8134350"/>
                <a:gd name="connsiteY13" fmla="*/ 1896681 h 3473725"/>
                <a:gd name="connsiteX14" fmla="*/ 7026411 w 8134350"/>
                <a:gd name="connsiteY14" fmla="*/ 1880696 h 3473725"/>
                <a:gd name="connsiteX15" fmla="*/ 7140860 w 8134350"/>
                <a:gd name="connsiteY15" fmla="*/ 1805626 h 3473725"/>
                <a:gd name="connsiteX16" fmla="*/ 7184389 w 8134350"/>
                <a:gd name="connsiteY16" fmla="*/ 1824914 h 3473725"/>
                <a:gd name="connsiteX17" fmla="*/ 8076507 w 8134350"/>
                <a:gd name="connsiteY17" fmla="*/ 2503656 h 3473725"/>
                <a:gd name="connsiteX18" fmla="*/ 8134063 w 8134350"/>
                <a:gd name="connsiteY18" fmla="*/ 2625031 h 3473725"/>
                <a:gd name="connsiteX19" fmla="*/ 8134030 w 8134350"/>
                <a:gd name="connsiteY19" fmla="*/ 2647103 h 3473725"/>
                <a:gd name="connsiteX20" fmla="*/ 8133955 w 8134350"/>
                <a:gd name="connsiteY20" fmla="*/ 2647768 h 3473725"/>
                <a:gd name="connsiteX21" fmla="*/ 8134063 w 8134350"/>
                <a:gd name="connsiteY21" fmla="*/ 2653167 h 3473725"/>
                <a:gd name="connsiteX22" fmla="*/ 8076507 w 8134350"/>
                <a:gd name="connsiteY22" fmla="*/ 2774542 h 3473725"/>
                <a:gd name="connsiteX23" fmla="*/ 7184389 w 8134350"/>
                <a:gd name="connsiteY23" fmla="*/ 3453283 h 3473725"/>
                <a:gd name="connsiteX24" fmla="*/ 7040099 w 8134350"/>
                <a:gd name="connsiteY24" fmla="*/ 3422552 h 3473725"/>
                <a:gd name="connsiteX25" fmla="*/ 7033235 w 8134350"/>
                <a:gd name="connsiteY25" fmla="*/ 3409989 h 3473725"/>
                <a:gd name="connsiteX26" fmla="*/ 7029448 w 8134350"/>
                <a:gd name="connsiteY26" fmla="*/ 3403942 h 3473725"/>
                <a:gd name="connsiteX27" fmla="*/ 7027973 w 8134350"/>
                <a:gd name="connsiteY27" fmla="*/ 3400360 h 3473725"/>
                <a:gd name="connsiteX28" fmla="*/ 7026411 w 8134350"/>
                <a:gd name="connsiteY28" fmla="*/ 3397501 h 3473725"/>
                <a:gd name="connsiteX29" fmla="*/ 7024537 w 8134350"/>
                <a:gd name="connsiteY29" fmla="*/ 3392018 h 3473725"/>
                <a:gd name="connsiteX30" fmla="*/ 7018786 w 8134350"/>
                <a:gd name="connsiteY30" fmla="*/ 3378055 h 3473725"/>
                <a:gd name="connsiteX31" fmla="*/ 7009698 w 8134350"/>
                <a:gd name="connsiteY31" fmla="*/ 3318734 h 3473725"/>
                <a:gd name="connsiteX32" fmla="*/ 7009698 w 8134350"/>
                <a:gd name="connsiteY32" fmla="*/ 3008513 h 3473725"/>
                <a:gd name="connsiteX33" fmla="*/ 6989250 w 8134350"/>
                <a:gd name="connsiteY33" fmla="*/ 3010574 h 3473725"/>
                <a:gd name="connsiteX34" fmla="*/ 3680362 w 8134350"/>
                <a:gd name="connsiteY34" fmla="*/ 3010574 h 3473725"/>
                <a:gd name="connsiteX35" fmla="*/ 3308887 w 8134350"/>
                <a:gd name="connsiteY35" fmla="*/ 2639099 h 3473725"/>
                <a:gd name="connsiteX36" fmla="*/ 3308888 w 8134350"/>
                <a:gd name="connsiteY36" fmla="*/ 2639094 h 3473725"/>
                <a:gd name="connsiteX37" fmla="*/ 3308888 w 8134350"/>
                <a:gd name="connsiteY37" fmla="*/ 742950 h 3473725"/>
                <a:gd name="connsiteX38" fmla="*/ 371475 w 8134350"/>
                <a:gd name="connsiteY38" fmla="*/ 742950 h 3473725"/>
                <a:gd name="connsiteX39" fmla="*/ 0 w 8134350"/>
                <a:gd name="connsiteY39" fmla="*/ 371475 h 3473725"/>
                <a:gd name="connsiteX40" fmla="*/ 371475 w 8134350"/>
                <a:gd name="connsiteY40" fmla="*/ 0 h 347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134350" h="3473725">
                  <a:moveTo>
                    <a:pt x="371475" y="0"/>
                  </a:moveTo>
                  <a:lnTo>
                    <a:pt x="3680363" y="0"/>
                  </a:lnTo>
                  <a:cubicBezTo>
                    <a:pt x="3885523" y="0"/>
                    <a:pt x="4051838" y="166315"/>
                    <a:pt x="4051838" y="371475"/>
                  </a:cubicBezTo>
                  <a:lnTo>
                    <a:pt x="4051838" y="371477"/>
                  </a:lnTo>
                  <a:lnTo>
                    <a:pt x="4051838" y="2267624"/>
                  </a:lnTo>
                  <a:lnTo>
                    <a:pt x="6989250" y="2267624"/>
                  </a:lnTo>
                  <a:lnTo>
                    <a:pt x="7009698" y="2269686"/>
                  </a:lnTo>
                  <a:lnTo>
                    <a:pt x="7009698" y="1961252"/>
                  </a:lnTo>
                  <a:cubicBezTo>
                    <a:pt x="7009698" y="1950731"/>
                    <a:pt x="7010507" y="1940459"/>
                    <a:pt x="7012047" y="1930538"/>
                  </a:cubicBezTo>
                  <a:lnTo>
                    <a:pt x="7015807" y="1914575"/>
                  </a:lnTo>
                  <a:lnTo>
                    <a:pt x="7016792" y="1908843"/>
                  </a:lnTo>
                  <a:lnTo>
                    <a:pt x="7017969" y="1905400"/>
                  </a:lnTo>
                  <a:lnTo>
                    <a:pt x="7018786" y="1901931"/>
                  </a:lnTo>
                  <a:lnTo>
                    <a:pt x="7020948" y="1896681"/>
                  </a:lnTo>
                  <a:lnTo>
                    <a:pt x="7026411" y="1880696"/>
                  </a:lnTo>
                  <a:cubicBezTo>
                    <a:pt x="7050362" y="1826027"/>
                    <a:pt x="7096135" y="1798312"/>
                    <a:pt x="7140860" y="1805626"/>
                  </a:cubicBezTo>
                  <a:cubicBezTo>
                    <a:pt x="7155769" y="1808064"/>
                    <a:pt x="7170560" y="1814393"/>
                    <a:pt x="7184389" y="1824914"/>
                  </a:cubicBezTo>
                  <a:lnTo>
                    <a:pt x="8076507" y="2503656"/>
                  </a:lnTo>
                  <a:cubicBezTo>
                    <a:pt x="8111078" y="2529958"/>
                    <a:pt x="8131446" y="2576230"/>
                    <a:pt x="8134063" y="2625031"/>
                  </a:cubicBezTo>
                  <a:cubicBezTo>
                    <a:pt x="8134455" y="2632351"/>
                    <a:pt x="8134449" y="2639728"/>
                    <a:pt x="8134030" y="2647103"/>
                  </a:cubicBezTo>
                  <a:lnTo>
                    <a:pt x="8133955" y="2647768"/>
                  </a:lnTo>
                  <a:lnTo>
                    <a:pt x="8134063" y="2653167"/>
                  </a:lnTo>
                  <a:cubicBezTo>
                    <a:pt x="8131446" y="2701968"/>
                    <a:pt x="8111078" y="2748240"/>
                    <a:pt x="8076507" y="2774542"/>
                  </a:cubicBezTo>
                  <a:lnTo>
                    <a:pt x="7184389" y="3453283"/>
                  </a:lnTo>
                  <a:cubicBezTo>
                    <a:pt x="7135990" y="3490106"/>
                    <a:pt x="7075788" y="3475588"/>
                    <a:pt x="7040099" y="3422552"/>
                  </a:cubicBezTo>
                  <a:lnTo>
                    <a:pt x="7033235" y="3409989"/>
                  </a:lnTo>
                  <a:lnTo>
                    <a:pt x="7029448" y="3403942"/>
                  </a:lnTo>
                  <a:lnTo>
                    <a:pt x="7027973" y="3400360"/>
                  </a:lnTo>
                  <a:lnTo>
                    <a:pt x="7026411" y="3397501"/>
                  </a:lnTo>
                  <a:lnTo>
                    <a:pt x="7024537" y="3392018"/>
                  </a:lnTo>
                  <a:lnTo>
                    <a:pt x="7018786" y="3378055"/>
                  </a:lnTo>
                  <a:cubicBezTo>
                    <a:pt x="7012934" y="3359822"/>
                    <a:pt x="7009698" y="3339776"/>
                    <a:pt x="7009698" y="3318734"/>
                  </a:cubicBezTo>
                  <a:lnTo>
                    <a:pt x="7009698" y="3008513"/>
                  </a:lnTo>
                  <a:lnTo>
                    <a:pt x="6989250" y="3010574"/>
                  </a:lnTo>
                  <a:lnTo>
                    <a:pt x="3680362" y="3010574"/>
                  </a:lnTo>
                  <a:cubicBezTo>
                    <a:pt x="3475202" y="3010574"/>
                    <a:pt x="3308887" y="2844259"/>
                    <a:pt x="3308887" y="2639099"/>
                  </a:cubicBezTo>
                  <a:lnTo>
                    <a:pt x="3308888" y="2639094"/>
                  </a:lnTo>
                  <a:lnTo>
                    <a:pt x="3308888" y="742950"/>
                  </a:lnTo>
                  <a:lnTo>
                    <a:pt x="371475" y="742950"/>
                  </a:lnTo>
                  <a:cubicBezTo>
                    <a:pt x="166315" y="742950"/>
                    <a:pt x="0" y="576635"/>
                    <a:pt x="0" y="371475"/>
                  </a:cubicBezTo>
                  <a:cubicBezTo>
                    <a:pt x="0" y="166315"/>
                    <a:pt x="166315" y="0"/>
                    <a:pt x="371475" y="0"/>
                  </a:cubicBezTo>
                  <a:close/>
                </a:path>
              </a:pathLst>
            </a:custGeom>
            <a:gradFill>
              <a:gsLst>
                <a:gs pos="85500">
                  <a:sysClr val="window" lastClr="FFFFFF">
                    <a:lumMod val="75000"/>
                  </a:sysClr>
                </a:gs>
                <a:gs pos="71000">
                  <a:sysClr val="window" lastClr="FFFFFF">
                    <a:lumMod val="95000"/>
                  </a:sysClr>
                </a:gs>
                <a:gs pos="54000">
                  <a:sysClr val="window" lastClr="FFFFFF">
                    <a:lumMod val="75000"/>
                  </a:sysClr>
                </a:gs>
                <a:gs pos="37000">
                  <a:sysClr val="window" lastClr="FFFFFF">
                    <a:lumMod val="95000"/>
                  </a:sysClr>
                </a:gs>
                <a:gs pos="19000">
                  <a:sysClr val="window" lastClr="FFFFFF">
                    <a:lumMod val="75000"/>
                  </a:sysClr>
                </a:gs>
                <a:gs pos="100000">
                  <a:sysClr val="window" lastClr="FFFFFF">
                    <a:lumMod val="95000"/>
                  </a:sysClr>
                </a:gs>
                <a:gs pos="0">
                  <a:sysClr val="window" lastClr="FFFFFF">
                    <a:lumMod val="95000"/>
                  </a:sysClr>
                </a:gs>
              </a:gsLst>
              <a:lin ang="6000000" scaled="0"/>
            </a:gradFill>
            <a:ln w="31750" cap="flat" cmpd="sng" algn="ctr">
              <a:noFill/>
              <a:prstDash val="solid"/>
            </a:ln>
            <a:effectLst>
              <a:outerShdw blurRad="50800" dist="38100" dir="2700000" algn="tl" rotWithShape="0">
                <a:prstClr val="black">
                  <a:alpha val="40000"/>
                </a:prstClr>
              </a:outerShdw>
            </a:effectLst>
            <a:scene3d>
              <a:camera prst="perspectiveRelaxedModerately"/>
              <a:lightRig rig="threePt" dir="t">
                <a:rot lat="0" lon="0" rev="0"/>
              </a:lightRig>
            </a:scene3d>
            <a:sp3d extrusionH="368300" prstMaterial="matte">
              <a:extrusionClr>
                <a:sysClr val="window" lastClr="FFFFFF">
                  <a:lumMod val="65000"/>
                </a:sysClr>
              </a:extrusionClr>
              <a:contourClr>
                <a:sysClr val="window" lastClr="FFFFFF">
                  <a:lumMod val="75000"/>
                </a:sysClr>
              </a:contourClr>
            </a:sp3d>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21" name="组合 20"/>
          <p:cNvGrpSpPr/>
          <p:nvPr/>
        </p:nvGrpSpPr>
        <p:grpSpPr>
          <a:xfrm>
            <a:off x="3591722" y="3811276"/>
            <a:ext cx="882279" cy="881960"/>
            <a:chOff x="2392531" y="3776590"/>
            <a:chExt cx="882164" cy="882164"/>
          </a:xfrm>
        </p:grpSpPr>
        <p:sp>
          <p:nvSpPr>
            <p:cNvPr id="7" name="椭圆 6"/>
            <p:cNvSpPr/>
            <p:nvPr/>
          </p:nvSpPr>
          <p:spPr>
            <a:xfrm>
              <a:off x="2392531" y="3776590"/>
              <a:ext cx="882164" cy="882164"/>
            </a:xfrm>
            <a:prstGeom prst="ellipse">
              <a:avLst/>
            </a:prstGeom>
            <a:gradFill>
              <a:gsLst>
                <a:gs pos="100000">
                  <a:sysClr val="window" lastClr="FFFFFF"/>
                </a:gs>
                <a:gs pos="0">
                  <a:sysClr val="window" lastClr="FFFFFF">
                    <a:lumMod val="75000"/>
                  </a:sysClr>
                </a:gs>
              </a:gsLst>
              <a:lin ang="2700000" scaled="1"/>
            </a:gradFill>
            <a:ln w="19050" cap="flat" cmpd="sng" algn="ctr">
              <a:gradFill flip="none" rotWithShape="1">
                <a:gsLst>
                  <a:gs pos="0">
                    <a:sysClr val="window" lastClr="FFFFFF"/>
                  </a:gs>
                  <a:gs pos="100000">
                    <a:sysClr val="window" lastClr="FFFFFF">
                      <a:lumMod val="65000"/>
                    </a:sysClr>
                  </a:gs>
                </a:gsLst>
                <a:lin ang="2700000" scaled="1"/>
                <a:tileRect/>
              </a:gradFill>
              <a:prstDash val="solid"/>
            </a:ln>
            <a:effectLst>
              <a:outerShdw blurRad="88900" dist="508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9" name="组合 8"/>
            <p:cNvGrpSpPr/>
            <p:nvPr/>
          </p:nvGrpSpPr>
          <p:grpSpPr>
            <a:xfrm>
              <a:off x="2556766" y="3937626"/>
              <a:ext cx="534134" cy="585875"/>
              <a:chOff x="2693291" y="3851188"/>
              <a:chExt cx="534134" cy="585875"/>
            </a:xfrm>
          </p:grpSpPr>
          <p:sp>
            <p:nvSpPr>
              <p:cNvPr id="10" name="文本框 17"/>
              <p:cNvSpPr txBox="1"/>
              <p:nvPr/>
            </p:nvSpPr>
            <p:spPr>
              <a:xfrm>
                <a:off x="2693291" y="3851188"/>
                <a:ext cx="528293" cy="461665"/>
              </a:xfrm>
              <a:prstGeom prst="rect">
                <a:avLst/>
              </a:prstGeom>
              <a:noFill/>
            </p:spPr>
            <p:txBody>
              <a:bodyPr wrap="square" rtlCol="0">
                <a:spAutoFit/>
              </a:bodyPr>
              <a:lstStyle/>
              <a:p>
                <a:pPr algn="ctr"/>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sp>
            <p:nvSpPr>
              <p:cNvPr id="11" name="文本框 18"/>
              <p:cNvSpPr txBox="1"/>
              <p:nvPr/>
            </p:nvSpPr>
            <p:spPr>
              <a:xfrm>
                <a:off x="2693291" y="4160064"/>
                <a:ext cx="534134" cy="276999"/>
              </a:xfrm>
              <a:prstGeom prst="rect">
                <a:avLst/>
              </a:prstGeom>
              <a:noFill/>
            </p:spPr>
            <p:txBody>
              <a:bodyPr wrap="square" rtlCol="0">
                <a:spAutoFit/>
              </a:bodyPr>
              <a:lstStyle/>
              <a:p>
                <a:pPr algn="ctr"/>
                <a:r>
                  <a:rPr lang="en-US" altLang="zh-CN" sz="1200" dirty="0">
                    <a:solidFill>
                      <a:schemeClr val="tx1"/>
                    </a:solidFill>
                    <a:latin typeface="LiHei Pro" panose="020B0500000000000000" pitchFamily="34" charset="-122"/>
                    <a:ea typeface="LiHei Pro" panose="020B0500000000000000" pitchFamily="34" charset="-122"/>
                  </a:rPr>
                  <a:t>ITEM</a:t>
                </a:r>
              </a:p>
            </p:txBody>
          </p:sp>
        </p:grpSp>
      </p:grpSp>
      <p:grpSp>
        <p:nvGrpSpPr>
          <p:cNvPr id="23" name="组合 22"/>
          <p:cNvGrpSpPr/>
          <p:nvPr/>
        </p:nvGrpSpPr>
        <p:grpSpPr>
          <a:xfrm>
            <a:off x="5923747" y="2408651"/>
            <a:ext cx="882279" cy="881960"/>
            <a:chOff x="4724252" y="2373641"/>
            <a:chExt cx="882164" cy="882164"/>
          </a:xfrm>
        </p:grpSpPr>
        <p:sp>
          <p:nvSpPr>
            <p:cNvPr id="8" name="椭圆 7"/>
            <p:cNvSpPr/>
            <p:nvPr/>
          </p:nvSpPr>
          <p:spPr>
            <a:xfrm>
              <a:off x="4724252" y="2373641"/>
              <a:ext cx="882164" cy="882164"/>
            </a:xfrm>
            <a:prstGeom prst="ellipse">
              <a:avLst/>
            </a:prstGeom>
            <a:gradFill>
              <a:gsLst>
                <a:gs pos="100000">
                  <a:sysClr val="window" lastClr="FFFFFF"/>
                </a:gs>
                <a:gs pos="0">
                  <a:sysClr val="window" lastClr="FFFFFF">
                    <a:lumMod val="75000"/>
                  </a:sysClr>
                </a:gs>
              </a:gsLst>
              <a:lin ang="2700000" scaled="1"/>
            </a:gradFill>
            <a:ln w="19050" cap="flat" cmpd="sng" algn="ctr">
              <a:gradFill flip="none" rotWithShape="1">
                <a:gsLst>
                  <a:gs pos="0">
                    <a:sysClr val="window" lastClr="FFFFFF"/>
                  </a:gs>
                  <a:gs pos="100000">
                    <a:sysClr val="window" lastClr="FFFFFF">
                      <a:lumMod val="65000"/>
                    </a:sysClr>
                  </a:gs>
                </a:gsLst>
                <a:lin ang="2700000" scaled="1"/>
                <a:tileRect/>
              </a:gradFill>
              <a:prstDash val="solid"/>
            </a:ln>
            <a:effectLst>
              <a:outerShdw blurRad="88900" dist="508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12" name="组合 11"/>
            <p:cNvGrpSpPr/>
            <p:nvPr/>
          </p:nvGrpSpPr>
          <p:grpSpPr>
            <a:xfrm>
              <a:off x="4898267" y="2524255"/>
              <a:ext cx="534134" cy="585875"/>
              <a:chOff x="2693291" y="3851188"/>
              <a:chExt cx="534134" cy="585875"/>
            </a:xfrm>
          </p:grpSpPr>
          <p:sp>
            <p:nvSpPr>
              <p:cNvPr id="14" name="文本框 21"/>
              <p:cNvSpPr txBox="1"/>
              <p:nvPr/>
            </p:nvSpPr>
            <p:spPr>
              <a:xfrm>
                <a:off x="2693291" y="3851188"/>
                <a:ext cx="528293" cy="461665"/>
              </a:xfrm>
              <a:prstGeom prst="rect">
                <a:avLst/>
              </a:prstGeom>
              <a:noFill/>
            </p:spPr>
            <p:txBody>
              <a:bodyPr wrap="square" rtlCol="0">
                <a:spAutoFit/>
              </a:bodyPr>
              <a:lstStyle/>
              <a:p>
                <a:pPr algn="ctr"/>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02</a:t>
                </a:r>
              </a:p>
            </p:txBody>
          </p:sp>
          <p:sp>
            <p:nvSpPr>
              <p:cNvPr id="15" name="文本框 22"/>
              <p:cNvSpPr txBox="1"/>
              <p:nvPr/>
            </p:nvSpPr>
            <p:spPr>
              <a:xfrm>
                <a:off x="2693291" y="4160064"/>
                <a:ext cx="534134" cy="276999"/>
              </a:xfrm>
              <a:prstGeom prst="rect">
                <a:avLst/>
              </a:prstGeom>
              <a:noFill/>
            </p:spPr>
            <p:txBody>
              <a:bodyPr wrap="square" rtlCol="0">
                <a:spAutoFit/>
              </a:bodyPr>
              <a:lstStyle/>
              <a:p>
                <a:pPr algn="ctr"/>
                <a:r>
                  <a:rPr lang="en-US" altLang="zh-CN" sz="1200" dirty="0">
                    <a:solidFill>
                      <a:schemeClr val="tx1"/>
                    </a:solidFill>
                    <a:latin typeface="LiHei Pro" panose="020B0500000000000000" pitchFamily="34" charset="-122"/>
                    <a:ea typeface="LiHei Pro" panose="020B0500000000000000" pitchFamily="34" charset="-122"/>
                  </a:rPr>
                  <a:t>ITEM</a:t>
                </a:r>
              </a:p>
            </p:txBody>
          </p:sp>
        </p:grpSp>
      </p:grpSp>
      <p:grpSp>
        <p:nvGrpSpPr>
          <p:cNvPr id="24" name="组合 23"/>
          <p:cNvGrpSpPr/>
          <p:nvPr/>
        </p:nvGrpSpPr>
        <p:grpSpPr>
          <a:xfrm>
            <a:off x="6914429" y="3811276"/>
            <a:ext cx="882279" cy="881960"/>
            <a:chOff x="5714805" y="3776590"/>
            <a:chExt cx="882164" cy="882164"/>
          </a:xfrm>
        </p:grpSpPr>
        <p:sp>
          <p:nvSpPr>
            <p:cNvPr id="16" name="椭圆 15"/>
            <p:cNvSpPr/>
            <p:nvPr/>
          </p:nvSpPr>
          <p:spPr>
            <a:xfrm>
              <a:off x="5714805" y="3776590"/>
              <a:ext cx="882164" cy="882164"/>
            </a:xfrm>
            <a:prstGeom prst="ellipse">
              <a:avLst/>
            </a:prstGeom>
            <a:gradFill>
              <a:gsLst>
                <a:gs pos="100000">
                  <a:sysClr val="window" lastClr="FFFFFF"/>
                </a:gs>
                <a:gs pos="0">
                  <a:sysClr val="window" lastClr="FFFFFF">
                    <a:lumMod val="75000"/>
                  </a:sysClr>
                </a:gs>
              </a:gsLst>
              <a:lin ang="2700000" scaled="1"/>
            </a:gradFill>
            <a:ln w="19050" cap="flat" cmpd="sng" algn="ctr">
              <a:gradFill flip="none" rotWithShape="1">
                <a:gsLst>
                  <a:gs pos="0">
                    <a:sysClr val="window" lastClr="FFFFFF"/>
                  </a:gs>
                  <a:gs pos="100000">
                    <a:sysClr val="window" lastClr="FFFFFF">
                      <a:lumMod val="65000"/>
                    </a:sysClr>
                  </a:gs>
                </a:gsLst>
                <a:lin ang="2700000" scaled="1"/>
                <a:tileRect/>
              </a:gradFill>
              <a:prstDash val="solid"/>
            </a:ln>
            <a:effectLst>
              <a:outerShdw blurRad="88900" dist="508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17" name="组合 16"/>
            <p:cNvGrpSpPr/>
            <p:nvPr/>
          </p:nvGrpSpPr>
          <p:grpSpPr>
            <a:xfrm>
              <a:off x="5888820" y="3924734"/>
              <a:ext cx="534134" cy="585875"/>
              <a:chOff x="2693291" y="3851188"/>
              <a:chExt cx="534134" cy="585875"/>
            </a:xfrm>
          </p:grpSpPr>
          <p:sp>
            <p:nvSpPr>
              <p:cNvPr id="18" name="文本框 24"/>
              <p:cNvSpPr txBox="1"/>
              <p:nvPr/>
            </p:nvSpPr>
            <p:spPr>
              <a:xfrm>
                <a:off x="2693291" y="3851188"/>
                <a:ext cx="528293" cy="461665"/>
              </a:xfrm>
              <a:prstGeom prst="rect">
                <a:avLst/>
              </a:prstGeom>
              <a:noFill/>
            </p:spPr>
            <p:txBody>
              <a:bodyPr wrap="square" rtlCol="0">
                <a:spAutoFit/>
              </a:bodyPr>
              <a:lstStyle/>
              <a:p>
                <a:pPr algn="ctr"/>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03</a:t>
                </a:r>
              </a:p>
            </p:txBody>
          </p:sp>
          <p:sp>
            <p:nvSpPr>
              <p:cNvPr id="19" name="文本框 25"/>
              <p:cNvSpPr txBox="1"/>
              <p:nvPr/>
            </p:nvSpPr>
            <p:spPr>
              <a:xfrm>
                <a:off x="2693291" y="4160064"/>
                <a:ext cx="534134" cy="276999"/>
              </a:xfrm>
              <a:prstGeom prst="rect">
                <a:avLst/>
              </a:prstGeom>
              <a:noFill/>
            </p:spPr>
            <p:txBody>
              <a:bodyPr wrap="square" rtlCol="0">
                <a:spAutoFit/>
              </a:bodyPr>
              <a:lstStyle/>
              <a:p>
                <a:pPr algn="ctr"/>
                <a:r>
                  <a:rPr lang="en-US" altLang="zh-CN" sz="1200" dirty="0">
                    <a:solidFill>
                      <a:schemeClr val="tx1"/>
                    </a:solidFill>
                    <a:latin typeface="LiHei Pro" panose="020B0500000000000000" pitchFamily="34" charset="-122"/>
                    <a:ea typeface="LiHei Pro" panose="020B0500000000000000" pitchFamily="34" charset="-122"/>
                  </a:rPr>
                  <a:t>ITEM</a:t>
                </a:r>
              </a:p>
            </p:txBody>
          </p:sp>
        </p:grpSp>
      </p:grpSp>
      <p:grpSp>
        <p:nvGrpSpPr>
          <p:cNvPr id="20" name="组合 19"/>
          <p:cNvGrpSpPr/>
          <p:nvPr/>
        </p:nvGrpSpPr>
        <p:grpSpPr>
          <a:xfrm>
            <a:off x="9431614" y="2218091"/>
            <a:ext cx="882279" cy="881960"/>
            <a:chOff x="8203726" y="2183036"/>
            <a:chExt cx="882164" cy="882164"/>
          </a:xfrm>
        </p:grpSpPr>
        <p:sp>
          <p:nvSpPr>
            <p:cNvPr id="22" name="椭圆 21"/>
            <p:cNvSpPr/>
            <p:nvPr/>
          </p:nvSpPr>
          <p:spPr>
            <a:xfrm>
              <a:off x="8203726" y="2183036"/>
              <a:ext cx="882164" cy="882164"/>
            </a:xfrm>
            <a:prstGeom prst="ellipse">
              <a:avLst/>
            </a:prstGeom>
            <a:gradFill>
              <a:gsLst>
                <a:gs pos="100000">
                  <a:sysClr val="window" lastClr="FFFFFF"/>
                </a:gs>
                <a:gs pos="0">
                  <a:sysClr val="window" lastClr="FFFFFF">
                    <a:lumMod val="75000"/>
                  </a:sysClr>
                </a:gs>
              </a:gsLst>
              <a:lin ang="2700000" scaled="1"/>
            </a:gradFill>
            <a:ln w="19050" cap="flat" cmpd="sng" algn="ctr">
              <a:gradFill flip="none" rotWithShape="1">
                <a:gsLst>
                  <a:gs pos="0">
                    <a:sysClr val="window" lastClr="FFFFFF"/>
                  </a:gs>
                  <a:gs pos="100000">
                    <a:sysClr val="window" lastClr="FFFFFF">
                      <a:lumMod val="65000"/>
                    </a:sysClr>
                  </a:gs>
                </a:gsLst>
                <a:lin ang="2700000" scaled="1"/>
                <a:tileRect/>
              </a:gradFill>
              <a:prstDash val="solid"/>
            </a:ln>
            <a:effectLst>
              <a:outerShdw blurRad="88900" dist="50800" dir="2700000" algn="tl"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28" name="组合 27"/>
            <p:cNvGrpSpPr/>
            <p:nvPr/>
          </p:nvGrpSpPr>
          <p:grpSpPr>
            <a:xfrm>
              <a:off x="8377741" y="2331180"/>
              <a:ext cx="534134" cy="585875"/>
              <a:chOff x="2693291" y="3851188"/>
              <a:chExt cx="534134" cy="585875"/>
            </a:xfrm>
          </p:grpSpPr>
          <p:sp>
            <p:nvSpPr>
              <p:cNvPr id="29" name="文本框 27"/>
              <p:cNvSpPr txBox="1"/>
              <p:nvPr/>
            </p:nvSpPr>
            <p:spPr>
              <a:xfrm>
                <a:off x="2693291" y="3851188"/>
                <a:ext cx="528293" cy="461665"/>
              </a:xfrm>
              <a:prstGeom prst="rect">
                <a:avLst/>
              </a:prstGeom>
              <a:noFill/>
            </p:spPr>
            <p:txBody>
              <a:bodyPr wrap="square" rtlCol="0">
                <a:spAutoFit/>
              </a:bodyPr>
              <a:lstStyle/>
              <a:p>
                <a:pPr algn="ctr"/>
                <a:r>
                  <a:rPr lang="en-US" altLang="zh-CN" sz="2400" dirty="0">
                    <a:gradFill>
                      <a:gsLst>
                        <a:gs pos="0">
                          <a:srgbClr val="007BD3"/>
                        </a:gs>
                        <a:gs pos="100000">
                          <a:srgbClr val="034373"/>
                        </a:gs>
                      </a:gsLst>
                      <a:path path="circle">
                        <a:fillToRect t="100000" r="100000"/>
                      </a:path>
                      <a:tileRect l="-100000" b="-100000"/>
                    </a:gradFill>
                    <a:latin typeface="Impact" panose="020B0806030902050204" pitchFamily="34" charset="0"/>
                  </a:rPr>
                  <a:t>04</a:t>
                </a:r>
              </a:p>
            </p:txBody>
          </p:sp>
          <p:sp>
            <p:nvSpPr>
              <p:cNvPr id="30" name="文本框 28"/>
              <p:cNvSpPr txBox="1"/>
              <p:nvPr/>
            </p:nvSpPr>
            <p:spPr>
              <a:xfrm>
                <a:off x="2693291" y="4160064"/>
                <a:ext cx="534134" cy="276999"/>
              </a:xfrm>
              <a:prstGeom prst="rect">
                <a:avLst/>
              </a:prstGeom>
              <a:noFill/>
            </p:spPr>
            <p:txBody>
              <a:bodyPr wrap="square" rtlCol="0">
                <a:spAutoFit/>
              </a:bodyPr>
              <a:lstStyle/>
              <a:p>
                <a:pPr algn="ctr"/>
                <a:r>
                  <a:rPr lang="en-US" altLang="zh-CN" sz="1200" dirty="0">
                    <a:solidFill>
                      <a:schemeClr val="tx1"/>
                    </a:solidFill>
                    <a:latin typeface="LiHei Pro" panose="020B0500000000000000" pitchFamily="34" charset="-122"/>
                    <a:ea typeface="LiHei Pro" panose="020B0500000000000000" pitchFamily="34" charset="-122"/>
                  </a:rPr>
                  <a:t>ITEM</a:t>
                </a:r>
              </a:p>
            </p:txBody>
          </p:sp>
        </p:grpSp>
      </p:grpSp>
      <p:grpSp>
        <p:nvGrpSpPr>
          <p:cNvPr id="33" name="组合 32"/>
          <p:cNvGrpSpPr/>
          <p:nvPr/>
        </p:nvGrpSpPr>
        <p:grpSpPr>
          <a:xfrm>
            <a:off x="3479797" y="3668283"/>
            <a:ext cx="1068997" cy="1863785"/>
            <a:chOff x="2499058" y="3318525"/>
            <a:chExt cx="1068858" cy="1864217"/>
          </a:xfrm>
        </p:grpSpPr>
        <p:sp>
          <p:nvSpPr>
            <p:cNvPr id="34" name="弧形 33"/>
            <p:cNvSpPr/>
            <p:nvPr/>
          </p:nvSpPr>
          <p:spPr>
            <a:xfrm flipH="1">
              <a:off x="2499058" y="3368205"/>
              <a:ext cx="1068858" cy="1068858"/>
            </a:xfrm>
            <a:prstGeom prst="arc">
              <a:avLst>
                <a:gd name="adj1" fmla="val 16200000"/>
                <a:gd name="adj2" fmla="val 5620576"/>
              </a:avLst>
            </a:prstGeom>
            <a:noFill/>
            <a:ln w="15875" cap="flat" cmpd="sng" algn="ctr">
              <a:solidFill>
                <a:sysClr val="window" lastClr="FFFFFF">
                  <a:lumMod val="50000"/>
                </a:sysClr>
              </a:solidFill>
              <a:prstDash val="solid"/>
            </a:ln>
            <a:effectLst/>
          </p:spPr>
          <p:style>
            <a:lnRef idx="1">
              <a:srgbClr val="4F81BD"/>
            </a:lnRef>
            <a:fillRef idx="0">
              <a:srgbClr val="4F81BD"/>
            </a:fillRef>
            <a:effectRef idx="0">
              <a:srgbClr val="4F81BD"/>
            </a:effectRef>
            <a:fontRef idx="minor">
              <a:sysClr val="windowText" lastClr="000000"/>
            </a:fontRef>
          </p:style>
          <p:txBody>
            <a:bodyPr rtlCol="0" anchor="ctr"/>
            <a:lstStyle/>
            <a:p>
              <a:pPr algn="ctr"/>
              <a:endParaRPr lang="zh-CN" altLang="en-US">
                <a:solidFill>
                  <a:prstClr val="black"/>
                </a:solidFill>
              </a:endParaRPr>
            </a:p>
          </p:txBody>
        </p:sp>
        <p:sp>
          <p:nvSpPr>
            <p:cNvPr id="35" name="椭圆 34"/>
            <p:cNvSpPr/>
            <p:nvPr/>
          </p:nvSpPr>
          <p:spPr>
            <a:xfrm>
              <a:off x="3009485" y="3318525"/>
              <a:ext cx="93725" cy="93725"/>
            </a:xfrm>
            <a:prstGeom prst="ellipse">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6" name="任意多边形 35"/>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37" name="椭圆 36"/>
            <p:cNvSpPr/>
            <p:nvPr/>
          </p:nvSpPr>
          <p:spPr>
            <a:xfrm>
              <a:off x="3403594" y="5089017"/>
              <a:ext cx="93725" cy="93725"/>
            </a:xfrm>
            <a:prstGeom prst="ellipse">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38" name="组合 37"/>
          <p:cNvGrpSpPr/>
          <p:nvPr/>
        </p:nvGrpSpPr>
        <p:grpSpPr>
          <a:xfrm>
            <a:off x="6814566" y="3668283"/>
            <a:ext cx="1068997" cy="1863785"/>
            <a:chOff x="2499058" y="3318525"/>
            <a:chExt cx="1068858" cy="1864217"/>
          </a:xfrm>
        </p:grpSpPr>
        <p:sp>
          <p:nvSpPr>
            <p:cNvPr id="39" name="弧形 38"/>
            <p:cNvSpPr/>
            <p:nvPr/>
          </p:nvSpPr>
          <p:spPr>
            <a:xfrm flipH="1">
              <a:off x="2499058" y="3368205"/>
              <a:ext cx="1068858" cy="1068858"/>
            </a:xfrm>
            <a:prstGeom prst="arc">
              <a:avLst>
                <a:gd name="adj1" fmla="val 16200000"/>
                <a:gd name="adj2" fmla="val 5620576"/>
              </a:avLst>
            </a:prstGeom>
            <a:noFill/>
            <a:ln w="15875" cap="flat" cmpd="sng" algn="ctr">
              <a:solidFill>
                <a:sysClr val="window" lastClr="FFFFFF">
                  <a:lumMod val="50000"/>
                </a:sysClr>
              </a:solidFill>
              <a:prstDash val="solid"/>
            </a:ln>
            <a:effectLst/>
          </p:spPr>
          <p:style>
            <a:lnRef idx="1">
              <a:srgbClr val="4F81BD"/>
            </a:lnRef>
            <a:fillRef idx="0">
              <a:srgbClr val="4F81BD"/>
            </a:fillRef>
            <a:effectRef idx="0">
              <a:srgbClr val="4F81BD"/>
            </a:effectRef>
            <a:fontRef idx="minor">
              <a:sysClr val="windowText" lastClr="000000"/>
            </a:fontRef>
          </p:style>
          <p:txBody>
            <a:bodyPr rtlCol="0" anchor="ctr"/>
            <a:lstStyle/>
            <a:p>
              <a:pPr algn="ctr"/>
              <a:endParaRPr lang="zh-CN" altLang="en-US">
                <a:solidFill>
                  <a:prstClr val="black"/>
                </a:solidFill>
              </a:endParaRPr>
            </a:p>
          </p:txBody>
        </p:sp>
        <p:sp>
          <p:nvSpPr>
            <p:cNvPr id="40" name="椭圆 39"/>
            <p:cNvSpPr/>
            <p:nvPr/>
          </p:nvSpPr>
          <p:spPr>
            <a:xfrm>
              <a:off x="3009485" y="3318525"/>
              <a:ext cx="93725" cy="93725"/>
            </a:xfrm>
            <a:prstGeom prst="ellipse">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1" name="任意多边形 40"/>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2" name="椭圆 41"/>
            <p:cNvSpPr/>
            <p:nvPr/>
          </p:nvSpPr>
          <p:spPr>
            <a:xfrm>
              <a:off x="3403594" y="5089017"/>
              <a:ext cx="93725" cy="93725"/>
            </a:xfrm>
            <a:prstGeom prst="ellipse">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43" name="组合 42"/>
          <p:cNvGrpSpPr/>
          <p:nvPr/>
        </p:nvGrpSpPr>
        <p:grpSpPr>
          <a:xfrm flipH="1" flipV="1">
            <a:off x="5862968" y="1588067"/>
            <a:ext cx="1068997" cy="1863785"/>
            <a:chOff x="2499058" y="3318525"/>
            <a:chExt cx="1068858" cy="1864217"/>
          </a:xfrm>
        </p:grpSpPr>
        <p:sp>
          <p:nvSpPr>
            <p:cNvPr id="44" name="弧形 43"/>
            <p:cNvSpPr/>
            <p:nvPr/>
          </p:nvSpPr>
          <p:spPr>
            <a:xfrm flipH="1">
              <a:off x="2499058" y="3368205"/>
              <a:ext cx="1068858" cy="1068858"/>
            </a:xfrm>
            <a:prstGeom prst="arc">
              <a:avLst>
                <a:gd name="adj1" fmla="val 16200000"/>
                <a:gd name="adj2" fmla="val 5620576"/>
              </a:avLst>
            </a:prstGeom>
            <a:noFill/>
            <a:ln w="15875" cap="flat" cmpd="sng" algn="ctr">
              <a:solidFill>
                <a:sysClr val="window" lastClr="FFFFFF">
                  <a:lumMod val="50000"/>
                </a:sysClr>
              </a:solidFill>
              <a:prstDash val="solid"/>
            </a:ln>
            <a:effectLst/>
          </p:spPr>
          <p:style>
            <a:lnRef idx="1">
              <a:srgbClr val="4F81BD"/>
            </a:lnRef>
            <a:fillRef idx="0">
              <a:srgbClr val="4F81BD"/>
            </a:fillRef>
            <a:effectRef idx="0">
              <a:srgbClr val="4F81BD"/>
            </a:effectRef>
            <a:fontRef idx="minor">
              <a:sysClr val="windowText" lastClr="000000"/>
            </a:fontRef>
          </p:style>
          <p:txBody>
            <a:bodyPr rtlCol="0" anchor="ctr"/>
            <a:lstStyle/>
            <a:p>
              <a:pPr algn="ctr"/>
              <a:endParaRPr lang="zh-CN" altLang="en-US">
                <a:solidFill>
                  <a:prstClr val="black"/>
                </a:solidFill>
              </a:endParaRPr>
            </a:p>
          </p:txBody>
        </p:sp>
        <p:sp>
          <p:nvSpPr>
            <p:cNvPr id="45" name="椭圆 44"/>
            <p:cNvSpPr/>
            <p:nvPr/>
          </p:nvSpPr>
          <p:spPr>
            <a:xfrm>
              <a:off x="3009485" y="3318525"/>
              <a:ext cx="93725" cy="93725"/>
            </a:xfrm>
            <a:prstGeom prst="ellipse">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6" name="任意多边形 45"/>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47" name="椭圆 46"/>
            <p:cNvSpPr/>
            <p:nvPr/>
          </p:nvSpPr>
          <p:spPr>
            <a:xfrm>
              <a:off x="3403594" y="5089017"/>
              <a:ext cx="93725" cy="93725"/>
            </a:xfrm>
            <a:prstGeom prst="ellipse">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48" name="组合 47"/>
          <p:cNvGrpSpPr/>
          <p:nvPr/>
        </p:nvGrpSpPr>
        <p:grpSpPr>
          <a:xfrm flipH="1" flipV="1">
            <a:off x="9315883" y="1385551"/>
            <a:ext cx="1068997" cy="1863785"/>
            <a:chOff x="2499058" y="3318525"/>
            <a:chExt cx="1068858" cy="1864217"/>
          </a:xfrm>
        </p:grpSpPr>
        <p:sp>
          <p:nvSpPr>
            <p:cNvPr id="49" name="弧形 48"/>
            <p:cNvSpPr/>
            <p:nvPr/>
          </p:nvSpPr>
          <p:spPr>
            <a:xfrm flipH="1">
              <a:off x="2499058" y="3368205"/>
              <a:ext cx="1068858" cy="1068858"/>
            </a:xfrm>
            <a:prstGeom prst="arc">
              <a:avLst>
                <a:gd name="adj1" fmla="val 16200000"/>
                <a:gd name="adj2" fmla="val 5620576"/>
              </a:avLst>
            </a:prstGeom>
            <a:noFill/>
            <a:ln w="15875" cap="flat" cmpd="sng" algn="ctr">
              <a:solidFill>
                <a:sysClr val="window" lastClr="FFFFFF">
                  <a:lumMod val="50000"/>
                </a:sysClr>
              </a:solidFill>
              <a:prstDash val="solid"/>
            </a:ln>
            <a:effectLst/>
          </p:spPr>
          <p:style>
            <a:lnRef idx="1">
              <a:srgbClr val="4F81BD"/>
            </a:lnRef>
            <a:fillRef idx="0">
              <a:srgbClr val="4F81BD"/>
            </a:fillRef>
            <a:effectRef idx="0">
              <a:srgbClr val="4F81BD"/>
            </a:effectRef>
            <a:fontRef idx="minor">
              <a:sysClr val="windowText" lastClr="000000"/>
            </a:fontRef>
          </p:style>
          <p:txBody>
            <a:bodyPr rtlCol="0" anchor="ctr"/>
            <a:lstStyle/>
            <a:p>
              <a:pPr algn="ctr"/>
              <a:endParaRPr lang="zh-CN" altLang="en-US">
                <a:solidFill>
                  <a:prstClr val="black"/>
                </a:solidFill>
              </a:endParaRPr>
            </a:p>
          </p:txBody>
        </p:sp>
        <p:sp>
          <p:nvSpPr>
            <p:cNvPr id="50" name="椭圆 49"/>
            <p:cNvSpPr/>
            <p:nvPr/>
          </p:nvSpPr>
          <p:spPr>
            <a:xfrm>
              <a:off x="3009485" y="3318525"/>
              <a:ext cx="93725" cy="93725"/>
            </a:xfrm>
            <a:prstGeom prst="ellipse">
              <a:avLst/>
            </a:prstGeom>
            <a:gradFill>
              <a:gsLst>
                <a:gs pos="0">
                  <a:srgbClr val="007BD3"/>
                </a:gs>
                <a:gs pos="100000">
                  <a:srgbClr val="034373"/>
                </a:gs>
              </a:gsLst>
              <a:lin ang="54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1" name="任意多边形 50"/>
            <p:cNvSpPr/>
            <p:nvPr/>
          </p:nvSpPr>
          <p:spPr>
            <a:xfrm>
              <a:off x="3055620" y="4434840"/>
              <a:ext cx="388620" cy="701040"/>
            </a:xfrm>
            <a:custGeom>
              <a:avLst/>
              <a:gdLst>
                <a:gd name="connsiteX0" fmla="*/ 0 w 388620"/>
                <a:gd name="connsiteY0" fmla="*/ 0 h 701040"/>
                <a:gd name="connsiteX1" fmla="*/ 0 w 388620"/>
                <a:gd name="connsiteY1" fmla="*/ 701040 h 701040"/>
                <a:gd name="connsiteX2" fmla="*/ 388620 w 388620"/>
                <a:gd name="connsiteY2" fmla="*/ 701040 h 701040"/>
              </a:gdLst>
              <a:ahLst/>
              <a:cxnLst>
                <a:cxn ang="0">
                  <a:pos x="connsiteX0" y="connsiteY0"/>
                </a:cxn>
                <a:cxn ang="0">
                  <a:pos x="connsiteX1" y="connsiteY1"/>
                </a:cxn>
                <a:cxn ang="0">
                  <a:pos x="connsiteX2" y="connsiteY2"/>
                </a:cxn>
              </a:cxnLst>
              <a:rect l="l" t="t" r="r" b="b"/>
              <a:pathLst>
                <a:path w="388620" h="701040">
                  <a:moveTo>
                    <a:pt x="0" y="0"/>
                  </a:moveTo>
                  <a:lnTo>
                    <a:pt x="0" y="701040"/>
                  </a:lnTo>
                  <a:lnTo>
                    <a:pt x="388620" y="701040"/>
                  </a:lnTo>
                </a:path>
              </a:pathLst>
            </a:custGeom>
            <a:noFill/>
            <a:ln w="15875" cap="flat" cmpd="sng" algn="ctr">
              <a:solidFill>
                <a:sysClr val="window" lastClr="FFFFFF">
                  <a:lumMod val="50000"/>
                </a:sysClr>
              </a:solid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52" name="椭圆 51"/>
            <p:cNvSpPr/>
            <p:nvPr/>
          </p:nvSpPr>
          <p:spPr>
            <a:xfrm>
              <a:off x="3403594" y="5089017"/>
              <a:ext cx="93725" cy="93725"/>
            </a:xfrm>
            <a:prstGeom prst="ellipse">
              <a:avLst/>
            </a:prstGeom>
            <a:solidFill>
              <a:sysClr val="window" lastClr="FFFFFF">
                <a:lumMod val="50000"/>
              </a:sysClr>
            </a:soli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32" name="组合 31"/>
          <p:cNvGrpSpPr/>
          <p:nvPr/>
        </p:nvGrpSpPr>
        <p:grpSpPr>
          <a:xfrm>
            <a:off x="2977080" y="1427011"/>
            <a:ext cx="3096747" cy="1499800"/>
            <a:chOff x="1662413" y="1391773"/>
            <a:chExt cx="3096344" cy="1500146"/>
          </a:xfrm>
        </p:grpSpPr>
        <p:sp>
          <p:nvSpPr>
            <p:cNvPr id="31" name="文本框 39"/>
            <p:cNvSpPr txBox="1"/>
            <p:nvPr/>
          </p:nvSpPr>
          <p:spPr>
            <a:xfrm>
              <a:off x="2163362" y="1391773"/>
              <a:ext cx="2548558" cy="384899"/>
            </a:xfrm>
            <a:prstGeom prst="rect">
              <a:avLst/>
            </a:prstGeom>
            <a:noFill/>
          </p:spPr>
          <p:txBody>
            <a:bodyPr wrap="square" rtlCol="0">
              <a:spAutoFit/>
            </a:bodyPr>
            <a:lstStyle/>
            <a:p>
              <a:pPr algn="r"/>
              <a:r>
                <a:rPr lang="zh-CN" altLang="en-US"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产品的发展前景</a:t>
              </a:r>
            </a:p>
          </p:txBody>
        </p:sp>
        <p:sp>
          <p:nvSpPr>
            <p:cNvPr id="53" name="文本框 113"/>
            <p:cNvSpPr txBox="1"/>
            <p:nvPr/>
          </p:nvSpPr>
          <p:spPr>
            <a:xfrm>
              <a:off x="1662413" y="1692762"/>
              <a:ext cx="3096344" cy="1199157"/>
            </a:xfrm>
            <a:prstGeom prst="rect">
              <a:avLst/>
            </a:prstGeom>
            <a:noFill/>
          </p:spPr>
          <p:txBody>
            <a:bodyPr wrap="square" rtlCol="0">
              <a:spAutoFit/>
            </a:bodyPr>
            <a:lstStyle/>
            <a:p>
              <a:pPr algn="just">
                <a:lnSpc>
                  <a:spcPct val="150000"/>
                </a:lnSpc>
              </a:pPr>
              <a:r>
                <a:rPr lang="zh-CN" altLang="en-US" sz="1200" dirty="0">
                  <a:solidFill>
                    <a:schemeClr val="tx1">
                      <a:lumMod val="95000"/>
                      <a:lumOff val="5000"/>
                    </a:schemeClr>
                  </a:solidFill>
                  <a:latin typeface="微软雅黑" panose="020B0503020204020204" charset="-122"/>
                  <a:ea typeface="微软雅黑" panose="020B0503020204020204" charset="-122"/>
                </a:rPr>
                <a:t>世界汽车发展潮流将围绕着汽车轻量化持续进行，我们企业的产品开发，设计技术优势将成为企业向汽车轻量化产品进军的核心竞争力。</a:t>
              </a:r>
            </a:p>
          </p:txBody>
        </p:sp>
      </p:grpSp>
      <p:grpSp>
        <p:nvGrpSpPr>
          <p:cNvPr id="54" name="组合 53"/>
          <p:cNvGrpSpPr/>
          <p:nvPr/>
        </p:nvGrpSpPr>
        <p:grpSpPr>
          <a:xfrm>
            <a:off x="6631940" y="1210945"/>
            <a:ext cx="2848610" cy="1303884"/>
            <a:chOff x="5432401" y="1175873"/>
            <a:chExt cx="2754142" cy="1304213"/>
          </a:xfrm>
        </p:grpSpPr>
        <p:sp>
          <p:nvSpPr>
            <p:cNvPr id="55" name="文本框 42"/>
            <p:cNvSpPr txBox="1"/>
            <p:nvPr/>
          </p:nvSpPr>
          <p:spPr>
            <a:xfrm>
              <a:off x="6461491" y="1175873"/>
              <a:ext cx="1725052" cy="384907"/>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管理的发展前景</a:t>
              </a:r>
            </a:p>
          </p:txBody>
        </p:sp>
        <p:sp>
          <p:nvSpPr>
            <p:cNvPr id="56" name="文本框 113"/>
            <p:cNvSpPr txBox="1"/>
            <p:nvPr/>
          </p:nvSpPr>
          <p:spPr>
            <a:xfrm>
              <a:off x="5432401" y="1557833"/>
              <a:ext cx="2754142" cy="922253"/>
            </a:xfrm>
            <a:prstGeom prst="rect">
              <a:avLst/>
            </a:prstGeom>
            <a:noFill/>
          </p:spPr>
          <p:txBody>
            <a:bodyPr wrap="square" rtlCol="0">
              <a:spAutoFit/>
            </a:bodyPr>
            <a:lstStyle/>
            <a:p>
              <a:pPr algn="just">
                <a:lnSpc>
                  <a:spcPct val="150000"/>
                </a:lnSpc>
              </a:pPr>
              <a:r>
                <a:rPr lang="zh-CN" altLang="en-US" sz="1200" dirty="0">
                  <a:solidFill>
                    <a:schemeClr val="tx1">
                      <a:lumMod val="95000"/>
                      <a:lumOff val="5000"/>
                    </a:schemeClr>
                  </a:solidFill>
                  <a:latin typeface="微软雅黑" panose="020B0503020204020204" charset="-122"/>
                  <a:ea typeface="微软雅黑" panose="020B0503020204020204" charset="-122"/>
                  <a:sym typeface="+mn-ea"/>
                </a:rPr>
                <a:t>公司以客户需求为导向，就地建厂，并以生产基地为核心，销售服务实行区域化管理。</a:t>
              </a:r>
              <a:endParaRPr lang="zh-CN" altLang="en-US" sz="1200" dirty="0">
                <a:solidFill>
                  <a:schemeClr val="tx1">
                    <a:lumMod val="95000"/>
                    <a:lumOff val="5000"/>
                  </a:schemeClr>
                </a:solidFill>
                <a:latin typeface="微软雅黑" panose="020B0503020204020204" charset="-122"/>
                <a:ea typeface="微软雅黑" panose="020B0503020204020204" charset="-122"/>
              </a:endParaRPr>
            </a:p>
          </p:txBody>
        </p:sp>
      </p:grpSp>
      <p:grpSp>
        <p:nvGrpSpPr>
          <p:cNvPr id="57" name="组合 56"/>
          <p:cNvGrpSpPr/>
          <p:nvPr/>
        </p:nvGrpSpPr>
        <p:grpSpPr>
          <a:xfrm>
            <a:off x="4353020" y="5296535"/>
            <a:ext cx="2868197" cy="1499923"/>
            <a:chOff x="3161062" y="5261932"/>
            <a:chExt cx="2746892" cy="1499961"/>
          </a:xfrm>
        </p:grpSpPr>
        <p:sp>
          <p:nvSpPr>
            <p:cNvPr id="58" name="文本框 30"/>
            <p:cNvSpPr txBox="1"/>
            <p:nvPr/>
          </p:nvSpPr>
          <p:spPr>
            <a:xfrm>
              <a:off x="3324562" y="5261932"/>
              <a:ext cx="2194183" cy="384820"/>
            </a:xfrm>
            <a:prstGeom prst="rect">
              <a:avLst/>
            </a:prstGeom>
            <a:noFill/>
          </p:spPr>
          <p:txBody>
            <a:bodyPr wrap="square" rtlCol="0">
              <a:spAutoFit/>
            </a:bodyPr>
            <a:lstStyle/>
            <a:p>
              <a:r>
                <a:rPr lang="zh-CN" altLang="zh-CN"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市场的发展前景</a:t>
              </a:r>
            </a:p>
          </p:txBody>
        </p:sp>
        <p:sp>
          <p:nvSpPr>
            <p:cNvPr id="60" name="文本框 113"/>
            <p:cNvSpPr txBox="1"/>
            <p:nvPr/>
          </p:nvSpPr>
          <p:spPr>
            <a:xfrm>
              <a:off x="3161062" y="5562982"/>
              <a:ext cx="2746892" cy="1198911"/>
            </a:xfrm>
            <a:prstGeom prst="rect">
              <a:avLst/>
            </a:prstGeom>
            <a:noFill/>
          </p:spPr>
          <p:txBody>
            <a:bodyPr wrap="square" rtlCol="0">
              <a:spAutoFit/>
            </a:bodyPr>
            <a:lstStyle/>
            <a:p>
              <a:pPr>
                <a:lnSpc>
                  <a:spcPct val="150000"/>
                </a:lnSpc>
              </a:pPr>
              <a:r>
                <a:rPr lang="zh-CN" altLang="en-US" sz="1200" dirty="0">
                  <a:solidFill>
                    <a:schemeClr val="tx1">
                      <a:lumMod val="95000"/>
                      <a:lumOff val="5000"/>
                    </a:schemeClr>
                  </a:solidFill>
                  <a:latin typeface="微软雅黑" panose="020B0503020204020204" charset="-122"/>
                  <a:ea typeface="微软雅黑" panose="020B0503020204020204" charset="-122"/>
                </a:rPr>
                <a:t>通过巩固已占有的自主汽车部分市场市场。加大市场的开拓力度，</a:t>
              </a:r>
              <a:r>
                <a:rPr lang="zh-CN" altLang="en-US" sz="1200" dirty="0">
                  <a:solidFill>
                    <a:schemeClr val="tx1">
                      <a:lumMod val="95000"/>
                      <a:lumOff val="5000"/>
                    </a:schemeClr>
                  </a:solidFill>
                  <a:latin typeface="微软雅黑" panose="020B0503020204020204" charset="-122"/>
                  <a:ea typeface="微软雅黑" panose="020B0503020204020204" charset="-122"/>
                  <a:sym typeface="+mn-ea"/>
                </a:rPr>
                <a:t>建立更大的市场框架，增强品牌建设、推广力度，</a:t>
              </a:r>
              <a:r>
                <a:rPr lang="zh-CN" altLang="en-US" sz="1200" dirty="0">
                  <a:solidFill>
                    <a:schemeClr val="tx1">
                      <a:lumMod val="95000"/>
                      <a:lumOff val="5000"/>
                    </a:schemeClr>
                  </a:solidFill>
                  <a:latin typeface="微软雅黑" panose="020B0503020204020204" charset="-122"/>
                  <a:ea typeface="微软雅黑" panose="020B0503020204020204" charset="-122"/>
                </a:rPr>
                <a:t>向合资品牌领域开拓和培育</a:t>
              </a:r>
              <a:r>
                <a:rPr lang="zh-CN" altLang="en-US" sz="1000" dirty="0">
                  <a:solidFill>
                    <a:sysClr val="windowText" lastClr="000000">
                      <a:lumMod val="50000"/>
                      <a:lumOff val="50000"/>
                    </a:sysClr>
                  </a:solidFill>
                  <a:latin typeface="微软雅黑" panose="020B0503020204020204" charset="-122"/>
                  <a:ea typeface="微软雅黑" panose="020B0503020204020204" charset="-122"/>
                </a:rPr>
                <a:t>。</a:t>
              </a:r>
            </a:p>
          </p:txBody>
        </p:sp>
      </p:grpSp>
      <p:grpSp>
        <p:nvGrpSpPr>
          <p:cNvPr id="61" name="组合 60"/>
          <p:cNvGrpSpPr/>
          <p:nvPr/>
        </p:nvGrpSpPr>
        <p:grpSpPr>
          <a:xfrm>
            <a:off x="7877810" y="5296535"/>
            <a:ext cx="3324225" cy="1250000"/>
            <a:chOff x="6678220" y="5261932"/>
            <a:chExt cx="3089394" cy="1250463"/>
          </a:xfrm>
        </p:grpSpPr>
        <p:sp>
          <p:nvSpPr>
            <p:cNvPr id="62" name="文本框 36"/>
            <p:cNvSpPr txBox="1"/>
            <p:nvPr/>
          </p:nvSpPr>
          <p:spPr>
            <a:xfrm>
              <a:off x="6678220" y="5261932"/>
              <a:ext cx="1725052" cy="384953"/>
            </a:xfrm>
            <a:prstGeom prst="rect">
              <a:avLst/>
            </a:prstGeom>
            <a:noFill/>
          </p:spPr>
          <p:txBody>
            <a:bodyPr wrap="square" rtlCol="0">
              <a:spAutoFit/>
            </a:bodyPr>
            <a:lstStyle/>
            <a:p>
              <a:r>
                <a:rPr lang="zh-CN" altLang="en-US"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rPr>
                <a:t>品牌的发展前景</a:t>
              </a:r>
            </a:p>
          </p:txBody>
        </p:sp>
        <p:sp>
          <p:nvSpPr>
            <p:cNvPr id="63" name="文本框 113"/>
            <p:cNvSpPr txBox="1"/>
            <p:nvPr/>
          </p:nvSpPr>
          <p:spPr>
            <a:xfrm>
              <a:off x="6683812" y="5590034"/>
              <a:ext cx="3083802" cy="922361"/>
            </a:xfrm>
            <a:prstGeom prst="rect">
              <a:avLst/>
            </a:prstGeom>
            <a:noFill/>
          </p:spPr>
          <p:txBody>
            <a:bodyPr wrap="square" rtlCol="0">
              <a:spAutoFit/>
            </a:bodyPr>
            <a:lstStyle/>
            <a:p>
              <a:pPr>
                <a:lnSpc>
                  <a:spcPct val="150000"/>
                </a:lnSpc>
              </a:pPr>
              <a:r>
                <a:rPr lang="zh-CN" altLang="en-US" sz="1200" dirty="0">
                  <a:solidFill>
                    <a:schemeClr val="tx1">
                      <a:lumMod val="95000"/>
                      <a:lumOff val="5000"/>
                    </a:schemeClr>
                  </a:solidFill>
                  <a:latin typeface="微软雅黑" panose="020B0503020204020204" charset="-122"/>
                  <a:ea typeface="微软雅黑" panose="020B0503020204020204" charset="-122"/>
                </a:rPr>
                <a:t>通过一系列以品牌的核心价值为统帅的营销传播，以清晰的品牌识别度为基础，使卡达克的企业品牌成为业内的标榜。</a:t>
              </a:r>
            </a:p>
          </p:txBody>
        </p:sp>
      </p:grpSp>
      <p:pic>
        <p:nvPicPr>
          <p:cNvPr id="98" name="图片 97"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131"/>
                                        </p:tgtEl>
                                        <p:attrNameLst>
                                          <p:attrName>style.visibility</p:attrName>
                                        </p:attrNameLst>
                                      </p:cBhvr>
                                      <p:to>
                                        <p:strVal val="visible"/>
                                      </p:to>
                                    </p:set>
                                    <p:anim by="(-#ppt_w*2)" calcmode="lin" valueType="num">
                                      <p:cBhvr rctx="PPT">
                                        <p:cTn id="13" dur="500" autoRev="1" fill="hold">
                                          <p:stCondLst>
                                            <p:cond delay="0"/>
                                          </p:stCondLst>
                                        </p:cTn>
                                        <p:tgtEl>
                                          <p:spTgt spid="131"/>
                                        </p:tgtEl>
                                        <p:attrNameLst>
                                          <p:attrName>ppt_w</p:attrName>
                                        </p:attrNameLst>
                                      </p:cBhvr>
                                    </p:anim>
                                    <p:anim by="(#ppt_w*0.50)" calcmode="lin" valueType="num">
                                      <p:cBhvr>
                                        <p:cTn id="14" dur="500" decel="50000" autoRev="1" fill="hold">
                                          <p:stCondLst>
                                            <p:cond delay="0"/>
                                          </p:stCondLst>
                                        </p:cTn>
                                        <p:tgtEl>
                                          <p:spTgt spid="131"/>
                                        </p:tgtEl>
                                        <p:attrNameLst>
                                          <p:attrName>ppt_x</p:attrName>
                                        </p:attrNameLst>
                                      </p:cBhvr>
                                    </p:anim>
                                    <p:anim from="(-#ppt_h/2)" to="(#ppt_y)" calcmode="lin" valueType="num">
                                      <p:cBhvr>
                                        <p:cTn id="15" dur="1000" fill="hold">
                                          <p:stCondLst>
                                            <p:cond delay="0"/>
                                          </p:stCondLst>
                                        </p:cTn>
                                        <p:tgtEl>
                                          <p:spTgt spid="131"/>
                                        </p:tgtEl>
                                        <p:attrNameLst>
                                          <p:attrName>ppt_y</p:attrName>
                                        </p:attrNameLst>
                                      </p:cBhvr>
                                    </p:anim>
                                    <p:animRot by="21600000">
                                      <p:cBhvr>
                                        <p:cTn id="16" dur="1000" fill="hold">
                                          <p:stCondLst>
                                            <p:cond delay="0"/>
                                          </p:stCondLst>
                                        </p:cTn>
                                        <p:tgtEl>
                                          <p:spTgt spid="131"/>
                                        </p:tgtEl>
                                        <p:attrNameLst>
                                          <p:attrName>r</p:attrName>
                                        </p:attrNameLst>
                                      </p:cBhvr>
                                    </p:animRot>
                                  </p:childTnLst>
                                </p:cTn>
                              </p:par>
                            </p:childTnLst>
                          </p:cTn>
                        </p:par>
                        <p:par>
                          <p:cTn id="17" fill="hold">
                            <p:stCondLst>
                              <p:cond delay="2700"/>
                            </p:stCondLst>
                            <p:childTnLst>
                              <p:par>
                                <p:cTn id="18" presetID="22" presetClass="entr" presetSubtype="1" fill="hold" grpId="0" nodeType="afterEffect">
                                  <p:stCondLst>
                                    <p:cond delay="0"/>
                                  </p:stCondLst>
                                  <p:childTnLst>
                                    <p:set>
                                      <p:cBhvr>
                                        <p:cTn id="19" dur="1" fill="hold">
                                          <p:stCondLst>
                                            <p:cond delay="0"/>
                                          </p:stCondLst>
                                        </p:cTn>
                                        <p:tgtEl>
                                          <p:spTgt spid="132"/>
                                        </p:tgtEl>
                                        <p:attrNameLst>
                                          <p:attrName>style.visibility</p:attrName>
                                        </p:attrNameLst>
                                      </p:cBhvr>
                                      <p:to>
                                        <p:strVal val="visible"/>
                                      </p:to>
                                    </p:set>
                                    <p:animEffect transition="in" filter="wipe(up)">
                                      <p:cBhvr>
                                        <p:cTn id="20" dur="500"/>
                                        <p:tgtEl>
                                          <p:spTgt spid="132"/>
                                        </p:tgtEl>
                                      </p:cBhvr>
                                    </p:animEffect>
                                  </p:childTnLst>
                                </p:cTn>
                              </p:par>
                            </p:childTnLst>
                          </p:cTn>
                        </p:par>
                        <p:par>
                          <p:cTn id="21" fill="hold">
                            <p:stCondLst>
                              <p:cond delay="3200"/>
                            </p:stCondLst>
                            <p:childTnLst>
                              <p:par>
                                <p:cTn id="22" presetID="16" presetClass="entr" presetSubtype="37"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outVertical)">
                                      <p:cBhvr>
                                        <p:cTn id="24" dur="500"/>
                                        <p:tgtEl>
                                          <p:spTgt spid="2"/>
                                        </p:tgtEl>
                                      </p:cBhvr>
                                    </p:animEffect>
                                  </p:childTnLst>
                                </p:cTn>
                              </p:par>
                            </p:childTnLst>
                          </p:cTn>
                        </p:par>
                        <p:par>
                          <p:cTn id="25" fill="hold">
                            <p:stCondLst>
                              <p:cond delay="3700"/>
                            </p:stCondLst>
                            <p:childTnLst>
                              <p:par>
                                <p:cTn id="26" presetID="53" presetClass="entr" presetSubtype="16"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par>
                                <p:cTn id="31" presetID="53" presetClass="entr" presetSubtype="16"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53" presetClass="entr" presetSubtype="16"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par>
                                <p:cTn id="41" presetID="53" presetClass="entr" presetSubtype="16"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childTnLst>
                          </p:cTn>
                        </p:par>
                        <p:par>
                          <p:cTn id="46" fill="hold">
                            <p:stCondLst>
                              <p:cond delay="4200"/>
                            </p:stCondLst>
                            <p:childTnLst>
                              <p:par>
                                <p:cTn id="47" presetID="22" presetClass="entr" presetSubtype="1"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up)">
                                      <p:cBhvr>
                                        <p:cTn id="49" dur="500"/>
                                        <p:tgtEl>
                                          <p:spTgt spid="33"/>
                                        </p:tgtEl>
                                      </p:cBhvr>
                                    </p:animEffect>
                                  </p:childTnLst>
                                </p:cTn>
                              </p:par>
                              <p:par>
                                <p:cTn id="50" presetID="22" presetClass="entr" presetSubtype="1" fill="hold"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up)">
                                      <p:cBhvr>
                                        <p:cTn id="52" dur="500"/>
                                        <p:tgtEl>
                                          <p:spTgt spid="38"/>
                                        </p:tgtEl>
                                      </p:cBhvr>
                                    </p:animEffect>
                                  </p:childTnLst>
                                </p:cTn>
                              </p:par>
                              <p:par>
                                <p:cTn id="53" presetID="22" presetClass="entr" presetSubtype="4"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down)">
                                      <p:cBhvr>
                                        <p:cTn id="55" dur="500"/>
                                        <p:tgtEl>
                                          <p:spTgt spid="43"/>
                                        </p:tgtEl>
                                      </p:cBhvr>
                                    </p:animEffect>
                                  </p:childTnLst>
                                </p:cTn>
                              </p:par>
                              <p:par>
                                <p:cTn id="56" presetID="22" presetClass="entr" presetSubtype="4" fill="hold"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down)">
                                      <p:cBhvr>
                                        <p:cTn id="58" dur="500"/>
                                        <p:tgtEl>
                                          <p:spTgt spid="48"/>
                                        </p:tgtEl>
                                      </p:cBhvr>
                                    </p:animEffect>
                                  </p:childTnLst>
                                </p:cTn>
                              </p:par>
                            </p:childTnLst>
                          </p:cTn>
                        </p:par>
                        <p:par>
                          <p:cTn id="59" fill="hold">
                            <p:stCondLst>
                              <p:cond delay="4700"/>
                            </p:stCondLst>
                            <p:childTnLst>
                              <p:par>
                                <p:cTn id="60" presetID="3" presetClass="entr" presetSubtype="10" fill="hold" nodeType="after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blinds(horizontal)">
                                      <p:cBhvr>
                                        <p:cTn id="62" dur="500"/>
                                        <p:tgtEl>
                                          <p:spTgt spid="32"/>
                                        </p:tgtEl>
                                      </p:cBhvr>
                                    </p:animEffect>
                                  </p:childTnLst>
                                </p:cTn>
                              </p:par>
                              <p:par>
                                <p:cTn id="63" presetID="3" presetClass="entr" presetSubtype="1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blinds(horizontal)">
                                      <p:cBhvr>
                                        <p:cTn id="65" dur="500"/>
                                        <p:tgtEl>
                                          <p:spTgt spid="57"/>
                                        </p:tgtEl>
                                      </p:cBhvr>
                                    </p:animEffect>
                                  </p:childTnLst>
                                </p:cTn>
                              </p:par>
                              <p:par>
                                <p:cTn id="66" presetID="3" presetClass="entr" presetSubtype="10" fill="hold"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blinds(horizontal)">
                                      <p:cBhvr>
                                        <p:cTn id="68" dur="500"/>
                                        <p:tgtEl>
                                          <p:spTgt spid="61"/>
                                        </p:tgtEl>
                                      </p:cBhvr>
                                    </p:animEffect>
                                  </p:childTnLst>
                                </p:cTn>
                              </p:par>
                              <p:par>
                                <p:cTn id="69" presetID="3" presetClass="entr" presetSubtype="10" fill="hold"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blinds(horizontal)">
                                      <p:cBhvr>
                                        <p:cTn id="7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1" grpId="0"/>
      <p:bldP spid="1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5519420" y="1940560"/>
            <a:ext cx="6793865" cy="1527175"/>
          </a:xfrm>
          <a:prstGeom prst="rect">
            <a:avLst/>
          </a:prstGeom>
          <a:noFill/>
        </p:spPr>
        <p:txBody>
          <a:bodyPr wrap="square" rtlCol="0">
            <a:spAutoFit/>
          </a:bodyPr>
          <a:lstStyle/>
          <a:p>
            <a:pPr algn="ctr"/>
            <a:r>
              <a:rPr lang="zh-CN" sz="8800" b="1">
                <a:gradFill>
                  <a:gsLst>
                    <a:gs pos="0">
                      <a:srgbClr val="007BD3"/>
                    </a:gs>
                    <a:gs pos="100000">
                      <a:srgbClr val="034373"/>
                    </a:gs>
                  </a:gsLst>
                  <a:lin ang="21594000" scaled="0"/>
                </a:gradFill>
                <a:latin typeface="微软雅黑" panose="020B0503020204020204" charset="-122"/>
                <a:ea typeface="微软雅黑" panose="020B0503020204020204" charset="-122"/>
                <a:sym typeface="方正兰亭超细黑简体" panose="02000000000000000000" charset="-122"/>
              </a:rPr>
              <a:t>谢谢聆听</a:t>
            </a:r>
            <a:endParaRPr lang="zh-CN" sz="8800" b="1" dirty="0">
              <a:gradFill>
                <a:gsLst>
                  <a:gs pos="0">
                    <a:srgbClr val="007BD3"/>
                  </a:gs>
                  <a:gs pos="100000">
                    <a:srgbClr val="034373"/>
                  </a:gs>
                </a:gsLst>
                <a:lin ang="21594000" scaled="0"/>
              </a:gradFill>
              <a:latin typeface="微软雅黑" panose="020B0503020204020204" charset="-122"/>
              <a:ea typeface="微软雅黑" panose="020B0503020204020204" charset="-122"/>
              <a:sym typeface="方正兰亭超细黑简体" panose="02000000000000000000" charset="-122"/>
            </a:endParaRPr>
          </a:p>
        </p:txBody>
      </p:sp>
      <p:sp>
        <p:nvSpPr>
          <p:cNvPr id="41" name="文本框 40"/>
          <p:cNvSpPr txBox="1"/>
          <p:nvPr/>
        </p:nvSpPr>
        <p:spPr>
          <a:xfrm>
            <a:off x="8471535" y="3751580"/>
            <a:ext cx="3811270" cy="1577340"/>
          </a:xfrm>
          <a:prstGeom prst="rect">
            <a:avLst/>
          </a:prstGeom>
          <a:noFill/>
        </p:spPr>
        <p:txBody>
          <a:bodyPr wrap="square" rtlCol="0">
            <a:spAutoFit/>
          </a:bodyPr>
          <a:lstStyle/>
          <a:p>
            <a:pPr fontAlgn="auto">
              <a:lnSpc>
                <a:spcPct val="200000"/>
              </a:lnSpc>
            </a:pPr>
            <a:r>
              <a:rPr lang="zh-CN" altLang="en-US" sz="1300" b="1">
                <a:solidFill>
                  <a:schemeClr val="bg1">
                    <a:lumMod val="50000"/>
                  </a:schemeClr>
                </a:solidFill>
                <a:latin typeface="微软雅黑" panose="020B0503020204020204" charset="-122"/>
                <a:ea typeface="微软雅黑" panose="020B0503020204020204" charset="-122"/>
              </a:rPr>
              <a:t>地址：天津市东丽开发区四经路</a:t>
            </a:r>
          </a:p>
          <a:p>
            <a:pPr fontAlgn="auto">
              <a:lnSpc>
                <a:spcPct val="200000"/>
              </a:lnSpc>
            </a:pPr>
            <a:r>
              <a:rPr lang="zh-CN" altLang="en-US" sz="1300" b="1">
                <a:solidFill>
                  <a:schemeClr val="bg1">
                    <a:lumMod val="50000"/>
                  </a:schemeClr>
                </a:solidFill>
                <a:latin typeface="微软雅黑" panose="020B0503020204020204" charset="-122"/>
                <a:ea typeface="微软雅黑" panose="020B0503020204020204" charset="-122"/>
              </a:rPr>
              <a:t>电话：</a:t>
            </a:r>
            <a:r>
              <a:rPr lang="en-US" altLang="zh-CN" sz="1300" b="1">
                <a:solidFill>
                  <a:schemeClr val="bg1">
                    <a:lumMod val="50000"/>
                  </a:schemeClr>
                </a:solidFill>
                <a:latin typeface="微软雅黑" panose="020B0503020204020204" charset="-122"/>
                <a:ea typeface="微软雅黑" panose="020B0503020204020204" charset="-122"/>
              </a:rPr>
              <a:t>86-22-24999988</a:t>
            </a:r>
          </a:p>
          <a:p>
            <a:pPr fontAlgn="auto">
              <a:lnSpc>
                <a:spcPct val="200000"/>
              </a:lnSpc>
            </a:pPr>
            <a:r>
              <a:rPr lang="zh-CN" altLang="en-US" sz="1300" b="1">
                <a:solidFill>
                  <a:schemeClr val="bg1">
                    <a:lumMod val="50000"/>
                  </a:schemeClr>
                </a:solidFill>
                <a:latin typeface="微软雅黑" panose="020B0503020204020204" charset="-122"/>
                <a:ea typeface="微软雅黑" panose="020B0503020204020204" charset="-122"/>
                <a:sym typeface="+mn-ea"/>
              </a:rPr>
              <a:t>网址：</a:t>
            </a:r>
            <a:r>
              <a:rPr lang="en-US" altLang="zh-CN" sz="1300" b="1">
                <a:solidFill>
                  <a:schemeClr val="bg1">
                    <a:lumMod val="50000"/>
                  </a:schemeClr>
                </a:solidFill>
                <a:latin typeface="微软雅黑" panose="020B0503020204020204" charset="-122"/>
                <a:ea typeface="微软雅黑" panose="020B0503020204020204" charset="-122"/>
                <a:sym typeface="+mn-ea"/>
              </a:rPr>
              <a:t>www.catarcauto.com.cn</a:t>
            </a:r>
            <a:endParaRPr lang="en-US" altLang="zh-CN" sz="1300" b="1">
              <a:solidFill>
                <a:schemeClr val="bg1">
                  <a:lumMod val="50000"/>
                </a:schemeClr>
              </a:solidFill>
              <a:latin typeface="微软雅黑" panose="020B0503020204020204" charset="-122"/>
              <a:ea typeface="微软雅黑" panose="020B0503020204020204" charset="-122"/>
            </a:endParaRPr>
          </a:p>
          <a:p>
            <a:pPr>
              <a:lnSpc>
                <a:spcPct val="150000"/>
              </a:lnSpc>
            </a:pPr>
            <a:endParaRPr lang="en-US" sz="1300" b="1">
              <a:solidFill>
                <a:schemeClr val="bg1">
                  <a:lumMod val="50000"/>
                </a:schemeClr>
              </a:solidFill>
              <a:latin typeface="微软雅黑" panose="020B0503020204020204" charset="-122"/>
              <a:ea typeface="微软雅黑" panose="020B0503020204020204" charset="-122"/>
            </a:endParaRPr>
          </a:p>
        </p:txBody>
      </p:sp>
      <p:sp>
        <p:nvSpPr>
          <p:cNvPr id="44" name="矩形 43"/>
          <p:cNvSpPr/>
          <p:nvPr/>
        </p:nvSpPr>
        <p:spPr>
          <a:xfrm>
            <a:off x="6724650" y="3789680"/>
            <a:ext cx="1499870" cy="1315085"/>
          </a:xfrm>
          <a:prstGeom prst="rect">
            <a:avLst/>
          </a:prstGeom>
          <a:gradFill>
            <a:gsLst>
              <a:gs pos="0">
                <a:srgbClr val="007BD3"/>
              </a:gs>
              <a:gs pos="100000">
                <a:srgbClr val="03437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1251585" y="940435"/>
            <a:ext cx="4733925" cy="4836795"/>
            <a:chOff x="368" y="1673"/>
            <a:chExt cx="7333" cy="7617"/>
          </a:xfrm>
        </p:grpSpPr>
        <p:sp>
          <p:nvSpPr>
            <p:cNvPr id="5" name="椭圆 4"/>
            <p:cNvSpPr/>
            <p:nvPr userDrawn="1"/>
          </p:nvSpPr>
          <p:spPr>
            <a:xfrm>
              <a:off x="368" y="1673"/>
              <a:ext cx="7333" cy="7617"/>
            </a:xfrm>
            <a:prstGeom prst="ellipse">
              <a:avLst/>
            </a:prstGeom>
            <a:solidFill>
              <a:srgbClr val="FFFFFF"/>
            </a:solidFill>
            <a:ln w="9525">
              <a:solidFill>
                <a:schemeClr val="accent1">
                  <a:alpha val="28000"/>
                </a:schemeClr>
              </a:solidFill>
            </a:ln>
            <a:effectLst>
              <a:outerShdw dist="172739" dir="3238357" algn="ctr" rotWithShape="0">
                <a:srgbClr val="19426B"/>
              </a:outerShdw>
            </a:effectLst>
          </p:spPr>
          <p:txBody>
            <a:bodyPr/>
            <a:lstStyle/>
            <a:p>
              <a:endParaRPr lang="zh-CN" altLang="en-US"/>
            </a:p>
          </p:txBody>
        </p:sp>
        <p:sp>
          <p:nvSpPr>
            <p:cNvPr id="6" name="任意多边形 5" descr="02"/>
            <p:cNvSpPr/>
            <p:nvPr userDrawn="1"/>
          </p:nvSpPr>
          <p:spPr>
            <a:xfrm>
              <a:off x="4135" y="3018"/>
              <a:ext cx="3370" cy="4907"/>
            </a:xfrm>
            <a:custGeom>
              <a:avLst/>
              <a:gdLst/>
              <a:ahLst/>
              <a:cxnLst/>
              <a:rect l="0" t="0" r="0" b="0"/>
              <a:pathLst>
                <a:path w="1348" h="1963">
                  <a:moveTo>
                    <a:pt x="951" y="1963"/>
                  </a:moveTo>
                  <a:cubicBezTo>
                    <a:pt x="1244" y="1689"/>
                    <a:pt x="1348" y="1323"/>
                    <a:pt x="1338" y="977"/>
                  </a:cubicBezTo>
                  <a:cubicBezTo>
                    <a:pt x="1329" y="629"/>
                    <a:pt x="1132" y="226"/>
                    <a:pt x="905" y="0"/>
                  </a:cubicBezTo>
                  <a:lnTo>
                    <a:pt x="0" y="987"/>
                  </a:lnTo>
                  <a:lnTo>
                    <a:pt x="951" y="1963"/>
                  </a:lnTo>
                  <a:close/>
                </a:path>
              </a:pathLst>
            </a:custGeom>
            <a:blipFill rotWithShape="1">
              <a:blip r:embed="rId3"/>
              <a:stretch>
                <a:fillRect/>
              </a:stretch>
            </a:blipFill>
            <a:ln w="76200">
              <a:noFill/>
            </a:ln>
          </p:spPr>
          <p:txBody>
            <a:bodyPr/>
            <a:lstStyle/>
            <a:p>
              <a:endParaRPr lang="zh-CN" altLang="en-US"/>
            </a:p>
          </p:txBody>
        </p:sp>
        <p:sp>
          <p:nvSpPr>
            <p:cNvPr id="7" name="任意多边形 6" descr="04"/>
            <p:cNvSpPr/>
            <p:nvPr userDrawn="1"/>
          </p:nvSpPr>
          <p:spPr>
            <a:xfrm>
              <a:off x="1780" y="1910"/>
              <a:ext cx="4525" cy="3438"/>
            </a:xfrm>
            <a:custGeom>
              <a:avLst/>
              <a:gdLst/>
              <a:ahLst/>
              <a:cxnLst/>
              <a:rect l="0" t="0" r="0" b="0"/>
              <a:pathLst>
                <a:path w="1810" h="1375">
                  <a:moveTo>
                    <a:pt x="905" y="1375"/>
                  </a:moveTo>
                  <a:lnTo>
                    <a:pt x="1810" y="395"/>
                  </a:lnTo>
                  <a:cubicBezTo>
                    <a:pt x="1612" y="176"/>
                    <a:pt x="1300" y="0"/>
                    <a:pt x="876" y="24"/>
                  </a:cubicBezTo>
                  <a:cubicBezTo>
                    <a:pt x="452" y="48"/>
                    <a:pt x="252" y="149"/>
                    <a:pt x="0" y="396"/>
                  </a:cubicBezTo>
                  <a:lnTo>
                    <a:pt x="905" y="1375"/>
                  </a:lnTo>
                  <a:close/>
                </a:path>
              </a:pathLst>
            </a:custGeom>
            <a:blipFill rotWithShape="1">
              <a:blip r:embed="rId4"/>
              <a:stretch>
                <a:fillRect/>
              </a:stretch>
            </a:blipFill>
            <a:ln w="76200">
              <a:noFill/>
            </a:ln>
          </p:spPr>
          <p:txBody>
            <a:bodyPr/>
            <a:lstStyle/>
            <a:p>
              <a:endParaRPr lang="zh-CN" altLang="en-US"/>
            </a:p>
          </p:txBody>
        </p:sp>
        <p:sp>
          <p:nvSpPr>
            <p:cNvPr id="8" name="任意多边形 7" descr="01"/>
            <p:cNvSpPr/>
            <p:nvPr userDrawn="1"/>
          </p:nvSpPr>
          <p:spPr>
            <a:xfrm>
              <a:off x="593" y="3063"/>
              <a:ext cx="3312" cy="4775"/>
            </a:xfrm>
            <a:custGeom>
              <a:avLst/>
              <a:gdLst/>
              <a:ahLst/>
              <a:cxnLst/>
              <a:rect l="0" t="0" r="0" b="0"/>
              <a:pathLst>
                <a:path w="1325" h="1910">
                  <a:moveTo>
                    <a:pt x="1325" y="960"/>
                  </a:moveTo>
                  <a:lnTo>
                    <a:pt x="414" y="0"/>
                  </a:lnTo>
                  <a:cubicBezTo>
                    <a:pt x="238" y="162"/>
                    <a:pt x="0" y="570"/>
                    <a:pt x="27" y="1014"/>
                  </a:cubicBezTo>
                  <a:cubicBezTo>
                    <a:pt x="53" y="1458"/>
                    <a:pt x="233" y="1748"/>
                    <a:pt x="402" y="1910"/>
                  </a:cubicBezTo>
                  <a:lnTo>
                    <a:pt x="1325" y="960"/>
                  </a:lnTo>
                  <a:close/>
                </a:path>
              </a:pathLst>
            </a:custGeom>
            <a:blipFill rotWithShape="1">
              <a:blip r:embed="rId5"/>
              <a:stretch>
                <a:fillRect/>
              </a:stretch>
            </a:blipFill>
            <a:ln w="76200">
              <a:noFill/>
            </a:ln>
          </p:spPr>
          <p:txBody>
            <a:bodyPr/>
            <a:lstStyle/>
            <a:p>
              <a:endParaRPr lang="zh-CN" altLang="en-US"/>
            </a:p>
          </p:txBody>
        </p:sp>
        <p:sp>
          <p:nvSpPr>
            <p:cNvPr id="9" name="任意多边形 8" descr="03"/>
            <p:cNvSpPr/>
            <p:nvPr userDrawn="1"/>
          </p:nvSpPr>
          <p:spPr>
            <a:xfrm>
              <a:off x="1710" y="5555"/>
              <a:ext cx="4665" cy="3495"/>
            </a:xfrm>
            <a:custGeom>
              <a:avLst/>
              <a:gdLst/>
              <a:ahLst/>
              <a:cxnLst/>
              <a:rect l="0" t="0" r="0" b="0"/>
              <a:pathLst>
                <a:path w="1866" h="1398">
                  <a:moveTo>
                    <a:pt x="927" y="0"/>
                  </a:moveTo>
                  <a:lnTo>
                    <a:pt x="0" y="975"/>
                  </a:lnTo>
                  <a:cubicBezTo>
                    <a:pt x="203" y="1204"/>
                    <a:pt x="607" y="1398"/>
                    <a:pt x="996" y="1387"/>
                  </a:cubicBezTo>
                  <a:cubicBezTo>
                    <a:pt x="1385" y="1375"/>
                    <a:pt x="1707" y="1159"/>
                    <a:pt x="1866" y="996"/>
                  </a:cubicBezTo>
                  <a:lnTo>
                    <a:pt x="927" y="0"/>
                  </a:lnTo>
                  <a:close/>
                </a:path>
              </a:pathLst>
            </a:custGeom>
            <a:blipFill rotWithShape="1">
              <a:blip r:embed="rId6"/>
              <a:stretch>
                <a:fillRect/>
              </a:stretch>
            </a:blipFill>
            <a:ln w="76200">
              <a:noFill/>
            </a:ln>
          </p:spPr>
          <p:txBody>
            <a:bodyPr/>
            <a:lstStyle/>
            <a:p>
              <a:endParaRPr lang="zh-CN" altLang="en-US"/>
            </a:p>
          </p:txBody>
        </p:sp>
        <p:sp>
          <p:nvSpPr>
            <p:cNvPr id="10" name="椭圆 9"/>
            <p:cNvSpPr/>
            <p:nvPr userDrawn="1"/>
          </p:nvSpPr>
          <p:spPr>
            <a:xfrm>
              <a:off x="2845" y="4333"/>
              <a:ext cx="2608" cy="2607"/>
            </a:xfrm>
            <a:prstGeom prst="ellipse">
              <a:avLst/>
            </a:prstGeom>
            <a:solidFill>
              <a:srgbClr val="FFFFFF"/>
            </a:solidFill>
            <a:ln w="9525">
              <a:noFill/>
            </a:ln>
          </p:spPr>
          <p:txBody>
            <a:bodyPr/>
            <a:lstStyle/>
            <a:p>
              <a:endParaRPr lang="zh-CN" altLang="en-US"/>
            </a:p>
          </p:txBody>
        </p:sp>
      </p:grpSp>
      <p:pic>
        <p:nvPicPr>
          <p:cNvPr id="11" name="图片 10" descr="635688408414499534"/>
          <p:cNvPicPr>
            <a:picLocks noChangeAspect="1"/>
          </p:cNvPicPr>
          <p:nvPr/>
        </p:nvPicPr>
        <p:blipFill>
          <a:blip r:embed="rId7">
            <a:clrChange>
              <a:clrFrom>
                <a:srgbClr val="FDFDFD">
                  <a:alpha val="100000"/>
                </a:srgbClr>
              </a:clrFrom>
              <a:clrTo>
                <a:srgbClr val="FDFDFD">
                  <a:alpha val="100000"/>
                  <a:alpha val="0"/>
                </a:srgbClr>
              </a:clrTo>
            </a:clrChange>
          </a:blip>
          <a:stretch>
            <a:fillRect/>
          </a:stretch>
        </p:blipFill>
        <p:spPr>
          <a:xfrm>
            <a:off x="2904173" y="2640330"/>
            <a:ext cx="1550670" cy="1550670"/>
          </a:xfrm>
          <a:prstGeom prst="rect">
            <a:avLst/>
          </a:prstGeom>
        </p:spPr>
      </p:pic>
      <p:pic>
        <p:nvPicPr>
          <p:cNvPr id="2" name="图片 1" descr="qr"/>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6797040" y="3769678"/>
            <a:ext cx="1355090" cy="13550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85"/>
                                        </p:tgtEl>
                                        <p:attrNameLst>
                                          <p:attrName>style.visibility</p:attrName>
                                        </p:attrNameLst>
                                      </p:cBhvr>
                                      <p:to>
                                        <p:strVal val="visible"/>
                                      </p:to>
                                    </p:set>
                                    <p:anim calcmode="lin" valueType="num">
                                      <p:cBhvr>
                                        <p:cTn id="7"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5"/>
                                        </p:tgtEl>
                                        <p:attrNameLst>
                                          <p:attrName>ppt_y</p:attrName>
                                        </p:attrNameLst>
                                      </p:cBhvr>
                                      <p:tavLst>
                                        <p:tav tm="0">
                                          <p:val>
                                            <p:strVal val="#ppt_y"/>
                                          </p:val>
                                        </p:tav>
                                        <p:tav tm="100000">
                                          <p:val>
                                            <p:strVal val="#ppt_y"/>
                                          </p:val>
                                        </p:tav>
                                      </p:tavLst>
                                    </p:anim>
                                    <p:anim calcmode="lin" valueType="num">
                                      <p:cBhvr>
                                        <p:cTn id="9"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5"/>
                                        </p:tgtEl>
                                      </p:cBhvr>
                                    </p:animEffect>
                                  </p:childTnLst>
                                </p:cTn>
                              </p:par>
                            </p:childTnLst>
                          </p:cTn>
                        </p:par>
                        <p:par>
                          <p:cTn id="12" fill="hold">
                            <p:stCondLst>
                              <p:cond delay="649"/>
                            </p:stCondLst>
                            <p:childTnLst>
                              <p:par>
                                <p:cTn id="13" presetID="27" presetClass="entr" presetSubtype="0" fill="hold" nodeType="afterEffect">
                                  <p:stCondLst>
                                    <p:cond delay="0"/>
                                  </p:stCondLst>
                                  <p:iterate type="lt">
                                    <p:tmPct val="50000"/>
                                  </p:iterate>
                                  <p:childTnLst>
                                    <p:set>
                                      <p:cBhvr>
                                        <p:cTn id="14" dur="1" fill="hold">
                                          <p:stCondLst>
                                            <p:cond delay="0"/>
                                          </p:stCondLst>
                                        </p:cTn>
                                        <p:tgtEl>
                                          <p:spTgt spid="41">
                                            <p:txEl>
                                              <p:pRg st="0" end="0"/>
                                            </p:txEl>
                                          </p:spTgt>
                                        </p:tgtEl>
                                        <p:attrNameLst>
                                          <p:attrName>style.visibility</p:attrName>
                                        </p:attrNameLst>
                                      </p:cBhvr>
                                      <p:to>
                                        <p:strVal val="visible"/>
                                      </p:to>
                                    </p:set>
                                    <p:anim calcmode="discrete" valueType="clr">
                                      <p:cBhvr override="childStyle">
                                        <p:cTn id="15" dur="80"/>
                                        <p:tgtEl>
                                          <p:spTgt spid="4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41">
                                            <p:txEl>
                                              <p:pRg st="0" end="0"/>
                                            </p:txEl>
                                          </p:spTgt>
                                        </p:tgtEl>
                                        <p:attrNameLst>
                                          <p:attrName>fillcolor</p:attrName>
                                        </p:attrNameLst>
                                      </p:cBhvr>
                                      <p:tavLst>
                                        <p:tav tm="0">
                                          <p:val>
                                            <p:clrVal>
                                              <a:schemeClr val="accent2"/>
                                            </p:clrVal>
                                          </p:val>
                                        </p:tav>
                                        <p:tav tm="50000">
                                          <p:val>
                                            <p:clrVal>
                                              <a:schemeClr val="hlink"/>
                                            </p:clrVal>
                                          </p:val>
                                        </p:tav>
                                      </p:tavLst>
                                    </p:anim>
                                    <p:set>
                                      <p:cBhvr>
                                        <p:cTn id="17" dur="80"/>
                                        <p:tgtEl>
                                          <p:spTgt spid="41">
                                            <p:txEl>
                                              <p:pRg st="0" end="0"/>
                                            </p:txEl>
                                          </p:spTgt>
                                        </p:tgtEl>
                                        <p:attrNameLst>
                                          <p:attrName>fill.type</p:attrName>
                                        </p:attrNameLst>
                                      </p:cBhvr>
                                      <p:to>
                                        <p:strVal val="solid"/>
                                      </p:to>
                                    </p:set>
                                  </p:childTnLst>
                                </p:cTn>
                              </p:par>
                            </p:childTnLst>
                          </p:cTn>
                        </p:par>
                        <p:par>
                          <p:cTn id="18" fill="hold">
                            <p:stCondLst>
                              <p:cond delay="1250"/>
                            </p:stCondLst>
                            <p:childTnLst>
                              <p:par>
                                <p:cTn id="19" presetID="27" presetClass="entr" presetSubtype="0" fill="hold" nodeType="afterEffect">
                                  <p:stCondLst>
                                    <p:cond delay="0"/>
                                  </p:stCondLst>
                                  <p:iterate type="lt">
                                    <p:tmPct val="50000"/>
                                  </p:iterate>
                                  <p:childTnLst>
                                    <p:set>
                                      <p:cBhvr>
                                        <p:cTn id="20" dur="1" fill="hold">
                                          <p:stCondLst>
                                            <p:cond delay="0"/>
                                          </p:stCondLst>
                                        </p:cTn>
                                        <p:tgtEl>
                                          <p:spTgt spid="41">
                                            <p:txEl>
                                              <p:pRg st="1" end="1"/>
                                            </p:txEl>
                                          </p:spTgt>
                                        </p:tgtEl>
                                        <p:attrNameLst>
                                          <p:attrName>style.visibility</p:attrName>
                                        </p:attrNameLst>
                                      </p:cBhvr>
                                      <p:to>
                                        <p:strVal val="visible"/>
                                      </p:to>
                                    </p:set>
                                    <p:anim calcmode="discrete" valueType="clr">
                                      <p:cBhvr override="childStyle">
                                        <p:cTn id="21" dur="80"/>
                                        <p:tgtEl>
                                          <p:spTgt spid="41">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41">
                                            <p:txEl>
                                              <p:pRg st="1" end="1"/>
                                            </p:txEl>
                                          </p:spTgt>
                                        </p:tgtEl>
                                        <p:attrNameLst>
                                          <p:attrName>fillcolor</p:attrName>
                                        </p:attrNameLst>
                                      </p:cBhvr>
                                      <p:tavLst>
                                        <p:tav tm="0">
                                          <p:val>
                                            <p:clrVal>
                                              <a:schemeClr val="accent2"/>
                                            </p:clrVal>
                                          </p:val>
                                        </p:tav>
                                        <p:tav tm="50000">
                                          <p:val>
                                            <p:clrVal>
                                              <a:schemeClr val="hlink"/>
                                            </p:clrVal>
                                          </p:val>
                                        </p:tav>
                                      </p:tavLst>
                                    </p:anim>
                                    <p:set>
                                      <p:cBhvr>
                                        <p:cTn id="23" dur="80"/>
                                        <p:tgtEl>
                                          <p:spTgt spid="41">
                                            <p:txEl>
                                              <p:pRg st="1" end="1"/>
                                            </p:txEl>
                                          </p:spTgt>
                                        </p:tgtEl>
                                        <p:attrNameLst>
                                          <p:attrName>fill.type</p:attrName>
                                        </p:attrNameLst>
                                      </p:cBhvr>
                                      <p:to>
                                        <p:strVal val="solid"/>
                                      </p:to>
                                    </p:set>
                                  </p:childTnLst>
                                </p:cTn>
                              </p:par>
                            </p:childTnLst>
                          </p:cTn>
                        </p:par>
                        <p:par>
                          <p:cTn id="24" fill="hold">
                            <p:stCondLst>
                              <p:cond delay="1969"/>
                            </p:stCondLst>
                            <p:childTnLst>
                              <p:par>
                                <p:cTn id="25" presetID="27" presetClass="entr" presetSubtype="0" fill="hold" nodeType="afterEffect">
                                  <p:stCondLst>
                                    <p:cond delay="0"/>
                                  </p:stCondLst>
                                  <p:iterate type="lt">
                                    <p:tmPct val="50000"/>
                                  </p:iterate>
                                  <p:childTnLst>
                                    <p:set>
                                      <p:cBhvr>
                                        <p:cTn id="26" dur="1" fill="hold">
                                          <p:stCondLst>
                                            <p:cond delay="0"/>
                                          </p:stCondLst>
                                        </p:cTn>
                                        <p:tgtEl>
                                          <p:spTgt spid="41">
                                            <p:txEl>
                                              <p:pRg st="2" end="2"/>
                                            </p:txEl>
                                          </p:spTgt>
                                        </p:tgtEl>
                                        <p:attrNameLst>
                                          <p:attrName>style.visibility</p:attrName>
                                        </p:attrNameLst>
                                      </p:cBhvr>
                                      <p:to>
                                        <p:strVal val="visible"/>
                                      </p:to>
                                    </p:set>
                                    <p:anim calcmode="discrete" valueType="clr">
                                      <p:cBhvr override="childStyle">
                                        <p:cTn id="27" dur="80"/>
                                        <p:tgtEl>
                                          <p:spTgt spid="41">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41">
                                            <p:txEl>
                                              <p:pRg st="2" end="2"/>
                                            </p:txEl>
                                          </p:spTgt>
                                        </p:tgtEl>
                                        <p:attrNameLst>
                                          <p:attrName>fillcolor</p:attrName>
                                        </p:attrNameLst>
                                      </p:cBhvr>
                                      <p:tavLst>
                                        <p:tav tm="0">
                                          <p:val>
                                            <p:clrVal>
                                              <a:schemeClr val="accent2"/>
                                            </p:clrVal>
                                          </p:val>
                                        </p:tav>
                                        <p:tav tm="50000">
                                          <p:val>
                                            <p:clrVal>
                                              <a:schemeClr val="hlink"/>
                                            </p:clrVal>
                                          </p:val>
                                        </p:tav>
                                      </p:tavLst>
                                    </p:anim>
                                    <p:set>
                                      <p:cBhvr>
                                        <p:cTn id="29" dur="80"/>
                                        <p:tgtEl>
                                          <p:spTgt spid="41">
                                            <p:txEl>
                                              <p:pRg st="2" end="2"/>
                                            </p:txEl>
                                          </p:spTgt>
                                        </p:tgtEl>
                                        <p:attrNameLst>
                                          <p:attrName>fill.type</p:attrName>
                                        </p:attrNameLst>
                                      </p:cBhvr>
                                      <p:to>
                                        <p:strVal val="solid"/>
                                      </p:to>
                                    </p:set>
                                  </p:childTnLst>
                                </p:cTn>
                              </p:par>
                            </p:childTnLst>
                          </p:cTn>
                        </p:par>
                        <p:par>
                          <p:cTn id="30" fill="hold">
                            <p:stCondLst>
                              <p:cond delay="2969"/>
                            </p:stCondLst>
                            <p:childTnLst>
                              <p:par>
                                <p:cTn id="31" presetID="12" presetClass="entr" presetSubtype="4"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p:tgtEl>
                                          <p:spTgt spid="11"/>
                                        </p:tgtEl>
                                        <p:attrNameLst>
                                          <p:attrName>ppt_y</p:attrName>
                                        </p:attrNameLst>
                                      </p:cBhvr>
                                      <p:tavLst>
                                        <p:tav tm="0">
                                          <p:val>
                                            <p:strVal val="#ppt_y+#ppt_h*1.125000"/>
                                          </p:val>
                                        </p:tav>
                                        <p:tav tm="100000">
                                          <p:val>
                                            <p:strVal val="#ppt_y"/>
                                          </p:val>
                                        </p:tav>
                                      </p:tavLst>
                                    </p:anim>
                                    <p:animEffect transition="in" filter="wipe(up)">
                                      <p:cBhvr>
                                        <p:cTn id="34" dur="500"/>
                                        <p:tgtEl>
                                          <p:spTgt spid="11"/>
                                        </p:tgtEl>
                                      </p:cBhvr>
                                    </p:animEffect>
                                  </p:childTnLst>
                                </p:cTn>
                              </p:par>
                            </p:childTnLst>
                          </p:cTn>
                        </p:par>
                        <p:par>
                          <p:cTn id="35" fill="hold">
                            <p:stCondLst>
                              <p:cond delay="3469"/>
                            </p:stCondLst>
                            <p:childTnLst>
                              <p:par>
                                <p:cTn id="36" presetID="23" presetClass="entr" presetSubtype="16"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500" fill="hold"/>
                                        <p:tgtEl>
                                          <p:spTgt spid="4"/>
                                        </p:tgtEl>
                                        <p:attrNameLst>
                                          <p:attrName>ppt_w</p:attrName>
                                        </p:attrNameLst>
                                      </p:cBhvr>
                                      <p:tavLst>
                                        <p:tav tm="0">
                                          <p:val>
                                            <p:fltVal val="0"/>
                                          </p:val>
                                        </p:tav>
                                        <p:tav tm="100000">
                                          <p:val>
                                            <p:strVal val="#ppt_w"/>
                                          </p:val>
                                        </p:tav>
                                      </p:tavLst>
                                    </p:anim>
                                    <p:anim calcmode="lin" valueType="num">
                                      <p:cBhvr>
                                        <p:cTn id="39" dur="500" fill="hold"/>
                                        <p:tgtEl>
                                          <p:spTgt spid="4"/>
                                        </p:tgtEl>
                                        <p:attrNameLst>
                                          <p:attrName>ppt_h</p:attrName>
                                        </p:attrNameLst>
                                      </p:cBhvr>
                                      <p:tavLst>
                                        <p:tav tm="0">
                                          <p:val>
                                            <p:fltVal val="0"/>
                                          </p:val>
                                        </p:tav>
                                        <p:tav tm="100000">
                                          <p:val>
                                            <p:strVal val="#ppt_h"/>
                                          </p:val>
                                        </p:tav>
                                      </p:tavLst>
                                    </p:anim>
                                  </p:childTnLst>
                                </p:cTn>
                              </p:par>
                              <p:par>
                                <p:cTn id="40" presetID="8" presetClass="emph" presetSubtype="0" fill="hold" nodeType="withEffect">
                                  <p:stCondLst>
                                    <p:cond delay="0"/>
                                  </p:stCondLst>
                                  <p:childTnLst>
                                    <p:animRot by="21600000">
                                      <p:cBhvr>
                                        <p:cTn id="41" dur="500" fill="hold"/>
                                        <p:tgtEl>
                                          <p:spTgt spid="4"/>
                                        </p:tgtEl>
                                        <p:attrNameLst>
                                          <p:attrName>r</p:attrName>
                                        </p:attrNameLst>
                                      </p:cBhvr>
                                    </p:animRot>
                                  </p:childTnLst>
                                </p:cTn>
                              </p:par>
                            </p:childTnLst>
                          </p:cTn>
                        </p:par>
                        <p:par>
                          <p:cTn id="42" fill="hold">
                            <p:stCondLst>
                              <p:cond delay="3969"/>
                            </p:stCondLst>
                            <p:childTnLst>
                              <p:par>
                                <p:cTn id="43" presetID="26" presetClass="emph" presetSubtype="0" fill="hold" nodeType="afterEffect">
                                  <p:stCondLst>
                                    <p:cond delay="0"/>
                                  </p:stCondLst>
                                  <p:childTnLst>
                                    <p:animEffect transition="out" filter="fade">
                                      <p:cBhvr>
                                        <p:cTn id="44" dur="500" tmFilter="0, 0; .2, .5; .8, .5; 1, 0"/>
                                        <p:tgtEl>
                                          <p:spTgt spid="4"/>
                                        </p:tgtEl>
                                      </p:cBhvr>
                                    </p:animEffect>
                                    <p:animScale>
                                      <p:cBhvr>
                                        <p:cTn id="4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 name="组合 186"/>
          <p:cNvGrpSpPr/>
          <p:nvPr/>
        </p:nvGrpSpPr>
        <p:grpSpPr>
          <a:xfrm>
            <a:off x="4709795" y="1176655"/>
            <a:ext cx="2417445" cy="2417445"/>
            <a:chOff x="5512610" y="1118409"/>
            <a:chExt cx="1166781" cy="1166781"/>
          </a:xfrm>
        </p:grpSpPr>
        <p:grpSp>
          <p:nvGrpSpPr>
            <p:cNvPr id="188" name="组合 187"/>
            <p:cNvGrpSpPr/>
            <p:nvPr/>
          </p:nvGrpSpPr>
          <p:grpSpPr>
            <a:xfrm>
              <a:off x="5512610" y="1118409"/>
              <a:ext cx="1166781" cy="1166781"/>
              <a:chOff x="4881965" y="2278250"/>
              <a:chExt cx="2169764" cy="2169764"/>
            </a:xfrm>
          </p:grpSpPr>
          <p:sp>
            <p:nvSpPr>
              <p:cNvPr id="189" name="椭圆 188"/>
              <p:cNvSpPr/>
              <p:nvPr/>
            </p:nvSpPr>
            <p:spPr>
              <a:xfrm>
                <a:off x="4881965" y="2278250"/>
                <a:ext cx="2169764" cy="2169764"/>
              </a:xfrm>
              <a:prstGeom prst="ellipse">
                <a:avLst/>
              </a:prstGeom>
              <a:gradFill>
                <a:gsLst>
                  <a:gs pos="0">
                    <a:sysClr val="window" lastClr="FFFFFF"/>
                  </a:gs>
                  <a:gs pos="100000">
                    <a:sysClr val="window" lastClr="FFFFFF">
                      <a:lumMod val="70000"/>
                    </a:sysClr>
                  </a:gs>
                </a:gsLst>
                <a:lin ang="2700000" scaled="1"/>
              </a:gradFill>
              <a:ln w="25400" cap="flat" cmpd="sng" algn="ctr">
                <a:noFill/>
                <a:prstDash val="solid"/>
              </a:ln>
              <a:effectLst>
                <a:outerShdw blurRad="203200" dist="101600" dir="2700000" algn="tl" rotWithShape="0">
                  <a:prstClr val="black">
                    <a:alpha val="3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90" name="椭圆 189"/>
              <p:cNvSpPr/>
              <p:nvPr/>
            </p:nvSpPr>
            <p:spPr>
              <a:xfrm>
                <a:off x="5129454" y="2525739"/>
                <a:ext cx="1674786" cy="1674786"/>
              </a:xfrm>
              <a:prstGeom prst="ellipse">
                <a:avLst/>
              </a:prstGeom>
              <a:gradFill>
                <a:gsLst>
                  <a:gs pos="100000">
                    <a:sysClr val="window" lastClr="FFFFFF">
                      <a:lumMod val="97000"/>
                    </a:sysClr>
                  </a:gs>
                  <a:gs pos="0">
                    <a:sysClr val="window" lastClr="FFFFFF">
                      <a:lumMod val="65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191" name="椭圆 190"/>
              <p:cNvSpPr/>
              <p:nvPr/>
            </p:nvSpPr>
            <p:spPr>
              <a:xfrm>
                <a:off x="5279713" y="2675998"/>
                <a:ext cx="1374270" cy="1374270"/>
              </a:xfrm>
              <a:prstGeom prst="ellipse">
                <a:avLst/>
              </a:prstGeom>
              <a:gradFill>
                <a:gsLst>
                  <a:gs pos="0">
                    <a:srgbClr val="007BD3"/>
                  </a:gs>
                  <a:gs pos="100000">
                    <a:srgbClr val="034373"/>
                  </a:gs>
                </a:gsLst>
                <a:lin ang="5820000" scaled="0"/>
              </a:gradFill>
              <a:ln w="19050" cap="flat" cmpd="sng" algn="ctr">
                <a:gradFill flip="none" rotWithShape="1">
                  <a:gsLst>
                    <a:gs pos="0">
                      <a:sysClr val="window" lastClr="FFFFFF">
                        <a:lumMod val="60000"/>
                      </a:sysClr>
                    </a:gs>
                    <a:gs pos="100000">
                      <a:sysClr val="window" lastClr="FFFFFF"/>
                    </a:gs>
                  </a:gsLst>
                  <a:lin ang="2700000" scaled="1"/>
                  <a:tileRect/>
                </a:gradFill>
                <a:prstDash val="solid"/>
              </a:ln>
              <a:effectLst>
                <a:innerShdw blurRad="127000" dist="635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192" name="Group 4"/>
            <p:cNvGrpSpPr>
              <a:grpSpLocks noChangeAspect="1"/>
            </p:cNvGrpSpPr>
            <p:nvPr/>
          </p:nvGrpSpPr>
          <p:grpSpPr bwMode="auto">
            <a:xfrm>
              <a:off x="5952367" y="1530305"/>
              <a:ext cx="287266" cy="336642"/>
              <a:chOff x="1776" y="1776"/>
              <a:chExt cx="64" cy="75"/>
            </a:xfrm>
            <a:solidFill>
              <a:sysClr val="window" lastClr="FFFFFF"/>
            </a:solidFill>
            <a:effectLst/>
          </p:grpSpPr>
          <p:sp>
            <p:nvSpPr>
              <p:cNvPr id="193"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4"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5"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6"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85" name="TextBox 111"/>
          <p:cNvSpPr txBox="1"/>
          <p:nvPr/>
        </p:nvSpPr>
        <p:spPr>
          <a:xfrm>
            <a:off x="1482090" y="4702810"/>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公司概述</a:t>
            </a:r>
          </a:p>
        </p:txBody>
      </p:sp>
      <p:sp>
        <p:nvSpPr>
          <p:cNvPr id="5" name="TextBox 111"/>
          <p:cNvSpPr txBox="1"/>
          <p:nvPr/>
        </p:nvSpPr>
        <p:spPr>
          <a:xfrm>
            <a:off x="4001770" y="4707890"/>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发展历程</a:t>
            </a:r>
          </a:p>
        </p:txBody>
      </p:sp>
      <p:sp>
        <p:nvSpPr>
          <p:cNvPr id="6" name="TextBox 111"/>
          <p:cNvSpPr txBox="1"/>
          <p:nvPr/>
        </p:nvSpPr>
        <p:spPr>
          <a:xfrm>
            <a:off x="6521450" y="4683125"/>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分支机构</a:t>
            </a:r>
          </a:p>
        </p:txBody>
      </p:sp>
      <p:sp>
        <p:nvSpPr>
          <p:cNvPr id="8" name="TextBox 111"/>
          <p:cNvSpPr txBox="1"/>
          <p:nvPr/>
        </p:nvSpPr>
        <p:spPr>
          <a:xfrm>
            <a:off x="9041130" y="4676140"/>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企业文化</a:t>
            </a:r>
          </a:p>
        </p:txBody>
      </p:sp>
      <p:sp>
        <p:nvSpPr>
          <p:cNvPr id="9" name="文本框 8"/>
          <p:cNvSpPr txBox="1"/>
          <p:nvPr/>
        </p:nvSpPr>
        <p:spPr>
          <a:xfrm>
            <a:off x="4800600" y="3644900"/>
            <a:ext cx="2621280" cy="874395"/>
          </a:xfrm>
          <a:prstGeom prst="rect">
            <a:avLst/>
          </a:prstGeom>
          <a:noFill/>
        </p:spPr>
        <p:txBody>
          <a:bodyPr wrap="none" rtlCol="0" anchor="t">
            <a:spAutoFit/>
          </a:bodyPr>
          <a:lstStyle/>
          <a:p>
            <a:r>
              <a:rPr lang="zh-CN" altLang="en-US" sz="4800" b="1" dirty="0">
                <a:gradFill>
                  <a:gsLst>
                    <a:gs pos="0">
                      <a:srgbClr val="007BD3"/>
                    </a:gs>
                    <a:gs pos="100000">
                      <a:srgbClr val="034373"/>
                    </a:gs>
                  </a:gsLst>
                  <a:lin ang="0" scaled="0"/>
                </a:gradFill>
                <a:latin typeface="微软雅黑" panose="020B0503020204020204" charset="-122"/>
                <a:ea typeface="微软雅黑" panose="020B0503020204020204" charset="-122"/>
                <a:sym typeface="+mn-ea"/>
              </a:rPr>
              <a:t>公司介绍</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87"/>
                                        </p:tgtEl>
                                        <p:attrNameLst>
                                          <p:attrName>style.visibility</p:attrName>
                                        </p:attrNameLst>
                                      </p:cBhvr>
                                      <p:to>
                                        <p:strVal val="visible"/>
                                      </p:to>
                                    </p:set>
                                    <p:anim calcmode="lin" valueType="num">
                                      <p:cBhvr>
                                        <p:cTn id="7" dur="1000" fill="hold"/>
                                        <p:tgtEl>
                                          <p:spTgt spid="187"/>
                                        </p:tgtEl>
                                        <p:attrNameLst>
                                          <p:attrName>ppt_w</p:attrName>
                                        </p:attrNameLst>
                                      </p:cBhvr>
                                      <p:tavLst>
                                        <p:tav tm="0">
                                          <p:val>
                                            <p:fltVal val="0"/>
                                          </p:val>
                                        </p:tav>
                                        <p:tav tm="100000">
                                          <p:val>
                                            <p:strVal val="#ppt_w"/>
                                          </p:val>
                                        </p:tav>
                                      </p:tavLst>
                                    </p:anim>
                                    <p:anim calcmode="lin" valueType="num">
                                      <p:cBhvr>
                                        <p:cTn id="8" dur="1000" fill="hold"/>
                                        <p:tgtEl>
                                          <p:spTgt spid="187"/>
                                        </p:tgtEl>
                                        <p:attrNameLst>
                                          <p:attrName>ppt_h</p:attrName>
                                        </p:attrNameLst>
                                      </p:cBhvr>
                                      <p:tavLst>
                                        <p:tav tm="0">
                                          <p:val>
                                            <p:fltVal val="0"/>
                                          </p:val>
                                        </p:tav>
                                        <p:tav tm="100000">
                                          <p:val>
                                            <p:strVal val="#ppt_h"/>
                                          </p:val>
                                        </p:tav>
                                      </p:tavLst>
                                    </p:anim>
                                    <p:anim calcmode="lin" valueType="num">
                                      <p:cBhvr>
                                        <p:cTn id="9" dur="1000" fill="hold"/>
                                        <p:tgtEl>
                                          <p:spTgt spid="187"/>
                                        </p:tgtEl>
                                        <p:attrNameLst>
                                          <p:attrName>style.rotation</p:attrName>
                                        </p:attrNameLst>
                                      </p:cBhvr>
                                      <p:tavLst>
                                        <p:tav tm="0">
                                          <p:val>
                                            <p:fltVal val="90"/>
                                          </p:val>
                                        </p:tav>
                                        <p:tav tm="100000">
                                          <p:val>
                                            <p:fltVal val="0"/>
                                          </p:val>
                                        </p:tav>
                                      </p:tavLst>
                                    </p:anim>
                                    <p:animEffect transition="in" filter="fade">
                                      <p:cBhvr>
                                        <p:cTn id="10" dur="1000"/>
                                        <p:tgtEl>
                                          <p:spTgt spid="187"/>
                                        </p:tgtEl>
                                      </p:cBhvr>
                                    </p:animEffect>
                                  </p:childTnLst>
                                </p:cTn>
                              </p:par>
                            </p:childTnLst>
                          </p:cTn>
                        </p:par>
                        <p:par>
                          <p:cTn id="11" fill="hold">
                            <p:stCondLst>
                              <p:cond delay="1000"/>
                            </p:stCondLst>
                            <p:childTnLst>
                              <p:par>
                                <p:cTn id="12" presetID="26" presetClass="emph" presetSubtype="0" fill="hold" nodeType="afterEffect">
                                  <p:stCondLst>
                                    <p:cond delay="0"/>
                                  </p:stCondLst>
                                  <p:childTnLst>
                                    <p:animEffect transition="out" filter="fade">
                                      <p:cBhvr>
                                        <p:cTn id="13" dur="500" tmFilter="0, 0; .2, .5; .8, .5; 1, 0"/>
                                        <p:tgtEl>
                                          <p:spTgt spid="187"/>
                                        </p:tgtEl>
                                      </p:cBhvr>
                                    </p:animEffect>
                                    <p:animScale>
                                      <p:cBhvr>
                                        <p:cTn id="14" dur="250" autoRev="1" fill="hold"/>
                                        <p:tgtEl>
                                          <p:spTgt spid="187"/>
                                        </p:tgtEl>
                                      </p:cBhvr>
                                      <p:by x="105000" y="105000"/>
                                    </p:animScale>
                                  </p:childTnLst>
                                </p:cTn>
                              </p:par>
                            </p:childTnLst>
                          </p:cTn>
                        </p:par>
                        <p:par>
                          <p:cTn id="15" fill="hold">
                            <p:stCondLst>
                              <p:cond delay="1500"/>
                            </p:stCondLst>
                            <p:childTnLst>
                              <p:par>
                                <p:cTn id="16" presetID="41" presetClass="entr" presetSubtype="0" fill="hold" nodeType="afterEffect">
                                  <p:stCondLst>
                                    <p:cond delay="0"/>
                                  </p:stCondLst>
                                  <p:iterate type="lt">
                                    <p:tmPct val="10000"/>
                                  </p:iterate>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p:cTn id="18"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0"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9">
                                            <p:txEl>
                                              <p:pRg st="0" end="0"/>
                                            </p:txEl>
                                          </p:spTgt>
                                        </p:tgtEl>
                                      </p:cBhvr>
                                    </p:animEffect>
                                  </p:childTnLst>
                                </p:cTn>
                              </p:par>
                            </p:childTnLst>
                          </p:cTn>
                        </p:par>
                        <p:par>
                          <p:cTn id="23" fill="hold">
                            <p:stCondLst>
                              <p:cond delay="2150"/>
                            </p:stCondLst>
                            <p:childTnLst>
                              <p:par>
                                <p:cTn id="24" presetID="12" presetClass="entr" presetSubtype="4" fill="hold" grpId="1" nodeType="afterEffect">
                                  <p:stCondLst>
                                    <p:cond delay="0"/>
                                  </p:stCondLst>
                                  <p:childTnLst>
                                    <p:set>
                                      <p:cBhvr>
                                        <p:cTn id="25" dur="1" fill="hold">
                                          <p:stCondLst>
                                            <p:cond delay="0"/>
                                          </p:stCondLst>
                                        </p:cTn>
                                        <p:tgtEl>
                                          <p:spTgt spid="85"/>
                                        </p:tgtEl>
                                        <p:attrNameLst>
                                          <p:attrName>style.visibility</p:attrName>
                                        </p:attrNameLst>
                                      </p:cBhvr>
                                      <p:to>
                                        <p:strVal val="visible"/>
                                      </p:to>
                                    </p:set>
                                    <p:anim calcmode="lin" valueType="num">
                                      <p:cBhvr additive="base">
                                        <p:cTn id="26" dur="500"/>
                                        <p:tgtEl>
                                          <p:spTgt spid="85"/>
                                        </p:tgtEl>
                                        <p:attrNameLst>
                                          <p:attrName>ppt_y</p:attrName>
                                        </p:attrNameLst>
                                      </p:cBhvr>
                                      <p:tavLst>
                                        <p:tav tm="0">
                                          <p:val>
                                            <p:strVal val="#ppt_y+#ppt_h*1.125000"/>
                                          </p:val>
                                        </p:tav>
                                        <p:tav tm="100000">
                                          <p:val>
                                            <p:strVal val="#ppt_y"/>
                                          </p:val>
                                        </p:tav>
                                      </p:tavLst>
                                    </p:anim>
                                    <p:animEffect transition="in" filter="wipe(up)">
                                      <p:cBhvr>
                                        <p:cTn id="27" dur="500"/>
                                        <p:tgtEl>
                                          <p:spTgt spid="85"/>
                                        </p:tgtEl>
                                      </p:cBhvr>
                                    </p:animEffect>
                                  </p:childTnLst>
                                </p:cTn>
                              </p:par>
                              <p:par>
                                <p:cTn id="28" presetID="12" presetClass="entr" presetSubtype="4" fill="hold" grpId="1"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p:tgtEl>
                                          <p:spTgt spid="5"/>
                                        </p:tgtEl>
                                        <p:attrNameLst>
                                          <p:attrName>ppt_y</p:attrName>
                                        </p:attrNameLst>
                                      </p:cBhvr>
                                      <p:tavLst>
                                        <p:tav tm="0">
                                          <p:val>
                                            <p:strVal val="#ppt_y+#ppt_h*1.125000"/>
                                          </p:val>
                                        </p:tav>
                                        <p:tav tm="100000">
                                          <p:val>
                                            <p:strVal val="#ppt_y"/>
                                          </p:val>
                                        </p:tav>
                                      </p:tavLst>
                                    </p:anim>
                                    <p:animEffect transition="in" filter="wipe(up)">
                                      <p:cBhvr>
                                        <p:cTn id="31" dur="500"/>
                                        <p:tgtEl>
                                          <p:spTgt spid="5"/>
                                        </p:tgtEl>
                                      </p:cBhvr>
                                    </p:animEffect>
                                  </p:childTnLst>
                                </p:cTn>
                              </p:par>
                              <p:par>
                                <p:cTn id="32" presetID="12" presetClass="entr" presetSubtype="4" fill="hold" grpId="1"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p:tgtEl>
                                          <p:spTgt spid="6"/>
                                        </p:tgtEl>
                                        <p:attrNameLst>
                                          <p:attrName>ppt_y</p:attrName>
                                        </p:attrNameLst>
                                      </p:cBhvr>
                                      <p:tavLst>
                                        <p:tav tm="0">
                                          <p:val>
                                            <p:strVal val="#ppt_y+#ppt_h*1.125000"/>
                                          </p:val>
                                        </p:tav>
                                        <p:tav tm="100000">
                                          <p:val>
                                            <p:strVal val="#ppt_y"/>
                                          </p:val>
                                        </p:tav>
                                      </p:tavLst>
                                    </p:anim>
                                    <p:animEffect transition="in" filter="wipe(up)">
                                      <p:cBhvr>
                                        <p:cTn id="35" dur="500"/>
                                        <p:tgtEl>
                                          <p:spTgt spid="6"/>
                                        </p:tgtEl>
                                      </p:cBhvr>
                                    </p:animEffect>
                                  </p:childTnLst>
                                </p:cTn>
                              </p:par>
                              <p:par>
                                <p:cTn id="36" presetID="12" presetClass="entr" presetSubtype="4" fill="hold" grpId="1" nodeType="with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p:tgtEl>
                                          <p:spTgt spid="8"/>
                                        </p:tgtEl>
                                        <p:attrNameLst>
                                          <p:attrName>ppt_y</p:attrName>
                                        </p:attrNameLst>
                                      </p:cBhvr>
                                      <p:tavLst>
                                        <p:tav tm="0">
                                          <p:val>
                                            <p:strVal val="#ppt_y+#ppt_h*1.125000"/>
                                          </p:val>
                                        </p:tav>
                                        <p:tav tm="100000">
                                          <p:val>
                                            <p:strVal val="#ppt_y"/>
                                          </p:val>
                                        </p:tav>
                                      </p:tavLst>
                                    </p:anim>
                                    <p:animEffect transition="in" filter="wipe(up)">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P spid="5" grpId="0"/>
      <p:bldP spid="5" grpId="1"/>
      <p:bldP spid="6" grpId="0"/>
      <p:bldP spid="6" grpId="1"/>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xcpcn">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3764598" y="1844040"/>
            <a:ext cx="4662805" cy="3575050"/>
          </a:xfrm>
          <a:prstGeom prst="rect">
            <a:avLst/>
          </a:prstGeom>
        </p:spPr>
      </p:pic>
      <p:grpSp>
        <p:nvGrpSpPr>
          <p:cNvPr id="4" name="组合 3"/>
          <p:cNvGrpSpPr/>
          <p:nvPr/>
        </p:nvGrpSpPr>
        <p:grpSpPr>
          <a:xfrm>
            <a:off x="2811780" y="3006725"/>
            <a:ext cx="6813550" cy="843915"/>
            <a:chOff x="4235" y="1277"/>
            <a:chExt cx="10730" cy="1329"/>
          </a:xfrm>
        </p:grpSpPr>
        <p:sp>
          <p:nvSpPr>
            <p:cNvPr id="85" name="文本框 84"/>
            <p:cNvSpPr txBox="1"/>
            <p:nvPr/>
          </p:nvSpPr>
          <p:spPr>
            <a:xfrm>
              <a:off x="4235" y="1277"/>
              <a:ext cx="10731" cy="919"/>
            </a:xfrm>
            <a:prstGeom prst="rect">
              <a:avLst/>
            </a:prstGeom>
            <a:noFill/>
          </p:spPr>
          <p:txBody>
            <a:bodyPr wrap="square" rtlCol="0">
              <a:spAutoFit/>
            </a:bodyPr>
            <a:lstStyle/>
            <a:p>
              <a:pPr algn="ctr"/>
              <a:r>
                <a:rPr lang="zh-CN" altLang="zh-CN" sz="3200" b="1" spc="100">
                  <a:gradFill>
                    <a:gsLst>
                      <a:gs pos="0">
                        <a:srgbClr val="007BD3"/>
                      </a:gs>
                      <a:gs pos="100000">
                        <a:srgbClr val="034373"/>
                      </a:gs>
                    </a:gsLst>
                    <a:lin ang="19920000" scaled="0"/>
                  </a:gradFill>
                  <a:latin typeface="微软雅黑" panose="020B0503020204020204" charset="-122"/>
                  <a:ea typeface="微软雅黑" panose="020B0503020204020204" charset="-122"/>
                  <a:sym typeface="+mn-ea"/>
                </a:rPr>
                <a:t>中国汽车技术研究中心</a:t>
              </a:r>
              <a:endParaRPr lang="zh-CN" altLang="zh-CN" sz="3200" b="1" spc="100" dirty="0">
                <a:gradFill>
                  <a:gsLst>
                    <a:gs pos="0">
                      <a:srgbClr val="007BD3"/>
                    </a:gs>
                    <a:gs pos="100000">
                      <a:srgbClr val="034373"/>
                    </a:gs>
                  </a:gsLst>
                  <a:lin ang="19920000" scaled="0"/>
                </a:gradFill>
                <a:latin typeface="微软雅黑" panose="020B0503020204020204" charset="-122"/>
                <a:ea typeface="微软雅黑" panose="020B0503020204020204" charset="-122"/>
                <a:sym typeface="方正兰亭超细黑简体" panose="02000000000000000000" charset="-122"/>
              </a:endParaRPr>
            </a:p>
          </p:txBody>
        </p:sp>
        <p:sp>
          <p:nvSpPr>
            <p:cNvPr id="3" name="文本框 2"/>
            <p:cNvSpPr txBox="1"/>
            <p:nvPr/>
          </p:nvSpPr>
          <p:spPr>
            <a:xfrm>
              <a:off x="5591" y="2076"/>
              <a:ext cx="8018" cy="531"/>
            </a:xfrm>
            <a:prstGeom prst="rect">
              <a:avLst/>
            </a:prstGeom>
            <a:noFill/>
          </p:spPr>
          <p:txBody>
            <a:bodyPr wrap="none" rtlCol="0">
              <a:spAutoFit/>
            </a:bodyPr>
            <a:lstStyle/>
            <a:p>
              <a:pPr algn="l"/>
              <a:r>
                <a:rPr lang="zh-CN" altLang="zh-CN" sz="1600" b="1" spc="100">
                  <a:gradFill>
                    <a:gsLst>
                      <a:gs pos="0">
                        <a:srgbClr val="007BD3"/>
                      </a:gs>
                      <a:gs pos="100000">
                        <a:srgbClr val="034373"/>
                      </a:gs>
                    </a:gsLst>
                    <a:lin ang="19920000" scaled="0"/>
                  </a:gradFill>
                  <a:latin typeface="Times New Roman" panose="02020603050405020304" pitchFamily="18" charset="0"/>
                  <a:ea typeface="微软雅黑" panose="020B0503020204020204" charset="-122"/>
                  <a:sym typeface="+mn-ea"/>
                </a:rPr>
                <a:t>China Automotive Technology &amp; Research Center</a:t>
              </a:r>
              <a:endParaRPr lang="zh-CN" altLang="zh-CN" sz="1600" b="1" spc="100">
                <a:gradFill>
                  <a:gsLst>
                    <a:gs pos="0">
                      <a:srgbClr val="007BD3"/>
                    </a:gs>
                    <a:gs pos="100000">
                      <a:srgbClr val="034373"/>
                    </a:gs>
                  </a:gsLst>
                  <a:lin ang="19920000" scaled="0"/>
                </a:gradFill>
                <a:latin typeface="Times New Roman" panose="02020603050405020304" pitchFamily="18" charset="0"/>
                <a:ea typeface="微软雅黑" panose="020B050302020402020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ppt_x"/>
                                          </p:val>
                                        </p:tav>
                                        <p:tav tm="100000">
                                          <p:val>
                                            <p:strVal val="#ppt_x"/>
                                          </p:val>
                                        </p:tav>
                                      </p:tavLst>
                                    </p:anim>
                                    <p:anim calcmode="lin" valueType="num">
                                      <p:cBhvr additive="base">
                                        <p:cTn id="8" dur="20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 presetClass="mediacall" presetSubtype="0" fill="hold" nodeType="afterEffect">
                                  <p:stCondLst>
                                    <p:cond delay="0"/>
                                  </p:stCondLst>
                                  <p:childTnLst>
                                    <p:cmd type="call" cmd="playFrom(0.0)">
                                      <p:cBhvr additive="base">
                                        <p:cTn id="11" dur="indefinite" fill="hold"/>
                                        <p:tgtEl>
                                          <p:spTgt spid="2"/>
                                        </p:tgtEl>
                                      </p:cBhvr>
                                    </p:cmd>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showWhenStopped="0">
                <p:cTn id="14" fill="hold" display="1">
                  <p:stCondLst>
                    <p:cond delay="indefinite"/>
                  </p:stCondLst>
                  <p:endCondLst>
                    <p:cond evt="onNext" delay="0">
                      <p:tgtEl>
                        <p:sldTgt/>
                      </p:tgtEl>
                    </p:cond>
                    <p:cond evt="onPrev" delay="0">
                      <p:tgtEl>
                        <p:sldTgt/>
                      </p:tgtEl>
                    </p:cond>
                  </p:end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387475" y="375920"/>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公司概述</a:t>
            </a:r>
          </a:p>
        </p:txBody>
      </p:sp>
      <p:sp>
        <p:nvSpPr>
          <p:cNvPr id="7" name="矩形 3"/>
          <p:cNvSpPr>
            <a:spLocks noChangeArrowheads="1"/>
          </p:cNvSpPr>
          <p:nvPr/>
        </p:nvSpPr>
        <p:spPr bwMode="auto">
          <a:xfrm>
            <a:off x="1151097" y="1265477"/>
            <a:ext cx="1558290" cy="52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zh-CN" altLang="en-US" b="1" dirty="0" smtClean="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Arial" panose="020B0604020202020204" pitchFamily="34" charset="0"/>
              </a:rPr>
              <a:t>公司介绍</a:t>
            </a:r>
          </a:p>
        </p:txBody>
      </p:sp>
      <p:sp>
        <p:nvSpPr>
          <p:cNvPr id="9" name="矩形 47"/>
          <p:cNvSpPr>
            <a:spLocks noChangeArrowheads="1"/>
          </p:cNvSpPr>
          <p:nvPr/>
        </p:nvSpPr>
        <p:spPr bwMode="auto">
          <a:xfrm>
            <a:off x="1272540" y="1744345"/>
            <a:ext cx="10089515" cy="1494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algn="just" eaLnBrk="1" fontAlgn="auto" hangingPunct="1">
              <a:lnSpc>
                <a:spcPct val="120000"/>
              </a:lnSpc>
              <a:buFont typeface="Arial" panose="020B0604020202020204" pitchFamily="34" charset="0"/>
              <a:buNone/>
            </a:pPr>
            <a:r>
              <a:rPr lang="en-US" altLang="zh-CN" sz="1400">
                <a:solidFill>
                  <a:schemeClr val="tx1">
                    <a:lumMod val="75000"/>
                    <a:lumOff val="25000"/>
                  </a:schemeClr>
                </a:solidFill>
                <a:latin typeface="微软雅黑" panose="020B0503020204020204" charset="-122"/>
                <a:ea typeface="微软雅黑" panose="020B0503020204020204" charset="-122"/>
                <a:sym typeface="方正兰亭黑_GBK" pitchFamily="2" charset="-122"/>
              </a:rPr>
              <a:t>       </a:t>
            </a:r>
            <a:r>
              <a:rPr lang="zh-CN" altLang="en-US" sz="1800">
                <a:solidFill>
                  <a:schemeClr val="tx1">
                    <a:lumMod val="75000"/>
                    <a:lumOff val="25000"/>
                  </a:schemeClr>
                </a:solidFill>
                <a:latin typeface="微软雅黑" panose="020B0503020204020204" charset="-122"/>
                <a:ea typeface="微软雅黑" panose="020B0503020204020204" charset="-122"/>
                <a:sym typeface="+mn-ea"/>
              </a:rPr>
              <a:t>天津卡达克汽车高新技术有限公司成立于1999年10月，注册资金1亿元，是中国汽车技术研究中心全资子公司，国有企业，是获国家计委批准投资5598万元人民币建设的大型汽车催化转化器制造商，并被列为“1999年第一批环保设备国产化项目”。</a:t>
            </a:r>
          </a:p>
          <a:p>
            <a:pPr algn="l" eaLnBrk="1" hangingPunct="1">
              <a:lnSpc>
                <a:spcPct val="200000"/>
              </a:lnSpc>
              <a:spcBef>
                <a:spcPct val="0"/>
              </a:spcBef>
              <a:buFont typeface="Arial" panose="020B0604020202020204" pitchFamily="34" charset="0"/>
              <a:buNone/>
            </a:pPr>
            <a:endParaRPr lang="zh-CN" altLang="en-US" sz="1400">
              <a:solidFill>
                <a:schemeClr val="tx1"/>
              </a:solidFill>
              <a:latin typeface="微软雅黑" panose="020B0503020204020204" charset="-122"/>
              <a:ea typeface="微软雅黑" panose="020B0503020204020204" charset="-122"/>
              <a:sym typeface="方正兰亭黑_GBK" pitchFamily="2" charset="-122"/>
            </a:endParaRPr>
          </a:p>
        </p:txBody>
      </p:sp>
      <p:sp>
        <p:nvSpPr>
          <p:cNvPr id="11" name="矩形 47"/>
          <p:cNvSpPr>
            <a:spLocks noChangeArrowheads="1"/>
          </p:cNvSpPr>
          <p:nvPr/>
        </p:nvSpPr>
        <p:spPr bwMode="auto">
          <a:xfrm>
            <a:off x="5522595" y="3336925"/>
            <a:ext cx="2569210" cy="3799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algn="just" eaLnBrk="1" fontAlgn="auto" hangingPunct="1">
              <a:lnSpc>
                <a:spcPct val="150000"/>
              </a:lnSpc>
              <a:spcBef>
                <a:spcPct val="0"/>
              </a:spcBef>
              <a:spcAft>
                <a:spcPts val="300"/>
              </a:spcAft>
              <a:buNone/>
            </a:pP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公司主要致力于汽车排气系统的研发和生产，产品涵盖：汽车三元催化转化器、发动机紧耦合排气歧管、消声器、塑料进气歧管，以及汽车防撞钢梁等汽车轻量化产品。具备系列产品年产能</a:t>
            </a:r>
            <a:r>
              <a:rPr lang="en-US" altLang="zh-CN" sz="1600" dirty="0">
                <a:solidFill>
                  <a:schemeClr val="tx1">
                    <a:lumMod val="75000"/>
                    <a:lumOff val="25000"/>
                  </a:schemeClr>
                </a:solidFill>
                <a:latin typeface="微软雅黑" panose="020B0503020204020204" charset="-122"/>
                <a:ea typeface="微软雅黑" panose="020B0503020204020204" charset="-122"/>
                <a:sym typeface="+mn-ea"/>
              </a:rPr>
              <a:t>200</a:t>
            </a:r>
            <a:r>
              <a:rPr lang="zh-CN" altLang="en-US" sz="1600" dirty="0">
                <a:solidFill>
                  <a:schemeClr val="tx1">
                    <a:lumMod val="75000"/>
                    <a:lumOff val="25000"/>
                  </a:schemeClr>
                </a:solidFill>
                <a:latin typeface="微软雅黑" panose="020B0503020204020204" charset="-122"/>
                <a:ea typeface="微软雅黑" panose="020B0503020204020204" charset="-122"/>
                <a:sym typeface="+mn-ea"/>
              </a:rPr>
              <a:t>万套以上的生产能力。</a:t>
            </a:r>
          </a:p>
          <a:p>
            <a:pPr algn="just" eaLnBrk="1" fontAlgn="auto" hangingPunct="1">
              <a:lnSpc>
                <a:spcPct val="150000"/>
              </a:lnSpc>
              <a:spcBef>
                <a:spcPct val="0"/>
              </a:spcBef>
              <a:spcAft>
                <a:spcPts val="300"/>
              </a:spcAft>
              <a:buNone/>
            </a:pPr>
            <a:endParaRPr lang="zh-CN" altLang="en-US" sz="1600" dirty="0">
              <a:solidFill>
                <a:schemeClr val="tx1">
                  <a:lumMod val="75000"/>
                  <a:lumOff val="25000"/>
                </a:schemeClr>
              </a:solidFill>
              <a:latin typeface="微软雅黑" panose="020B0503020204020204" charset="-122"/>
              <a:ea typeface="微软雅黑" panose="020B0503020204020204" charset="-122"/>
              <a:sym typeface="+mn-ea"/>
            </a:endParaRPr>
          </a:p>
        </p:txBody>
      </p:sp>
      <p:sp>
        <p:nvSpPr>
          <p:cNvPr id="32" name="矩形 67"/>
          <p:cNvSpPr>
            <a:spLocks noChangeArrowheads="1"/>
          </p:cNvSpPr>
          <p:nvPr/>
        </p:nvSpPr>
        <p:spPr bwMode="auto">
          <a:xfrm>
            <a:off x="8967550" y="2868454"/>
            <a:ext cx="1779984" cy="3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zh-CN" altLang="en-US" sz="1500"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方正兰亭黑_GBK" pitchFamily="2" charset="-122"/>
              </a:rPr>
              <a:t>旗下分支机构</a:t>
            </a:r>
          </a:p>
        </p:txBody>
      </p:sp>
      <p:sp>
        <p:nvSpPr>
          <p:cNvPr id="33" name="矩形 47"/>
          <p:cNvSpPr>
            <a:spLocks noChangeArrowheads="1"/>
          </p:cNvSpPr>
          <p:nvPr/>
        </p:nvSpPr>
        <p:spPr bwMode="auto">
          <a:xfrm>
            <a:off x="8967550" y="3144679"/>
            <a:ext cx="1884759" cy="675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2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itchFamily="2" charset="-122"/>
              </a:rPr>
              <a:t>江西九江分公司，</a:t>
            </a:r>
          </a:p>
          <a:p>
            <a:pPr eaLnBrk="1" hangingPunct="1">
              <a:lnSpc>
                <a:spcPct val="12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itchFamily="2" charset="-122"/>
              </a:rPr>
              <a:t>广西柳州子公司。</a:t>
            </a:r>
          </a:p>
          <a:p>
            <a:pPr eaLnBrk="1" hangingPunct="1">
              <a:lnSpc>
                <a:spcPct val="12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itchFamily="2" charset="-122"/>
              </a:rPr>
              <a:t>塑料件生产基地。</a:t>
            </a:r>
          </a:p>
        </p:txBody>
      </p:sp>
      <p:sp>
        <p:nvSpPr>
          <p:cNvPr id="34" name="矩形 69"/>
          <p:cNvSpPr>
            <a:spLocks noChangeArrowheads="1"/>
          </p:cNvSpPr>
          <p:nvPr/>
        </p:nvSpPr>
        <p:spPr bwMode="auto">
          <a:xfrm>
            <a:off x="8967550" y="4007644"/>
            <a:ext cx="1779984" cy="3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zh-CN" altLang="en-US" sz="150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方正兰亭黑_GBK" pitchFamily="2" charset="-122"/>
              </a:rPr>
              <a:t>拥有员工数量</a:t>
            </a:r>
          </a:p>
        </p:txBody>
      </p:sp>
      <p:sp>
        <p:nvSpPr>
          <p:cNvPr id="35" name="矩形 47"/>
          <p:cNvSpPr>
            <a:spLocks noChangeArrowheads="1"/>
          </p:cNvSpPr>
          <p:nvPr/>
        </p:nvSpPr>
        <p:spPr bwMode="auto">
          <a:xfrm>
            <a:off x="8967550" y="4285060"/>
            <a:ext cx="1884759" cy="46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2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itchFamily="2" charset="-122"/>
              </a:rPr>
              <a:t>总部员工</a:t>
            </a:r>
            <a:r>
              <a:rPr lang="en-US" altLang="zh-CN" sz="1100" dirty="0">
                <a:solidFill>
                  <a:schemeClr val="tx1">
                    <a:lumMod val="75000"/>
                    <a:lumOff val="25000"/>
                  </a:schemeClr>
                </a:solidFill>
                <a:sym typeface="方正兰亭黑_GBK" pitchFamily="2" charset="-122"/>
              </a:rPr>
              <a:t>300</a:t>
            </a:r>
            <a:r>
              <a:rPr lang="zh-CN" altLang="en-US" sz="1100" dirty="0">
                <a:solidFill>
                  <a:schemeClr val="tx1">
                    <a:lumMod val="75000"/>
                    <a:lumOff val="25000"/>
                  </a:schemeClr>
                </a:solidFill>
                <a:sym typeface="方正兰亭黑_GBK" pitchFamily="2" charset="-122"/>
              </a:rPr>
              <a:t>余人，</a:t>
            </a:r>
          </a:p>
          <a:p>
            <a:pPr eaLnBrk="1" hangingPunct="1">
              <a:lnSpc>
                <a:spcPct val="120000"/>
              </a:lnSpc>
              <a:spcBef>
                <a:spcPct val="0"/>
              </a:spcBef>
              <a:buFont typeface="Arial" panose="020B0604020202020204" pitchFamily="34" charset="0"/>
              <a:buNone/>
            </a:pPr>
            <a:r>
              <a:rPr lang="zh-CN" altLang="en-US" sz="1100" dirty="0">
                <a:solidFill>
                  <a:schemeClr val="tx1">
                    <a:lumMod val="75000"/>
                    <a:lumOff val="25000"/>
                  </a:schemeClr>
                </a:solidFill>
                <a:sym typeface="方正兰亭黑_GBK" pitchFamily="2" charset="-122"/>
              </a:rPr>
              <a:t>分公司员工</a:t>
            </a:r>
            <a:r>
              <a:rPr lang="en-US" altLang="zh-CN" sz="1100" dirty="0">
                <a:solidFill>
                  <a:schemeClr val="tx1">
                    <a:lumMod val="75000"/>
                    <a:lumOff val="25000"/>
                  </a:schemeClr>
                </a:solidFill>
                <a:sym typeface="方正兰亭黑_GBK" pitchFamily="2" charset="-122"/>
              </a:rPr>
              <a:t>100</a:t>
            </a:r>
            <a:r>
              <a:rPr lang="zh-CN" altLang="en-US" sz="1100" dirty="0">
                <a:solidFill>
                  <a:schemeClr val="tx1">
                    <a:lumMod val="75000"/>
                    <a:lumOff val="25000"/>
                  </a:schemeClr>
                </a:solidFill>
                <a:sym typeface="方正兰亭黑_GBK" pitchFamily="2" charset="-122"/>
              </a:rPr>
              <a:t>余人。</a:t>
            </a:r>
          </a:p>
        </p:txBody>
      </p:sp>
      <p:sp>
        <p:nvSpPr>
          <p:cNvPr id="36" name="矩形 71"/>
          <p:cNvSpPr>
            <a:spLocks noChangeArrowheads="1"/>
          </p:cNvSpPr>
          <p:nvPr/>
        </p:nvSpPr>
        <p:spPr bwMode="auto">
          <a:xfrm>
            <a:off x="8967550" y="4979194"/>
            <a:ext cx="1779984" cy="311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zh-CN" altLang="en-US" sz="150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方正兰亭黑_GBK" pitchFamily="2" charset="-122"/>
              </a:rPr>
              <a:t>产品总销售额</a:t>
            </a:r>
          </a:p>
        </p:txBody>
      </p:sp>
      <p:sp>
        <p:nvSpPr>
          <p:cNvPr id="37" name="矩形 47"/>
          <p:cNvSpPr>
            <a:spLocks noChangeArrowheads="1"/>
          </p:cNvSpPr>
          <p:nvPr/>
        </p:nvSpPr>
        <p:spPr bwMode="auto">
          <a:xfrm>
            <a:off x="8967550" y="5245894"/>
            <a:ext cx="1884759" cy="468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20000"/>
              </a:lnSpc>
              <a:spcBef>
                <a:spcPct val="0"/>
              </a:spcBef>
              <a:buFont typeface="Arial" panose="020B0604020202020204" pitchFamily="34" charset="0"/>
              <a:buNone/>
            </a:pPr>
            <a:r>
              <a:rPr lang="en-US" altLang="zh-CN" sz="1100">
                <a:solidFill>
                  <a:schemeClr val="tx1">
                    <a:lumMod val="75000"/>
                    <a:lumOff val="25000"/>
                  </a:schemeClr>
                </a:solidFill>
                <a:sym typeface="方正兰亭黑_GBK" pitchFamily="2" charset="-122"/>
              </a:rPr>
              <a:t>2016</a:t>
            </a:r>
            <a:r>
              <a:rPr lang="zh-CN" altLang="en-US" sz="1100">
                <a:solidFill>
                  <a:schemeClr val="tx1">
                    <a:lumMod val="75000"/>
                    <a:lumOff val="25000"/>
                  </a:schemeClr>
                </a:solidFill>
                <a:sym typeface="方正兰亭黑_GBK" pitchFamily="2" charset="-122"/>
              </a:rPr>
              <a:t>年，公司总产量</a:t>
            </a:r>
            <a:r>
              <a:rPr lang="en-US" altLang="zh-CN" sz="1100">
                <a:solidFill>
                  <a:schemeClr val="tx1">
                    <a:lumMod val="75000"/>
                    <a:lumOff val="25000"/>
                  </a:schemeClr>
                </a:solidFill>
                <a:sym typeface="方正兰亭黑_GBK" pitchFamily="2" charset="-122"/>
              </a:rPr>
              <a:t>130</a:t>
            </a:r>
            <a:r>
              <a:rPr lang="zh-CN" altLang="en-US" sz="1100">
                <a:solidFill>
                  <a:schemeClr val="tx1">
                    <a:lumMod val="75000"/>
                    <a:lumOff val="25000"/>
                  </a:schemeClr>
                </a:solidFill>
                <a:sym typeface="方正兰亭黑_GBK" pitchFamily="2" charset="-122"/>
              </a:rPr>
              <a:t>万件</a:t>
            </a:r>
          </a:p>
          <a:p>
            <a:pPr eaLnBrk="1" hangingPunct="1">
              <a:lnSpc>
                <a:spcPct val="120000"/>
              </a:lnSpc>
              <a:spcBef>
                <a:spcPct val="0"/>
              </a:spcBef>
              <a:buFont typeface="Arial" panose="020B0604020202020204" pitchFamily="34" charset="0"/>
              <a:buNone/>
            </a:pPr>
            <a:r>
              <a:rPr lang="zh-CN" altLang="en-US" sz="1100">
                <a:solidFill>
                  <a:schemeClr val="tx1">
                    <a:lumMod val="75000"/>
                    <a:lumOff val="25000"/>
                  </a:schemeClr>
                </a:solidFill>
                <a:sym typeface="方正兰亭黑_GBK" pitchFamily="2" charset="-122"/>
              </a:rPr>
              <a:t>销售额</a:t>
            </a:r>
            <a:r>
              <a:rPr lang="en-US" altLang="zh-CN" sz="1100">
                <a:solidFill>
                  <a:schemeClr val="tx1">
                    <a:lumMod val="75000"/>
                    <a:lumOff val="25000"/>
                  </a:schemeClr>
                </a:solidFill>
                <a:sym typeface="方正兰亭黑_GBK" pitchFamily="2" charset="-122"/>
              </a:rPr>
              <a:t>48,500</a:t>
            </a:r>
            <a:r>
              <a:rPr lang="zh-CN" altLang="en-US" sz="1100">
                <a:solidFill>
                  <a:schemeClr val="tx1">
                    <a:lumMod val="75000"/>
                    <a:lumOff val="25000"/>
                  </a:schemeClr>
                </a:solidFill>
                <a:sym typeface="方正兰亭黑_GBK" pitchFamily="2" charset="-122"/>
              </a:rPr>
              <a:t>万元。</a:t>
            </a:r>
          </a:p>
        </p:txBody>
      </p:sp>
      <p:sp>
        <p:nvSpPr>
          <p:cNvPr id="8" name="文本框 37"/>
          <p:cNvSpPr>
            <a:spLocks noChangeArrowheads="1"/>
          </p:cNvSpPr>
          <p:nvPr/>
        </p:nvSpPr>
        <p:spPr bwMode="auto">
          <a:xfrm>
            <a:off x="2759710" y="1506855"/>
            <a:ext cx="2572385" cy="28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en-US" altLang="zh-CN" sz="1400">
                <a:solidFill>
                  <a:schemeClr val="tx1"/>
                </a:solidFill>
                <a:latin typeface="Arial" panose="020B0604020202020204" pitchFamily="34" charset="0"/>
                <a:ea typeface="宋体" panose="02010600030101010101" pitchFamily="2" charset="-122"/>
                <a:sym typeface="Arial" panose="020B0604020202020204" pitchFamily="34" charset="0"/>
              </a:rPr>
              <a:t>Company Introduction</a:t>
            </a:r>
            <a:endParaRPr lang="en-US" altLang="zh-CN" sz="1400" baseline="-3000">
              <a:solidFill>
                <a:schemeClr val="tx1"/>
              </a:solidFill>
              <a:latin typeface="Arial" panose="020B0604020202020204" pitchFamily="34" charset="0"/>
              <a:ea typeface="宋体" panose="02010600030101010101" pitchFamily="2" charset="-122"/>
              <a:sym typeface="Arial" panose="020B0604020202020204" pitchFamily="34" charset="0"/>
            </a:endParaRPr>
          </a:p>
        </p:txBody>
      </p:sp>
      <p:grpSp>
        <p:nvGrpSpPr>
          <p:cNvPr id="77" name="组合 76"/>
          <p:cNvGrpSpPr/>
          <p:nvPr/>
        </p:nvGrpSpPr>
        <p:grpSpPr>
          <a:xfrm>
            <a:off x="8331071" y="2884422"/>
            <a:ext cx="622626" cy="622626"/>
            <a:chOff x="5051514" y="1762004"/>
            <a:chExt cx="605079" cy="605079"/>
          </a:xfrm>
        </p:grpSpPr>
        <p:grpSp>
          <p:nvGrpSpPr>
            <p:cNvPr id="43" name="组合 42"/>
            <p:cNvGrpSpPr/>
            <p:nvPr/>
          </p:nvGrpSpPr>
          <p:grpSpPr>
            <a:xfrm>
              <a:off x="5051514" y="1762004"/>
              <a:ext cx="605079" cy="605079"/>
              <a:chOff x="304800" y="673100"/>
              <a:chExt cx="4000500" cy="4000500"/>
            </a:xfrm>
            <a:effectLst>
              <a:outerShdw blurRad="444500" dist="254000" dir="8100000" algn="tr" rotWithShape="0">
                <a:prstClr val="black">
                  <a:alpha val="50000"/>
                </a:prstClr>
              </a:outerShdw>
            </a:effectLst>
          </p:grpSpPr>
          <p:sp>
            <p:nvSpPr>
              <p:cNvPr id="45" name="同心圆 4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schemeClr val="tx1"/>
                  </a:solidFill>
                </a:endParaRPr>
              </a:p>
            </p:txBody>
          </p:sp>
          <p:sp>
            <p:nvSpPr>
              <p:cNvPr id="46" name="椭圆 45"/>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schemeClr val="tx1"/>
                  </a:solidFill>
                </a:endParaRPr>
              </a:p>
            </p:txBody>
          </p:sp>
        </p:grpSp>
        <p:sp>
          <p:nvSpPr>
            <p:cNvPr id="31" name="Freeform 35"/>
            <p:cNvSpPr>
              <a:spLocks noEditPoints="1" noChangeArrowheads="1"/>
            </p:cNvSpPr>
            <p:nvPr/>
          </p:nvSpPr>
          <p:spPr bwMode="auto">
            <a:xfrm>
              <a:off x="5145629" y="1916274"/>
              <a:ext cx="416848" cy="281297"/>
            </a:xfrm>
            <a:custGeom>
              <a:avLst/>
              <a:gdLst>
                <a:gd name="T0" fmla="*/ 971389130 w 157"/>
                <a:gd name="T1" fmla="*/ 330486331 h 106"/>
                <a:gd name="T2" fmla="*/ 978586115 w 157"/>
                <a:gd name="T3" fmla="*/ 265824680 h 106"/>
                <a:gd name="T4" fmla="*/ 712353996 w 157"/>
                <a:gd name="T5" fmla="*/ 0 h 106"/>
                <a:gd name="T6" fmla="*/ 525269936 w 157"/>
                <a:gd name="T7" fmla="*/ 129320622 h 106"/>
                <a:gd name="T8" fmla="*/ 323797271 w 157"/>
                <a:gd name="T9" fmla="*/ 57475534 h 106"/>
                <a:gd name="T10" fmla="*/ 136713211 w 157"/>
                <a:gd name="T11" fmla="*/ 280194233 h 106"/>
                <a:gd name="T12" fmla="*/ 143910196 w 157"/>
                <a:gd name="T13" fmla="*/ 337669767 h 106"/>
                <a:gd name="T14" fmla="*/ 0 w 157"/>
                <a:gd name="T15" fmla="*/ 538835477 h 106"/>
                <a:gd name="T16" fmla="*/ 223060938 w 157"/>
                <a:gd name="T17" fmla="*/ 761554176 h 106"/>
                <a:gd name="T18" fmla="*/ 906629676 w 157"/>
                <a:gd name="T19" fmla="*/ 761554176 h 106"/>
                <a:gd name="T20" fmla="*/ 1129690614 w 157"/>
                <a:gd name="T21" fmla="*/ 538835477 h 106"/>
                <a:gd name="T22" fmla="*/ 971389130 w 157"/>
                <a:gd name="T23" fmla="*/ 330486331 h 106"/>
                <a:gd name="T24" fmla="*/ 863458495 w 157"/>
                <a:gd name="T25" fmla="*/ 718448195 h 106"/>
                <a:gd name="T26" fmla="*/ 568443800 w 157"/>
                <a:gd name="T27" fmla="*/ 718448195 h 106"/>
                <a:gd name="T28" fmla="*/ 741133889 w 157"/>
                <a:gd name="T29" fmla="*/ 538835477 h 106"/>
                <a:gd name="T30" fmla="*/ 733939587 w 157"/>
                <a:gd name="T31" fmla="*/ 517282486 h 106"/>
                <a:gd name="T32" fmla="*/ 661983147 w 157"/>
                <a:gd name="T33" fmla="*/ 517282486 h 106"/>
                <a:gd name="T34" fmla="*/ 661983147 w 157"/>
                <a:gd name="T35" fmla="*/ 488543379 h 106"/>
                <a:gd name="T36" fmla="*/ 661983147 w 157"/>
                <a:gd name="T37" fmla="*/ 265824680 h 106"/>
                <a:gd name="T38" fmla="*/ 647594542 w 157"/>
                <a:gd name="T39" fmla="*/ 251457807 h 106"/>
                <a:gd name="T40" fmla="*/ 460510482 w 157"/>
                <a:gd name="T41" fmla="*/ 251457807 h 106"/>
                <a:gd name="T42" fmla="*/ 446119194 w 157"/>
                <a:gd name="T43" fmla="*/ 265824680 h 106"/>
                <a:gd name="T44" fmla="*/ 446119194 w 157"/>
                <a:gd name="T45" fmla="*/ 488543379 h 106"/>
                <a:gd name="T46" fmla="*/ 446119194 w 157"/>
                <a:gd name="T47" fmla="*/ 524465923 h 106"/>
                <a:gd name="T48" fmla="*/ 366968452 w 157"/>
                <a:gd name="T49" fmla="*/ 524465923 h 106"/>
                <a:gd name="T50" fmla="*/ 359774149 w 157"/>
                <a:gd name="T51" fmla="*/ 546018913 h 106"/>
                <a:gd name="T52" fmla="*/ 539661224 w 157"/>
                <a:gd name="T53" fmla="*/ 718448195 h 106"/>
                <a:gd name="T54" fmla="*/ 273429105 w 157"/>
                <a:gd name="T55" fmla="*/ 718448195 h 106"/>
                <a:gd name="T56" fmla="*/ 79150742 w 157"/>
                <a:gd name="T57" fmla="*/ 531652040 h 106"/>
                <a:gd name="T58" fmla="*/ 208669650 w 157"/>
                <a:gd name="T59" fmla="*/ 359222758 h 106"/>
                <a:gd name="T60" fmla="*/ 201472665 w 157"/>
                <a:gd name="T61" fmla="*/ 316116777 h 106"/>
                <a:gd name="T62" fmla="*/ 359774149 w 157"/>
                <a:gd name="T63" fmla="*/ 122137185 h 106"/>
                <a:gd name="T64" fmla="*/ 532466921 w 157"/>
                <a:gd name="T65" fmla="*/ 208349146 h 106"/>
                <a:gd name="T66" fmla="*/ 697962708 w 157"/>
                <a:gd name="T67" fmla="*/ 71845088 h 106"/>
                <a:gd name="T68" fmla="*/ 921020964 w 157"/>
                <a:gd name="T69" fmla="*/ 301747224 h 106"/>
                <a:gd name="T70" fmla="*/ 913826661 w 157"/>
                <a:gd name="T71" fmla="*/ 352039321 h 106"/>
                <a:gd name="T72" fmla="*/ 1057736857 w 157"/>
                <a:gd name="T73" fmla="*/ 531652040 h 106"/>
                <a:gd name="T74" fmla="*/ 863458495 w 157"/>
                <a:gd name="T75" fmla="*/ 718448195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gradFill>
              <a:gsLst>
                <a:gs pos="0">
                  <a:srgbClr val="007BD3"/>
                </a:gs>
                <a:gs pos="100000">
                  <a:srgbClr val="034373"/>
                </a:gs>
              </a:gsLst>
              <a:lin ang="5820000" scaled="0"/>
            </a:gradFill>
            <a:ln>
              <a:noFill/>
            </a:ln>
          </p:spPr>
          <p:txBody>
            <a:bodyPr/>
            <a:lstStyle/>
            <a:p>
              <a:endParaRPr lang="zh-CN" altLang="en-US">
                <a:solidFill>
                  <a:schemeClr val="tx1"/>
                </a:solidFill>
              </a:endParaRPr>
            </a:p>
          </p:txBody>
        </p:sp>
      </p:grpSp>
      <p:grpSp>
        <p:nvGrpSpPr>
          <p:cNvPr id="79" name="组合 78"/>
          <p:cNvGrpSpPr/>
          <p:nvPr/>
        </p:nvGrpSpPr>
        <p:grpSpPr>
          <a:xfrm>
            <a:off x="8281736" y="4942521"/>
            <a:ext cx="607748" cy="605079"/>
            <a:chOff x="8380533" y="3383515"/>
            <a:chExt cx="607748" cy="605079"/>
          </a:xfrm>
        </p:grpSpPr>
        <p:grpSp>
          <p:nvGrpSpPr>
            <p:cNvPr id="59" name="组合 58"/>
            <p:cNvGrpSpPr/>
            <p:nvPr/>
          </p:nvGrpSpPr>
          <p:grpSpPr>
            <a:xfrm>
              <a:off x="8380533" y="3383515"/>
              <a:ext cx="607748" cy="605079"/>
              <a:chOff x="287155" y="673100"/>
              <a:chExt cx="4018145" cy="4000500"/>
            </a:xfrm>
            <a:effectLst>
              <a:outerShdw blurRad="444500" dist="254000" dir="8100000" algn="tr" rotWithShape="0">
                <a:prstClr val="black">
                  <a:alpha val="50000"/>
                </a:prstClr>
              </a:outerShdw>
            </a:effectLst>
          </p:grpSpPr>
          <p:sp>
            <p:nvSpPr>
              <p:cNvPr id="60" name="同心圆 5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schemeClr val="tx1"/>
                  </a:solidFill>
                </a:endParaRPr>
              </a:p>
            </p:txBody>
          </p:sp>
          <p:sp>
            <p:nvSpPr>
              <p:cNvPr id="61" name="椭圆 60"/>
              <p:cNvSpPr/>
              <p:nvPr/>
            </p:nvSpPr>
            <p:spPr>
              <a:xfrm>
                <a:off x="287155"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schemeClr val="tx1"/>
                  </a:solidFill>
                </a:endParaRPr>
              </a:p>
            </p:txBody>
          </p:sp>
        </p:grpSp>
        <p:grpSp>
          <p:nvGrpSpPr>
            <p:cNvPr id="14" name="Group 22"/>
            <p:cNvGrpSpPr/>
            <p:nvPr/>
          </p:nvGrpSpPr>
          <p:grpSpPr bwMode="auto">
            <a:xfrm>
              <a:off x="8540560" y="3516918"/>
              <a:ext cx="292903" cy="304957"/>
              <a:chOff x="1906" y="0"/>
              <a:chExt cx="439257" cy="416478"/>
            </a:xfrm>
            <a:solidFill>
              <a:srgbClr val="C00000"/>
            </a:solidFill>
          </p:grpSpPr>
          <p:sp>
            <p:nvSpPr>
              <p:cNvPr id="15" name="Rectangle 18"/>
              <p:cNvSpPr>
                <a:spLocks noChangeArrowheads="1"/>
              </p:cNvSpPr>
              <p:nvPr/>
            </p:nvSpPr>
            <p:spPr bwMode="auto">
              <a:xfrm>
                <a:off x="157234" y="169713"/>
                <a:ext cx="47421" cy="44924"/>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16" name="Rectangle 19"/>
              <p:cNvSpPr>
                <a:spLocks noChangeArrowheads="1"/>
              </p:cNvSpPr>
              <p:nvPr/>
            </p:nvSpPr>
            <p:spPr bwMode="auto">
              <a:xfrm>
                <a:off x="232107" y="169713"/>
                <a:ext cx="49916" cy="44924"/>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17" name="Rectangle 20"/>
              <p:cNvSpPr>
                <a:spLocks noChangeArrowheads="1"/>
              </p:cNvSpPr>
              <p:nvPr/>
            </p:nvSpPr>
            <p:spPr bwMode="auto">
              <a:xfrm>
                <a:off x="309477" y="169713"/>
                <a:ext cx="49916" cy="44924"/>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18" name="Rectangle 21"/>
              <p:cNvSpPr>
                <a:spLocks noChangeArrowheads="1"/>
              </p:cNvSpPr>
              <p:nvPr/>
            </p:nvSpPr>
            <p:spPr bwMode="auto">
              <a:xfrm>
                <a:off x="151520" y="237099"/>
                <a:ext cx="47421" cy="47421"/>
              </a:xfrm>
              <a:prstGeom prst="rect">
                <a:avLst/>
              </a:prstGeom>
              <a:gradFill>
                <a:gsLst>
                  <a:gs pos="0">
                    <a:srgbClr val="007BD3"/>
                  </a:gs>
                  <a:gs pos="100000">
                    <a:srgbClr val="034373"/>
                  </a:gs>
                </a:gsLst>
                <a:lin ang="1890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19" name="Rectangle 22"/>
              <p:cNvSpPr>
                <a:spLocks noChangeArrowheads="1"/>
              </p:cNvSpPr>
              <p:nvPr/>
            </p:nvSpPr>
            <p:spPr bwMode="auto">
              <a:xfrm>
                <a:off x="232107" y="237099"/>
                <a:ext cx="49916" cy="47421"/>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20" name="Rectangle 23"/>
              <p:cNvSpPr>
                <a:spLocks noChangeArrowheads="1"/>
              </p:cNvSpPr>
              <p:nvPr/>
            </p:nvSpPr>
            <p:spPr bwMode="auto">
              <a:xfrm>
                <a:off x="309477" y="237099"/>
                <a:ext cx="49916" cy="47421"/>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21" name="Rectangle 24"/>
              <p:cNvSpPr>
                <a:spLocks noChangeArrowheads="1"/>
              </p:cNvSpPr>
              <p:nvPr/>
            </p:nvSpPr>
            <p:spPr bwMode="auto">
              <a:xfrm>
                <a:off x="157234" y="309477"/>
                <a:ext cx="47421" cy="44924"/>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22" name="Rectangle 25"/>
              <p:cNvSpPr>
                <a:spLocks noChangeArrowheads="1"/>
              </p:cNvSpPr>
              <p:nvPr/>
            </p:nvSpPr>
            <p:spPr bwMode="auto">
              <a:xfrm>
                <a:off x="79865" y="237099"/>
                <a:ext cx="49916" cy="47421"/>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23" name="Rectangle 26"/>
              <p:cNvSpPr>
                <a:spLocks noChangeArrowheads="1"/>
              </p:cNvSpPr>
              <p:nvPr/>
            </p:nvSpPr>
            <p:spPr bwMode="auto">
              <a:xfrm>
                <a:off x="74151" y="309477"/>
                <a:ext cx="49916" cy="44924"/>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24" name="Rectangle 27"/>
              <p:cNvSpPr>
                <a:spLocks noChangeArrowheads="1"/>
              </p:cNvSpPr>
              <p:nvPr/>
            </p:nvSpPr>
            <p:spPr bwMode="auto">
              <a:xfrm>
                <a:off x="232107" y="309477"/>
                <a:ext cx="49916" cy="44924"/>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10" name="Rectangle 28"/>
              <p:cNvSpPr>
                <a:spLocks noChangeArrowheads="1"/>
              </p:cNvSpPr>
              <p:nvPr/>
            </p:nvSpPr>
            <p:spPr bwMode="auto">
              <a:xfrm>
                <a:off x="309477" y="309477"/>
                <a:ext cx="49916" cy="44924"/>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12" name="Freeform 29"/>
              <p:cNvSpPr>
                <a:spLocks noEditPoints="1" noChangeArrowheads="1"/>
              </p:cNvSpPr>
              <p:nvPr/>
            </p:nvSpPr>
            <p:spPr bwMode="auto">
              <a:xfrm>
                <a:off x="1906" y="22145"/>
                <a:ext cx="439257" cy="394333"/>
              </a:xfrm>
              <a:custGeom>
                <a:avLst/>
                <a:gdLst>
                  <a:gd name="T0" fmla="*/ 1083829211 w 176"/>
                  <a:gd name="T1" fmla="*/ 0 h 158"/>
                  <a:gd name="T2" fmla="*/ 934337076 w 176"/>
                  <a:gd name="T3" fmla="*/ 0 h 158"/>
                  <a:gd name="T4" fmla="*/ 934337076 w 176"/>
                  <a:gd name="T5" fmla="*/ 99661426 h 158"/>
                  <a:gd name="T6" fmla="*/ 784842445 w 176"/>
                  <a:gd name="T7" fmla="*/ 99661426 h 158"/>
                  <a:gd name="T8" fmla="*/ 784842445 w 176"/>
                  <a:gd name="T9" fmla="*/ 0 h 158"/>
                  <a:gd name="T10" fmla="*/ 323902122 w 176"/>
                  <a:gd name="T11" fmla="*/ 0 h 158"/>
                  <a:gd name="T12" fmla="*/ 323902122 w 176"/>
                  <a:gd name="T13" fmla="*/ 99661426 h 158"/>
                  <a:gd name="T14" fmla="*/ 174409987 w 176"/>
                  <a:gd name="T15" fmla="*/ 99661426 h 158"/>
                  <a:gd name="T16" fmla="*/ 174409987 w 176"/>
                  <a:gd name="T17" fmla="*/ 0 h 158"/>
                  <a:gd name="T18" fmla="*/ 0 w 176"/>
                  <a:gd name="T19" fmla="*/ 0 h 158"/>
                  <a:gd name="T20" fmla="*/ 0 w 176"/>
                  <a:gd name="T21" fmla="*/ 984167816 h 158"/>
                  <a:gd name="T22" fmla="*/ 80975530 w 176"/>
                  <a:gd name="T23" fmla="*/ 984167816 h 158"/>
                  <a:gd name="T24" fmla="*/ 1009083143 w 176"/>
                  <a:gd name="T25" fmla="*/ 984167816 h 158"/>
                  <a:gd name="T26" fmla="*/ 1096288137 w 176"/>
                  <a:gd name="T27" fmla="*/ 984167816 h 158"/>
                  <a:gd name="T28" fmla="*/ 1083829211 w 176"/>
                  <a:gd name="T29" fmla="*/ 0 h 158"/>
                  <a:gd name="T30" fmla="*/ 1009083143 w 176"/>
                  <a:gd name="T31" fmla="*/ 896962820 h 158"/>
                  <a:gd name="T32" fmla="*/ 80975530 w 176"/>
                  <a:gd name="T33" fmla="*/ 896962820 h 158"/>
                  <a:gd name="T34" fmla="*/ 80975530 w 176"/>
                  <a:gd name="T35" fmla="*/ 274071418 h 158"/>
                  <a:gd name="T36" fmla="*/ 1009083143 w 176"/>
                  <a:gd name="T37" fmla="*/ 274071418 h 158"/>
                  <a:gd name="T38" fmla="*/ 1009083143 w 176"/>
                  <a:gd name="T39" fmla="*/ 896962820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6"/>
                  <a:gd name="T61" fmla="*/ 0 h 158"/>
                  <a:gd name="T62" fmla="*/ 176 w 176"/>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solidFill>
                    <a:schemeClr val="tx1"/>
                  </a:solidFill>
                </a:endParaRPr>
              </a:p>
            </p:txBody>
          </p:sp>
          <p:sp>
            <p:nvSpPr>
              <p:cNvPr id="29" name="Rectangle 30"/>
              <p:cNvSpPr>
                <a:spLocks noChangeArrowheads="1"/>
              </p:cNvSpPr>
              <p:nvPr/>
            </p:nvSpPr>
            <p:spPr bwMode="auto">
              <a:xfrm>
                <a:off x="82360" y="0"/>
                <a:ext cx="37438" cy="59899"/>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sp>
            <p:nvSpPr>
              <p:cNvPr id="30" name="Rectangle 31"/>
              <p:cNvSpPr>
                <a:spLocks noChangeArrowheads="1"/>
              </p:cNvSpPr>
              <p:nvPr/>
            </p:nvSpPr>
            <p:spPr bwMode="auto">
              <a:xfrm>
                <a:off x="329443" y="0"/>
                <a:ext cx="34941" cy="59899"/>
              </a:xfrm>
              <a:prstGeom prst="rect">
                <a:avLst/>
              </a:prstGeom>
              <a:gradFill>
                <a:gsLst>
                  <a:gs pos="0">
                    <a:srgbClr val="007BD3"/>
                  </a:gs>
                  <a:gs pos="100000">
                    <a:srgbClr val="034373"/>
                  </a:gs>
                </a:gsLst>
                <a:lin ang="5820000" scaled="0"/>
              </a:gra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endParaRPr lang="zh-CN" altLang="zh-CN" sz="1400">
                  <a:solidFill>
                    <a:schemeClr val="tx1"/>
                  </a:solidFill>
                  <a:latin typeface="Calibri" panose="020F0502020204030204" charset="0"/>
                  <a:ea typeface="宋体" panose="02010600030101010101" pitchFamily="2" charset="-122"/>
                </a:endParaRPr>
              </a:p>
            </p:txBody>
          </p:sp>
        </p:grpSp>
      </p:grpSp>
      <p:grpSp>
        <p:nvGrpSpPr>
          <p:cNvPr id="83" name="组合 82"/>
          <p:cNvGrpSpPr/>
          <p:nvPr/>
        </p:nvGrpSpPr>
        <p:grpSpPr>
          <a:xfrm>
            <a:off x="5918535" y="2907941"/>
            <a:ext cx="1197832" cy="462163"/>
            <a:chOff x="1936759" y="922088"/>
            <a:chExt cx="1197832" cy="462163"/>
          </a:xfrm>
        </p:grpSpPr>
        <p:grpSp>
          <p:nvGrpSpPr>
            <p:cNvPr id="80" name="组合 79"/>
            <p:cNvGrpSpPr/>
            <p:nvPr/>
          </p:nvGrpSpPr>
          <p:grpSpPr>
            <a:xfrm>
              <a:off x="1936759" y="922088"/>
              <a:ext cx="1197832" cy="462163"/>
              <a:chOff x="3295234" y="2676992"/>
              <a:chExt cx="2596057" cy="363230"/>
            </a:xfrm>
          </p:grpSpPr>
          <p:sp>
            <p:nvSpPr>
              <p:cNvPr id="81" name="圆角矩形 80"/>
              <p:cNvSpPr/>
              <p:nvPr/>
            </p:nvSpPr>
            <p:spPr>
              <a:xfrm>
                <a:off x="3295234" y="2676992"/>
                <a:ext cx="2596057" cy="347450"/>
              </a:xfrm>
              <a:prstGeom prst="roundRect">
                <a:avLst>
                  <a:gd name="adj" fmla="val 12535"/>
                </a:avLst>
              </a:prstGeom>
              <a:gradFill>
                <a:gsLst>
                  <a:gs pos="92000">
                    <a:srgbClr val="FAFCFB"/>
                  </a:gs>
                  <a:gs pos="15000">
                    <a:srgbClr val="CDCED0"/>
                  </a:gs>
                </a:gsLst>
                <a:lin ang="2700000" scaled="1"/>
              </a:gradFill>
              <a:ln w="22225" cap="flat" cmpd="sng" algn="ctr">
                <a:gradFill>
                  <a:gsLst>
                    <a:gs pos="36000">
                      <a:srgbClr val="FCFCFC"/>
                    </a:gs>
                    <a:gs pos="71000">
                      <a:srgbClr val="FAFCFB"/>
                    </a:gs>
                  </a:gsLst>
                  <a:lin ang="3000000" scaled="0"/>
                </a:gradFill>
                <a:prstDash val="solid"/>
              </a:ln>
              <a:effectLst>
                <a:outerShdw blurRad="50800" dist="38100" dir="5400000" algn="t"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lIns="68580" tIns="34290" rIns="68580" bIns="34290" rtlCol="0" anchor="ctr"/>
              <a:lstStyle/>
              <a:p>
                <a:pPr algn="ctr"/>
                <a:endParaRPr lang="zh-CN" altLang="en-US">
                  <a:solidFill>
                    <a:schemeClr val="tx1"/>
                  </a:solidFill>
                </a:endParaRPr>
              </a:p>
            </p:txBody>
          </p:sp>
          <p:sp>
            <p:nvSpPr>
              <p:cNvPr id="82" name="TextBox 81"/>
              <p:cNvSpPr txBox="1"/>
              <p:nvPr/>
            </p:nvSpPr>
            <p:spPr>
              <a:xfrm>
                <a:off x="3354761" y="2677383"/>
                <a:ext cx="400367" cy="362839"/>
              </a:xfrm>
              <a:prstGeom prst="rect">
                <a:avLst/>
              </a:prstGeom>
              <a:noFill/>
            </p:spPr>
            <p:txBody>
              <a:bodyPr wrap="none" rtlCol="0">
                <a:spAutoFit/>
              </a:bodyPr>
              <a:lstStyle/>
              <a:p>
                <a:endParaRPr lang="zh-CN" altLang="en-US" sz="2400" dirty="0">
                  <a:solidFill>
                    <a:schemeClr val="tx1"/>
                  </a:solidFill>
                  <a:latin typeface="方正大黑简体" panose="02010601030101010101" pitchFamily="2" charset="-122"/>
                  <a:ea typeface="方正大黑简体" panose="02010601030101010101" pitchFamily="2" charset="-122"/>
                </a:endParaRPr>
              </a:p>
            </p:txBody>
          </p:sp>
        </p:grpSp>
        <p:sp>
          <p:nvSpPr>
            <p:cNvPr id="38" name="矩形 37"/>
            <p:cNvSpPr>
              <a:spLocks noChangeArrowheads="1"/>
            </p:cNvSpPr>
            <p:nvPr/>
          </p:nvSpPr>
          <p:spPr bwMode="auto">
            <a:xfrm>
              <a:off x="2056590" y="977703"/>
              <a:ext cx="999490" cy="344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73" tIns="34287" rIns="68573" bIns="34287">
              <a:spAutoFit/>
            </a:bodyPr>
            <a:lstStyle>
              <a:lvl1pPr eaLnBrk="0" hangingPunct="0">
                <a:lnSpc>
                  <a:spcPct val="90000"/>
                </a:lnSpc>
                <a:spcBef>
                  <a:spcPts val="1000"/>
                </a:spcBef>
                <a:buChar char="•"/>
                <a:defRPr sz="2800">
                  <a:solidFill>
                    <a:sysClr val="windowText" lastClr="000000"/>
                  </a:solidFill>
                  <a:latin typeface="方正兰亭黑_GBK" pitchFamily="2" charset="-122"/>
                  <a:ea typeface="方正兰亭黑_GBK" pitchFamily="2" charset="-122"/>
                  <a:sym typeface="Calibri" panose="020F0502020204030204" charset="0"/>
                </a:defRPr>
              </a:lvl1pPr>
              <a:lvl2pPr marL="742950" indent="-285750" eaLnBrk="0" hangingPunct="0">
                <a:lnSpc>
                  <a:spcPct val="90000"/>
                </a:lnSpc>
                <a:spcBef>
                  <a:spcPts val="500"/>
                </a:spcBef>
                <a:buChar char="•"/>
                <a:defRPr sz="2400">
                  <a:solidFill>
                    <a:sysClr val="windowText" lastClr="000000"/>
                  </a:solidFill>
                  <a:latin typeface="方正兰亭黑_GBK" pitchFamily="2" charset="-122"/>
                  <a:ea typeface="方正兰亭黑_GBK" pitchFamily="2" charset="-122"/>
                  <a:sym typeface="Calibri" panose="020F0502020204030204" charset="0"/>
                </a:defRPr>
              </a:lvl2pPr>
              <a:lvl3pPr marL="1143000" indent="-228600" eaLnBrk="0" hangingPunct="0">
                <a:lnSpc>
                  <a:spcPct val="90000"/>
                </a:lnSpc>
                <a:spcBef>
                  <a:spcPts val="500"/>
                </a:spcBef>
                <a:buChar char="•"/>
                <a:defRPr sz="2000">
                  <a:solidFill>
                    <a:sysClr val="windowText" lastClr="000000"/>
                  </a:solidFill>
                  <a:latin typeface="方正兰亭黑_GBK" pitchFamily="2" charset="-122"/>
                  <a:ea typeface="方正兰亭黑_GBK" pitchFamily="2" charset="-122"/>
                  <a:sym typeface="Calibri" panose="020F0502020204030204" charset="0"/>
                </a:defRPr>
              </a:lvl3pPr>
              <a:lvl4pPr marL="16002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4pPr>
              <a:lvl5pPr marL="2057400" indent="-228600" eaLnBrk="0" hangingPunct="0">
                <a:lnSpc>
                  <a:spcPct val="90000"/>
                </a:lnSpc>
                <a:spcBef>
                  <a:spcPts val="500"/>
                </a:spcBef>
                <a:buChar char="•"/>
                <a:defRPr>
                  <a:solidFill>
                    <a:sysClr val="windowText" lastClr="000000"/>
                  </a:solidFill>
                  <a:latin typeface="方正兰亭黑_GBK" pitchFamily="2" charset="-122"/>
                  <a:ea typeface="方正兰亭黑_GBK" pitchFamily="2"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方正兰亭黑_GBK" pitchFamily="2" charset="-122"/>
                  <a:ea typeface="方正兰亭黑_GBK" pitchFamily="2" charset="-122"/>
                  <a:sym typeface="Calibri" panose="020F0502020204030204" charset="0"/>
                </a:defRPr>
              </a:lvl9pPr>
            </a:lstStyle>
            <a:p>
              <a:pPr eaLnBrk="1" hangingPunct="1">
                <a:lnSpc>
                  <a:spcPct val="100000"/>
                </a:lnSpc>
                <a:spcBef>
                  <a:spcPct val="0"/>
                </a:spcBef>
                <a:buFont typeface="Arial" panose="020B0604020202020204" pitchFamily="34" charset="0"/>
                <a:buNone/>
              </a:pPr>
              <a:r>
                <a:rPr lang="zh-CN" altLang="en-US" sz="1700" dirty="0" smtClean="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Arial" panose="020B0604020202020204" pitchFamily="34" charset="0"/>
                </a:rPr>
                <a:t>公司描述</a:t>
              </a:r>
            </a:p>
          </p:txBody>
        </p:sp>
      </p:grpSp>
      <p:grpSp>
        <p:nvGrpSpPr>
          <p:cNvPr id="113" name="组合 112"/>
          <p:cNvGrpSpPr/>
          <p:nvPr/>
        </p:nvGrpSpPr>
        <p:grpSpPr>
          <a:xfrm>
            <a:off x="8329420" y="3969819"/>
            <a:ext cx="622626" cy="622626"/>
            <a:chOff x="5570980" y="2842059"/>
            <a:chExt cx="622626" cy="622626"/>
          </a:xfrm>
        </p:grpSpPr>
        <p:grpSp>
          <p:nvGrpSpPr>
            <p:cNvPr id="85" name="组合 84"/>
            <p:cNvGrpSpPr/>
            <p:nvPr/>
          </p:nvGrpSpPr>
          <p:grpSpPr>
            <a:xfrm>
              <a:off x="5570980" y="2842059"/>
              <a:ext cx="622626" cy="622626"/>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schemeClr val="tx1"/>
                  </a:solidFill>
                </a:endParaRPr>
              </a:p>
            </p:txBody>
          </p:sp>
          <p:sp>
            <p:nvSpPr>
              <p:cNvPr id="88" name="椭圆 87"/>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schemeClr val="tx1"/>
                  </a:solidFill>
                </a:endParaRPr>
              </a:p>
            </p:txBody>
          </p:sp>
        </p:grpSp>
        <p:sp>
          <p:nvSpPr>
            <p:cNvPr id="57" name="任意多边形 75"/>
            <p:cNvSpPr>
              <a:spLocks noChangeArrowheads="1"/>
            </p:cNvSpPr>
            <p:nvPr/>
          </p:nvSpPr>
          <p:spPr bwMode="auto">
            <a:xfrm>
              <a:off x="5679989" y="2993590"/>
              <a:ext cx="447333" cy="319563"/>
            </a:xfrm>
            <a:custGeom>
              <a:avLst/>
              <a:gdLst>
                <a:gd name="T0" fmla="*/ 302178 w 613253"/>
                <a:gd name="T1" fmla="*/ 189810 h 438850"/>
                <a:gd name="T2" fmla="*/ 308446 w 613253"/>
                <a:gd name="T3" fmla="*/ 211231 h 438850"/>
                <a:gd name="T4" fmla="*/ 273991 w 613253"/>
                <a:gd name="T5" fmla="*/ 287948 h 438850"/>
                <a:gd name="T6" fmla="*/ 273506 w 613253"/>
                <a:gd name="T7" fmla="*/ 287948 h 438850"/>
                <a:gd name="T8" fmla="*/ 273846 w 613253"/>
                <a:gd name="T9" fmla="*/ 288271 h 438850"/>
                <a:gd name="T10" fmla="*/ 273506 w 613253"/>
                <a:gd name="T11" fmla="*/ 289027 h 438850"/>
                <a:gd name="T12" fmla="*/ 274642 w 613253"/>
                <a:gd name="T13" fmla="*/ 289027 h 438850"/>
                <a:gd name="T14" fmla="*/ 313223 w 613253"/>
                <a:gd name="T15" fmla="*/ 325694 h 438850"/>
                <a:gd name="T16" fmla="*/ 351804 w 613253"/>
                <a:gd name="T17" fmla="*/ 289027 h 438850"/>
                <a:gd name="T18" fmla="*/ 352939 w 613253"/>
                <a:gd name="T19" fmla="*/ 289027 h 438850"/>
                <a:gd name="T20" fmla="*/ 352600 w 613253"/>
                <a:gd name="T21" fmla="*/ 288270 h 438850"/>
                <a:gd name="T22" fmla="*/ 352939 w 613253"/>
                <a:gd name="T23" fmla="*/ 287948 h 438850"/>
                <a:gd name="T24" fmla="*/ 352455 w 613253"/>
                <a:gd name="T25" fmla="*/ 287948 h 438850"/>
                <a:gd name="T26" fmla="*/ 317999 w 613253"/>
                <a:gd name="T27" fmla="*/ 211229 h 438850"/>
                <a:gd name="T28" fmla="*/ 324267 w 613253"/>
                <a:gd name="T29" fmla="*/ 189810 h 438850"/>
                <a:gd name="T30" fmla="*/ 122621 w 613253"/>
                <a:gd name="T31" fmla="*/ 168497 h 438850"/>
                <a:gd name="T32" fmla="*/ 127701 w 613253"/>
                <a:gd name="T33" fmla="*/ 185855 h 438850"/>
                <a:gd name="T34" fmla="*/ 99783 w 613253"/>
                <a:gd name="T35" fmla="*/ 248016 h 438850"/>
                <a:gd name="T36" fmla="*/ 99389 w 613253"/>
                <a:gd name="T37" fmla="*/ 248016 h 438850"/>
                <a:gd name="T38" fmla="*/ 99664 w 613253"/>
                <a:gd name="T39" fmla="*/ 248278 h 438850"/>
                <a:gd name="T40" fmla="*/ 99390 w 613253"/>
                <a:gd name="T41" fmla="*/ 248890 h 438850"/>
                <a:gd name="T42" fmla="*/ 100310 w 613253"/>
                <a:gd name="T43" fmla="*/ 248890 h 438850"/>
                <a:gd name="T44" fmla="*/ 131571 w 613253"/>
                <a:gd name="T45" fmla="*/ 278601 h 438850"/>
                <a:gd name="T46" fmla="*/ 162832 w 613253"/>
                <a:gd name="T47" fmla="*/ 248890 h 438850"/>
                <a:gd name="T48" fmla="*/ 163753 w 613253"/>
                <a:gd name="T49" fmla="*/ 248890 h 438850"/>
                <a:gd name="T50" fmla="*/ 163477 w 613253"/>
                <a:gd name="T51" fmla="*/ 248278 h 438850"/>
                <a:gd name="T52" fmla="*/ 163752 w 613253"/>
                <a:gd name="T53" fmla="*/ 248016 h 438850"/>
                <a:gd name="T54" fmla="*/ 163360 w 613253"/>
                <a:gd name="T55" fmla="*/ 248016 h 438850"/>
                <a:gd name="T56" fmla="*/ 135441 w 613253"/>
                <a:gd name="T57" fmla="*/ 185853 h 438850"/>
                <a:gd name="T58" fmla="*/ 140519 w 613253"/>
                <a:gd name="T59" fmla="*/ 168497 h 438850"/>
                <a:gd name="T60" fmla="*/ 313647 w 613253"/>
                <a:gd name="T61" fmla="*/ 0 h 438850"/>
                <a:gd name="T62" fmla="*/ 401789 w 613253"/>
                <a:gd name="T63" fmla="*/ 89512 h 438850"/>
                <a:gd name="T64" fmla="*/ 354002 w 613253"/>
                <a:gd name="T65" fmla="*/ 167851 h 438850"/>
                <a:gd name="T66" fmla="*/ 354002 w 613253"/>
                <a:gd name="T67" fmla="*/ 179987 h 438850"/>
                <a:gd name="T68" fmla="*/ 477733 w 613253"/>
                <a:gd name="T69" fmla="*/ 304984 h 438850"/>
                <a:gd name="T70" fmla="*/ 310462 w 613253"/>
                <a:gd name="T71" fmla="*/ 341871 h 438850"/>
                <a:gd name="T72" fmla="*/ 150844 w 613253"/>
                <a:gd name="T73" fmla="*/ 308256 h 438850"/>
                <a:gd name="T74" fmla="*/ 158358 w 613253"/>
                <a:gd name="T75" fmla="*/ 288582 h 438850"/>
                <a:gd name="T76" fmla="*/ 129334 w 613253"/>
                <a:gd name="T77" fmla="*/ 291708 h 438850"/>
                <a:gd name="T78" fmla="*/ 0 w 613253"/>
                <a:gd name="T79" fmla="*/ 264471 h 438850"/>
                <a:gd name="T80" fmla="*/ 97497 w 613253"/>
                <a:gd name="T81" fmla="*/ 161659 h 438850"/>
                <a:gd name="T82" fmla="*/ 97497 w 613253"/>
                <a:gd name="T83" fmla="*/ 149528 h 438850"/>
                <a:gd name="T84" fmla="*/ 60496 w 613253"/>
                <a:gd name="T85" fmla="*/ 87229 h 438850"/>
                <a:gd name="T86" fmla="*/ 131914 w 613253"/>
                <a:gd name="T87" fmla="*/ 14700 h 438850"/>
                <a:gd name="T88" fmla="*/ 203334 w 613253"/>
                <a:gd name="T89" fmla="*/ 87229 h 438850"/>
                <a:gd name="T90" fmla="*/ 164614 w 613253"/>
                <a:gd name="T91" fmla="*/ 150705 h 438850"/>
                <a:gd name="T92" fmla="*/ 164614 w 613253"/>
                <a:gd name="T93" fmla="*/ 160538 h 438850"/>
                <a:gd name="T94" fmla="*/ 228121 w 613253"/>
                <a:gd name="T95" fmla="*/ 196732 h 438850"/>
                <a:gd name="T96" fmla="*/ 229847 w 613253"/>
                <a:gd name="T97" fmla="*/ 199013 h 438850"/>
                <a:gd name="T98" fmla="*/ 271170 w 613253"/>
                <a:gd name="T99" fmla="*/ 181372 h 438850"/>
                <a:gd name="T100" fmla="*/ 271170 w 613253"/>
                <a:gd name="T101" fmla="*/ 166399 h 438850"/>
                <a:gd name="T102" fmla="*/ 225504 w 613253"/>
                <a:gd name="T103" fmla="*/ 89512 h 438850"/>
                <a:gd name="T104" fmla="*/ 313647 w 613253"/>
                <a:gd name="T105" fmla="*/ 0 h 4388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13253"/>
                <a:gd name="T160" fmla="*/ 0 h 438850"/>
                <a:gd name="T161" fmla="*/ 613253 w 613253"/>
                <a:gd name="T162" fmla="*/ 438850 h 43885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13253" h="438850">
                  <a:moveTo>
                    <a:pt x="387898" y="243653"/>
                  </a:moveTo>
                  <a:lnTo>
                    <a:pt x="395944" y="271151"/>
                  </a:lnTo>
                  <a:lnTo>
                    <a:pt x="351715" y="369631"/>
                  </a:lnTo>
                  <a:lnTo>
                    <a:pt x="351092" y="369631"/>
                  </a:lnTo>
                  <a:lnTo>
                    <a:pt x="351529" y="370046"/>
                  </a:lnTo>
                  <a:lnTo>
                    <a:pt x="351093" y="371017"/>
                  </a:lnTo>
                  <a:lnTo>
                    <a:pt x="352550" y="371017"/>
                  </a:lnTo>
                  <a:lnTo>
                    <a:pt x="402076" y="418085"/>
                  </a:lnTo>
                  <a:lnTo>
                    <a:pt x="451601" y="371017"/>
                  </a:lnTo>
                  <a:lnTo>
                    <a:pt x="453059" y="371017"/>
                  </a:lnTo>
                  <a:lnTo>
                    <a:pt x="452623" y="370045"/>
                  </a:lnTo>
                  <a:lnTo>
                    <a:pt x="453059" y="369631"/>
                  </a:lnTo>
                  <a:lnTo>
                    <a:pt x="452437" y="369631"/>
                  </a:lnTo>
                  <a:lnTo>
                    <a:pt x="408207" y="271149"/>
                  </a:lnTo>
                  <a:lnTo>
                    <a:pt x="416253" y="243653"/>
                  </a:lnTo>
                  <a:lnTo>
                    <a:pt x="387898" y="243653"/>
                  </a:lnTo>
                  <a:close/>
                  <a:moveTo>
                    <a:pt x="157406" y="216295"/>
                  </a:moveTo>
                  <a:lnTo>
                    <a:pt x="163926" y="238576"/>
                  </a:lnTo>
                  <a:lnTo>
                    <a:pt x="128088" y="318371"/>
                  </a:lnTo>
                  <a:lnTo>
                    <a:pt x="127583" y="318371"/>
                  </a:lnTo>
                  <a:lnTo>
                    <a:pt x="127937" y="318708"/>
                  </a:lnTo>
                  <a:lnTo>
                    <a:pt x="127584" y="319494"/>
                  </a:lnTo>
                  <a:lnTo>
                    <a:pt x="128765" y="319494"/>
                  </a:lnTo>
                  <a:lnTo>
                    <a:pt x="168894" y="357632"/>
                  </a:lnTo>
                  <a:lnTo>
                    <a:pt x="209023" y="319494"/>
                  </a:lnTo>
                  <a:lnTo>
                    <a:pt x="210205" y="319494"/>
                  </a:lnTo>
                  <a:lnTo>
                    <a:pt x="209851" y="318707"/>
                  </a:lnTo>
                  <a:lnTo>
                    <a:pt x="210204" y="318371"/>
                  </a:lnTo>
                  <a:lnTo>
                    <a:pt x="209701" y="318371"/>
                  </a:lnTo>
                  <a:lnTo>
                    <a:pt x="173862" y="238574"/>
                  </a:lnTo>
                  <a:lnTo>
                    <a:pt x="180381" y="216295"/>
                  </a:lnTo>
                  <a:lnTo>
                    <a:pt x="157406" y="216295"/>
                  </a:lnTo>
                  <a:close/>
                  <a:moveTo>
                    <a:pt x="402620" y="0"/>
                  </a:moveTo>
                  <a:cubicBezTo>
                    <a:pt x="465109" y="0"/>
                    <a:pt x="515766" y="51445"/>
                    <a:pt x="515766" y="114905"/>
                  </a:cubicBezTo>
                  <a:cubicBezTo>
                    <a:pt x="515766" y="159138"/>
                    <a:pt x="491155" y="197534"/>
                    <a:pt x="454423" y="215466"/>
                  </a:cubicBezTo>
                  <a:lnTo>
                    <a:pt x="454423" y="231044"/>
                  </a:lnTo>
                  <a:cubicBezTo>
                    <a:pt x="531505" y="249779"/>
                    <a:pt x="592702" y="311734"/>
                    <a:pt x="613253" y="391500"/>
                  </a:cubicBezTo>
                  <a:cubicBezTo>
                    <a:pt x="550688" y="422070"/>
                    <a:pt x="477097" y="438850"/>
                    <a:pt x="398531" y="438850"/>
                  </a:cubicBezTo>
                  <a:cubicBezTo>
                    <a:pt x="323987" y="438850"/>
                    <a:pt x="253921" y="423744"/>
                    <a:pt x="193634" y="395700"/>
                  </a:cubicBezTo>
                  <a:lnTo>
                    <a:pt x="203279" y="370444"/>
                  </a:lnTo>
                  <a:lnTo>
                    <a:pt x="166022" y="374457"/>
                  </a:lnTo>
                  <a:cubicBezTo>
                    <a:pt x="105620" y="374457"/>
                    <a:pt x="48848" y="362217"/>
                    <a:pt x="0" y="339494"/>
                  </a:cubicBezTo>
                  <a:cubicBezTo>
                    <a:pt x="15404" y="274815"/>
                    <a:pt x="63667" y="224043"/>
                    <a:pt x="125154" y="207518"/>
                  </a:cubicBezTo>
                  <a:lnTo>
                    <a:pt x="125154" y="191945"/>
                  </a:lnTo>
                  <a:cubicBezTo>
                    <a:pt x="96529" y="177233"/>
                    <a:pt x="77656" y="146842"/>
                    <a:pt x="77656" y="111974"/>
                  </a:cubicBezTo>
                  <a:cubicBezTo>
                    <a:pt x="77656" y="60554"/>
                    <a:pt x="118702" y="18870"/>
                    <a:pt x="169335" y="18870"/>
                  </a:cubicBezTo>
                  <a:cubicBezTo>
                    <a:pt x="219968" y="18870"/>
                    <a:pt x="261014" y="60554"/>
                    <a:pt x="261014" y="111974"/>
                  </a:cubicBezTo>
                  <a:cubicBezTo>
                    <a:pt x="261014" y="147815"/>
                    <a:pt x="241072" y="178926"/>
                    <a:pt x="211310" y="193456"/>
                  </a:cubicBezTo>
                  <a:lnTo>
                    <a:pt x="211310" y="206078"/>
                  </a:lnTo>
                  <a:cubicBezTo>
                    <a:pt x="242539" y="213668"/>
                    <a:pt x="270549" y="230014"/>
                    <a:pt x="292834" y="252540"/>
                  </a:cubicBezTo>
                  <a:lnTo>
                    <a:pt x="295048" y="255467"/>
                  </a:lnTo>
                  <a:lnTo>
                    <a:pt x="348094" y="232822"/>
                  </a:lnTo>
                  <a:lnTo>
                    <a:pt x="348094" y="213602"/>
                  </a:lnTo>
                  <a:cubicBezTo>
                    <a:pt x="312767" y="195444"/>
                    <a:pt x="289474" y="157937"/>
                    <a:pt x="289474" y="114905"/>
                  </a:cubicBezTo>
                  <a:cubicBezTo>
                    <a:pt x="289474" y="51445"/>
                    <a:pt x="340131" y="0"/>
                    <a:pt x="402620" y="0"/>
                  </a:cubicBezTo>
                  <a:close/>
                </a:path>
              </a:pathLst>
            </a:custGeom>
            <a:gradFill>
              <a:gsLst>
                <a:gs pos="0">
                  <a:srgbClr val="007BD3"/>
                </a:gs>
                <a:gs pos="100000">
                  <a:srgbClr val="034373"/>
                </a:gs>
              </a:gsLst>
              <a:lin ang="5820000" scaled="0"/>
            </a:gradFill>
            <a:ln>
              <a:noFill/>
            </a:ln>
          </p:spPr>
          <p:txBody>
            <a:bodyPr anchor="ctr"/>
            <a:lstStyle/>
            <a:p>
              <a:endParaRPr lang="zh-CN" altLang="en-US">
                <a:solidFill>
                  <a:schemeClr val="tx1"/>
                </a:solidFill>
              </a:endParaRPr>
            </a:p>
          </p:txBody>
        </p:sp>
      </p:grpSp>
      <p:pic>
        <p:nvPicPr>
          <p:cNvPr id="2" name="图片 1"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pic>
        <p:nvPicPr>
          <p:cNvPr id="3" name="图片 2" descr="QQ截图20170523135101"/>
          <p:cNvPicPr>
            <a:picLocks noChangeAspect="1"/>
          </p:cNvPicPr>
          <p:nvPr/>
        </p:nvPicPr>
        <p:blipFill>
          <a:blip r:embed="rId4"/>
          <a:stretch>
            <a:fillRect/>
          </a:stretch>
        </p:blipFill>
        <p:spPr bwMode="auto">
          <a:xfrm>
            <a:off x="1118235" y="3028950"/>
            <a:ext cx="4214495" cy="2580005"/>
          </a:xfrm>
          <a:prstGeom prst="roundRect">
            <a:avLst/>
          </a:prstGeom>
          <a:blipFill dpi="0" rotWithShape="1">
            <a:blip r:embed="rId5" cstate="print"/>
            <a:srcRect/>
            <a:stretch>
              <a:fillRect/>
            </a:stretch>
          </a:blipFill>
          <a:ln>
            <a:noFill/>
          </a:ln>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p:cBhvr>
                                        <p:cTn id="17" dur="500"/>
                                        <p:tgtEl>
                                          <p:spTgt spid="8"/>
                                        </p:tgtEl>
                                      </p:cBhvr>
                                    </p:animEffect>
                                  </p:childTnLst>
                                </p:cTn>
                              </p:par>
                            </p:childTnLst>
                          </p:cTn>
                        </p:par>
                        <p:par>
                          <p:cTn id="18" fill="hold">
                            <p:stCondLst>
                              <p:cond delay="1500"/>
                            </p:stCondLst>
                            <p:childTnLst>
                              <p:par>
                                <p:cTn id="19" presetID="1"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par>
                          <p:cTn id="21" fill="hold">
                            <p:stCondLst>
                              <p:cond delay="1500"/>
                            </p:stCondLst>
                            <p:childTnLst>
                              <p:par>
                                <p:cTn id="22" presetID="16" presetClass="entr" presetSubtype="37"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outVertical)">
                                      <p:cBhvr>
                                        <p:cTn id="24" dur="500"/>
                                        <p:tgtEl>
                                          <p:spTgt spid="9"/>
                                        </p:tgtEl>
                                      </p:cBhvr>
                                    </p:animEffect>
                                  </p:childTnLst>
                                </p:cTn>
                              </p:par>
                            </p:childTnLst>
                          </p:cTn>
                        </p:par>
                        <p:par>
                          <p:cTn id="25" fill="hold">
                            <p:stCondLst>
                              <p:cond delay="2000"/>
                            </p:stCondLst>
                            <p:childTnLst>
                              <p:par>
                                <p:cTn id="26" presetID="42" presetClass="entr" presetSubtype="0" fill="hold" nodeType="afterEffect">
                                  <p:stCondLst>
                                    <p:cond delay="0"/>
                                  </p:stCondLst>
                                  <p:childTnLst>
                                    <p:set>
                                      <p:cBhvr>
                                        <p:cTn id="27" dur="1" fill="hold">
                                          <p:stCondLst>
                                            <p:cond delay="0"/>
                                          </p:stCondLst>
                                        </p:cTn>
                                        <p:tgtEl>
                                          <p:spTgt spid="83"/>
                                        </p:tgtEl>
                                        <p:attrNameLst>
                                          <p:attrName>style.visibility</p:attrName>
                                        </p:attrNameLst>
                                      </p:cBhvr>
                                      <p:to>
                                        <p:strVal val="visible"/>
                                      </p:to>
                                    </p:set>
                                    <p:animEffect transition="in" filter="fade">
                                      <p:cBhvr>
                                        <p:cTn id="28" dur="500"/>
                                        <p:tgtEl>
                                          <p:spTgt spid="83"/>
                                        </p:tgtEl>
                                      </p:cBhvr>
                                    </p:animEffect>
                                    <p:anim calcmode="lin" valueType="num">
                                      <p:cBhvr>
                                        <p:cTn id="29" dur="500" fill="hold"/>
                                        <p:tgtEl>
                                          <p:spTgt spid="83"/>
                                        </p:tgtEl>
                                        <p:attrNameLst>
                                          <p:attrName>ppt_x</p:attrName>
                                        </p:attrNameLst>
                                      </p:cBhvr>
                                      <p:tavLst>
                                        <p:tav tm="0">
                                          <p:val>
                                            <p:strVal val="#ppt_x"/>
                                          </p:val>
                                        </p:tav>
                                        <p:tav tm="100000">
                                          <p:val>
                                            <p:strVal val="#ppt_x"/>
                                          </p:val>
                                        </p:tav>
                                      </p:tavLst>
                                    </p:anim>
                                    <p:anim calcmode="lin" valueType="num">
                                      <p:cBhvr>
                                        <p:cTn id="30" dur="500" fill="hold"/>
                                        <p:tgtEl>
                                          <p:spTgt spid="83"/>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22" presetClass="entr" presetSubtype="1"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77"/>
                                        </p:tgtEl>
                                        <p:attrNameLst>
                                          <p:attrName>style.visibility</p:attrName>
                                        </p:attrNameLst>
                                      </p:cBhvr>
                                      <p:to>
                                        <p:strVal val="visible"/>
                                      </p:to>
                                    </p:set>
                                    <p:anim calcmode="lin" valueType="num">
                                      <p:cBhvr additive="base">
                                        <p:cTn id="38" dur="500" fill="hold"/>
                                        <p:tgtEl>
                                          <p:spTgt spid="77"/>
                                        </p:tgtEl>
                                        <p:attrNameLst>
                                          <p:attrName>ppt_x</p:attrName>
                                        </p:attrNameLst>
                                      </p:cBhvr>
                                      <p:tavLst>
                                        <p:tav tm="0">
                                          <p:val>
                                            <p:strVal val="1+#ppt_w/2"/>
                                          </p:val>
                                        </p:tav>
                                        <p:tav tm="100000">
                                          <p:val>
                                            <p:strVal val="#ppt_x"/>
                                          </p:val>
                                        </p:tav>
                                      </p:tavLst>
                                    </p:anim>
                                    <p:anim calcmode="lin" valueType="num">
                                      <p:cBhvr additive="base">
                                        <p:cTn id="39" dur="500" fill="hold"/>
                                        <p:tgtEl>
                                          <p:spTgt spid="77"/>
                                        </p:tgtEl>
                                        <p:attrNameLst>
                                          <p:attrName>ppt_y</p:attrName>
                                        </p:attrNameLst>
                                      </p:cBhvr>
                                      <p:tavLst>
                                        <p:tav tm="0">
                                          <p:val>
                                            <p:strVal val="#ppt_y"/>
                                          </p:val>
                                        </p:tav>
                                        <p:tav tm="100000">
                                          <p:val>
                                            <p:strVal val="#ppt_y"/>
                                          </p:val>
                                        </p:tav>
                                      </p:tavLst>
                                    </p:anim>
                                  </p:childTnLst>
                                </p:cTn>
                              </p:par>
                              <p:par>
                                <p:cTn id="40" presetID="2" presetClass="entr" presetSubtype="2" fill="hold" nodeType="withEffect">
                                  <p:stCondLst>
                                    <p:cond delay="600"/>
                                  </p:stCondLst>
                                  <p:childTnLst>
                                    <p:set>
                                      <p:cBhvr>
                                        <p:cTn id="41" dur="1" fill="hold">
                                          <p:stCondLst>
                                            <p:cond delay="0"/>
                                          </p:stCondLst>
                                        </p:cTn>
                                        <p:tgtEl>
                                          <p:spTgt spid="79"/>
                                        </p:tgtEl>
                                        <p:attrNameLst>
                                          <p:attrName>style.visibility</p:attrName>
                                        </p:attrNameLst>
                                      </p:cBhvr>
                                      <p:to>
                                        <p:strVal val="visible"/>
                                      </p:to>
                                    </p:set>
                                    <p:anim calcmode="lin" valueType="num">
                                      <p:cBhvr additive="base">
                                        <p:cTn id="42" dur="500" fill="hold"/>
                                        <p:tgtEl>
                                          <p:spTgt spid="79"/>
                                        </p:tgtEl>
                                        <p:attrNameLst>
                                          <p:attrName>ppt_x</p:attrName>
                                        </p:attrNameLst>
                                      </p:cBhvr>
                                      <p:tavLst>
                                        <p:tav tm="0">
                                          <p:val>
                                            <p:strVal val="1+#ppt_w/2"/>
                                          </p:val>
                                        </p:tav>
                                        <p:tav tm="100000">
                                          <p:val>
                                            <p:strVal val="#ppt_x"/>
                                          </p:val>
                                        </p:tav>
                                      </p:tavLst>
                                    </p:anim>
                                    <p:anim calcmode="lin" valueType="num">
                                      <p:cBhvr additive="base">
                                        <p:cTn id="43" dur="500" fill="hold"/>
                                        <p:tgtEl>
                                          <p:spTgt spid="79"/>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300"/>
                                  </p:stCondLst>
                                  <p:childTnLst>
                                    <p:set>
                                      <p:cBhvr>
                                        <p:cTn id="45" dur="1" fill="hold">
                                          <p:stCondLst>
                                            <p:cond delay="0"/>
                                          </p:stCondLst>
                                        </p:cTn>
                                        <p:tgtEl>
                                          <p:spTgt spid="113"/>
                                        </p:tgtEl>
                                        <p:attrNameLst>
                                          <p:attrName>style.visibility</p:attrName>
                                        </p:attrNameLst>
                                      </p:cBhvr>
                                      <p:to>
                                        <p:strVal val="visible"/>
                                      </p:to>
                                    </p:set>
                                    <p:anim calcmode="lin" valueType="num">
                                      <p:cBhvr additive="base">
                                        <p:cTn id="46" dur="500" fill="hold"/>
                                        <p:tgtEl>
                                          <p:spTgt spid="113"/>
                                        </p:tgtEl>
                                        <p:attrNameLst>
                                          <p:attrName>ppt_x</p:attrName>
                                        </p:attrNameLst>
                                      </p:cBhvr>
                                      <p:tavLst>
                                        <p:tav tm="0">
                                          <p:val>
                                            <p:strVal val="1+#ppt_w/2"/>
                                          </p:val>
                                        </p:tav>
                                        <p:tav tm="100000">
                                          <p:val>
                                            <p:strVal val="#ppt_x"/>
                                          </p:val>
                                        </p:tav>
                                      </p:tavLst>
                                    </p:anim>
                                    <p:anim calcmode="lin" valueType="num">
                                      <p:cBhvr additive="base">
                                        <p:cTn id="47" dur="500" fill="hold"/>
                                        <p:tgtEl>
                                          <p:spTgt spid="113"/>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14" presetClass="entr" presetSubtype="10" fill="hold" grpId="0" nodeType="afterEffect">
                                  <p:stCondLst>
                                    <p:cond delay="250"/>
                                  </p:stCondLst>
                                  <p:childTnLst>
                                    <p:set>
                                      <p:cBhvr>
                                        <p:cTn id="50" dur="1" fill="hold">
                                          <p:stCondLst>
                                            <p:cond delay="0"/>
                                          </p:stCondLst>
                                        </p:cTn>
                                        <p:tgtEl>
                                          <p:spTgt spid="32"/>
                                        </p:tgtEl>
                                        <p:attrNameLst>
                                          <p:attrName>style.visibility</p:attrName>
                                        </p:attrNameLst>
                                      </p:cBhvr>
                                      <p:to>
                                        <p:strVal val="visible"/>
                                      </p:to>
                                    </p:set>
                                    <p:animEffect>
                                      <p:cBhvr>
                                        <p:cTn id="51" dur="400"/>
                                        <p:tgtEl>
                                          <p:spTgt spid="32"/>
                                        </p:tgtEl>
                                      </p:cBhvr>
                                    </p:animEffect>
                                  </p:childTnLst>
                                </p:cTn>
                              </p:par>
                              <p:par>
                                <p:cTn id="52" presetID="14" presetClass="entr" presetSubtype="10" fill="hold" grpId="0" nodeType="withEffect">
                                  <p:stCondLst>
                                    <p:cond delay="250"/>
                                  </p:stCondLst>
                                  <p:childTnLst>
                                    <p:set>
                                      <p:cBhvr>
                                        <p:cTn id="53" dur="1" fill="hold">
                                          <p:stCondLst>
                                            <p:cond delay="0"/>
                                          </p:stCondLst>
                                        </p:cTn>
                                        <p:tgtEl>
                                          <p:spTgt spid="33"/>
                                        </p:tgtEl>
                                        <p:attrNameLst>
                                          <p:attrName>style.visibility</p:attrName>
                                        </p:attrNameLst>
                                      </p:cBhvr>
                                      <p:to>
                                        <p:strVal val="visible"/>
                                      </p:to>
                                    </p:set>
                                    <p:animEffect>
                                      <p:cBhvr>
                                        <p:cTn id="54" dur="400"/>
                                        <p:tgtEl>
                                          <p:spTgt spid="33"/>
                                        </p:tgtEl>
                                      </p:cBhvr>
                                    </p:animEffect>
                                  </p:childTnLst>
                                </p:cTn>
                              </p:par>
                            </p:childTnLst>
                          </p:cTn>
                        </p:par>
                        <p:par>
                          <p:cTn id="55" fill="hold">
                            <p:stCondLst>
                              <p:cond delay="4250"/>
                            </p:stCondLst>
                            <p:childTnLst>
                              <p:par>
                                <p:cTn id="56" presetID="14" presetClass="entr" presetSubtype="10" fill="hold" grpId="0" nodeType="afterEffect">
                                  <p:stCondLst>
                                    <p:cond delay="250"/>
                                  </p:stCondLst>
                                  <p:childTnLst>
                                    <p:set>
                                      <p:cBhvr>
                                        <p:cTn id="57" dur="1" fill="hold">
                                          <p:stCondLst>
                                            <p:cond delay="0"/>
                                          </p:stCondLst>
                                        </p:cTn>
                                        <p:tgtEl>
                                          <p:spTgt spid="34"/>
                                        </p:tgtEl>
                                        <p:attrNameLst>
                                          <p:attrName>style.visibility</p:attrName>
                                        </p:attrNameLst>
                                      </p:cBhvr>
                                      <p:to>
                                        <p:strVal val="visible"/>
                                      </p:to>
                                    </p:set>
                                    <p:animEffect>
                                      <p:cBhvr>
                                        <p:cTn id="58" dur="400"/>
                                        <p:tgtEl>
                                          <p:spTgt spid="34"/>
                                        </p:tgtEl>
                                      </p:cBhvr>
                                    </p:animEffect>
                                  </p:childTnLst>
                                </p:cTn>
                              </p:par>
                              <p:par>
                                <p:cTn id="59" presetID="14" presetClass="entr" presetSubtype="10" fill="hold" grpId="0" nodeType="withEffect">
                                  <p:stCondLst>
                                    <p:cond delay="250"/>
                                  </p:stCondLst>
                                  <p:childTnLst>
                                    <p:set>
                                      <p:cBhvr>
                                        <p:cTn id="60" dur="1" fill="hold">
                                          <p:stCondLst>
                                            <p:cond delay="0"/>
                                          </p:stCondLst>
                                        </p:cTn>
                                        <p:tgtEl>
                                          <p:spTgt spid="35"/>
                                        </p:tgtEl>
                                        <p:attrNameLst>
                                          <p:attrName>style.visibility</p:attrName>
                                        </p:attrNameLst>
                                      </p:cBhvr>
                                      <p:to>
                                        <p:strVal val="visible"/>
                                      </p:to>
                                    </p:set>
                                    <p:animEffect>
                                      <p:cBhvr>
                                        <p:cTn id="61" dur="400"/>
                                        <p:tgtEl>
                                          <p:spTgt spid="35"/>
                                        </p:tgtEl>
                                      </p:cBhvr>
                                    </p:animEffect>
                                  </p:childTnLst>
                                </p:cTn>
                              </p:par>
                            </p:childTnLst>
                          </p:cTn>
                        </p:par>
                        <p:par>
                          <p:cTn id="62" fill="hold">
                            <p:stCondLst>
                              <p:cond delay="5000"/>
                            </p:stCondLst>
                            <p:childTnLst>
                              <p:par>
                                <p:cTn id="63" presetID="14" presetClass="entr" presetSubtype="10" fill="hold" grpId="0" nodeType="afterEffect">
                                  <p:stCondLst>
                                    <p:cond delay="250"/>
                                  </p:stCondLst>
                                  <p:childTnLst>
                                    <p:set>
                                      <p:cBhvr>
                                        <p:cTn id="64" dur="1" fill="hold">
                                          <p:stCondLst>
                                            <p:cond delay="0"/>
                                          </p:stCondLst>
                                        </p:cTn>
                                        <p:tgtEl>
                                          <p:spTgt spid="36"/>
                                        </p:tgtEl>
                                        <p:attrNameLst>
                                          <p:attrName>style.visibility</p:attrName>
                                        </p:attrNameLst>
                                      </p:cBhvr>
                                      <p:to>
                                        <p:strVal val="visible"/>
                                      </p:to>
                                    </p:set>
                                    <p:animEffect>
                                      <p:cBhvr>
                                        <p:cTn id="65" dur="400"/>
                                        <p:tgtEl>
                                          <p:spTgt spid="36"/>
                                        </p:tgtEl>
                                      </p:cBhvr>
                                    </p:animEffect>
                                  </p:childTnLst>
                                </p:cTn>
                              </p:par>
                              <p:par>
                                <p:cTn id="66" presetID="14" presetClass="entr" presetSubtype="10" fill="hold" grpId="0" nodeType="withEffect">
                                  <p:stCondLst>
                                    <p:cond delay="250"/>
                                  </p:stCondLst>
                                  <p:childTnLst>
                                    <p:set>
                                      <p:cBhvr>
                                        <p:cTn id="67" dur="1" fill="hold">
                                          <p:stCondLst>
                                            <p:cond delay="0"/>
                                          </p:stCondLst>
                                        </p:cTn>
                                        <p:tgtEl>
                                          <p:spTgt spid="37"/>
                                        </p:tgtEl>
                                        <p:attrNameLst>
                                          <p:attrName>style.visibility</p:attrName>
                                        </p:attrNameLst>
                                      </p:cBhvr>
                                      <p:to>
                                        <p:strVal val="visible"/>
                                      </p:to>
                                    </p:set>
                                    <p:animEffect>
                                      <p:cBhvr>
                                        <p:cTn id="68"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bldLvl="0" autoUpdateAnimBg="0"/>
      <p:bldP spid="9" grpId="0" bldLvl="0" autoUpdateAnimBg="0"/>
      <p:bldP spid="11" grpId="0"/>
      <p:bldP spid="32" grpId="0" bldLvl="0" autoUpdateAnimBg="0"/>
      <p:bldP spid="33" grpId="0" bldLvl="0" autoUpdateAnimBg="0"/>
      <p:bldP spid="34" grpId="0" bldLvl="0" autoUpdateAnimBg="0"/>
      <p:bldP spid="35" grpId="0" bldLvl="0" autoUpdateAnimBg="0"/>
      <p:bldP spid="36" grpId="0" bldLvl="0" autoUpdateAnimBg="0"/>
      <p:bldP spid="37" grpId="0" bldLvl="0" autoUpdateAnimBg="0"/>
      <p:bldP spid="8" grpId="0" bldLvl="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50340"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发展历程</a:t>
            </a:r>
          </a:p>
        </p:txBody>
      </p:sp>
      <p:grpSp>
        <p:nvGrpSpPr>
          <p:cNvPr id="7" name="组合 6"/>
          <p:cNvGrpSpPr/>
          <p:nvPr/>
        </p:nvGrpSpPr>
        <p:grpSpPr>
          <a:xfrm rot="780460">
            <a:off x="719249" y="3137534"/>
            <a:ext cx="1396598" cy="1656848"/>
            <a:chOff x="-47103" y="944148"/>
            <a:chExt cx="1485965" cy="1762868"/>
          </a:xfrm>
        </p:grpSpPr>
        <p:sp>
          <p:nvSpPr>
            <p:cNvPr id="8" name="Freeform 21"/>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a:gradFill flip="none" rotWithShape="1">
                <a:gsLst>
                  <a:gs pos="0">
                    <a:srgbClr val="FFFFFF"/>
                  </a:gs>
                  <a:gs pos="100000">
                    <a:srgbClr val="D9D9DA"/>
                  </a:gs>
                </a:gsLst>
                <a:lin ang="2700000" scaled="0"/>
                <a:tileRect/>
              </a:gradFill>
            </a:ln>
            <a:effectLst>
              <a:outerShdw blurRad="279400" dist="76200" dir="2700000" sx="101000" sy="101000" algn="tl" rotWithShape="0">
                <a:prstClr val="black">
                  <a:alpha val="28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a:solidFill>
                  <a:schemeClr val="tx1"/>
                </a:solidFill>
              </a:endParaRPr>
            </a:p>
          </p:txBody>
        </p:sp>
        <p:sp>
          <p:nvSpPr>
            <p:cNvPr id="9" name="Freeform 23"/>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gradFill>
              <a:gsLst>
                <a:gs pos="0">
                  <a:srgbClr val="007BD3"/>
                </a:gs>
                <a:gs pos="100000">
                  <a:srgbClr val="034373"/>
                </a:gs>
              </a:gsLst>
              <a:lin ang="5820000" scaled="0"/>
            </a:gradFill>
            <a:ln w="28575" cap="flat">
              <a:noFill/>
              <a:prstDash val="solid"/>
              <a:miter lim="800000"/>
            </a:ln>
          </p:spPr>
          <p:txBody>
            <a:bodyPr vert="horz" wrap="square" lIns="91440" tIns="45720" rIns="91440" bIns="45720" numCol="1" anchor="t" anchorCtr="0" compatLnSpc="1"/>
            <a:lstStyle/>
            <a:p>
              <a:endParaRPr lang="zh-CN" altLang="en-US" dirty="0">
                <a:solidFill>
                  <a:schemeClr val="tx1"/>
                </a:solidFill>
                <a:latin typeface="微软雅黑" panose="020B0503020204020204" charset="-122"/>
              </a:endParaRPr>
            </a:p>
          </p:txBody>
        </p:sp>
      </p:grpSp>
      <p:sp>
        <p:nvSpPr>
          <p:cNvPr id="10" name="Freeform 6"/>
          <p:cNvSpPr/>
          <p:nvPr/>
        </p:nvSpPr>
        <p:spPr bwMode="auto">
          <a:xfrm>
            <a:off x="-52070" y="2915920"/>
            <a:ext cx="12233910" cy="3556635"/>
          </a:xfrm>
          <a:custGeom>
            <a:avLst/>
            <a:gdLst>
              <a:gd name="T0" fmla="*/ 3078 w 4268"/>
              <a:gd name="T1" fmla="*/ 3 h 1326"/>
              <a:gd name="T2" fmla="*/ 3355 w 4268"/>
              <a:gd name="T3" fmla="*/ 18 h 1326"/>
              <a:gd name="T4" fmla="*/ 3647 w 4268"/>
              <a:gd name="T5" fmla="*/ 50 h 1326"/>
              <a:gd name="T6" fmla="*/ 3951 w 4268"/>
              <a:gd name="T7" fmla="*/ 100 h 1326"/>
              <a:gd name="T8" fmla="*/ 4268 w 4268"/>
              <a:gd name="T9" fmla="*/ 168 h 1326"/>
              <a:gd name="T10" fmla="*/ 4106 w 4268"/>
              <a:gd name="T11" fmla="*/ 140 h 1326"/>
              <a:gd name="T12" fmla="*/ 3795 w 4268"/>
              <a:gd name="T13" fmla="*/ 80 h 1326"/>
              <a:gd name="T14" fmla="*/ 3499 w 4268"/>
              <a:gd name="T15" fmla="*/ 40 h 1326"/>
              <a:gd name="T16" fmla="*/ 3215 w 4268"/>
              <a:gd name="T17" fmla="*/ 16 h 1326"/>
              <a:gd name="T18" fmla="*/ 2943 w 4268"/>
              <a:gd name="T19" fmla="*/ 9 h 1326"/>
              <a:gd name="T20" fmla="*/ 2636 w 4268"/>
              <a:gd name="T21" fmla="*/ 18 h 1326"/>
              <a:gd name="T22" fmla="*/ 2348 w 4268"/>
              <a:gd name="T23" fmla="*/ 48 h 1326"/>
              <a:gd name="T24" fmla="*/ 2077 w 4268"/>
              <a:gd name="T25" fmla="*/ 93 h 1326"/>
              <a:gd name="T26" fmla="*/ 1825 w 4268"/>
              <a:gd name="T27" fmla="*/ 153 h 1326"/>
              <a:gd name="T28" fmla="*/ 1589 w 4268"/>
              <a:gd name="T29" fmla="*/ 225 h 1326"/>
              <a:gd name="T30" fmla="*/ 1370 w 4268"/>
              <a:gd name="T31" fmla="*/ 308 h 1326"/>
              <a:gd name="T32" fmla="*/ 1169 w 4268"/>
              <a:gd name="T33" fmla="*/ 398 h 1326"/>
              <a:gd name="T34" fmla="*/ 985 w 4268"/>
              <a:gd name="T35" fmla="*/ 494 h 1326"/>
              <a:gd name="T36" fmla="*/ 817 w 4268"/>
              <a:gd name="T37" fmla="*/ 595 h 1326"/>
              <a:gd name="T38" fmla="*/ 666 w 4268"/>
              <a:gd name="T39" fmla="*/ 696 h 1326"/>
              <a:gd name="T40" fmla="*/ 531 w 4268"/>
              <a:gd name="T41" fmla="*/ 797 h 1326"/>
              <a:gd name="T42" fmla="*/ 412 w 4268"/>
              <a:gd name="T43" fmla="*/ 895 h 1326"/>
              <a:gd name="T44" fmla="*/ 308 w 4268"/>
              <a:gd name="T45" fmla="*/ 988 h 1326"/>
              <a:gd name="T46" fmla="*/ 221 w 4268"/>
              <a:gd name="T47" fmla="*/ 1075 h 1326"/>
              <a:gd name="T48" fmla="*/ 149 w 4268"/>
              <a:gd name="T49" fmla="*/ 1151 h 1326"/>
              <a:gd name="T50" fmla="*/ 91 w 4268"/>
              <a:gd name="T51" fmla="*/ 1217 h 1326"/>
              <a:gd name="T52" fmla="*/ 49 w 4268"/>
              <a:gd name="T53" fmla="*/ 1269 h 1326"/>
              <a:gd name="T54" fmla="*/ 22 w 4268"/>
              <a:gd name="T55" fmla="*/ 1305 h 1326"/>
              <a:gd name="T56" fmla="*/ 8 w 4268"/>
              <a:gd name="T57" fmla="*/ 1323 h 1326"/>
              <a:gd name="T58" fmla="*/ 6 w 4268"/>
              <a:gd name="T59" fmla="*/ 1326 h 1326"/>
              <a:gd name="T60" fmla="*/ 1 w 4268"/>
              <a:gd name="T61" fmla="*/ 1318 h 1326"/>
              <a:gd name="T62" fmla="*/ 17 w 4268"/>
              <a:gd name="T63" fmla="*/ 1298 h 1326"/>
              <a:gd name="T64" fmla="*/ 47 w 4268"/>
              <a:gd name="T65" fmla="*/ 1259 h 1326"/>
              <a:gd name="T66" fmla="*/ 93 w 4268"/>
              <a:gd name="T67" fmla="*/ 1203 h 1326"/>
              <a:gd name="T68" fmla="*/ 154 w 4268"/>
              <a:gd name="T69" fmla="*/ 1135 h 1326"/>
              <a:gd name="T70" fmla="*/ 230 w 4268"/>
              <a:gd name="T71" fmla="*/ 1053 h 1326"/>
              <a:gd name="T72" fmla="*/ 324 w 4268"/>
              <a:gd name="T73" fmla="*/ 964 h 1326"/>
              <a:gd name="T74" fmla="*/ 434 w 4268"/>
              <a:gd name="T75" fmla="*/ 867 h 1326"/>
              <a:gd name="T76" fmla="*/ 561 w 4268"/>
              <a:gd name="T77" fmla="*/ 765 h 1326"/>
              <a:gd name="T78" fmla="*/ 703 w 4268"/>
              <a:gd name="T79" fmla="*/ 661 h 1326"/>
              <a:gd name="T80" fmla="*/ 864 w 4268"/>
              <a:gd name="T81" fmla="*/ 556 h 1326"/>
              <a:gd name="T82" fmla="*/ 1040 w 4268"/>
              <a:gd name="T83" fmla="*/ 455 h 1326"/>
              <a:gd name="T84" fmla="*/ 1235 w 4268"/>
              <a:gd name="T85" fmla="*/ 358 h 1326"/>
              <a:gd name="T86" fmla="*/ 1448 w 4268"/>
              <a:gd name="T87" fmla="*/ 268 h 1326"/>
              <a:gd name="T88" fmla="*/ 1678 w 4268"/>
              <a:gd name="T89" fmla="*/ 188 h 1326"/>
              <a:gd name="T90" fmla="*/ 1927 w 4268"/>
              <a:gd name="T91" fmla="*/ 119 h 1326"/>
              <a:gd name="T92" fmla="*/ 2194 w 4268"/>
              <a:gd name="T93" fmla="*/ 63 h 1326"/>
              <a:gd name="T94" fmla="*/ 2480 w 4268"/>
              <a:gd name="T95" fmla="*/ 23 h 1326"/>
              <a:gd name="T96" fmla="*/ 2784 w 4268"/>
              <a:gd name="T97" fmla="*/ 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68" h="1326">
                <a:moveTo>
                  <a:pt x="2943" y="0"/>
                </a:moveTo>
                <a:lnTo>
                  <a:pt x="3078" y="3"/>
                </a:lnTo>
                <a:lnTo>
                  <a:pt x="3215" y="8"/>
                </a:lnTo>
                <a:lnTo>
                  <a:pt x="3355" y="18"/>
                </a:lnTo>
                <a:lnTo>
                  <a:pt x="3500" y="31"/>
                </a:lnTo>
                <a:lnTo>
                  <a:pt x="3647" y="50"/>
                </a:lnTo>
                <a:lnTo>
                  <a:pt x="3797" y="72"/>
                </a:lnTo>
                <a:lnTo>
                  <a:pt x="3951" y="100"/>
                </a:lnTo>
                <a:lnTo>
                  <a:pt x="4109" y="132"/>
                </a:lnTo>
                <a:lnTo>
                  <a:pt x="4268" y="168"/>
                </a:lnTo>
                <a:lnTo>
                  <a:pt x="4267" y="176"/>
                </a:lnTo>
                <a:lnTo>
                  <a:pt x="4106" y="140"/>
                </a:lnTo>
                <a:lnTo>
                  <a:pt x="3950" y="107"/>
                </a:lnTo>
                <a:lnTo>
                  <a:pt x="3795" y="80"/>
                </a:lnTo>
                <a:lnTo>
                  <a:pt x="3645" y="58"/>
                </a:lnTo>
                <a:lnTo>
                  <a:pt x="3499" y="40"/>
                </a:lnTo>
                <a:lnTo>
                  <a:pt x="3355" y="26"/>
                </a:lnTo>
                <a:lnTo>
                  <a:pt x="3215" y="16"/>
                </a:lnTo>
                <a:lnTo>
                  <a:pt x="3078" y="10"/>
                </a:lnTo>
                <a:lnTo>
                  <a:pt x="2943" y="9"/>
                </a:lnTo>
                <a:lnTo>
                  <a:pt x="2788" y="12"/>
                </a:lnTo>
                <a:lnTo>
                  <a:pt x="2636" y="18"/>
                </a:lnTo>
                <a:lnTo>
                  <a:pt x="2490" y="31"/>
                </a:lnTo>
                <a:lnTo>
                  <a:pt x="2348" y="48"/>
                </a:lnTo>
                <a:lnTo>
                  <a:pt x="2210" y="69"/>
                </a:lnTo>
                <a:lnTo>
                  <a:pt x="2077" y="93"/>
                </a:lnTo>
                <a:lnTo>
                  <a:pt x="1949" y="122"/>
                </a:lnTo>
                <a:lnTo>
                  <a:pt x="1825" y="153"/>
                </a:lnTo>
                <a:lnTo>
                  <a:pt x="1704" y="188"/>
                </a:lnTo>
                <a:lnTo>
                  <a:pt x="1589" y="225"/>
                </a:lnTo>
                <a:lnTo>
                  <a:pt x="1478" y="265"/>
                </a:lnTo>
                <a:lnTo>
                  <a:pt x="1370" y="308"/>
                </a:lnTo>
                <a:lnTo>
                  <a:pt x="1268" y="352"/>
                </a:lnTo>
                <a:lnTo>
                  <a:pt x="1169" y="398"/>
                </a:lnTo>
                <a:lnTo>
                  <a:pt x="1075" y="446"/>
                </a:lnTo>
                <a:lnTo>
                  <a:pt x="985" y="494"/>
                </a:lnTo>
                <a:lnTo>
                  <a:pt x="899" y="545"/>
                </a:lnTo>
                <a:lnTo>
                  <a:pt x="817" y="595"/>
                </a:lnTo>
                <a:lnTo>
                  <a:pt x="739" y="646"/>
                </a:lnTo>
                <a:lnTo>
                  <a:pt x="666" y="696"/>
                </a:lnTo>
                <a:lnTo>
                  <a:pt x="597" y="748"/>
                </a:lnTo>
                <a:lnTo>
                  <a:pt x="531" y="797"/>
                </a:lnTo>
                <a:lnTo>
                  <a:pt x="470" y="847"/>
                </a:lnTo>
                <a:lnTo>
                  <a:pt x="412" y="895"/>
                </a:lnTo>
                <a:lnTo>
                  <a:pt x="359" y="943"/>
                </a:lnTo>
                <a:lnTo>
                  <a:pt x="308" y="988"/>
                </a:lnTo>
                <a:lnTo>
                  <a:pt x="263" y="1032"/>
                </a:lnTo>
                <a:lnTo>
                  <a:pt x="221" y="1075"/>
                </a:lnTo>
                <a:lnTo>
                  <a:pt x="183" y="1115"/>
                </a:lnTo>
                <a:lnTo>
                  <a:pt x="149" y="1151"/>
                </a:lnTo>
                <a:lnTo>
                  <a:pt x="118" y="1186"/>
                </a:lnTo>
                <a:lnTo>
                  <a:pt x="91" y="1217"/>
                </a:lnTo>
                <a:lnTo>
                  <a:pt x="69" y="1246"/>
                </a:lnTo>
                <a:lnTo>
                  <a:pt x="49" y="1269"/>
                </a:lnTo>
                <a:lnTo>
                  <a:pt x="34" y="1288"/>
                </a:lnTo>
                <a:lnTo>
                  <a:pt x="22" y="1305"/>
                </a:lnTo>
                <a:lnTo>
                  <a:pt x="13" y="1317"/>
                </a:lnTo>
                <a:lnTo>
                  <a:pt x="8" y="1323"/>
                </a:lnTo>
                <a:lnTo>
                  <a:pt x="6" y="1326"/>
                </a:lnTo>
                <a:lnTo>
                  <a:pt x="6" y="1326"/>
                </a:lnTo>
                <a:lnTo>
                  <a:pt x="0" y="1321"/>
                </a:lnTo>
                <a:lnTo>
                  <a:pt x="1" y="1318"/>
                </a:lnTo>
                <a:lnTo>
                  <a:pt x="8" y="1310"/>
                </a:lnTo>
                <a:lnTo>
                  <a:pt x="17" y="1298"/>
                </a:lnTo>
                <a:lnTo>
                  <a:pt x="30" y="1281"/>
                </a:lnTo>
                <a:lnTo>
                  <a:pt x="47" y="1259"/>
                </a:lnTo>
                <a:lnTo>
                  <a:pt x="67" y="1233"/>
                </a:lnTo>
                <a:lnTo>
                  <a:pt x="93" y="1203"/>
                </a:lnTo>
                <a:lnTo>
                  <a:pt x="122" y="1171"/>
                </a:lnTo>
                <a:lnTo>
                  <a:pt x="154" y="1135"/>
                </a:lnTo>
                <a:lnTo>
                  <a:pt x="190" y="1094"/>
                </a:lnTo>
                <a:lnTo>
                  <a:pt x="230" y="1053"/>
                </a:lnTo>
                <a:lnTo>
                  <a:pt x="276" y="1009"/>
                </a:lnTo>
                <a:lnTo>
                  <a:pt x="324" y="964"/>
                </a:lnTo>
                <a:lnTo>
                  <a:pt x="377" y="916"/>
                </a:lnTo>
                <a:lnTo>
                  <a:pt x="434" y="867"/>
                </a:lnTo>
                <a:lnTo>
                  <a:pt x="495" y="816"/>
                </a:lnTo>
                <a:lnTo>
                  <a:pt x="561" y="765"/>
                </a:lnTo>
                <a:lnTo>
                  <a:pt x="629" y="713"/>
                </a:lnTo>
                <a:lnTo>
                  <a:pt x="703" y="661"/>
                </a:lnTo>
                <a:lnTo>
                  <a:pt x="781" y="609"/>
                </a:lnTo>
                <a:lnTo>
                  <a:pt x="864" y="556"/>
                </a:lnTo>
                <a:lnTo>
                  <a:pt x="949" y="506"/>
                </a:lnTo>
                <a:lnTo>
                  <a:pt x="1040" y="455"/>
                </a:lnTo>
                <a:lnTo>
                  <a:pt x="1136" y="406"/>
                </a:lnTo>
                <a:lnTo>
                  <a:pt x="1235" y="358"/>
                </a:lnTo>
                <a:lnTo>
                  <a:pt x="1339" y="312"/>
                </a:lnTo>
                <a:lnTo>
                  <a:pt x="1448" y="268"/>
                </a:lnTo>
                <a:lnTo>
                  <a:pt x="1560" y="226"/>
                </a:lnTo>
                <a:lnTo>
                  <a:pt x="1678" y="188"/>
                </a:lnTo>
                <a:lnTo>
                  <a:pt x="1800" y="151"/>
                </a:lnTo>
                <a:lnTo>
                  <a:pt x="1927" y="119"/>
                </a:lnTo>
                <a:lnTo>
                  <a:pt x="2058" y="89"/>
                </a:lnTo>
                <a:lnTo>
                  <a:pt x="2194" y="63"/>
                </a:lnTo>
                <a:lnTo>
                  <a:pt x="2335" y="41"/>
                </a:lnTo>
                <a:lnTo>
                  <a:pt x="2480" y="23"/>
                </a:lnTo>
                <a:lnTo>
                  <a:pt x="2630" y="12"/>
                </a:lnTo>
                <a:lnTo>
                  <a:pt x="2784" y="3"/>
                </a:lnTo>
                <a:lnTo>
                  <a:pt x="2943" y="0"/>
                </a:lnTo>
                <a:close/>
              </a:path>
            </a:pathLst>
          </a:custGeom>
          <a:noFill/>
          <a:ln w="28575">
            <a:solidFill>
              <a:srgbClr val="0070C0"/>
            </a:solidFill>
            <a:prstDash val="solid"/>
            <a:round/>
          </a:ln>
        </p:spPr>
        <p:txBody>
          <a:bodyPr vert="horz" wrap="square" lIns="98207" tIns="49104" rIns="98207" bIns="49104" numCol="1" anchor="t" anchorCtr="0" compatLnSpc="1"/>
          <a:lstStyle/>
          <a:p>
            <a:pPr algn="ctr" fontAlgn="base">
              <a:spcBef>
                <a:spcPct val="0"/>
              </a:spcBef>
              <a:spcAft>
                <a:spcPct val="0"/>
              </a:spcAft>
              <a:defRPr/>
            </a:pPr>
            <a:endParaRPr lang="en-US" sz="2200" kern="0" dirty="0">
              <a:solidFill>
                <a:schemeClr val="tx1"/>
              </a:solidFill>
              <a:latin typeface="微软雅黑" panose="020B0503020204020204" charset="-122"/>
              <a:ea typeface="微软雅黑" panose="020B0503020204020204" charset="-122"/>
              <a:sym typeface="Gill Sans" charset="0"/>
            </a:endParaRPr>
          </a:p>
        </p:txBody>
      </p:sp>
      <p:sp>
        <p:nvSpPr>
          <p:cNvPr id="11" name="Oval 9"/>
          <p:cNvSpPr/>
          <p:nvPr/>
        </p:nvSpPr>
        <p:spPr bwMode="auto">
          <a:xfrm>
            <a:off x="1404459" y="4802851"/>
            <a:ext cx="273034" cy="269726"/>
          </a:xfrm>
          <a:prstGeom prst="hexagon">
            <a:avLst/>
          </a:prstGeom>
          <a:gradFill>
            <a:gsLst>
              <a:gs pos="0">
                <a:srgbClr val="007BD3"/>
              </a:gs>
              <a:gs pos="100000">
                <a:srgbClr val="034373"/>
              </a:gs>
            </a:gsLst>
            <a:lin ang="5820000" scaled="0"/>
          </a:gradFill>
          <a:ln w="25400" cap="flat" cmpd="sng" algn="ctr">
            <a:noFill/>
            <a:prstDash val="solid"/>
            <a:round/>
            <a:headEnd type="none" w="med" len="med"/>
            <a:tailEnd type="none" w="med" len="med"/>
          </a:ln>
          <a:effectLst/>
        </p:spPr>
        <p:txBody>
          <a:bodyPr vert="horz" wrap="square" lIns="98207" tIns="49104" rIns="98207" bIns="49104" numCol="1" rtlCol="0" anchor="t" anchorCtr="0" compatLnSpc="1"/>
          <a:lstStyle/>
          <a:p>
            <a:pPr marL="0" marR="0" lvl="0" indent="0" algn="ctr" defTabSz="981710" eaLnBrk="1" fontAlgn="base" latinLnBrk="0" hangingPunct="1">
              <a:lnSpc>
                <a:spcPct val="100000"/>
              </a:lnSpc>
              <a:spcBef>
                <a:spcPct val="0"/>
              </a:spcBef>
              <a:spcAft>
                <a:spcPct val="0"/>
              </a:spcAft>
              <a:buClrTx/>
              <a:buSzTx/>
              <a:buFontTx/>
              <a:buNone/>
              <a:defRPr/>
            </a:pPr>
            <a:endParaRPr kumimoji="0" lang="en-US" sz="6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Gill Sans" charset="0"/>
            </a:endParaRPr>
          </a:p>
        </p:txBody>
      </p:sp>
      <p:sp>
        <p:nvSpPr>
          <p:cNvPr id="12" name="Oval 86"/>
          <p:cNvSpPr/>
          <p:nvPr/>
        </p:nvSpPr>
        <p:spPr bwMode="auto">
          <a:xfrm rot="8637565">
            <a:off x="3023506" y="3884578"/>
            <a:ext cx="273034" cy="269726"/>
          </a:xfrm>
          <a:prstGeom prst="hexagon">
            <a:avLst/>
          </a:prstGeom>
          <a:gradFill>
            <a:gsLst>
              <a:gs pos="0">
                <a:srgbClr val="007BD3"/>
              </a:gs>
              <a:gs pos="100000">
                <a:srgbClr val="034373"/>
              </a:gs>
            </a:gsLst>
            <a:lin ang="5820000" scaled="0"/>
          </a:gradFill>
          <a:ln w="25400" cap="flat" cmpd="sng" algn="ctr">
            <a:noFill/>
            <a:prstDash val="solid"/>
            <a:round/>
            <a:headEnd type="none" w="med" len="med"/>
            <a:tailEnd type="none" w="med" len="med"/>
          </a:ln>
          <a:effectLst/>
        </p:spPr>
        <p:txBody>
          <a:bodyPr vert="horz" wrap="square" lIns="98207" tIns="49104" rIns="98207" bIns="49104" numCol="1" rtlCol="0" anchor="t" anchorCtr="0" compatLnSpc="1"/>
          <a:lstStyle/>
          <a:p>
            <a:pPr algn="ctr" defTabSz="981710" fontAlgn="base">
              <a:spcBef>
                <a:spcPct val="0"/>
              </a:spcBef>
              <a:spcAft>
                <a:spcPct val="0"/>
              </a:spcAft>
              <a:defRPr/>
            </a:pPr>
            <a:endParaRPr lang="en-US" sz="6000" kern="0" dirty="0">
              <a:solidFill>
                <a:schemeClr val="tx1"/>
              </a:solidFill>
              <a:latin typeface="微软雅黑" panose="020B0503020204020204" charset="-122"/>
              <a:ea typeface="微软雅黑" panose="020B0503020204020204" charset="-122"/>
              <a:sym typeface="Gill Sans" charset="0"/>
            </a:endParaRPr>
          </a:p>
        </p:txBody>
      </p:sp>
      <p:sp>
        <p:nvSpPr>
          <p:cNvPr id="14" name="Oval 94"/>
          <p:cNvSpPr/>
          <p:nvPr/>
        </p:nvSpPr>
        <p:spPr bwMode="auto">
          <a:xfrm rot="9824873">
            <a:off x="6415891" y="2892677"/>
            <a:ext cx="273034" cy="269726"/>
          </a:xfrm>
          <a:prstGeom prst="hexagon">
            <a:avLst/>
          </a:prstGeom>
          <a:gradFill>
            <a:gsLst>
              <a:gs pos="0">
                <a:srgbClr val="007BD3"/>
              </a:gs>
              <a:gs pos="100000">
                <a:srgbClr val="034373"/>
              </a:gs>
            </a:gsLst>
            <a:lin ang="5820000" scaled="0"/>
          </a:gradFill>
          <a:ln w="25400" cap="flat" cmpd="sng" algn="ctr">
            <a:noFill/>
            <a:prstDash val="solid"/>
            <a:round/>
            <a:headEnd type="none" w="med" len="med"/>
            <a:tailEnd type="none" w="med" len="med"/>
          </a:ln>
          <a:effectLst/>
        </p:spPr>
        <p:txBody>
          <a:bodyPr vert="horz" wrap="square" lIns="98207" tIns="49104" rIns="98207" bIns="49104" numCol="1" rtlCol="0" anchor="t" anchorCtr="0" compatLnSpc="1"/>
          <a:lstStyle/>
          <a:p>
            <a:pPr marL="0" marR="0" lvl="0" indent="0" algn="ctr" defTabSz="981710" eaLnBrk="1" fontAlgn="base" latinLnBrk="0" hangingPunct="1">
              <a:lnSpc>
                <a:spcPct val="100000"/>
              </a:lnSpc>
              <a:spcBef>
                <a:spcPct val="0"/>
              </a:spcBef>
              <a:spcAft>
                <a:spcPct val="0"/>
              </a:spcAft>
              <a:buClrTx/>
              <a:buSzTx/>
              <a:buFontTx/>
              <a:buNone/>
              <a:defRPr/>
            </a:pPr>
            <a:endParaRPr kumimoji="0" lang="en-US" sz="6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Gill Sans" charset="0"/>
            </a:endParaRPr>
          </a:p>
        </p:txBody>
      </p:sp>
      <p:sp>
        <p:nvSpPr>
          <p:cNvPr id="15" name="Oval 99"/>
          <p:cNvSpPr/>
          <p:nvPr/>
        </p:nvSpPr>
        <p:spPr bwMode="auto">
          <a:xfrm>
            <a:off x="4579321" y="3314904"/>
            <a:ext cx="273034" cy="269726"/>
          </a:xfrm>
          <a:prstGeom prst="hexagon">
            <a:avLst/>
          </a:prstGeom>
          <a:gradFill>
            <a:gsLst>
              <a:gs pos="0">
                <a:srgbClr val="007BD3"/>
              </a:gs>
              <a:gs pos="100000">
                <a:srgbClr val="034373"/>
              </a:gs>
            </a:gsLst>
            <a:lin ang="5820000" scaled="0"/>
          </a:gradFill>
          <a:ln w="25400" cap="flat" cmpd="sng" algn="ctr">
            <a:noFill/>
            <a:prstDash val="solid"/>
            <a:round/>
            <a:headEnd type="none" w="med" len="med"/>
            <a:tailEnd type="none" w="med" len="med"/>
          </a:ln>
          <a:effectLst/>
        </p:spPr>
        <p:txBody>
          <a:bodyPr vert="horz" wrap="square" lIns="98207" tIns="49104" rIns="98207" bIns="49104" numCol="1" rtlCol="0" anchor="t" anchorCtr="0" compatLnSpc="1"/>
          <a:lstStyle/>
          <a:p>
            <a:pPr marL="0" marR="0" lvl="0" indent="0" algn="ctr" defTabSz="981710" eaLnBrk="1" fontAlgn="base" latinLnBrk="0" hangingPunct="1">
              <a:lnSpc>
                <a:spcPct val="100000"/>
              </a:lnSpc>
              <a:spcBef>
                <a:spcPct val="0"/>
              </a:spcBef>
              <a:spcAft>
                <a:spcPct val="0"/>
              </a:spcAft>
              <a:buClrTx/>
              <a:buSzTx/>
              <a:buFontTx/>
              <a:buNone/>
              <a:defRPr/>
            </a:pPr>
            <a:endParaRPr kumimoji="0" lang="en-US" sz="6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Gill Sans" charset="0"/>
            </a:endParaRPr>
          </a:p>
        </p:txBody>
      </p:sp>
      <p:sp>
        <p:nvSpPr>
          <p:cNvPr id="16" name="Oval 99"/>
          <p:cNvSpPr/>
          <p:nvPr/>
        </p:nvSpPr>
        <p:spPr bwMode="auto">
          <a:xfrm>
            <a:off x="8146991" y="2808300"/>
            <a:ext cx="273034" cy="269726"/>
          </a:xfrm>
          <a:prstGeom prst="hexagon">
            <a:avLst/>
          </a:prstGeom>
          <a:gradFill>
            <a:gsLst>
              <a:gs pos="0">
                <a:srgbClr val="007BD3"/>
              </a:gs>
              <a:gs pos="100000">
                <a:srgbClr val="034373"/>
              </a:gs>
            </a:gsLst>
            <a:lin ang="5820000" scaled="0"/>
          </a:gradFill>
          <a:ln w="25400" cap="flat" cmpd="sng" algn="ctr">
            <a:noFill/>
            <a:prstDash val="solid"/>
            <a:round/>
            <a:headEnd type="none" w="med" len="med"/>
            <a:tailEnd type="none" w="med" len="med"/>
          </a:ln>
          <a:effectLst/>
        </p:spPr>
        <p:txBody>
          <a:bodyPr vert="horz" wrap="square" lIns="98207" tIns="49104" rIns="98207" bIns="49104" numCol="1" rtlCol="0" anchor="t" anchorCtr="0" compatLnSpc="1"/>
          <a:lstStyle/>
          <a:p>
            <a:pPr marL="0" marR="0" lvl="0" indent="0" algn="ctr" defTabSz="981710" eaLnBrk="1" fontAlgn="base" latinLnBrk="0" hangingPunct="1">
              <a:lnSpc>
                <a:spcPct val="100000"/>
              </a:lnSpc>
              <a:spcBef>
                <a:spcPct val="0"/>
              </a:spcBef>
              <a:spcAft>
                <a:spcPct val="0"/>
              </a:spcAft>
              <a:buClrTx/>
              <a:buSzTx/>
              <a:buFontTx/>
              <a:buNone/>
              <a:defRPr/>
            </a:pPr>
            <a:endParaRPr kumimoji="0" lang="en-US" sz="6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Gill Sans" charset="0"/>
            </a:endParaRPr>
          </a:p>
        </p:txBody>
      </p:sp>
      <p:sp>
        <p:nvSpPr>
          <p:cNvPr id="17" name="Oval 99"/>
          <p:cNvSpPr/>
          <p:nvPr/>
        </p:nvSpPr>
        <p:spPr bwMode="auto">
          <a:xfrm>
            <a:off x="10084638" y="2879862"/>
            <a:ext cx="273034" cy="269726"/>
          </a:xfrm>
          <a:prstGeom prst="hexagon">
            <a:avLst/>
          </a:prstGeom>
          <a:gradFill>
            <a:gsLst>
              <a:gs pos="0">
                <a:srgbClr val="007BD3"/>
              </a:gs>
              <a:gs pos="100000">
                <a:srgbClr val="034373"/>
              </a:gs>
            </a:gsLst>
            <a:lin ang="5820000" scaled="0"/>
          </a:gradFill>
          <a:ln w="25400" cap="flat" cmpd="sng" algn="ctr">
            <a:noFill/>
            <a:prstDash val="solid"/>
            <a:round/>
            <a:headEnd type="none" w="med" len="med"/>
            <a:tailEnd type="none" w="med" len="med"/>
          </a:ln>
          <a:effectLst/>
        </p:spPr>
        <p:txBody>
          <a:bodyPr vert="horz" wrap="square" lIns="98207" tIns="49104" rIns="98207" bIns="49104" numCol="1" rtlCol="0" anchor="t" anchorCtr="0" compatLnSpc="1"/>
          <a:lstStyle/>
          <a:p>
            <a:pPr marL="0" marR="0" lvl="0" indent="0" algn="ctr" defTabSz="981710" eaLnBrk="1" fontAlgn="base" latinLnBrk="0" hangingPunct="1">
              <a:lnSpc>
                <a:spcPct val="100000"/>
              </a:lnSpc>
              <a:spcBef>
                <a:spcPct val="0"/>
              </a:spcBef>
              <a:spcAft>
                <a:spcPct val="0"/>
              </a:spcAft>
              <a:buClrTx/>
              <a:buSzTx/>
              <a:buFontTx/>
              <a:buNone/>
              <a:defRPr/>
            </a:pPr>
            <a:endParaRPr kumimoji="0" lang="en-US" sz="6000" b="0" i="0" u="none" strike="noStrike" kern="0" cap="none" spc="0" normalizeH="0" baseline="0" noProof="0" dirty="0">
              <a:ln>
                <a:noFill/>
              </a:ln>
              <a:solidFill>
                <a:schemeClr val="tx1"/>
              </a:solidFill>
              <a:effectLst/>
              <a:uLnTx/>
              <a:uFillTx/>
              <a:latin typeface="微软雅黑" panose="020B0503020204020204" charset="-122"/>
              <a:ea typeface="微软雅黑" panose="020B0503020204020204" charset="-122"/>
              <a:sym typeface="Gill Sans" charset="0"/>
            </a:endParaRPr>
          </a:p>
        </p:txBody>
      </p:sp>
      <p:sp>
        <p:nvSpPr>
          <p:cNvPr id="18" name="Rectangle 17"/>
          <p:cNvSpPr/>
          <p:nvPr/>
        </p:nvSpPr>
        <p:spPr bwMode="auto">
          <a:xfrm>
            <a:off x="1197134" y="5387652"/>
            <a:ext cx="1486810" cy="836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ysClr val="windowText" lastClr="000000"/>
                </a:solidFill>
                <a:miter lim="800000"/>
                <a:headEnd type="none" w="med" len="med"/>
                <a:tailEnd type="none" w="med" len="med"/>
              </a14:hiddenLine>
            </a:ext>
          </a:extLst>
        </p:spPr>
        <p:txBody>
          <a:bodyPr lIns="0" tIns="0" rIns="0" bIns="0" anchor="t"/>
          <a:lstStyle/>
          <a:p>
            <a:pPr algn="just" fontAlgn="base">
              <a:lnSpc>
                <a:spcPct val="125000"/>
              </a:lnSpc>
            </a:pPr>
            <a:r>
              <a:rPr lang="zh-CN" altLang="en-US" sz="1200" dirty="0">
                <a:solidFill>
                  <a:schemeClr val="tx1">
                    <a:lumMod val="85000"/>
                    <a:lumOff val="15000"/>
                  </a:schemeClr>
                </a:solidFill>
                <a:latin typeface="微软雅黑" panose="020B0503020204020204" charset="-122"/>
                <a:ea typeface="微软雅黑" panose="020B0503020204020204" charset="-122"/>
                <a:sym typeface="+mn-ea"/>
              </a:rPr>
              <a:t>获国家计委批准投资5598万元人民币建设</a:t>
            </a:r>
            <a:endParaRPr lang="zh-CN" altLang="en-US" sz="1200" b="0" dirty="0">
              <a:solidFill>
                <a:schemeClr val="tx1">
                  <a:lumMod val="85000"/>
                  <a:lumOff val="15000"/>
                </a:schemeClr>
              </a:solidFill>
              <a:latin typeface="微软雅黑" panose="020B0503020204020204" charset="-122"/>
              <a:ea typeface="微软雅黑" panose="020B0503020204020204" charset="-122"/>
              <a:sym typeface="Lato Light" charset="0"/>
            </a:endParaRPr>
          </a:p>
        </p:txBody>
      </p:sp>
      <p:sp>
        <p:nvSpPr>
          <p:cNvPr id="21" name="Rectangle 17"/>
          <p:cNvSpPr/>
          <p:nvPr/>
        </p:nvSpPr>
        <p:spPr bwMode="auto">
          <a:xfrm>
            <a:off x="4519295" y="3642360"/>
            <a:ext cx="1412240" cy="1447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ysClr val="windowText" lastClr="000000"/>
                </a:solidFill>
                <a:miter lim="800000"/>
                <a:headEnd type="none" w="med" len="med"/>
                <a:tailEnd type="none" w="med" len="med"/>
              </a14:hiddenLine>
            </a:ext>
          </a:extLst>
        </p:spPr>
        <p:txBody>
          <a:bodyPr lIns="0" tIns="0" rIns="0" bIns="0" anchor="t"/>
          <a:lstStyle/>
          <a:p>
            <a:pPr algn="just" fontAlgn="base">
              <a:lnSpc>
                <a:spcPct val="125000"/>
              </a:lnSpc>
            </a:pPr>
            <a:r>
              <a:rPr lang="zh-CN" altLang="en-US" sz="1200" dirty="0">
                <a:solidFill>
                  <a:schemeClr val="tx1">
                    <a:lumMod val="85000"/>
                    <a:lumOff val="15000"/>
                  </a:schemeClr>
                </a:solidFill>
                <a:latin typeface="微软雅黑" panose="020B0503020204020204" charset="-122"/>
                <a:ea typeface="微软雅黑" panose="020B0503020204020204" charset="-122"/>
                <a:sym typeface="+mn-ea"/>
              </a:rPr>
              <a:t>通过国家高新技术企业认定</a:t>
            </a:r>
          </a:p>
          <a:p>
            <a:pPr algn="just" fontAlgn="base">
              <a:lnSpc>
                <a:spcPct val="125000"/>
              </a:lnSpc>
            </a:pPr>
            <a:r>
              <a:rPr lang="zh-CN" altLang="en-US" sz="1200" dirty="0">
                <a:solidFill>
                  <a:schemeClr val="tx1">
                    <a:lumMod val="85000"/>
                    <a:lumOff val="15000"/>
                  </a:schemeClr>
                </a:solidFill>
                <a:latin typeface="微软雅黑" panose="020B0503020204020204" charset="-122"/>
                <a:ea typeface="微软雅黑" panose="020B0503020204020204" charset="-122"/>
                <a:sym typeface="+mn-ea"/>
              </a:rPr>
              <a:t>9月江西九江分公司成立，年产能12万件</a:t>
            </a:r>
            <a:endParaRPr lang="zh-CN" altLang="en-US" sz="1200" b="0" dirty="0">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22" name="Rectangle 17"/>
          <p:cNvSpPr/>
          <p:nvPr/>
        </p:nvSpPr>
        <p:spPr bwMode="auto">
          <a:xfrm>
            <a:off x="6019324" y="1609884"/>
            <a:ext cx="1370368" cy="80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ysClr val="windowText" lastClr="000000"/>
                </a:solidFill>
                <a:miter lim="800000"/>
                <a:headEnd type="none" w="med" len="med"/>
                <a:tailEnd type="none" w="med" len="med"/>
              </a14:hiddenLine>
            </a:ext>
          </a:extLst>
        </p:spPr>
        <p:txBody>
          <a:bodyPr lIns="0" tIns="0" rIns="0" bIns="0" anchor="t"/>
          <a:lstStyle/>
          <a:p>
            <a:pPr algn="just" fontAlgn="base">
              <a:lnSpc>
                <a:spcPct val="125000"/>
              </a:lnSpc>
            </a:pPr>
            <a:r>
              <a:rPr lang="zh-CN" altLang="en-US" sz="1200" dirty="0">
                <a:solidFill>
                  <a:schemeClr val="tx1">
                    <a:lumMod val="85000"/>
                    <a:lumOff val="15000"/>
                  </a:schemeClr>
                </a:solidFill>
                <a:latin typeface="微软雅黑" panose="020B0503020204020204" charset="-122"/>
                <a:ea typeface="微软雅黑" panose="020B0503020204020204" charset="-122"/>
                <a:sym typeface="+mn-ea"/>
              </a:rPr>
              <a:t>获得“天津市企业技术中心”称号</a:t>
            </a:r>
            <a:endParaRPr lang="en-US" altLang="zh-CN" sz="1200" dirty="0">
              <a:solidFill>
                <a:schemeClr val="tx1">
                  <a:lumMod val="85000"/>
                  <a:lumOff val="15000"/>
                </a:schemeClr>
              </a:solidFill>
              <a:latin typeface="微软雅黑" panose="020B0503020204020204" charset="-122"/>
              <a:ea typeface="微软雅黑" panose="020B0503020204020204" charset="-122"/>
              <a:sym typeface="+mn-ea"/>
            </a:endParaRPr>
          </a:p>
          <a:p>
            <a:pPr algn="just" fontAlgn="base">
              <a:lnSpc>
                <a:spcPct val="125000"/>
              </a:lnSpc>
            </a:pPr>
            <a:r>
              <a:rPr lang="zh-CN" altLang="en-US" sz="1200" dirty="0">
                <a:solidFill>
                  <a:schemeClr val="tx1">
                    <a:lumMod val="85000"/>
                    <a:lumOff val="15000"/>
                  </a:schemeClr>
                </a:solidFill>
                <a:latin typeface="微软雅黑" panose="020B0503020204020204" charset="-122"/>
                <a:ea typeface="微软雅黑" panose="020B0503020204020204" charset="-122"/>
                <a:sym typeface="+mn-ea"/>
              </a:rPr>
              <a:t>12月广西柳州子公司成立厂房面积 5300 平方米，员工 68人</a:t>
            </a:r>
            <a:r>
              <a:rPr lang="zh-CN" altLang="en-US" sz="900" dirty="0">
                <a:solidFill>
                  <a:prstClr val="black">
                    <a:lumMod val="50000"/>
                    <a:lumOff val="50000"/>
                  </a:prstClr>
                </a:solidFill>
                <a:latin typeface="微软雅黑" panose="020B0503020204020204" charset="-122"/>
                <a:ea typeface="微软雅黑" panose="020B0503020204020204" charset="-122"/>
                <a:sym typeface="+mn-ea"/>
              </a:rPr>
              <a:t>。</a:t>
            </a:r>
            <a:endParaRPr lang="zh-CN" altLang="en-US" sz="900" b="0" dirty="0">
              <a:solidFill>
                <a:prstClr val="black">
                  <a:lumMod val="50000"/>
                  <a:lumOff val="50000"/>
                </a:prstClr>
              </a:solidFill>
              <a:latin typeface="微软雅黑" panose="020B0503020204020204" charset="-122"/>
              <a:ea typeface="微软雅黑" panose="020B0503020204020204" charset="-122"/>
              <a:sym typeface="Lato Light" charset="0"/>
            </a:endParaRPr>
          </a:p>
        </p:txBody>
      </p:sp>
      <p:sp>
        <p:nvSpPr>
          <p:cNvPr id="42" name="Rectangle 17"/>
          <p:cNvSpPr/>
          <p:nvPr/>
        </p:nvSpPr>
        <p:spPr bwMode="auto">
          <a:xfrm>
            <a:off x="2305043" y="2455877"/>
            <a:ext cx="1370368" cy="92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ysClr val="windowText" lastClr="000000"/>
                </a:solidFill>
                <a:miter lim="800000"/>
                <a:headEnd type="none" w="med" len="med"/>
                <a:tailEnd type="none" w="med" len="med"/>
              </a14:hiddenLine>
            </a:ext>
          </a:extLst>
        </p:spPr>
        <p:txBody>
          <a:bodyPr lIns="0" tIns="0" rIns="0" bIns="0" anchor="t"/>
          <a:lstStyle/>
          <a:p>
            <a:pPr algn="just" fontAlgn="base">
              <a:lnSpc>
                <a:spcPct val="125000"/>
              </a:lnSpc>
              <a:spcBef>
                <a:spcPct val="0"/>
              </a:spcBef>
              <a:spcAft>
                <a:spcPct val="0"/>
              </a:spcAft>
            </a:pPr>
            <a:r>
              <a:rPr lang="zh-CN" altLang="en-US" sz="1200" dirty="0">
                <a:solidFill>
                  <a:schemeClr val="tx1">
                    <a:lumMod val="85000"/>
                    <a:lumOff val="15000"/>
                  </a:schemeClr>
                </a:solidFill>
                <a:latin typeface="微软雅黑" panose="020B0503020204020204" charset="-122"/>
                <a:ea typeface="微软雅黑" panose="020B0503020204020204" charset="-122"/>
                <a:sym typeface="+mn-ea"/>
              </a:rPr>
              <a:t>公司项目“符合国III排放标准的三元汽车尾气催化净化器总成”被认定为“天津市高新技术成果转化项目”</a:t>
            </a:r>
            <a:endParaRPr lang="zh-CN" altLang="en-US" sz="1200" b="0" dirty="0">
              <a:solidFill>
                <a:schemeClr val="tx1">
                  <a:lumMod val="85000"/>
                  <a:lumOff val="15000"/>
                </a:schemeClr>
              </a:solidFill>
              <a:latin typeface="微软雅黑" panose="020B0503020204020204" charset="-122"/>
              <a:ea typeface="微软雅黑" panose="020B0503020204020204" charset="-122"/>
              <a:sym typeface="Lato Light" charset="0"/>
            </a:endParaRPr>
          </a:p>
        </p:txBody>
      </p:sp>
      <p:sp>
        <p:nvSpPr>
          <p:cNvPr id="44" name="Rectangle 17"/>
          <p:cNvSpPr/>
          <p:nvPr/>
        </p:nvSpPr>
        <p:spPr bwMode="auto">
          <a:xfrm>
            <a:off x="7822089" y="3402761"/>
            <a:ext cx="1370368" cy="80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ysClr val="windowText" lastClr="000000"/>
                </a:solidFill>
                <a:miter lim="800000"/>
                <a:headEnd type="none" w="med" len="med"/>
                <a:tailEnd type="none" w="med" len="med"/>
              </a14:hiddenLine>
            </a:ext>
          </a:extLst>
        </p:spPr>
        <p:txBody>
          <a:bodyPr lIns="0" tIns="0" rIns="0" bIns="0" anchor="t"/>
          <a:lstStyle/>
          <a:p>
            <a:pPr algn="just" fontAlgn="base">
              <a:lnSpc>
                <a:spcPct val="125000"/>
              </a:lnSpc>
            </a:pPr>
            <a:r>
              <a:rPr lang="en-US" altLang="zh-CN" sz="1200" dirty="0">
                <a:solidFill>
                  <a:schemeClr val="tx1">
                    <a:lumMod val="85000"/>
                    <a:lumOff val="15000"/>
                  </a:schemeClr>
                </a:solidFill>
                <a:latin typeface="微软雅黑" panose="020B0503020204020204" charset="-122"/>
                <a:ea typeface="微软雅黑" panose="020B0503020204020204" charset="-122"/>
                <a:sym typeface="+mn-ea"/>
              </a:rPr>
              <a:t>2</a:t>
            </a:r>
            <a:r>
              <a:rPr lang="zh-CN" altLang="en-US" sz="1200" dirty="0">
                <a:solidFill>
                  <a:schemeClr val="tx1">
                    <a:lumMod val="85000"/>
                    <a:lumOff val="15000"/>
                  </a:schemeClr>
                </a:solidFill>
                <a:latin typeface="微软雅黑" panose="020B0503020204020204" charset="-122"/>
                <a:ea typeface="微软雅黑" panose="020B0503020204020204" charset="-122"/>
                <a:sym typeface="+mn-ea"/>
              </a:rPr>
              <a:t>015年入选天津市“千企万人”支持计划。</a:t>
            </a:r>
            <a:endParaRPr lang="zh-CN" altLang="en-US" sz="1200" b="0" dirty="0">
              <a:solidFill>
                <a:schemeClr val="tx1">
                  <a:lumMod val="85000"/>
                  <a:lumOff val="15000"/>
                </a:schemeClr>
              </a:solidFill>
              <a:latin typeface="微软雅黑" panose="020B0503020204020204" charset="-122"/>
              <a:ea typeface="微软雅黑" panose="020B0503020204020204" charset="-122"/>
              <a:sym typeface="Lato Light" charset="0"/>
            </a:endParaRPr>
          </a:p>
        </p:txBody>
      </p:sp>
      <p:sp>
        <p:nvSpPr>
          <p:cNvPr id="45" name="Rectangle 17"/>
          <p:cNvSpPr/>
          <p:nvPr/>
        </p:nvSpPr>
        <p:spPr bwMode="auto">
          <a:xfrm>
            <a:off x="9686449" y="2040304"/>
            <a:ext cx="1370368" cy="800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ysClr val="windowText" lastClr="000000"/>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200" dirty="0">
                <a:solidFill>
                  <a:schemeClr val="tx1">
                    <a:lumMod val="85000"/>
                    <a:lumOff val="15000"/>
                  </a:schemeClr>
                </a:solidFill>
                <a:latin typeface="微软雅黑" panose="020B0503020204020204" charset="-122"/>
                <a:ea typeface="微软雅黑" panose="020B0503020204020204" charset="-122"/>
                <a:sym typeface="+mn-ea"/>
              </a:rPr>
              <a:t>公司“紧耦合式排气歧管”确定为天津市杀手锏产品。</a:t>
            </a:r>
            <a:endParaRPr lang="zh-CN" altLang="en-US" sz="1200" b="0" dirty="0">
              <a:solidFill>
                <a:schemeClr val="tx1">
                  <a:lumMod val="85000"/>
                  <a:lumOff val="15000"/>
                </a:schemeClr>
              </a:solidFill>
              <a:latin typeface="微软雅黑" panose="020B0503020204020204" charset="-122"/>
              <a:ea typeface="微软雅黑" panose="020B0503020204020204" charset="-122"/>
              <a:sym typeface="Lato Light" charset="0"/>
            </a:endParaRPr>
          </a:p>
        </p:txBody>
      </p:sp>
      <p:grpSp>
        <p:nvGrpSpPr>
          <p:cNvPr id="47" name="组合 46"/>
          <p:cNvGrpSpPr/>
          <p:nvPr/>
        </p:nvGrpSpPr>
        <p:grpSpPr>
          <a:xfrm>
            <a:off x="3653949" y="1747044"/>
            <a:ext cx="1396598" cy="1656848"/>
            <a:chOff x="-47103" y="944148"/>
            <a:chExt cx="1485965" cy="1762868"/>
          </a:xfrm>
        </p:grpSpPr>
        <p:sp>
          <p:nvSpPr>
            <p:cNvPr id="48" name="Freeform 21"/>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rtlCol="0" anchor="ctr"/>
            <a:lstStyle/>
            <a:p>
              <a:pPr algn="ctr"/>
              <a:endParaRPr lang="zh-CN" altLang="en-US">
                <a:solidFill>
                  <a:schemeClr val="tx1"/>
                </a:solidFill>
              </a:endParaRPr>
            </a:p>
          </p:txBody>
        </p:sp>
        <p:sp>
          <p:nvSpPr>
            <p:cNvPr id="50" name="Freeform 23"/>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gradFill>
              <a:gsLst>
                <a:gs pos="0">
                  <a:srgbClr val="007BD3"/>
                </a:gs>
                <a:gs pos="100000">
                  <a:srgbClr val="034373"/>
                </a:gs>
              </a:gsLst>
              <a:lin ang="5820000" scaled="0"/>
            </a:gradFill>
            <a:ln w="28575" cap="flat">
              <a:noFill/>
              <a:prstDash val="solid"/>
              <a:miter lim="800000"/>
            </a:ln>
          </p:spPr>
          <p:txBody>
            <a:bodyPr vert="horz" wrap="square" lIns="91440" tIns="45720" rIns="91440" bIns="45720" numCol="1" anchor="t" anchorCtr="0" compatLnSpc="1"/>
            <a:lstStyle/>
            <a:p>
              <a:endParaRPr lang="zh-CN" altLang="en-US" dirty="0">
                <a:solidFill>
                  <a:schemeClr val="tx1"/>
                </a:solidFill>
                <a:latin typeface="微软雅黑" panose="020B0503020204020204" charset="-122"/>
              </a:endParaRPr>
            </a:p>
          </p:txBody>
        </p:sp>
      </p:grpSp>
      <p:sp>
        <p:nvSpPr>
          <p:cNvPr id="52" name="文本框 37"/>
          <p:cNvSpPr>
            <a:spLocks noChangeArrowheads="1"/>
          </p:cNvSpPr>
          <p:nvPr/>
        </p:nvSpPr>
        <p:spPr bwMode="auto">
          <a:xfrm>
            <a:off x="3776151" y="2133759"/>
            <a:ext cx="1158240"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r>
              <a:rPr lang="en-US" altLang="zh-CN" b="0" dirty="0" smtClean="0">
                <a:solidFill>
                  <a:schemeClr val="bg1"/>
                </a:solidFill>
                <a:latin typeface="Agency FB" pitchFamily="34" charset="0"/>
                <a:sym typeface="微软雅黑" panose="020B0503020204020204" charset="-122"/>
              </a:rPr>
              <a:t>2012</a:t>
            </a:r>
          </a:p>
        </p:txBody>
      </p:sp>
      <p:grpSp>
        <p:nvGrpSpPr>
          <p:cNvPr id="53" name="组合 52"/>
          <p:cNvGrpSpPr/>
          <p:nvPr/>
        </p:nvGrpSpPr>
        <p:grpSpPr>
          <a:xfrm rot="10396318">
            <a:off x="2914346" y="4035490"/>
            <a:ext cx="1396598" cy="1656848"/>
            <a:chOff x="-47103" y="944148"/>
            <a:chExt cx="1485965" cy="1762868"/>
          </a:xfrm>
        </p:grpSpPr>
        <p:sp>
          <p:nvSpPr>
            <p:cNvPr id="54" name="Freeform 21"/>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rtlCol="0" anchor="ctr"/>
            <a:lstStyle/>
            <a:p>
              <a:pPr algn="ctr"/>
              <a:endParaRPr lang="zh-CN" altLang="en-US">
                <a:solidFill>
                  <a:schemeClr val="tx1"/>
                </a:solidFill>
              </a:endParaRPr>
            </a:p>
          </p:txBody>
        </p:sp>
        <p:sp>
          <p:nvSpPr>
            <p:cNvPr id="55" name="Freeform 23"/>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gradFill>
              <a:gsLst>
                <a:gs pos="0">
                  <a:srgbClr val="007BD3"/>
                </a:gs>
                <a:gs pos="100000">
                  <a:srgbClr val="034373"/>
                </a:gs>
              </a:gsLst>
              <a:lin ang="5820000" scaled="0"/>
            </a:gradFill>
            <a:ln w="28575" cap="flat">
              <a:noFill/>
              <a:prstDash val="solid"/>
              <a:miter lim="800000"/>
            </a:ln>
          </p:spPr>
          <p:txBody>
            <a:bodyPr vert="horz" wrap="square" lIns="91440" tIns="45720" rIns="91440" bIns="45720" numCol="1" anchor="t" anchorCtr="0" compatLnSpc="1"/>
            <a:lstStyle/>
            <a:p>
              <a:endParaRPr lang="zh-CN" altLang="en-US" dirty="0">
                <a:solidFill>
                  <a:schemeClr val="tx1"/>
                </a:solidFill>
                <a:latin typeface="微软雅黑" panose="020B0503020204020204" charset="-122"/>
              </a:endParaRPr>
            </a:p>
          </p:txBody>
        </p:sp>
      </p:grpSp>
      <p:sp>
        <p:nvSpPr>
          <p:cNvPr id="56" name="文本框 37"/>
          <p:cNvSpPr>
            <a:spLocks noChangeArrowheads="1"/>
          </p:cNvSpPr>
          <p:nvPr/>
        </p:nvSpPr>
        <p:spPr bwMode="auto">
          <a:xfrm>
            <a:off x="3010573" y="4692174"/>
            <a:ext cx="1158240"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r>
              <a:rPr lang="en-US" altLang="zh-CN" b="0" dirty="0" smtClean="0">
                <a:solidFill>
                  <a:schemeClr val="bg1"/>
                </a:solidFill>
                <a:latin typeface="Agency FB" pitchFamily="34" charset="0"/>
                <a:sym typeface="微软雅黑" panose="020B0503020204020204" charset="-122"/>
              </a:rPr>
              <a:t>2008</a:t>
            </a:r>
          </a:p>
        </p:txBody>
      </p:sp>
      <p:grpSp>
        <p:nvGrpSpPr>
          <p:cNvPr id="57" name="组合 56"/>
          <p:cNvGrpSpPr/>
          <p:nvPr/>
        </p:nvGrpSpPr>
        <p:grpSpPr>
          <a:xfrm rot="12460646">
            <a:off x="9516613" y="3167234"/>
            <a:ext cx="1396598" cy="1656848"/>
            <a:chOff x="-47103" y="944148"/>
            <a:chExt cx="1485965" cy="1762868"/>
          </a:xfrm>
        </p:grpSpPr>
        <p:sp>
          <p:nvSpPr>
            <p:cNvPr id="58" name="Freeform 21"/>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rtlCol="0" anchor="ctr"/>
            <a:lstStyle/>
            <a:p>
              <a:pPr algn="ctr"/>
              <a:endParaRPr lang="zh-CN" altLang="en-US">
                <a:solidFill>
                  <a:schemeClr val="tx1"/>
                </a:solidFill>
              </a:endParaRPr>
            </a:p>
          </p:txBody>
        </p:sp>
        <p:sp>
          <p:nvSpPr>
            <p:cNvPr id="60" name="Freeform 23"/>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gradFill>
              <a:gsLst>
                <a:gs pos="0">
                  <a:srgbClr val="007BD3"/>
                </a:gs>
                <a:gs pos="100000">
                  <a:srgbClr val="034373"/>
                </a:gs>
              </a:gsLst>
              <a:lin ang="5820000" scaled="0"/>
            </a:gradFill>
            <a:ln w="28575" cap="flat">
              <a:noFill/>
              <a:prstDash val="solid"/>
              <a:miter lim="800000"/>
            </a:ln>
          </p:spPr>
          <p:txBody>
            <a:bodyPr vert="horz" wrap="square" lIns="91440" tIns="45720" rIns="91440" bIns="45720" numCol="1" anchor="t" anchorCtr="0" compatLnSpc="1"/>
            <a:lstStyle/>
            <a:p>
              <a:endParaRPr lang="zh-CN" altLang="en-US" dirty="0">
                <a:solidFill>
                  <a:schemeClr val="tx1"/>
                </a:solidFill>
                <a:latin typeface="微软雅黑" panose="020B0503020204020204" charset="-122"/>
              </a:endParaRPr>
            </a:p>
          </p:txBody>
        </p:sp>
      </p:grpSp>
      <p:sp>
        <p:nvSpPr>
          <p:cNvPr id="65" name="文本框 37"/>
          <p:cNvSpPr>
            <a:spLocks noChangeArrowheads="1"/>
          </p:cNvSpPr>
          <p:nvPr/>
        </p:nvSpPr>
        <p:spPr bwMode="auto">
          <a:xfrm>
            <a:off x="9567838" y="3806984"/>
            <a:ext cx="1158240"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r>
              <a:rPr lang="en-US" altLang="zh-CN" b="0" dirty="0" smtClean="0">
                <a:solidFill>
                  <a:schemeClr val="bg1"/>
                </a:solidFill>
                <a:latin typeface="Agency FB" pitchFamily="34" charset="0"/>
                <a:sym typeface="微软雅黑" panose="020B0503020204020204" charset="-122"/>
              </a:rPr>
              <a:t>2016</a:t>
            </a:r>
          </a:p>
        </p:txBody>
      </p:sp>
      <p:sp>
        <p:nvSpPr>
          <p:cNvPr id="66" name="文本框 37"/>
          <p:cNvSpPr>
            <a:spLocks noChangeArrowheads="1"/>
          </p:cNvSpPr>
          <p:nvPr/>
        </p:nvSpPr>
        <p:spPr bwMode="auto">
          <a:xfrm>
            <a:off x="917058" y="3530124"/>
            <a:ext cx="1158240"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r>
              <a:rPr lang="en-US" altLang="zh-CN" b="0" dirty="0" smtClean="0">
                <a:solidFill>
                  <a:schemeClr val="bg1"/>
                </a:solidFill>
                <a:latin typeface="Agency FB" pitchFamily="34" charset="0"/>
                <a:sym typeface="微软雅黑" panose="020B0503020204020204" charset="-122"/>
              </a:rPr>
              <a:t>1999</a:t>
            </a:r>
          </a:p>
        </p:txBody>
      </p:sp>
      <p:grpSp>
        <p:nvGrpSpPr>
          <p:cNvPr id="68" name="组合 67"/>
          <p:cNvGrpSpPr/>
          <p:nvPr/>
        </p:nvGrpSpPr>
        <p:grpSpPr>
          <a:xfrm rot="972900">
            <a:off x="7458829" y="1168675"/>
            <a:ext cx="1396598" cy="1656848"/>
            <a:chOff x="-47103" y="944148"/>
            <a:chExt cx="1485965" cy="1762868"/>
          </a:xfrm>
        </p:grpSpPr>
        <p:sp>
          <p:nvSpPr>
            <p:cNvPr id="69" name="Freeform 21"/>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rtlCol="0" anchor="ctr"/>
            <a:lstStyle/>
            <a:p>
              <a:pPr algn="ctr"/>
              <a:endParaRPr lang="zh-CN" altLang="en-US">
                <a:solidFill>
                  <a:sysClr val="window" lastClr="FFFFFF"/>
                </a:solidFill>
              </a:endParaRPr>
            </a:p>
          </p:txBody>
        </p:sp>
        <p:sp>
          <p:nvSpPr>
            <p:cNvPr id="70" name="Freeform 23"/>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gradFill>
              <a:gsLst>
                <a:gs pos="0">
                  <a:srgbClr val="007BD3"/>
                </a:gs>
                <a:gs pos="100000">
                  <a:srgbClr val="034373"/>
                </a:gs>
              </a:gsLst>
              <a:lin ang="5820000" scaled="0"/>
            </a:gradFill>
            <a:ln w="28575" cap="flat">
              <a:noFill/>
              <a:prstDash val="solid"/>
              <a:miter lim="800000"/>
            </a:ln>
          </p:spPr>
          <p:txBody>
            <a:bodyPr vert="horz" wrap="square" lIns="91440" tIns="45720" rIns="91440" bIns="45720" numCol="1" anchor="t" anchorCtr="0" compatLnSpc="1"/>
            <a:lstStyle/>
            <a:p>
              <a:endParaRPr lang="zh-CN" altLang="en-US" dirty="0">
                <a:solidFill>
                  <a:sysClr val="window" lastClr="FFFFFF"/>
                </a:solidFill>
                <a:latin typeface="微软雅黑" panose="020B0503020204020204" charset="-122"/>
              </a:endParaRPr>
            </a:p>
          </p:txBody>
        </p:sp>
      </p:grpSp>
      <p:sp>
        <p:nvSpPr>
          <p:cNvPr id="71" name="文本框 37"/>
          <p:cNvSpPr>
            <a:spLocks noChangeArrowheads="1"/>
          </p:cNvSpPr>
          <p:nvPr/>
        </p:nvSpPr>
        <p:spPr bwMode="auto">
          <a:xfrm>
            <a:off x="7631723" y="1531144"/>
            <a:ext cx="1158240"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r>
              <a:rPr lang="en-US" altLang="zh-CN" b="0" dirty="0" smtClean="0">
                <a:solidFill>
                  <a:schemeClr val="bg1"/>
                </a:solidFill>
                <a:latin typeface="Agency FB" pitchFamily="34" charset="0"/>
                <a:sym typeface="微软雅黑" panose="020B0503020204020204" charset="-122"/>
              </a:rPr>
              <a:t>2015</a:t>
            </a:r>
          </a:p>
        </p:txBody>
      </p:sp>
      <p:grpSp>
        <p:nvGrpSpPr>
          <p:cNvPr id="72" name="组合 71"/>
          <p:cNvGrpSpPr/>
          <p:nvPr/>
        </p:nvGrpSpPr>
        <p:grpSpPr>
          <a:xfrm rot="11479611">
            <a:off x="6151289" y="3198946"/>
            <a:ext cx="1396598" cy="1656848"/>
            <a:chOff x="-47103" y="944148"/>
            <a:chExt cx="1485965" cy="1762868"/>
          </a:xfrm>
        </p:grpSpPr>
        <p:sp>
          <p:nvSpPr>
            <p:cNvPr id="74" name="Freeform 21"/>
            <p:cNvSpPr/>
            <p:nvPr/>
          </p:nvSpPr>
          <p:spPr bwMode="auto">
            <a:xfrm>
              <a:off x="-47103" y="944148"/>
              <a:ext cx="1485965" cy="1762868"/>
            </a:xfrm>
            <a:custGeom>
              <a:avLst/>
              <a:gdLst>
                <a:gd name="T0" fmla="*/ 417 w 526"/>
                <a:gd name="T1" fmla="*/ 58 h 624"/>
                <a:gd name="T2" fmla="*/ 506 w 526"/>
                <a:gd name="T3" fmla="*/ 180 h 624"/>
                <a:gd name="T4" fmla="*/ 491 w 526"/>
                <a:gd name="T5" fmla="*/ 366 h 624"/>
                <a:gd name="T6" fmla="*/ 364 w 526"/>
                <a:gd name="T7" fmla="*/ 482 h 624"/>
                <a:gd name="T8" fmla="*/ 410 w 526"/>
                <a:gd name="T9" fmla="*/ 567 h 624"/>
                <a:gd name="T10" fmla="*/ 407 w 526"/>
                <a:gd name="T11" fmla="*/ 609 h 624"/>
                <a:gd name="T12" fmla="*/ 365 w 526"/>
                <a:gd name="T13" fmla="*/ 618 h 624"/>
                <a:gd name="T14" fmla="*/ 190 w 526"/>
                <a:gd name="T15" fmla="*/ 519 h 624"/>
                <a:gd name="T16" fmla="*/ 42 w 526"/>
                <a:gd name="T17" fmla="*/ 331 h 624"/>
                <a:gd name="T18" fmla="*/ 199 w 526"/>
                <a:gd name="T19" fmla="*/ 24 h 624"/>
                <a:gd name="T20" fmla="*/ 417 w 526"/>
                <a:gd name="T21" fmla="*/ 58 h 624"/>
                <a:gd name="T22" fmla="*/ 417 w 526"/>
                <a:gd name="T23" fmla="*/ 58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6" h="624">
                  <a:moveTo>
                    <a:pt x="417" y="58"/>
                  </a:moveTo>
                  <a:cubicBezTo>
                    <a:pt x="459" y="89"/>
                    <a:pt x="490" y="131"/>
                    <a:pt x="506" y="180"/>
                  </a:cubicBezTo>
                  <a:cubicBezTo>
                    <a:pt x="526" y="242"/>
                    <a:pt x="521" y="308"/>
                    <a:pt x="491" y="366"/>
                  </a:cubicBezTo>
                  <a:cubicBezTo>
                    <a:pt x="464" y="420"/>
                    <a:pt x="419" y="460"/>
                    <a:pt x="364" y="482"/>
                  </a:cubicBezTo>
                  <a:cubicBezTo>
                    <a:pt x="373" y="501"/>
                    <a:pt x="387" y="529"/>
                    <a:pt x="410" y="567"/>
                  </a:cubicBezTo>
                  <a:cubicBezTo>
                    <a:pt x="418" y="581"/>
                    <a:pt x="417" y="598"/>
                    <a:pt x="407" y="609"/>
                  </a:cubicBezTo>
                  <a:cubicBezTo>
                    <a:pt x="396" y="621"/>
                    <a:pt x="380" y="624"/>
                    <a:pt x="365" y="618"/>
                  </a:cubicBezTo>
                  <a:cubicBezTo>
                    <a:pt x="295" y="586"/>
                    <a:pt x="236" y="553"/>
                    <a:pt x="190" y="519"/>
                  </a:cubicBezTo>
                  <a:cubicBezTo>
                    <a:pt x="112" y="463"/>
                    <a:pt x="66" y="404"/>
                    <a:pt x="42" y="331"/>
                  </a:cubicBezTo>
                  <a:cubicBezTo>
                    <a:pt x="0" y="203"/>
                    <a:pt x="71" y="65"/>
                    <a:pt x="199" y="24"/>
                  </a:cubicBezTo>
                  <a:cubicBezTo>
                    <a:pt x="273" y="0"/>
                    <a:pt x="354" y="13"/>
                    <a:pt x="417" y="58"/>
                  </a:cubicBezTo>
                  <a:cubicBezTo>
                    <a:pt x="417" y="58"/>
                    <a:pt x="417" y="58"/>
                    <a:pt x="417" y="58"/>
                  </a:cubicBezTo>
                  <a:close/>
                </a:path>
              </a:pathLst>
            </a:custGeom>
            <a:gradFill flip="none" rotWithShape="1">
              <a:gsLst>
                <a:gs pos="100000">
                  <a:srgbClr val="FFFFFF"/>
                </a:gs>
                <a:gs pos="0">
                  <a:srgbClr val="D9DEDF"/>
                </a:gs>
              </a:gsLst>
              <a:lin ang="2700000" scaled="0"/>
              <a:tileRect/>
            </a:gradFill>
            <a:ln w="28575" cap="flat" cmpd="sng" algn="ctr">
              <a:gradFill flip="none" rotWithShape="1">
                <a:gsLst>
                  <a:gs pos="0">
                    <a:srgbClr val="FFFFFF"/>
                  </a:gs>
                  <a:gs pos="100000">
                    <a:srgbClr val="D9D9DA"/>
                  </a:gs>
                </a:gsLst>
                <a:lin ang="2700000" scaled="0"/>
                <a:tileRect/>
              </a:gradFill>
              <a:prstDash val="solid"/>
            </a:ln>
            <a:effectLst>
              <a:outerShdw blurRad="279400" dist="76200" dir="2700000" sx="101000" sy="101000" algn="tl" rotWithShape="0">
                <a:prstClr val="black">
                  <a:alpha val="28000"/>
                </a:prstClr>
              </a:outerShdw>
            </a:effectLst>
          </p:spPr>
          <p:txBody>
            <a:bodyPr rtlCol="0" anchor="ctr"/>
            <a:lstStyle/>
            <a:p>
              <a:pPr algn="ctr"/>
              <a:endParaRPr lang="zh-CN" altLang="en-US">
                <a:solidFill>
                  <a:schemeClr val="tx1"/>
                </a:solidFill>
              </a:endParaRPr>
            </a:p>
          </p:txBody>
        </p:sp>
        <p:sp>
          <p:nvSpPr>
            <p:cNvPr id="75" name="Freeform 23"/>
            <p:cNvSpPr/>
            <p:nvPr/>
          </p:nvSpPr>
          <p:spPr bwMode="auto">
            <a:xfrm>
              <a:off x="130735" y="1088567"/>
              <a:ext cx="1192353" cy="1484771"/>
            </a:xfrm>
            <a:custGeom>
              <a:avLst/>
              <a:gdLst>
                <a:gd name="T0" fmla="*/ 307 w 422"/>
                <a:gd name="T1" fmla="*/ 526 h 526"/>
                <a:gd name="T2" fmla="*/ 17 w 422"/>
                <a:gd name="T3" fmla="*/ 268 h 526"/>
                <a:gd name="T4" fmla="*/ 29 w 422"/>
                <a:gd name="T5" fmla="*/ 112 h 526"/>
                <a:gd name="T6" fmla="*/ 148 w 422"/>
                <a:gd name="T7" fmla="*/ 10 h 526"/>
                <a:gd name="T8" fmla="*/ 211 w 422"/>
                <a:gd name="T9" fmla="*/ 0 h 526"/>
                <a:gd name="T10" fmla="*/ 405 w 422"/>
                <a:gd name="T11" fmla="*/ 141 h 526"/>
                <a:gd name="T12" fmla="*/ 393 w 422"/>
                <a:gd name="T13" fmla="*/ 297 h 526"/>
                <a:gd name="T14" fmla="*/ 274 w 422"/>
                <a:gd name="T15" fmla="*/ 399 h 526"/>
                <a:gd name="T16" fmla="*/ 255 w 422"/>
                <a:gd name="T17" fmla="*/ 405 h 526"/>
                <a:gd name="T18" fmla="*/ 251 w 422"/>
                <a:gd name="T19" fmla="*/ 409 h 526"/>
                <a:gd name="T20" fmla="*/ 251 w 422"/>
                <a:gd name="T21" fmla="*/ 414 h 526"/>
                <a:gd name="T22" fmla="*/ 307 w 422"/>
                <a:gd name="T2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526">
                  <a:moveTo>
                    <a:pt x="307" y="526"/>
                  </a:moveTo>
                  <a:cubicBezTo>
                    <a:pt x="92" y="427"/>
                    <a:pt x="39" y="336"/>
                    <a:pt x="17" y="268"/>
                  </a:cubicBezTo>
                  <a:cubicBezTo>
                    <a:pt x="0" y="216"/>
                    <a:pt x="4" y="161"/>
                    <a:pt x="29" y="112"/>
                  </a:cubicBezTo>
                  <a:cubicBezTo>
                    <a:pt x="54" y="63"/>
                    <a:pt x="96" y="27"/>
                    <a:pt x="148" y="10"/>
                  </a:cubicBezTo>
                  <a:cubicBezTo>
                    <a:pt x="168" y="4"/>
                    <a:pt x="190" y="0"/>
                    <a:pt x="211" y="0"/>
                  </a:cubicBezTo>
                  <a:cubicBezTo>
                    <a:pt x="300" y="0"/>
                    <a:pt x="378" y="57"/>
                    <a:pt x="405" y="141"/>
                  </a:cubicBezTo>
                  <a:cubicBezTo>
                    <a:pt x="422" y="193"/>
                    <a:pt x="418" y="249"/>
                    <a:pt x="393" y="297"/>
                  </a:cubicBezTo>
                  <a:cubicBezTo>
                    <a:pt x="368" y="346"/>
                    <a:pt x="326" y="382"/>
                    <a:pt x="274" y="399"/>
                  </a:cubicBezTo>
                  <a:cubicBezTo>
                    <a:pt x="255" y="405"/>
                    <a:pt x="255" y="405"/>
                    <a:pt x="255" y="405"/>
                  </a:cubicBezTo>
                  <a:cubicBezTo>
                    <a:pt x="254" y="406"/>
                    <a:pt x="252" y="407"/>
                    <a:pt x="251" y="409"/>
                  </a:cubicBezTo>
                  <a:cubicBezTo>
                    <a:pt x="250" y="410"/>
                    <a:pt x="250" y="412"/>
                    <a:pt x="251" y="414"/>
                  </a:cubicBezTo>
                  <a:cubicBezTo>
                    <a:pt x="254" y="423"/>
                    <a:pt x="267" y="457"/>
                    <a:pt x="307" y="526"/>
                  </a:cubicBezTo>
                  <a:close/>
                </a:path>
              </a:pathLst>
            </a:custGeom>
            <a:gradFill>
              <a:gsLst>
                <a:gs pos="0">
                  <a:srgbClr val="007BD3"/>
                </a:gs>
                <a:gs pos="100000">
                  <a:srgbClr val="034373"/>
                </a:gs>
              </a:gsLst>
              <a:lin ang="5820000" scaled="0"/>
            </a:gradFill>
            <a:ln w="28575" cap="flat">
              <a:noFill/>
              <a:prstDash val="solid"/>
              <a:miter lim="800000"/>
            </a:ln>
          </p:spPr>
          <p:txBody>
            <a:bodyPr vert="horz" wrap="square" lIns="91440" tIns="45720" rIns="91440" bIns="45720" numCol="1" anchor="t" anchorCtr="0" compatLnSpc="1"/>
            <a:lstStyle/>
            <a:p>
              <a:endParaRPr lang="zh-CN" altLang="en-US" dirty="0">
                <a:solidFill>
                  <a:schemeClr val="tx1"/>
                </a:solidFill>
                <a:latin typeface="微软雅黑" panose="020B0503020204020204" charset="-122"/>
              </a:endParaRPr>
            </a:p>
          </p:txBody>
        </p:sp>
      </p:grpSp>
      <p:sp>
        <p:nvSpPr>
          <p:cNvPr id="78" name="文本框 37"/>
          <p:cNvSpPr>
            <a:spLocks noChangeArrowheads="1"/>
          </p:cNvSpPr>
          <p:nvPr/>
        </p:nvSpPr>
        <p:spPr bwMode="auto">
          <a:xfrm>
            <a:off x="6258218" y="3844449"/>
            <a:ext cx="1158240"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charset="-122"/>
                <a:ea typeface="微软雅黑" panose="020B0503020204020204" charset="-122"/>
                <a:sym typeface="Calibri" panose="020F0502020204030204" charset="0"/>
              </a:defRPr>
            </a:lvl9pPr>
          </a:lstStyle>
          <a:p>
            <a:pPr algn="ctr" eaLnBrk="1" hangingPunct="1">
              <a:spcBef>
                <a:spcPct val="0"/>
              </a:spcBef>
              <a:buFont typeface="Arial" panose="020B0604020202020204" pitchFamily="34" charset="0"/>
              <a:buNone/>
            </a:pPr>
            <a:r>
              <a:rPr lang="en-US" altLang="zh-CN" b="0" dirty="0" smtClean="0">
                <a:solidFill>
                  <a:schemeClr val="bg1"/>
                </a:solidFill>
                <a:latin typeface="Agency FB" pitchFamily="34" charset="0"/>
                <a:sym typeface="微软雅黑" panose="020B0503020204020204" charset="-122"/>
              </a:rPr>
              <a:t>2013</a:t>
            </a:r>
          </a:p>
        </p:txBody>
      </p:sp>
      <p:pic>
        <p:nvPicPr>
          <p:cNvPr id="2" name="图片 1" descr="635688408414499534"/>
          <p:cNvPicPr>
            <a:picLocks noChangeAspect="1"/>
          </p:cNvPicPr>
          <p:nvPr/>
        </p:nvPicPr>
        <p:blipFill>
          <a:blip r:embed="rId3">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250" fill="hold"/>
                                        <p:tgtEl>
                                          <p:spTgt spid="11"/>
                                        </p:tgtEl>
                                        <p:attrNameLst>
                                          <p:attrName>ppt_w</p:attrName>
                                        </p:attrNameLst>
                                      </p:cBhvr>
                                      <p:tavLst>
                                        <p:tav tm="0">
                                          <p:val>
                                            <p:fltVal val="0"/>
                                          </p:val>
                                        </p:tav>
                                        <p:tav tm="100000">
                                          <p:val>
                                            <p:strVal val="#ppt_w"/>
                                          </p:val>
                                        </p:tav>
                                      </p:tavLst>
                                    </p:anim>
                                    <p:anim calcmode="lin" valueType="num">
                                      <p:cBhvr>
                                        <p:cTn id="17" dur="250" fill="hold"/>
                                        <p:tgtEl>
                                          <p:spTgt spid="11"/>
                                        </p:tgtEl>
                                        <p:attrNameLst>
                                          <p:attrName>ppt_h</p:attrName>
                                        </p:attrNameLst>
                                      </p:cBhvr>
                                      <p:tavLst>
                                        <p:tav tm="0">
                                          <p:val>
                                            <p:fltVal val="0"/>
                                          </p:val>
                                        </p:tav>
                                        <p:tav tm="100000">
                                          <p:val>
                                            <p:strVal val="#ppt_h"/>
                                          </p:val>
                                        </p:tav>
                                      </p:tavLst>
                                    </p:anim>
                                    <p:animEffect transition="in" filter="fade">
                                      <p:cBhvr>
                                        <p:cTn id="18" dur="250"/>
                                        <p:tgtEl>
                                          <p:spTgt spid="1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250" fill="hold"/>
                                        <p:tgtEl>
                                          <p:spTgt spid="12"/>
                                        </p:tgtEl>
                                        <p:attrNameLst>
                                          <p:attrName>ppt_w</p:attrName>
                                        </p:attrNameLst>
                                      </p:cBhvr>
                                      <p:tavLst>
                                        <p:tav tm="0">
                                          <p:val>
                                            <p:fltVal val="0"/>
                                          </p:val>
                                        </p:tav>
                                        <p:tav tm="100000">
                                          <p:val>
                                            <p:strVal val="#ppt_w"/>
                                          </p:val>
                                        </p:tav>
                                      </p:tavLst>
                                    </p:anim>
                                    <p:anim calcmode="lin" valueType="num">
                                      <p:cBhvr>
                                        <p:cTn id="23" dur="250" fill="hold"/>
                                        <p:tgtEl>
                                          <p:spTgt spid="12"/>
                                        </p:tgtEl>
                                        <p:attrNameLst>
                                          <p:attrName>ppt_h</p:attrName>
                                        </p:attrNameLst>
                                      </p:cBhvr>
                                      <p:tavLst>
                                        <p:tav tm="0">
                                          <p:val>
                                            <p:fltVal val="0"/>
                                          </p:val>
                                        </p:tav>
                                        <p:tav tm="100000">
                                          <p:val>
                                            <p:strVal val="#ppt_h"/>
                                          </p:val>
                                        </p:tav>
                                      </p:tavLst>
                                    </p:anim>
                                    <p:animEffect transition="in" filter="fade">
                                      <p:cBhvr>
                                        <p:cTn id="24" dur="250"/>
                                        <p:tgtEl>
                                          <p:spTgt spid="12"/>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250" fill="hold"/>
                                        <p:tgtEl>
                                          <p:spTgt spid="15"/>
                                        </p:tgtEl>
                                        <p:attrNameLst>
                                          <p:attrName>ppt_w</p:attrName>
                                        </p:attrNameLst>
                                      </p:cBhvr>
                                      <p:tavLst>
                                        <p:tav tm="0">
                                          <p:val>
                                            <p:fltVal val="0"/>
                                          </p:val>
                                        </p:tav>
                                        <p:tav tm="100000">
                                          <p:val>
                                            <p:strVal val="#ppt_w"/>
                                          </p:val>
                                        </p:tav>
                                      </p:tavLst>
                                    </p:anim>
                                    <p:anim calcmode="lin" valueType="num">
                                      <p:cBhvr>
                                        <p:cTn id="29" dur="250" fill="hold"/>
                                        <p:tgtEl>
                                          <p:spTgt spid="15"/>
                                        </p:tgtEl>
                                        <p:attrNameLst>
                                          <p:attrName>ppt_h</p:attrName>
                                        </p:attrNameLst>
                                      </p:cBhvr>
                                      <p:tavLst>
                                        <p:tav tm="0">
                                          <p:val>
                                            <p:fltVal val="0"/>
                                          </p:val>
                                        </p:tav>
                                        <p:tav tm="100000">
                                          <p:val>
                                            <p:strVal val="#ppt_h"/>
                                          </p:val>
                                        </p:tav>
                                      </p:tavLst>
                                    </p:anim>
                                    <p:animEffect transition="in" filter="fade">
                                      <p:cBhvr>
                                        <p:cTn id="30" dur="250"/>
                                        <p:tgtEl>
                                          <p:spTgt spid="15"/>
                                        </p:tgtEl>
                                      </p:cBhvr>
                                    </p:animEffect>
                                  </p:childTnLst>
                                </p:cTn>
                              </p:par>
                            </p:childTnLst>
                          </p:cTn>
                        </p:par>
                        <p:par>
                          <p:cTn id="31" fill="hold">
                            <p:stCondLst>
                              <p:cond delay="200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250" fill="hold"/>
                                        <p:tgtEl>
                                          <p:spTgt spid="14"/>
                                        </p:tgtEl>
                                        <p:attrNameLst>
                                          <p:attrName>ppt_w</p:attrName>
                                        </p:attrNameLst>
                                      </p:cBhvr>
                                      <p:tavLst>
                                        <p:tav tm="0">
                                          <p:val>
                                            <p:fltVal val="0"/>
                                          </p:val>
                                        </p:tav>
                                        <p:tav tm="100000">
                                          <p:val>
                                            <p:strVal val="#ppt_w"/>
                                          </p:val>
                                        </p:tav>
                                      </p:tavLst>
                                    </p:anim>
                                    <p:anim calcmode="lin" valueType="num">
                                      <p:cBhvr>
                                        <p:cTn id="35" dur="250" fill="hold"/>
                                        <p:tgtEl>
                                          <p:spTgt spid="14"/>
                                        </p:tgtEl>
                                        <p:attrNameLst>
                                          <p:attrName>ppt_h</p:attrName>
                                        </p:attrNameLst>
                                      </p:cBhvr>
                                      <p:tavLst>
                                        <p:tav tm="0">
                                          <p:val>
                                            <p:fltVal val="0"/>
                                          </p:val>
                                        </p:tav>
                                        <p:tav tm="100000">
                                          <p:val>
                                            <p:strVal val="#ppt_h"/>
                                          </p:val>
                                        </p:tav>
                                      </p:tavLst>
                                    </p:anim>
                                    <p:animEffect transition="in" filter="fade">
                                      <p:cBhvr>
                                        <p:cTn id="36" dur="250"/>
                                        <p:tgtEl>
                                          <p:spTgt spid="14"/>
                                        </p:tgtEl>
                                      </p:cBhvr>
                                    </p:animEffect>
                                  </p:childTnLst>
                                </p:cTn>
                              </p:par>
                            </p:childTnLst>
                          </p:cTn>
                        </p:par>
                        <p:par>
                          <p:cTn id="37" fill="hold">
                            <p:stCondLst>
                              <p:cond delay="2500"/>
                            </p:stCondLst>
                            <p:childTnLst>
                              <p:par>
                                <p:cTn id="38" presetID="53" presetClass="entr" presetSubtype="16"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50" fill="hold"/>
                                        <p:tgtEl>
                                          <p:spTgt spid="16"/>
                                        </p:tgtEl>
                                        <p:attrNameLst>
                                          <p:attrName>ppt_w</p:attrName>
                                        </p:attrNameLst>
                                      </p:cBhvr>
                                      <p:tavLst>
                                        <p:tav tm="0">
                                          <p:val>
                                            <p:fltVal val="0"/>
                                          </p:val>
                                        </p:tav>
                                        <p:tav tm="100000">
                                          <p:val>
                                            <p:strVal val="#ppt_w"/>
                                          </p:val>
                                        </p:tav>
                                      </p:tavLst>
                                    </p:anim>
                                    <p:anim calcmode="lin" valueType="num">
                                      <p:cBhvr>
                                        <p:cTn id="41" dur="250" fill="hold"/>
                                        <p:tgtEl>
                                          <p:spTgt spid="16"/>
                                        </p:tgtEl>
                                        <p:attrNameLst>
                                          <p:attrName>ppt_h</p:attrName>
                                        </p:attrNameLst>
                                      </p:cBhvr>
                                      <p:tavLst>
                                        <p:tav tm="0">
                                          <p:val>
                                            <p:fltVal val="0"/>
                                          </p:val>
                                        </p:tav>
                                        <p:tav tm="100000">
                                          <p:val>
                                            <p:strVal val="#ppt_h"/>
                                          </p:val>
                                        </p:tav>
                                      </p:tavLst>
                                    </p:anim>
                                    <p:animEffect transition="in" filter="fade">
                                      <p:cBhvr>
                                        <p:cTn id="42" dur="250"/>
                                        <p:tgtEl>
                                          <p:spTgt spid="16"/>
                                        </p:tgtEl>
                                      </p:cBhvr>
                                    </p:animEffect>
                                  </p:childTnLst>
                                </p:cTn>
                              </p:par>
                            </p:childTnLst>
                          </p:cTn>
                        </p:par>
                        <p:par>
                          <p:cTn id="43" fill="hold">
                            <p:stCondLst>
                              <p:cond delay="3000"/>
                            </p:stCondLst>
                            <p:childTnLst>
                              <p:par>
                                <p:cTn id="44" presetID="53" presetClass="entr" presetSubtype="16"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250" fill="hold"/>
                                        <p:tgtEl>
                                          <p:spTgt spid="17"/>
                                        </p:tgtEl>
                                        <p:attrNameLst>
                                          <p:attrName>ppt_w</p:attrName>
                                        </p:attrNameLst>
                                      </p:cBhvr>
                                      <p:tavLst>
                                        <p:tav tm="0">
                                          <p:val>
                                            <p:fltVal val="0"/>
                                          </p:val>
                                        </p:tav>
                                        <p:tav tm="100000">
                                          <p:val>
                                            <p:strVal val="#ppt_w"/>
                                          </p:val>
                                        </p:tav>
                                      </p:tavLst>
                                    </p:anim>
                                    <p:anim calcmode="lin" valueType="num">
                                      <p:cBhvr>
                                        <p:cTn id="47" dur="250" fill="hold"/>
                                        <p:tgtEl>
                                          <p:spTgt spid="17"/>
                                        </p:tgtEl>
                                        <p:attrNameLst>
                                          <p:attrName>ppt_h</p:attrName>
                                        </p:attrNameLst>
                                      </p:cBhvr>
                                      <p:tavLst>
                                        <p:tav tm="0">
                                          <p:val>
                                            <p:fltVal val="0"/>
                                          </p:val>
                                        </p:tav>
                                        <p:tav tm="100000">
                                          <p:val>
                                            <p:strVal val="#ppt_h"/>
                                          </p:val>
                                        </p:tav>
                                      </p:tavLst>
                                    </p:anim>
                                    <p:animEffect transition="in" filter="fade">
                                      <p:cBhvr>
                                        <p:cTn id="48" dur="250"/>
                                        <p:tgtEl>
                                          <p:spTgt spid="17"/>
                                        </p:tgtEl>
                                      </p:cBhvr>
                                    </p:animEffect>
                                  </p:childTnLst>
                                </p:cTn>
                              </p:par>
                            </p:childTnLst>
                          </p:cTn>
                        </p:par>
                        <p:par>
                          <p:cTn id="49" fill="hold">
                            <p:stCondLst>
                              <p:cond delay="3500"/>
                            </p:stCondLst>
                            <p:childTnLst>
                              <p:par>
                                <p:cTn id="50" presetID="53" presetClass="entr" presetSubtype="16"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 calcmode="lin" valueType="num">
                                      <p:cBhvr>
                                        <p:cTn id="52" dur="500" fill="hold"/>
                                        <p:tgtEl>
                                          <p:spTgt spid="7"/>
                                        </p:tgtEl>
                                        <p:attrNameLst>
                                          <p:attrName>ppt_w</p:attrName>
                                        </p:attrNameLst>
                                      </p:cBhvr>
                                      <p:tavLst>
                                        <p:tav tm="0">
                                          <p:val>
                                            <p:fltVal val="0"/>
                                          </p:val>
                                        </p:tav>
                                        <p:tav tm="100000">
                                          <p:val>
                                            <p:strVal val="#ppt_w"/>
                                          </p:val>
                                        </p:tav>
                                      </p:tavLst>
                                    </p:anim>
                                    <p:anim calcmode="lin" valueType="num">
                                      <p:cBhvr>
                                        <p:cTn id="53" dur="500" fill="hold"/>
                                        <p:tgtEl>
                                          <p:spTgt spid="7"/>
                                        </p:tgtEl>
                                        <p:attrNameLst>
                                          <p:attrName>ppt_h</p:attrName>
                                        </p:attrNameLst>
                                      </p:cBhvr>
                                      <p:tavLst>
                                        <p:tav tm="0">
                                          <p:val>
                                            <p:fltVal val="0"/>
                                          </p:val>
                                        </p:tav>
                                        <p:tav tm="100000">
                                          <p:val>
                                            <p:strVal val="#ppt_h"/>
                                          </p:val>
                                        </p:tav>
                                      </p:tavLst>
                                    </p:anim>
                                    <p:animEffect transition="in" filter="fade">
                                      <p:cBhvr>
                                        <p:cTn id="54" dur="500"/>
                                        <p:tgtEl>
                                          <p:spTgt spid="7"/>
                                        </p:tgtEl>
                                      </p:cBhvr>
                                    </p:animEffect>
                                  </p:childTnLst>
                                </p:cTn>
                              </p:par>
                            </p:childTnLst>
                          </p:cTn>
                        </p:par>
                        <p:par>
                          <p:cTn id="55" fill="hold">
                            <p:stCondLst>
                              <p:cond delay="4000"/>
                            </p:stCondLst>
                            <p:childTnLst>
                              <p:par>
                                <p:cTn id="56" presetID="53" presetClass="entr" presetSubtype="16" fill="hold" nodeType="afterEffect">
                                  <p:stCondLst>
                                    <p:cond delay="0"/>
                                  </p:stCondLst>
                                  <p:childTnLst>
                                    <p:set>
                                      <p:cBhvr>
                                        <p:cTn id="57" dur="1" fill="hold">
                                          <p:stCondLst>
                                            <p:cond delay="0"/>
                                          </p:stCondLst>
                                        </p:cTn>
                                        <p:tgtEl>
                                          <p:spTgt spid="53"/>
                                        </p:tgtEl>
                                        <p:attrNameLst>
                                          <p:attrName>style.visibility</p:attrName>
                                        </p:attrNameLst>
                                      </p:cBhvr>
                                      <p:to>
                                        <p:strVal val="visible"/>
                                      </p:to>
                                    </p:set>
                                    <p:anim calcmode="lin" valueType="num">
                                      <p:cBhvr>
                                        <p:cTn id="58" dur="500" fill="hold"/>
                                        <p:tgtEl>
                                          <p:spTgt spid="53"/>
                                        </p:tgtEl>
                                        <p:attrNameLst>
                                          <p:attrName>ppt_w</p:attrName>
                                        </p:attrNameLst>
                                      </p:cBhvr>
                                      <p:tavLst>
                                        <p:tav tm="0">
                                          <p:val>
                                            <p:fltVal val="0"/>
                                          </p:val>
                                        </p:tav>
                                        <p:tav tm="100000">
                                          <p:val>
                                            <p:strVal val="#ppt_w"/>
                                          </p:val>
                                        </p:tav>
                                      </p:tavLst>
                                    </p:anim>
                                    <p:anim calcmode="lin" valueType="num">
                                      <p:cBhvr>
                                        <p:cTn id="59" dur="500" fill="hold"/>
                                        <p:tgtEl>
                                          <p:spTgt spid="53"/>
                                        </p:tgtEl>
                                        <p:attrNameLst>
                                          <p:attrName>ppt_h</p:attrName>
                                        </p:attrNameLst>
                                      </p:cBhvr>
                                      <p:tavLst>
                                        <p:tav tm="0">
                                          <p:val>
                                            <p:fltVal val="0"/>
                                          </p:val>
                                        </p:tav>
                                        <p:tav tm="100000">
                                          <p:val>
                                            <p:strVal val="#ppt_h"/>
                                          </p:val>
                                        </p:tav>
                                      </p:tavLst>
                                    </p:anim>
                                    <p:animEffect transition="in" filter="fade">
                                      <p:cBhvr>
                                        <p:cTn id="60" dur="500"/>
                                        <p:tgtEl>
                                          <p:spTgt spid="53"/>
                                        </p:tgtEl>
                                      </p:cBhvr>
                                    </p:animEffect>
                                  </p:childTnLst>
                                </p:cTn>
                              </p:par>
                            </p:childTnLst>
                          </p:cTn>
                        </p:par>
                        <p:par>
                          <p:cTn id="61" fill="hold">
                            <p:stCondLst>
                              <p:cond delay="4500"/>
                            </p:stCondLst>
                            <p:childTnLst>
                              <p:par>
                                <p:cTn id="62" presetID="53" presetClass="entr" presetSubtype="16" fill="hold" nodeType="afterEffect">
                                  <p:stCondLst>
                                    <p:cond delay="0"/>
                                  </p:stCondLst>
                                  <p:childTnLst>
                                    <p:set>
                                      <p:cBhvr>
                                        <p:cTn id="63" dur="1" fill="hold">
                                          <p:stCondLst>
                                            <p:cond delay="0"/>
                                          </p:stCondLst>
                                        </p:cTn>
                                        <p:tgtEl>
                                          <p:spTgt spid="47"/>
                                        </p:tgtEl>
                                        <p:attrNameLst>
                                          <p:attrName>style.visibility</p:attrName>
                                        </p:attrNameLst>
                                      </p:cBhvr>
                                      <p:to>
                                        <p:strVal val="visible"/>
                                      </p:to>
                                    </p:set>
                                    <p:anim calcmode="lin" valueType="num">
                                      <p:cBhvr>
                                        <p:cTn id="64" dur="500" fill="hold"/>
                                        <p:tgtEl>
                                          <p:spTgt spid="47"/>
                                        </p:tgtEl>
                                        <p:attrNameLst>
                                          <p:attrName>ppt_w</p:attrName>
                                        </p:attrNameLst>
                                      </p:cBhvr>
                                      <p:tavLst>
                                        <p:tav tm="0">
                                          <p:val>
                                            <p:fltVal val="0"/>
                                          </p:val>
                                        </p:tav>
                                        <p:tav tm="100000">
                                          <p:val>
                                            <p:strVal val="#ppt_w"/>
                                          </p:val>
                                        </p:tav>
                                      </p:tavLst>
                                    </p:anim>
                                    <p:anim calcmode="lin" valueType="num">
                                      <p:cBhvr>
                                        <p:cTn id="65" dur="500" fill="hold"/>
                                        <p:tgtEl>
                                          <p:spTgt spid="47"/>
                                        </p:tgtEl>
                                        <p:attrNameLst>
                                          <p:attrName>ppt_h</p:attrName>
                                        </p:attrNameLst>
                                      </p:cBhvr>
                                      <p:tavLst>
                                        <p:tav tm="0">
                                          <p:val>
                                            <p:fltVal val="0"/>
                                          </p:val>
                                        </p:tav>
                                        <p:tav tm="100000">
                                          <p:val>
                                            <p:strVal val="#ppt_h"/>
                                          </p:val>
                                        </p:tav>
                                      </p:tavLst>
                                    </p:anim>
                                    <p:animEffect transition="in" filter="fade">
                                      <p:cBhvr>
                                        <p:cTn id="66" dur="500"/>
                                        <p:tgtEl>
                                          <p:spTgt spid="47"/>
                                        </p:tgtEl>
                                      </p:cBhvr>
                                    </p:animEffect>
                                  </p:childTnLst>
                                </p:cTn>
                              </p:par>
                            </p:childTnLst>
                          </p:cTn>
                        </p:par>
                        <p:par>
                          <p:cTn id="67" fill="hold">
                            <p:stCondLst>
                              <p:cond delay="5000"/>
                            </p:stCondLst>
                            <p:childTnLst>
                              <p:par>
                                <p:cTn id="68" presetID="53" presetClass="entr" presetSubtype="16" fill="hold" nodeType="afterEffect">
                                  <p:stCondLst>
                                    <p:cond delay="0"/>
                                  </p:stCondLst>
                                  <p:childTnLst>
                                    <p:set>
                                      <p:cBhvr>
                                        <p:cTn id="69" dur="1" fill="hold">
                                          <p:stCondLst>
                                            <p:cond delay="0"/>
                                          </p:stCondLst>
                                        </p:cTn>
                                        <p:tgtEl>
                                          <p:spTgt spid="72"/>
                                        </p:tgtEl>
                                        <p:attrNameLst>
                                          <p:attrName>style.visibility</p:attrName>
                                        </p:attrNameLst>
                                      </p:cBhvr>
                                      <p:to>
                                        <p:strVal val="visible"/>
                                      </p:to>
                                    </p:set>
                                    <p:anim calcmode="lin" valueType="num">
                                      <p:cBhvr>
                                        <p:cTn id="70" dur="500" fill="hold"/>
                                        <p:tgtEl>
                                          <p:spTgt spid="72"/>
                                        </p:tgtEl>
                                        <p:attrNameLst>
                                          <p:attrName>ppt_w</p:attrName>
                                        </p:attrNameLst>
                                      </p:cBhvr>
                                      <p:tavLst>
                                        <p:tav tm="0">
                                          <p:val>
                                            <p:fltVal val="0"/>
                                          </p:val>
                                        </p:tav>
                                        <p:tav tm="100000">
                                          <p:val>
                                            <p:strVal val="#ppt_w"/>
                                          </p:val>
                                        </p:tav>
                                      </p:tavLst>
                                    </p:anim>
                                    <p:anim calcmode="lin" valueType="num">
                                      <p:cBhvr>
                                        <p:cTn id="71" dur="500" fill="hold"/>
                                        <p:tgtEl>
                                          <p:spTgt spid="72"/>
                                        </p:tgtEl>
                                        <p:attrNameLst>
                                          <p:attrName>ppt_h</p:attrName>
                                        </p:attrNameLst>
                                      </p:cBhvr>
                                      <p:tavLst>
                                        <p:tav tm="0">
                                          <p:val>
                                            <p:fltVal val="0"/>
                                          </p:val>
                                        </p:tav>
                                        <p:tav tm="100000">
                                          <p:val>
                                            <p:strVal val="#ppt_h"/>
                                          </p:val>
                                        </p:tav>
                                      </p:tavLst>
                                    </p:anim>
                                    <p:animEffect transition="in" filter="fade">
                                      <p:cBhvr>
                                        <p:cTn id="72" dur="500"/>
                                        <p:tgtEl>
                                          <p:spTgt spid="72"/>
                                        </p:tgtEl>
                                      </p:cBhvr>
                                    </p:animEffect>
                                  </p:childTnLst>
                                </p:cTn>
                              </p:par>
                            </p:childTnLst>
                          </p:cTn>
                        </p:par>
                        <p:par>
                          <p:cTn id="73" fill="hold">
                            <p:stCondLst>
                              <p:cond delay="5500"/>
                            </p:stCondLst>
                            <p:childTnLst>
                              <p:par>
                                <p:cTn id="74" presetID="53" presetClass="entr" presetSubtype="16" fill="hold" nodeType="afterEffect">
                                  <p:stCondLst>
                                    <p:cond delay="0"/>
                                  </p:stCondLst>
                                  <p:childTnLst>
                                    <p:set>
                                      <p:cBhvr>
                                        <p:cTn id="75" dur="1" fill="hold">
                                          <p:stCondLst>
                                            <p:cond delay="0"/>
                                          </p:stCondLst>
                                        </p:cTn>
                                        <p:tgtEl>
                                          <p:spTgt spid="68"/>
                                        </p:tgtEl>
                                        <p:attrNameLst>
                                          <p:attrName>style.visibility</p:attrName>
                                        </p:attrNameLst>
                                      </p:cBhvr>
                                      <p:to>
                                        <p:strVal val="visible"/>
                                      </p:to>
                                    </p:set>
                                    <p:anim calcmode="lin" valueType="num">
                                      <p:cBhvr>
                                        <p:cTn id="76" dur="500" fill="hold"/>
                                        <p:tgtEl>
                                          <p:spTgt spid="68"/>
                                        </p:tgtEl>
                                        <p:attrNameLst>
                                          <p:attrName>ppt_w</p:attrName>
                                        </p:attrNameLst>
                                      </p:cBhvr>
                                      <p:tavLst>
                                        <p:tav tm="0">
                                          <p:val>
                                            <p:fltVal val="0"/>
                                          </p:val>
                                        </p:tav>
                                        <p:tav tm="100000">
                                          <p:val>
                                            <p:strVal val="#ppt_w"/>
                                          </p:val>
                                        </p:tav>
                                      </p:tavLst>
                                    </p:anim>
                                    <p:anim calcmode="lin" valueType="num">
                                      <p:cBhvr>
                                        <p:cTn id="77" dur="500" fill="hold"/>
                                        <p:tgtEl>
                                          <p:spTgt spid="68"/>
                                        </p:tgtEl>
                                        <p:attrNameLst>
                                          <p:attrName>ppt_h</p:attrName>
                                        </p:attrNameLst>
                                      </p:cBhvr>
                                      <p:tavLst>
                                        <p:tav tm="0">
                                          <p:val>
                                            <p:fltVal val="0"/>
                                          </p:val>
                                        </p:tav>
                                        <p:tav tm="100000">
                                          <p:val>
                                            <p:strVal val="#ppt_h"/>
                                          </p:val>
                                        </p:tav>
                                      </p:tavLst>
                                    </p:anim>
                                    <p:animEffect transition="in" filter="fade">
                                      <p:cBhvr>
                                        <p:cTn id="78" dur="500"/>
                                        <p:tgtEl>
                                          <p:spTgt spid="68"/>
                                        </p:tgtEl>
                                      </p:cBhvr>
                                    </p:animEffect>
                                  </p:childTnLst>
                                </p:cTn>
                              </p:par>
                            </p:childTnLst>
                          </p:cTn>
                        </p:par>
                        <p:par>
                          <p:cTn id="79" fill="hold">
                            <p:stCondLst>
                              <p:cond delay="6000"/>
                            </p:stCondLst>
                            <p:childTnLst>
                              <p:par>
                                <p:cTn id="80" presetID="53" presetClass="entr" presetSubtype="16" fill="hold" nodeType="afterEffect">
                                  <p:stCondLst>
                                    <p:cond delay="0"/>
                                  </p:stCondLst>
                                  <p:childTnLst>
                                    <p:set>
                                      <p:cBhvr>
                                        <p:cTn id="81" dur="1" fill="hold">
                                          <p:stCondLst>
                                            <p:cond delay="0"/>
                                          </p:stCondLst>
                                        </p:cTn>
                                        <p:tgtEl>
                                          <p:spTgt spid="57"/>
                                        </p:tgtEl>
                                        <p:attrNameLst>
                                          <p:attrName>style.visibility</p:attrName>
                                        </p:attrNameLst>
                                      </p:cBhvr>
                                      <p:to>
                                        <p:strVal val="visible"/>
                                      </p:to>
                                    </p:set>
                                    <p:anim calcmode="lin" valueType="num">
                                      <p:cBhvr>
                                        <p:cTn id="82" dur="500" fill="hold"/>
                                        <p:tgtEl>
                                          <p:spTgt spid="57"/>
                                        </p:tgtEl>
                                        <p:attrNameLst>
                                          <p:attrName>ppt_w</p:attrName>
                                        </p:attrNameLst>
                                      </p:cBhvr>
                                      <p:tavLst>
                                        <p:tav tm="0">
                                          <p:val>
                                            <p:fltVal val="0"/>
                                          </p:val>
                                        </p:tav>
                                        <p:tav tm="100000">
                                          <p:val>
                                            <p:strVal val="#ppt_w"/>
                                          </p:val>
                                        </p:tav>
                                      </p:tavLst>
                                    </p:anim>
                                    <p:anim calcmode="lin" valueType="num">
                                      <p:cBhvr>
                                        <p:cTn id="83" dur="500" fill="hold"/>
                                        <p:tgtEl>
                                          <p:spTgt spid="57"/>
                                        </p:tgtEl>
                                        <p:attrNameLst>
                                          <p:attrName>ppt_h</p:attrName>
                                        </p:attrNameLst>
                                      </p:cBhvr>
                                      <p:tavLst>
                                        <p:tav tm="0">
                                          <p:val>
                                            <p:fltVal val="0"/>
                                          </p:val>
                                        </p:tav>
                                        <p:tav tm="100000">
                                          <p:val>
                                            <p:strVal val="#ppt_h"/>
                                          </p:val>
                                        </p:tav>
                                      </p:tavLst>
                                    </p:anim>
                                    <p:animEffect transition="in" filter="fade">
                                      <p:cBhvr>
                                        <p:cTn id="84" dur="500"/>
                                        <p:tgtEl>
                                          <p:spTgt spid="57"/>
                                        </p:tgtEl>
                                      </p:cBhvr>
                                    </p:animEffect>
                                  </p:childTnLst>
                                </p:cTn>
                              </p:par>
                            </p:childTnLst>
                          </p:cTn>
                        </p:par>
                        <p:par>
                          <p:cTn id="85" fill="hold">
                            <p:stCondLst>
                              <p:cond delay="6500"/>
                            </p:stCondLst>
                            <p:childTnLst>
                              <p:par>
                                <p:cTn id="86" presetID="53" presetClass="entr" presetSubtype="16" fill="hold" grpId="0" nodeType="afterEffect">
                                  <p:stCondLst>
                                    <p:cond delay="0"/>
                                  </p:stCondLst>
                                  <p:childTnLst>
                                    <p:set>
                                      <p:cBhvr>
                                        <p:cTn id="87" dur="1" fill="hold">
                                          <p:stCondLst>
                                            <p:cond delay="0"/>
                                          </p:stCondLst>
                                        </p:cTn>
                                        <p:tgtEl>
                                          <p:spTgt spid="66"/>
                                        </p:tgtEl>
                                        <p:attrNameLst>
                                          <p:attrName>style.visibility</p:attrName>
                                        </p:attrNameLst>
                                      </p:cBhvr>
                                      <p:to>
                                        <p:strVal val="visible"/>
                                      </p:to>
                                    </p:set>
                                    <p:anim calcmode="lin" valueType="num">
                                      <p:cBhvr>
                                        <p:cTn id="88" dur="500" fill="hold"/>
                                        <p:tgtEl>
                                          <p:spTgt spid="66"/>
                                        </p:tgtEl>
                                        <p:attrNameLst>
                                          <p:attrName>ppt_w</p:attrName>
                                        </p:attrNameLst>
                                      </p:cBhvr>
                                      <p:tavLst>
                                        <p:tav tm="0">
                                          <p:val>
                                            <p:fltVal val="0"/>
                                          </p:val>
                                        </p:tav>
                                        <p:tav tm="100000">
                                          <p:val>
                                            <p:strVal val="#ppt_w"/>
                                          </p:val>
                                        </p:tav>
                                      </p:tavLst>
                                    </p:anim>
                                    <p:anim calcmode="lin" valueType="num">
                                      <p:cBhvr>
                                        <p:cTn id="89" dur="500" fill="hold"/>
                                        <p:tgtEl>
                                          <p:spTgt spid="66"/>
                                        </p:tgtEl>
                                        <p:attrNameLst>
                                          <p:attrName>ppt_h</p:attrName>
                                        </p:attrNameLst>
                                      </p:cBhvr>
                                      <p:tavLst>
                                        <p:tav tm="0">
                                          <p:val>
                                            <p:fltVal val="0"/>
                                          </p:val>
                                        </p:tav>
                                        <p:tav tm="100000">
                                          <p:val>
                                            <p:strVal val="#ppt_h"/>
                                          </p:val>
                                        </p:tav>
                                      </p:tavLst>
                                    </p:anim>
                                    <p:animEffect transition="in" filter="fade">
                                      <p:cBhvr>
                                        <p:cTn id="90" dur="500"/>
                                        <p:tgtEl>
                                          <p:spTgt spid="66"/>
                                        </p:tgtEl>
                                      </p:cBhvr>
                                    </p:animEffect>
                                  </p:childTnLst>
                                </p:cTn>
                              </p:par>
                              <p:par>
                                <p:cTn id="91" presetID="53" presetClass="entr" presetSubtype="16"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anim calcmode="lin" valueType="num">
                                      <p:cBhvr>
                                        <p:cTn id="93" dur="500" fill="hold"/>
                                        <p:tgtEl>
                                          <p:spTgt spid="56"/>
                                        </p:tgtEl>
                                        <p:attrNameLst>
                                          <p:attrName>ppt_w</p:attrName>
                                        </p:attrNameLst>
                                      </p:cBhvr>
                                      <p:tavLst>
                                        <p:tav tm="0">
                                          <p:val>
                                            <p:fltVal val="0"/>
                                          </p:val>
                                        </p:tav>
                                        <p:tav tm="100000">
                                          <p:val>
                                            <p:strVal val="#ppt_w"/>
                                          </p:val>
                                        </p:tav>
                                      </p:tavLst>
                                    </p:anim>
                                    <p:anim calcmode="lin" valueType="num">
                                      <p:cBhvr>
                                        <p:cTn id="94" dur="500" fill="hold"/>
                                        <p:tgtEl>
                                          <p:spTgt spid="56"/>
                                        </p:tgtEl>
                                        <p:attrNameLst>
                                          <p:attrName>ppt_h</p:attrName>
                                        </p:attrNameLst>
                                      </p:cBhvr>
                                      <p:tavLst>
                                        <p:tav tm="0">
                                          <p:val>
                                            <p:fltVal val="0"/>
                                          </p:val>
                                        </p:tav>
                                        <p:tav tm="100000">
                                          <p:val>
                                            <p:strVal val="#ppt_h"/>
                                          </p:val>
                                        </p:tav>
                                      </p:tavLst>
                                    </p:anim>
                                    <p:animEffect transition="in" filter="fade">
                                      <p:cBhvr>
                                        <p:cTn id="95" dur="500"/>
                                        <p:tgtEl>
                                          <p:spTgt spid="56"/>
                                        </p:tgtEl>
                                      </p:cBhvr>
                                    </p:animEffect>
                                  </p:childTnLst>
                                </p:cTn>
                              </p:par>
                              <p:par>
                                <p:cTn id="96" presetID="53" presetClass="entr" presetSubtype="16"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 calcmode="lin" valueType="num">
                                      <p:cBhvr>
                                        <p:cTn id="98" dur="500" fill="hold"/>
                                        <p:tgtEl>
                                          <p:spTgt spid="52"/>
                                        </p:tgtEl>
                                        <p:attrNameLst>
                                          <p:attrName>ppt_w</p:attrName>
                                        </p:attrNameLst>
                                      </p:cBhvr>
                                      <p:tavLst>
                                        <p:tav tm="0">
                                          <p:val>
                                            <p:fltVal val="0"/>
                                          </p:val>
                                        </p:tav>
                                        <p:tav tm="100000">
                                          <p:val>
                                            <p:strVal val="#ppt_w"/>
                                          </p:val>
                                        </p:tav>
                                      </p:tavLst>
                                    </p:anim>
                                    <p:anim calcmode="lin" valueType="num">
                                      <p:cBhvr>
                                        <p:cTn id="99" dur="500" fill="hold"/>
                                        <p:tgtEl>
                                          <p:spTgt spid="52"/>
                                        </p:tgtEl>
                                        <p:attrNameLst>
                                          <p:attrName>ppt_h</p:attrName>
                                        </p:attrNameLst>
                                      </p:cBhvr>
                                      <p:tavLst>
                                        <p:tav tm="0">
                                          <p:val>
                                            <p:fltVal val="0"/>
                                          </p:val>
                                        </p:tav>
                                        <p:tav tm="100000">
                                          <p:val>
                                            <p:strVal val="#ppt_h"/>
                                          </p:val>
                                        </p:tav>
                                      </p:tavLst>
                                    </p:anim>
                                    <p:animEffect transition="in" filter="fade">
                                      <p:cBhvr>
                                        <p:cTn id="100" dur="500"/>
                                        <p:tgtEl>
                                          <p:spTgt spid="52"/>
                                        </p:tgtEl>
                                      </p:cBhvr>
                                    </p:animEffect>
                                  </p:childTnLst>
                                </p:cTn>
                              </p:par>
                              <p:par>
                                <p:cTn id="101" presetID="53" presetClass="entr" presetSubtype="16"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 calcmode="lin" valueType="num">
                                      <p:cBhvr>
                                        <p:cTn id="103" dur="500" fill="hold"/>
                                        <p:tgtEl>
                                          <p:spTgt spid="78"/>
                                        </p:tgtEl>
                                        <p:attrNameLst>
                                          <p:attrName>ppt_w</p:attrName>
                                        </p:attrNameLst>
                                      </p:cBhvr>
                                      <p:tavLst>
                                        <p:tav tm="0">
                                          <p:val>
                                            <p:fltVal val="0"/>
                                          </p:val>
                                        </p:tav>
                                        <p:tav tm="100000">
                                          <p:val>
                                            <p:strVal val="#ppt_w"/>
                                          </p:val>
                                        </p:tav>
                                      </p:tavLst>
                                    </p:anim>
                                    <p:anim calcmode="lin" valueType="num">
                                      <p:cBhvr>
                                        <p:cTn id="104" dur="500" fill="hold"/>
                                        <p:tgtEl>
                                          <p:spTgt spid="78"/>
                                        </p:tgtEl>
                                        <p:attrNameLst>
                                          <p:attrName>ppt_h</p:attrName>
                                        </p:attrNameLst>
                                      </p:cBhvr>
                                      <p:tavLst>
                                        <p:tav tm="0">
                                          <p:val>
                                            <p:fltVal val="0"/>
                                          </p:val>
                                        </p:tav>
                                        <p:tav tm="100000">
                                          <p:val>
                                            <p:strVal val="#ppt_h"/>
                                          </p:val>
                                        </p:tav>
                                      </p:tavLst>
                                    </p:anim>
                                    <p:animEffect transition="in" filter="fade">
                                      <p:cBhvr>
                                        <p:cTn id="105" dur="500"/>
                                        <p:tgtEl>
                                          <p:spTgt spid="78"/>
                                        </p:tgtEl>
                                      </p:cBhvr>
                                    </p:animEffect>
                                  </p:childTnLst>
                                </p:cTn>
                              </p:par>
                              <p:par>
                                <p:cTn id="106" presetID="53" presetClass="entr" presetSubtype="16" fill="hold" grpId="0" nodeType="withEffect">
                                  <p:stCondLst>
                                    <p:cond delay="0"/>
                                  </p:stCondLst>
                                  <p:childTnLst>
                                    <p:set>
                                      <p:cBhvr>
                                        <p:cTn id="107" dur="1" fill="hold">
                                          <p:stCondLst>
                                            <p:cond delay="0"/>
                                          </p:stCondLst>
                                        </p:cTn>
                                        <p:tgtEl>
                                          <p:spTgt spid="71"/>
                                        </p:tgtEl>
                                        <p:attrNameLst>
                                          <p:attrName>style.visibility</p:attrName>
                                        </p:attrNameLst>
                                      </p:cBhvr>
                                      <p:to>
                                        <p:strVal val="visible"/>
                                      </p:to>
                                    </p:set>
                                    <p:anim calcmode="lin" valueType="num">
                                      <p:cBhvr>
                                        <p:cTn id="108" dur="500" fill="hold"/>
                                        <p:tgtEl>
                                          <p:spTgt spid="71"/>
                                        </p:tgtEl>
                                        <p:attrNameLst>
                                          <p:attrName>ppt_w</p:attrName>
                                        </p:attrNameLst>
                                      </p:cBhvr>
                                      <p:tavLst>
                                        <p:tav tm="0">
                                          <p:val>
                                            <p:fltVal val="0"/>
                                          </p:val>
                                        </p:tav>
                                        <p:tav tm="100000">
                                          <p:val>
                                            <p:strVal val="#ppt_w"/>
                                          </p:val>
                                        </p:tav>
                                      </p:tavLst>
                                    </p:anim>
                                    <p:anim calcmode="lin" valueType="num">
                                      <p:cBhvr>
                                        <p:cTn id="109" dur="500" fill="hold"/>
                                        <p:tgtEl>
                                          <p:spTgt spid="71"/>
                                        </p:tgtEl>
                                        <p:attrNameLst>
                                          <p:attrName>ppt_h</p:attrName>
                                        </p:attrNameLst>
                                      </p:cBhvr>
                                      <p:tavLst>
                                        <p:tav tm="0">
                                          <p:val>
                                            <p:fltVal val="0"/>
                                          </p:val>
                                        </p:tav>
                                        <p:tav tm="100000">
                                          <p:val>
                                            <p:strVal val="#ppt_h"/>
                                          </p:val>
                                        </p:tav>
                                      </p:tavLst>
                                    </p:anim>
                                    <p:animEffect transition="in" filter="fade">
                                      <p:cBhvr>
                                        <p:cTn id="110" dur="500"/>
                                        <p:tgtEl>
                                          <p:spTgt spid="71"/>
                                        </p:tgtEl>
                                      </p:cBhvr>
                                    </p:animEffect>
                                  </p:childTnLst>
                                </p:cTn>
                              </p:par>
                              <p:par>
                                <p:cTn id="111" presetID="53" presetClass="entr" presetSubtype="16" fill="hold" grpId="0" nodeType="withEffect">
                                  <p:stCondLst>
                                    <p:cond delay="0"/>
                                  </p:stCondLst>
                                  <p:childTnLst>
                                    <p:set>
                                      <p:cBhvr>
                                        <p:cTn id="112" dur="1" fill="hold">
                                          <p:stCondLst>
                                            <p:cond delay="0"/>
                                          </p:stCondLst>
                                        </p:cTn>
                                        <p:tgtEl>
                                          <p:spTgt spid="65"/>
                                        </p:tgtEl>
                                        <p:attrNameLst>
                                          <p:attrName>style.visibility</p:attrName>
                                        </p:attrNameLst>
                                      </p:cBhvr>
                                      <p:to>
                                        <p:strVal val="visible"/>
                                      </p:to>
                                    </p:set>
                                    <p:anim calcmode="lin" valueType="num">
                                      <p:cBhvr>
                                        <p:cTn id="113" dur="500" fill="hold"/>
                                        <p:tgtEl>
                                          <p:spTgt spid="65"/>
                                        </p:tgtEl>
                                        <p:attrNameLst>
                                          <p:attrName>ppt_w</p:attrName>
                                        </p:attrNameLst>
                                      </p:cBhvr>
                                      <p:tavLst>
                                        <p:tav tm="0">
                                          <p:val>
                                            <p:fltVal val="0"/>
                                          </p:val>
                                        </p:tav>
                                        <p:tav tm="100000">
                                          <p:val>
                                            <p:strVal val="#ppt_w"/>
                                          </p:val>
                                        </p:tav>
                                      </p:tavLst>
                                    </p:anim>
                                    <p:anim calcmode="lin" valueType="num">
                                      <p:cBhvr>
                                        <p:cTn id="114" dur="500" fill="hold"/>
                                        <p:tgtEl>
                                          <p:spTgt spid="65"/>
                                        </p:tgtEl>
                                        <p:attrNameLst>
                                          <p:attrName>ppt_h</p:attrName>
                                        </p:attrNameLst>
                                      </p:cBhvr>
                                      <p:tavLst>
                                        <p:tav tm="0">
                                          <p:val>
                                            <p:fltVal val="0"/>
                                          </p:val>
                                        </p:tav>
                                        <p:tav tm="100000">
                                          <p:val>
                                            <p:strVal val="#ppt_h"/>
                                          </p:val>
                                        </p:tav>
                                      </p:tavLst>
                                    </p:anim>
                                    <p:animEffect transition="in" filter="fade">
                                      <p:cBhvr>
                                        <p:cTn id="115" dur="500"/>
                                        <p:tgtEl>
                                          <p:spTgt spid="65"/>
                                        </p:tgtEl>
                                      </p:cBhvr>
                                    </p:animEffect>
                                  </p:childTnLst>
                                </p:cTn>
                              </p:par>
                            </p:childTnLst>
                          </p:cTn>
                        </p:par>
                        <p:par>
                          <p:cTn id="116" fill="hold">
                            <p:stCondLst>
                              <p:cond delay="7000"/>
                            </p:stCondLst>
                            <p:childTnLst>
                              <p:par>
                                <p:cTn id="117" presetID="22" presetClass="entr" presetSubtype="8" fill="hold" grpId="0" nodeType="afterEffect">
                                  <p:stCondLst>
                                    <p:cond delay="0"/>
                                  </p:stCondLst>
                                  <p:childTnLst>
                                    <p:set>
                                      <p:cBhvr>
                                        <p:cTn id="118" dur="1" fill="hold">
                                          <p:stCondLst>
                                            <p:cond delay="0"/>
                                          </p:stCondLst>
                                        </p:cTn>
                                        <p:tgtEl>
                                          <p:spTgt spid="18"/>
                                        </p:tgtEl>
                                        <p:attrNameLst>
                                          <p:attrName>style.visibility</p:attrName>
                                        </p:attrNameLst>
                                      </p:cBhvr>
                                      <p:to>
                                        <p:strVal val="visible"/>
                                      </p:to>
                                    </p:set>
                                    <p:animEffect transition="in" filter="wipe(left)">
                                      <p:cBhvr>
                                        <p:cTn id="119" dur="500"/>
                                        <p:tgtEl>
                                          <p:spTgt spid="18"/>
                                        </p:tgtEl>
                                      </p:cBhvr>
                                    </p:animEffect>
                                  </p:childTnLst>
                                </p:cTn>
                              </p:par>
                              <p:par>
                                <p:cTn id="120" presetID="22" presetClass="entr" presetSubtype="8" fill="hold" grpId="0" nodeType="withEffect">
                                  <p:stCondLst>
                                    <p:cond delay="250"/>
                                  </p:stCondLst>
                                  <p:childTnLst>
                                    <p:set>
                                      <p:cBhvr>
                                        <p:cTn id="121" dur="1" fill="hold">
                                          <p:stCondLst>
                                            <p:cond delay="0"/>
                                          </p:stCondLst>
                                        </p:cTn>
                                        <p:tgtEl>
                                          <p:spTgt spid="42"/>
                                        </p:tgtEl>
                                        <p:attrNameLst>
                                          <p:attrName>style.visibility</p:attrName>
                                        </p:attrNameLst>
                                      </p:cBhvr>
                                      <p:to>
                                        <p:strVal val="visible"/>
                                      </p:to>
                                    </p:set>
                                    <p:animEffect transition="in" filter="wipe(left)">
                                      <p:cBhvr>
                                        <p:cTn id="122" dur="500"/>
                                        <p:tgtEl>
                                          <p:spTgt spid="42"/>
                                        </p:tgtEl>
                                      </p:cBhvr>
                                    </p:animEffect>
                                  </p:childTnLst>
                                </p:cTn>
                              </p:par>
                              <p:par>
                                <p:cTn id="123" presetID="22" presetClass="entr" presetSubtype="8" fill="hold" grpId="0" nodeType="withEffect">
                                  <p:stCondLst>
                                    <p:cond delay="450"/>
                                  </p:stCondLst>
                                  <p:childTnLst>
                                    <p:set>
                                      <p:cBhvr>
                                        <p:cTn id="124" dur="1" fill="hold">
                                          <p:stCondLst>
                                            <p:cond delay="0"/>
                                          </p:stCondLst>
                                        </p:cTn>
                                        <p:tgtEl>
                                          <p:spTgt spid="21"/>
                                        </p:tgtEl>
                                        <p:attrNameLst>
                                          <p:attrName>style.visibility</p:attrName>
                                        </p:attrNameLst>
                                      </p:cBhvr>
                                      <p:to>
                                        <p:strVal val="visible"/>
                                      </p:to>
                                    </p:set>
                                    <p:animEffect transition="in" filter="wipe(left)">
                                      <p:cBhvr>
                                        <p:cTn id="125" dur="500"/>
                                        <p:tgtEl>
                                          <p:spTgt spid="21"/>
                                        </p:tgtEl>
                                      </p:cBhvr>
                                    </p:animEffect>
                                  </p:childTnLst>
                                </p:cTn>
                              </p:par>
                              <p:par>
                                <p:cTn id="126" presetID="22" presetClass="entr" presetSubtype="8" fill="hold" grpId="0" nodeType="withEffect">
                                  <p:stCondLst>
                                    <p:cond delay="650"/>
                                  </p:stCondLst>
                                  <p:childTnLst>
                                    <p:set>
                                      <p:cBhvr>
                                        <p:cTn id="127" dur="1" fill="hold">
                                          <p:stCondLst>
                                            <p:cond delay="0"/>
                                          </p:stCondLst>
                                        </p:cTn>
                                        <p:tgtEl>
                                          <p:spTgt spid="22"/>
                                        </p:tgtEl>
                                        <p:attrNameLst>
                                          <p:attrName>style.visibility</p:attrName>
                                        </p:attrNameLst>
                                      </p:cBhvr>
                                      <p:to>
                                        <p:strVal val="visible"/>
                                      </p:to>
                                    </p:set>
                                    <p:animEffect transition="in" filter="wipe(left)">
                                      <p:cBhvr>
                                        <p:cTn id="128" dur="500"/>
                                        <p:tgtEl>
                                          <p:spTgt spid="22"/>
                                        </p:tgtEl>
                                      </p:cBhvr>
                                    </p:animEffect>
                                  </p:childTnLst>
                                </p:cTn>
                              </p:par>
                              <p:par>
                                <p:cTn id="129" presetID="22" presetClass="entr" presetSubtype="8" fill="hold" grpId="0" nodeType="withEffect">
                                  <p:stCondLst>
                                    <p:cond delay="850"/>
                                  </p:stCondLst>
                                  <p:childTnLst>
                                    <p:set>
                                      <p:cBhvr>
                                        <p:cTn id="130" dur="1" fill="hold">
                                          <p:stCondLst>
                                            <p:cond delay="0"/>
                                          </p:stCondLst>
                                        </p:cTn>
                                        <p:tgtEl>
                                          <p:spTgt spid="44"/>
                                        </p:tgtEl>
                                        <p:attrNameLst>
                                          <p:attrName>style.visibility</p:attrName>
                                        </p:attrNameLst>
                                      </p:cBhvr>
                                      <p:to>
                                        <p:strVal val="visible"/>
                                      </p:to>
                                    </p:set>
                                    <p:animEffect transition="in" filter="wipe(left)">
                                      <p:cBhvr>
                                        <p:cTn id="131" dur="500"/>
                                        <p:tgtEl>
                                          <p:spTgt spid="44"/>
                                        </p:tgtEl>
                                      </p:cBhvr>
                                    </p:animEffect>
                                  </p:childTnLst>
                                </p:cTn>
                              </p:par>
                              <p:par>
                                <p:cTn id="132" presetID="22" presetClass="entr" presetSubtype="8" fill="hold" grpId="0" nodeType="withEffect">
                                  <p:stCondLst>
                                    <p:cond delay="1050"/>
                                  </p:stCondLst>
                                  <p:childTnLst>
                                    <p:set>
                                      <p:cBhvr>
                                        <p:cTn id="133" dur="1" fill="hold">
                                          <p:stCondLst>
                                            <p:cond delay="0"/>
                                          </p:stCondLst>
                                        </p:cTn>
                                        <p:tgtEl>
                                          <p:spTgt spid="45"/>
                                        </p:tgtEl>
                                        <p:attrNameLst>
                                          <p:attrName>style.visibility</p:attrName>
                                        </p:attrNameLst>
                                      </p:cBhvr>
                                      <p:to>
                                        <p:strVal val="visible"/>
                                      </p:to>
                                    </p:set>
                                    <p:animEffect transition="in" filter="wipe(left)">
                                      <p:cBhvr>
                                        <p:cTn id="1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bldLvl="0" animBg="1"/>
      <p:bldP spid="11" grpId="0" bldLvl="0" animBg="1"/>
      <p:bldP spid="12" grpId="0" bldLvl="0" animBg="1"/>
      <p:bldP spid="14" grpId="0" bldLvl="0" animBg="1"/>
      <p:bldP spid="15" grpId="0" bldLvl="0" animBg="1"/>
      <p:bldP spid="16" grpId="0" bldLvl="0" animBg="1"/>
      <p:bldP spid="17" grpId="0" bldLvl="0" animBg="1"/>
      <p:bldP spid="18" grpId="0"/>
      <p:bldP spid="21" grpId="0"/>
      <p:bldP spid="22" grpId="0"/>
      <p:bldP spid="42" grpId="0"/>
      <p:bldP spid="44" grpId="0"/>
      <p:bldP spid="45" grpId="0"/>
      <p:bldP spid="52" grpId="0"/>
      <p:bldP spid="56" grpId="0"/>
      <p:bldP spid="65" grpId="0"/>
      <p:bldP spid="66" grpId="0"/>
      <p:bldP spid="71" grpId="0"/>
      <p:bldP spid="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en-US"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分支机构</a:t>
            </a:r>
          </a:p>
        </p:txBody>
      </p:sp>
      <p:grpSp>
        <p:nvGrpSpPr>
          <p:cNvPr id="76" name="组合 75"/>
          <p:cNvGrpSpPr/>
          <p:nvPr/>
        </p:nvGrpSpPr>
        <p:grpSpPr>
          <a:xfrm>
            <a:off x="5819140" y="1804670"/>
            <a:ext cx="5514340" cy="2276475"/>
            <a:chOff x="9961" y="6054"/>
            <a:chExt cx="8684" cy="3585"/>
          </a:xfrm>
        </p:grpSpPr>
        <p:sp>
          <p:nvSpPr>
            <p:cNvPr id="3" name="矩形 2"/>
            <p:cNvSpPr/>
            <p:nvPr/>
          </p:nvSpPr>
          <p:spPr>
            <a:xfrm>
              <a:off x="12797" y="6877"/>
              <a:ext cx="4668" cy="2529"/>
            </a:xfrm>
            <a:prstGeom prst="rect">
              <a:avLst/>
            </a:prstGeom>
            <a:solidFill>
              <a:sysClr val="window" lastClr="FFFFFF">
                <a:lumMod val="95000"/>
              </a:sysClr>
            </a:solidFill>
            <a:ln w="25400" cap="flat" cmpd="sng" algn="ctr">
              <a:gradFill flip="none" rotWithShape="1">
                <a:gsLst>
                  <a:gs pos="0">
                    <a:sysClr val="window" lastClr="FFFFFF">
                      <a:lumMod val="71000"/>
                    </a:sysClr>
                  </a:gs>
                  <a:gs pos="100000">
                    <a:sysClr val="window" lastClr="FFFFFF"/>
                  </a:gs>
                </a:gsLst>
                <a:lin ang="2700000" scaled="1"/>
                <a:tileRect/>
              </a:gradFill>
              <a:prstDash val="solid"/>
            </a:ln>
            <a:effectLst>
              <a:innerShdw blurRad="190500" dist="63500" dir="138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40" name="组合 39"/>
            <p:cNvGrpSpPr/>
            <p:nvPr/>
          </p:nvGrpSpPr>
          <p:grpSpPr>
            <a:xfrm>
              <a:off x="9961" y="6433"/>
              <a:ext cx="3617" cy="3206"/>
              <a:chOff x="6341823" y="1509685"/>
              <a:chExt cx="2297059" cy="2035865"/>
            </a:xfrm>
          </p:grpSpPr>
          <p:grpSp>
            <p:nvGrpSpPr>
              <p:cNvPr id="41" name="组合 40"/>
              <p:cNvGrpSpPr/>
              <p:nvPr/>
            </p:nvGrpSpPr>
            <p:grpSpPr>
              <a:xfrm>
                <a:off x="6341823" y="1509685"/>
                <a:ext cx="2297059" cy="2035865"/>
                <a:chOff x="1529861" y="1829264"/>
                <a:chExt cx="2452453" cy="2173589"/>
              </a:xfrm>
            </p:grpSpPr>
            <p:sp>
              <p:nvSpPr>
                <p:cNvPr id="42"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ysClr val="window" lastClr="FFFFFF">
                        <a:lumMod val="85000"/>
                      </a:sysClr>
                    </a:gs>
                  </a:gsLst>
                  <a:lin ang="2700000" scaled="1"/>
                </a:gradFill>
                <a:ln w="19050">
                  <a:gradFill flip="none" rotWithShape="1">
                    <a:gsLst>
                      <a:gs pos="0">
                        <a:sysClr val="window" lastClr="FFFFFF"/>
                      </a:gs>
                      <a:gs pos="100000">
                        <a:sysClr val="window" lastClr="FFFFFF">
                          <a:lumMod val="85000"/>
                        </a:sys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43"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007BD3"/>
                    </a:gs>
                    <a:gs pos="100000">
                      <a:srgbClr val="034373"/>
                    </a:gs>
                  </a:gsLst>
                  <a:lin ang="5820000" scaled="0"/>
                </a:gradFill>
                <a:ln w="19050">
                  <a:noFill/>
                </a:ln>
                <a:effectLst>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sp>
            <p:nvSpPr>
              <p:cNvPr id="44" name="文本框 82"/>
              <p:cNvSpPr txBox="1"/>
              <p:nvPr/>
            </p:nvSpPr>
            <p:spPr>
              <a:xfrm>
                <a:off x="6895584" y="2096528"/>
                <a:ext cx="1440676" cy="365760"/>
              </a:xfrm>
              <a:prstGeom prst="rect">
                <a:avLst/>
              </a:prstGeom>
              <a:noFill/>
            </p:spPr>
            <p:txBody>
              <a:bodyPr wrap="square" rtlCol="0">
                <a:spAutoFit/>
              </a:bodyPr>
              <a:lstStyle/>
              <a:p>
                <a:pPr algn="ctr"/>
                <a:r>
                  <a:rPr lang="zh-CN" altLang="en-US" b="1" dirty="0" smtClean="0">
                    <a:solidFill>
                      <a:sysClr val="window" lastClr="FFFFFF"/>
                    </a:solidFill>
                    <a:latin typeface="+mn-ea"/>
                  </a:rPr>
                  <a:t>机构三</a:t>
                </a:r>
                <a:endParaRPr lang="zh-CN" altLang="en-US" b="1" dirty="0">
                  <a:solidFill>
                    <a:sysClr val="window" lastClr="FFFFFF"/>
                  </a:solidFill>
                  <a:latin typeface="+mn-ea"/>
                </a:endParaRPr>
              </a:p>
            </p:txBody>
          </p:sp>
          <p:sp>
            <p:nvSpPr>
              <p:cNvPr id="45" name="Freeform 57"/>
              <p:cNvSpPr>
                <a:spLocks noEditPoints="1"/>
              </p:cNvSpPr>
              <p:nvPr/>
            </p:nvSpPr>
            <p:spPr bwMode="auto">
              <a:xfrm>
                <a:off x="7006934" y="1725618"/>
                <a:ext cx="358615" cy="359305"/>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ysClr val="window" lastClr="FFFFFF"/>
              </a:solidFill>
              <a:ln>
                <a:noFill/>
              </a:ln>
            </p:spPr>
            <p:txBody>
              <a:bodyPr vert="horz" wrap="square" lIns="91440" tIns="45720" rIns="91440" bIns="45720" numCol="1" anchor="t" anchorCtr="0" compatLnSpc="1"/>
              <a:lstStyle/>
              <a:p>
                <a:endParaRPr lang="zh-CN" altLang="en-US" dirty="0"/>
              </a:p>
            </p:txBody>
          </p:sp>
          <p:sp>
            <p:nvSpPr>
              <p:cNvPr id="46" name="文本框 72"/>
              <p:cNvSpPr txBox="1"/>
              <p:nvPr/>
            </p:nvSpPr>
            <p:spPr>
              <a:xfrm>
                <a:off x="6831767" y="2474640"/>
                <a:ext cx="1539423" cy="368310"/>
              </a:xfrm>
              <a:prstGeom prst="rect">
                <a:avLst/>
              </a:prstGeom>
              <a:noFill/>
            </p:spPr>
            <p:txBody>
              <a:bodyPr wrap="square" rtlCol="0">
                <a:spAutoFit/>
              </a:bodyPr>
              <a:lstStyle/>
              <a:p>
                <a:pPr algn="just">
                  <a:lnSpc>
                    <a:spcPct val="150000"/>
                  </a:lnSpc>
                </a:pPr>
                <a:r>
                  <a:rPr lang="zh-CN" altLang="en-US" sz="1200" dirty="0">
                    <a:solidFill>
                      <a:sysClr val="window" lastClr="FFFFFF"/>
                    </a:solidFill>
                    <a:latin typeface="微软雅黑" panose="020B0503020204020204" charset="-122"/>
                    <a:ea typeface="微软雅黑" panose="020B0503020204020204" charset="-122"/>
                  </a:rPr>
                  <a:t>卡达克武汉子公司</a:t>
                </a:r>
              </a:p>
            </p:txBody>
          </p:sp>
        </p:grpSp>
        <p:sp>
          <p:nvSpPr>
            <p:cNvPr id="51" name="圆角矩形 50"/>
            <p:cNvSpPr/>
            <p:nvPr/>
          </p:nvSpPr>
          <p:spPr>
            <a:xfrm>
              <a:off x="16257" y="7053"/>
              <a:ext cx="2388" cy="2169"/>
            </a:xfrm>
            <a:prstGeom prst="roundRect">
              <a:avLst>
                <a:gd name="adj" fmla="val 0"/>
              </a:avLst>
            </a:prstGeom>
            <a:blipFill rotWithShape="1">
              <a:blip r:embed="rId3" cstate="print"/>
              <a:stretch>
                <a:fillRect/>
              </a:stretch>
            </a:blipFill>
            <a:ln w="19050" cap="flat" cmpd="sng" algn="ctr">
              <a:solidFill>
                <a:sysClr val="window" lastClr="FFFFFF">
                  <a:lumMod val="85000"/>
                </a:sysClr>
              </a:solidFill>
              <a:prstDash val="solid"/>
            </a:ln>
            <a:effectLst>
              <a:outerShdw blurRad="228600" dist="190500" dir="8100000" algn="tr"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54" name="矩形 53"/>
            <p:cNvSpPr>
              <a:spLocks noChangeArrowheads="1"/>
            </p:cNvSpPr>
            <p:nvPr/>
          </p:nvSpPr>
          <p:spPr bwMode="auto">
            <a:xfrm>
              <a:off x="13650" y="7148"/>
              <a:ext cx="2376" cy="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just">
                <a:lnSpc>
                  <a:spcPct val="130000"/>
                </a:lnSpc>
              </a:pPr>
              <a:r>
                <a:rPr lang="zh-CN" altLang="en-US" sz="1400" spc="-100" dirty="0">
                  <a:solidFill>
                    <a:sysClr val="windowText" lastClr="000000"/>
                  </a:solidFill>
                  <a:uFillTx/>
                  <a:latin typeface="微软雅黑" panose="020B0503020204020204" charset="-122"/>
                  <a:ea typeface="微软雅黑" panose="020B0503020204020204" charset="-122"/>
                  <a:sym typeface="+mn-ea"/>
                </a:rPr>
                <a:t>公司基于宏观战略布局的发展需要，在积极筹备武汉分支机构的建立。</a:t>
              </a:r>
              <a:endParaRPr lang="zh-CN" altLang="en-US" sz="1400" spc="-100" dirty="0">
                <a:solidFill>
                  <a:sysClr val="windowText" lastClr="000000"/>
                </a:solidFill>
                <a:uFillTx/>
                <a:latin typeface="微软雅黑" panose="020B0503020204020204" charset="-122"/>
                <a:ea typeface="微软雅黑" panose="020B0503020204020204" charset="-122"/>
                <a:sym typeface="微软雅黑" panose="020B0503020204020204" charset="-122"/>
              </a:endParaRPr>
            </a:p>
          </p:txBody>
        </p:sp>
        <p:grpSp>
          <p:nvGrpSpPr>
            <p:cNvPr id="65" name="组合 64"/>
            <p:cNvGrpSpPr/>
            <p:nvPr/>
          </p:nvGrpSpPr>
          <p:grpSpPr>
            <a:xfrm>
              <a:off x="12040" y="6054"/>
              <a:ext cx="1575" cy="1180"/>
              <a:chOff x="7645446" y="1219336"/>
              <a:chExt cx="1000117" cy="749305"/>
            </a:xfrm>
          </p:grpSpPr>
          <p:sp>
            <p:nvSpPr>
              <p:cNvPr id="66" name="Freeform 5"/>
              <p:cNvSpPr/>
              <p:nvPr/>
            </p:nvSpPr>
            <p:spPr bwMode="auto">
              <a:xfrm>
                <a:off x="7737915" y="1219336"/>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ysClr val="window" lastClr="FFFFFF">
                      <a:lumMod val="85000"/>
                    </a:sysClr>
                  </a:gs>
                </a:gsLst>
                <a:lin ang="2700000" scaled="1"/>
              </a:gradFill>
              <a:ln w="19050">
                <a:gradFill flip="none" rotWithShape="1">
                  <a:gsLst>
                    <a:gs pos="0">
                      <a:sysClr val="window" lastClr="FFFFFF"/>
                    </a:gs>
                    <a:gs pos="100000">
                      <a:sysClr val="window" lastClr="FFFFFF">
                        <a:lumMod val="85000"/>
                      </a:sys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nvGrpSpPr>
              <p:cNvPr id="67" name="组合 66"/>
              <p:cNvGrpSpPr/>
              <p:nvPr/>
            </p:nvGrpSpPr>
            <p:grpSpPr>
              <a:xfrm>
                <a:off x="7645446" y="1234183"/>
                <a:ext cx="1000117" cy="683254"/>
                <a:chOff x="4123036" y="1197871"/>
                <a:chExt cx="1000117" cy="683254"/>
              </a:xfrm>
            </p:grpSpPr>
            <p:sp>
              <p:nvSpPr>
                <p:cNvPr id="68" name="文本框 65"/>
                <p:cNvSpPr txBox="1"/>
                <p:nvPr/>
              </p:nvSpPr>
              <p:spPr>
                <a:xfrm>
                  <a:off x="4123036" y="1197871"/>
                  <a:ext cx="1000117" cy="584775"/>
                </a:xfrm>
                <a:prstGeom prst="rect">
                  <a:avLst/>
                </a:prstGeom>
                <a:noFill/>
              </p:spPr>
              <p:txBody>
                <a:bodyPr wrap="square" rtlCol="0">
                  <a:spAutoFit/>
                </a:bodyPr>
                <a:lstStyle/>
                <a:p>
                  <a:pPr algn="ctr"/>
                  <a:r>
                    <a:rPr lang="en-US" altLang="zh-CN" sz="32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03</a:t>
                  </a:r>
                </a:p>
              </p:txBody>
            </p:sp>
            <p:sp>
              <p:nvSpPr>
                <p:cNvPr id="69" name="文本框 66"/>
                <p:cNvSpPr txBox="1"/>
                <p:nvPr/>
              </p:nvSpPr>
              <p:spPr>
                <a:xfrm>
                  <a:off x="4266701" y="1619515"/>
                  <a:ext cx="740410" cy="261610"/>
                </a:xfrm>
                <a:prstGeom prst="rect">
                  <a:avLst/>
                </a:prstGeom>
                <a:noFill/>
              </p:spPr>
              <p:txBody>
                <a:bodyPr wrap="square" rtlCol="0">
                  <a:spAutoFit/>
                </a:bodyPr>
                <a:lstStyle/>
                <a:p>
                  <a:pPr algn="ctr"/>
                  <a:r>
                    <a:rPr lang="en-US" altLang="zh-CN" sz="105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105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grpSp>
      <p:pic>
        <p:nvPicPr>
          <p:cNvPr id="48" name="图片 47" descr="635688408414499534"/>
          <p:cNvPicPr>
            <a:picLocks noChangeAspect="1"/>
          </p:cNvPicPr>
          <p:nvPr/>
        </p:nvPicPr>
        <p:blipFill>
          <a:blip r:embed="rId4">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grpSp>
        <p:nvGrpSpPr>
          <p:cNvPr id="50" name="组合 49"/>
          <p:cNvGrpSpPr/>
          <p:nvPr/>
        </p:nvGrpSpPr>
        <p:grpSpPr>
          <a:xfrm>
            <a:off x="948965" y="3070860"/>
            <a:ext cx="5289894" cy="2316480"/>
            <a:chOff x="1088" y="6050"/>
            <a:chExt cx="8550" cy="3744"/>
          </a:xfrm>
        </p:grpSpPr>
        <p:sp>
          <p:nvSpPr>
            <p:cNvPr id="4" name="矩形 3"/>
            <p:cNvSpPr/>
            <p:nvPr/>
          </p:nvSpPr>
          <p:spPr>
            <a:xfrm>
              <a:off x="2060" y="6912"/>
              <a:ext cx="4668" cy="2529"/>
            </a:xfrm>
            <a:prstGeom prst="rect">
              <a:avLst/>
            </a:prstGeom>
            <a:solidFill>
              <a:sysClr val="window" lastClr="FFFFFF">
                <a:lumMod val="95000"/>
              </a:sysClr>
            </a:solidFill>
            <a:ln w="25400" cap="flat" cmpd="sng" algn="ctr">
              <a:gradFill flip="none" rotWithShape="1">
                <a:gsLst>
                  <a:gs pos="0">
                    <a:sysClr val="window" lastClr="FFFFFF">
                      <a:lumMod val="71000"/>
                    </a:sysClr>
                  </a:gs>
                  <a:gs pos="100000">
                    <a:sysClr val="window" lastClr="FFFFFF"/>
                  </a:gs>
                </a:gsLst>
                <a:lin ang="2700000" scaled="1"/>
                <a:tileRect/>
              </a:gradFill>
              <a:prstDash val="solid"/>
            </a:ln>
            <a:effectLst>
              <a:innerShdw blurRad="190500" dist="63500" dir="138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20" name="组合 19"/>
            <p:cNvGrpSpPr/>
            <p:nvPr/>
          </p:nvGrpSpPr>
          <p:grpSpPr>
            <a:xfrm>
              <a:off x="6021" y="6588"/>
              <a:ext cx="3617" cy="3206"/>
              <a:chOff x="3823257" y="3902623"/>
              <a:chExt cx="2297059" cy="2035865"/>
            </a:xfrm>
          </p:grpSpPr>
          <p:grpSp>
            <p:nvGrpSpPr>
              <p:cNvPr id="21" name="组合 20"/>
              <p:cNvGrpSpPr/>
              <p:nvPr/>
            </p:nvGrpSpPr>
            <p:grpSpPr>
              <a:xfrm>
                <a:off x="3823257" y="3902623"/>
                <a:ext cx="2297059" cy="2035865"/>
                <a:chOff x="1529861" y="1829264"/>
                <a:chExt cx="2452453" cy="2173589"/>
              </a:xfrm>
            </p:grpSpPr>
            <p:sp>
              <p:nvSpPr>
                <p:cNvPr id="22"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ysClr val="window" lastClr="FFFFFF">
                        <a:lumMod val="85000"/>
                      </a:sysClr>
                    </a:gs>
                  </a:gsLst>
                  <a:lin ang="2700000" scaled="1"/>
                </a:gradFill>
                <a:ln w="19050">
                  <a:gradFill flip="none" rotWithShape="1">
                    <a:gsLst>
                      <a:gs pos="0">
                        <a:sysClr val="window" lastClr="FFFFFF"/>
                      </a:gs>
                      <a:gs pos="100000">
                        <a:sysClr val="window" lastClr="FFFFFF">
                          <a:lumMod val="85000"/>
                        </a:sys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3"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007BD3"/>
                    </a:gs>
                    <a:gs pos="100000">
                      <a:srgbClr val="034373"/>
                    </a:gs>
                  </a:gsLst>
                  <a:lin ang="5820000" scaled="0"/>
                </a:gradFill>
                <a:ln w="19050">
                  <a:noFill/>
                </a:ln>
                <a:effectLst>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sp>
            <p:nvSpPr>
              <p:cNvPr id="24" name="文本框 79"/>
              <p:cNvSpPr txBox="1"/>
              <p:nvPr/>
            </p:nvSpPr>
            <p:spPr>
              <a:xfrm>
                <a:off x="4367898" y="4509914"/>
                <a:ext cx="1599341" cy="378002"/>
              </a:xfrm>
              <a:prstGeom prst="rect">
                <a:avLst/>
              </a:prstGeom>
              <a:noFill/>
            </p:spPr>
            <p:txBody>
              <a:bodyPr wrap="square" rtlCol="0">
                <a:spAutoFit/>
              </a:bodyPr>
              <a:lstStyle/>
              <a:p>
                <a:pPr algn="ctr"/>
                <a:r>
                  <a:rPr lang="zh-CN" altLang="en-US" b="1" dirty="0" smtClean="0">
                    <a:solidFill>
                      <a:sysClr val="window" lastClr="FFFFFF"/>
                    </a:solidFill>
                    <a:latin typeface="+mn-ea"/>
                  </a:rPr>
                  <a:t>机构二</a:t>
                </a:r>
                <a:endParaRPr lang="zh-CN" altLang="en-US" b="1" dirty="0">
                  <a:solidFill>
                    <a:sysClr val="window" lastClr="FFFFFF"/>
                  </a:solidFill>
                  <a:latin typeface="+mn-ea"/>
                </a:endParaRPr>
              </a:p>
            </p:txBody>
          </p:sp>
          <p:grpSp>
            <p:nvGrpSpPr>
              <p:cNvPr id="28" name="Group 46"/>
              <p:cNvGrpSpPr>
                <a:grpSpLocks noChangeAspect="1"/>
              </p:cNvGrpSpPr>
              <p:nvPr/>
            </p:nvGrpSpPr>
            <p:grpSpPr bwMode="auto">
              <a:xfrm>
                <a:off x="5080879" y="4129663"/>
                <a:ext cx="466721" cy="288952"/>
                <a:chOff x="3098" y="1701"/>
                <a:chExt cx="1486" cy="920"/>
              </a:xfrm>
              <a:solidFill>
                <a:sysClr val="window" lastClr="FFFFFF"/>
              </a:solidFill>
            </p:grpSpPr>
            <p:sp>
              <p:nvSpPr>
                <p:cNvPr id="29" name="Freeform 47"/>
                <p:cNvSpPr/>
                <p:nvPr/>
              </p:nvSpPr>
              <p:spPr bwMode="auto">
                <a:xfrm>
                  <a:off x="3468" y="1701"/>
                  <a:ext cx="746" cy="920"/>
                </a:xfrm>
                <a:custGeom>
                  <a:avLst/>
                  <a:gdLst>
                    <a:gd name="T0" fmla="*/ 157 w 314"/>
                    <a:gd name="T1" fmla="*/ 0 h 386"/>
                    <a:gd name="T2" fmla="*/ 68 w 314"/>
                    <a:gd name="T3" fmla="*/ 89 h 386"/>
                    <a:gd name="T4" fmla="*/ 127 w 314"/>
                    <a:gd name="T5" fmla="*/ 172 h 386"/>
                    <a:gd name="T6" fmla="*/ 103 w 314"/>
                    <a:gd name="T7" fmla="*/ 172 h 386"/>
                    <a:gd name="T8" fmla="*/ 16 w 314"/>
                    <a:gd name="T9" fmla="*/ 320 h 386"/>
                    <a:gd name="T10" fmla="*/ 28 w 314"/>
                    <a:gd name="T11" fmla="*/ 386 h 386"/>
                    <a:gd name="T12" fmla="*/ 132 w 314"/>
                    <a:gd name="T13" fmla="*/ 386 h 386"/>
                    <a:gd name="T14" fmla="*/ 154 w 314"/>
                    <a:gd name="T15" fmla="*/ 203 h 386"/>
                    <a:gd name="T16" fmla="*/ 132 w 314"/>
                    <a:gd name="T17" fmla="*/ 180 h 386"/>
                    <a:gd name="T18" fmla="*/ 182 w 314"/>
                    <a:gd name="T19" fmla="*/ 180 h 386"/>
                    <a:gd name="T20" fmla="*/ 160 w 314"/>
                    <a:gd name="T21" fmla="*/ 203 h 386"/>
                    <a:gd name="T22" fmla="*/ 182 w 314"/>
                    <a:gd name="T23" fmla="*/ 386 h 386"/>
                    <a:gd name="T24" fmla="*/ 286 w 314"/>
                    <a:gd name="T25" fmla="*/ 386 h 386"/>
                    <a:gd name="T26" fmla="*/ 298 w 314"/>
                    <a:gd name="T27" fmla="*/ 320 h 386"/>
                    <a:gd name="T28" fmla="*/ 211 w 314"/>
                    <a:gd name="T29" fmla="*/ 172 h 386"/>
                    <a:gd name="T30" fmla="*/ 187 w 314"/>
                    <a:gd name="T31" fmla="*/ 172 h 386"/>
                    <a:gd name="T32" fmla="*/ 246 w 314"/>
                    <a:gd name="T33" fmla="*/ 89 h 386"/>
                    <a:gd name="T34" fmla="*/ 157 w 314"/>
                    <a:gd name="T35" fmla="*/ 0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4" h="386">
                      <a:moveTo>
                        <a:pt x="157" y="0"/>
                      </a:moveTo>
                      <a:cubicBezTo>
                        <a:pt x="108" y="0"/>
                        <a:pt x="68" y="40"/>
                        <a:pt x="68" y="89"/>
                      </a:cubicBezTo>
                      <a:cubicBezTo>
                        <a:pt x="68" y="127"/>
                        <a:pt x="93" y="160"/>
                        <a:pt x="127" y="172"/>
                      </a:cubicBezTo>
                      <a:cubicBezTo>
                        <a:pt x="103" y="172"/>
                        <a:pt x="103" y="172"/>
                        <a:pt x="103" y="172"/>
                      </a:cubicBezTo>
                      <a:cubicBezTo>
                        <a:pt x="55" y="172"/>
                        <a:pt x="26" y="291"/>
                        <a:pt x="16" y="320"/>
                      </a:cubicBezTo>
                      <a:cubicBezTo>
                        <a:pt x="0" y="363"/>
                        <a:pt x="28" y="386"/>
                        <a:pt x="28" y="386"/>
                      </a:cubicBezTo>
                      <a:cubicBezTo>
                        <a:pt x="132" y="386"/>
                        <a:pt x="132" y="386"/>
                        <a:pt x="132" y="386"/>
                      </a:cubicBezTo>
                      <a:cubicBezTo>
                        <a:pt x="154" y="203"/>
                        <a:pt x="154" y="203"/>
                        <a:pt x="154" y="203"/>
                      </a:cubicBezTo>
                      <a:cubicBezTo>
                        <a:pt x="132" y="180"/>
                        <a:pt x="132" y="180"/>
                        <a:pt x="132" y="180"/>
                      </a:cubicBezTo>
                      <a:cubicBezTo>
                        <a:pt x="182" y="180"/>
                        <a:pt x="182" y="180"/>
                        <a:pt x="182" y="180"/>
                      </a:cubicBezTo>
                      <a:cubicBezTo>
                        <a:pt x="160" y="203"/>
                        <a:pt x="160" y="203"/>
                        <a:pt x="160" y="203"/>
                      </a:cubicBezTo>
                      <a:cubicBezTo>
                        <a:pt x="182" y="386"/>
                        <a:pt x="182" y="386"/>
                        <a:pt x="182" y="386"/>
                      </a:cubicBezTo>
                      <a:cubicBezTo>
                        <a:pt x="286" y="386"/>
                        <a:pt x="286" y="386"/>
                        <a:pt x="286" y="386"/>
                      </a:cubicBezTo>
                      <a:cubicBezTo>
                        <a:pt x="286" y="386"/>
                        <a:pt x="314" y="363"/>
                        <a:pt x="298" y="320"/>
                      </a:cubicBezTo>
                      <a:cubicBezTo>
                        <a:pt x="288" y="291"/>
                        <a:pt x="259" y="172"/>
                        <a:pt x="211" y="172"/>
                      </a:cubicBezTo>
                      <a:cubicBezTo>
                        <a:pt x="187" y="172"/>
                        <a:pt x="187" y="172"/>
                        <a:pt x="187" y="172"/>
                      </a:cubicBezTo>
                      <a:cubicBezTo>
                        <a:pt x="221" y="160"/>
                        <a:pt x="246" y="127"/>
                        <a:pt x="246" y="89"/>
                      </a:cubicBezTo>
                      <a:cubicBezTo>
                        <a:pt x="246" y="40"/>
                        <a:pt x="206" y="0"/>
                        <a:pt x="157"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48"/>
                <p:cNvSpPr/>
                <p:nvPr/>
              </p:nvSpPr>
              <p:spPr bwMode="auto">
                <a:xfrm>
                  <a:off x="3098" y="1871"/>
                  <a:ext cx="475" cy="750"/>
                </a:xfrm>
                <a:custGeom>
                  <a:avLst/>
                  <a:gdLst>
                    <a:gd name="T0" fmla="*/ 128 w 200"/>
                    <a:gd name="T1" fmla="*/ 0 h 315"/>
                    <a:gd name="T2" fmla="*/ 55 w 200"/>
                    <a:gd name="T3" fmla="*/ 73 h 315"/>
                    <a:gd name="T4" fmla="*/ 103 w 200"/>
                    <a:gd name="T5" fmla="*/ 141 h 315"/>
                    <a:gd name="T6" fmla="*/ 84 w 200"/>
                    <a:gd name="T7" fmla="*/ 141 h 315"/>
                    <a:gd name="T8" fmla="*/ 13 w 200"/>
                    <a:gd name="T9" fmla="*/ 261 h 315"/>
                    <a:gd name="T10" fmla="*/ 23 w 200"/>
                    <a:gd name="T11" fmla="*/ 315 h 315"/>
                    <a:gd name="T12" fmla="*/ 108 w 200"/>
                    <a:gd name="T13" fmla="*/ 315 h 315"/>
                    <a:gd name="T14" fmla="*/ 126 w 200"/>
                    <a:gd name="T15" fmla="*/ 166 h 315"/>
                    <a:gd name="T16" fmla="*/ 107 w 200"/>
                    <a:gd name="T17" fmla="*/ 147 h 315"/>
                    <a:gd name="T18" fmla="*/ 149 w 200"/>
                    <a:gd name="T19" fmla="*/ 147 h 315"/>
                    <a:gd name="T20" fmla="*/ 130 w 200"/>
                    <a:gd name="T21" fmla="*/ 166 h 315"/>
                    <a:gd name="T22" fmla="*/ 148 w 200"/>
                    <a:gd name="T23" fmla="*/ 315 h 315"/>
                    <a:gd name="T24" fmla="*/ 168 w 200"/>
                    <a:gd name="T25" fmla="*/ 315 h 315"/>
                    <a:gd name="T26" fmla="*/ 161 w 200"/>
                    <a:gd name="T27" fmla="*/ 245 h 315"/>
                    <a:gd name="T28" fmla="*/ 166 w 200"/>
                    <a:gd name="T29" fmla="*/ 228 h 315"/>
                    <a:gd name="T30" fmla="*/ 194 w 200"/>
                    <a:gd name="T31" fmla="*/ 152 h 315"/>
                    <a:gd name="T32" fmla="*/ 172 w 200"/>
                    <a:gd name="T33" fmla="*/ 141 h 315"/>
                    <a:gd name="T34" fmla="*/ 152 w 200"/>
                    <a:gd name="T35" fmla="*/ 141 h 315"/>
                    <a:gd name="T36" fmla="*/ 200 w 200"/>
                    <a:gd name="T37" fmla="*/ 73 h 315"/>
                    <a:gd name="T38" fmla="*/ 128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128" y="0"/>
                      </a:moveTo>
                      <a:cubicBezTo>
                        <a:pt x="88" y="0"/>
                        <a:pt x="55" y="33"/>
                        <a:pt x="55" y="73"/>
                      </a:cubicBezTo>
                      <a:cubicBezTo>
                        <a:pt x="55" y="104"/>
                        <a:pt x="76" y="131"/>
                        <a:pt x="103" y="141"/>
                      </a:cubicBezTo>
                      <a:cubicBezTo>
                        <a:pt x="84" y="141"/>
                        <a:pt x="84" y="141"/>
                        <a:pt x="84" y="141"/>
                      </a:cubicBezTo>
                      <a:cubicBezTo>
                        <a:pt x="45" y="141"/>
                        <a:pt x="21" y="238"/>
                        <a:pt x="13" y="261"/>
                      </a:cubicBezTo>
                      <a:cubicBezTo>
                        <a:pt x="0" y="296"/>
                        <a:pt x="23" y="315"/>
                        <a:pt x="23" y="315"/>
                      </a:cubicBezTo>
                      <a:cubicBezTo>
                        <a:pt x="108" y="315"/>
                        <a:pt x="108" y="315"/>
                        <a:pt x="108" y="315"/>
                      </a:cubicBezTo>
                      <a:cubicBezTo>
                        <a:pt x="126" y="166"/>
                        <a:pt x="126" y="166"/>
                        <a:pt x="126" y="166"/>
                      </a:cubicBezTo>
                      <a:cubicBezTo>
                        <a:pt x="107" y="147"/>
                        <a:pt x="107" y="147"/>
                        <a:pt x="107" y="147"/>
                      </a:cubicBezTo>
                      <a:cubicBezTo>
                        <a:pt x="149" y="147"/>
                        <a:pt x="149" y="147"/>
                        <a:pt x="149" y="147"/>
                      </a:cubicBezTo>
                      <a:cubicBezTo>
                        <a:pt x="130" y="166"/>
                        <a:pt x="130" y="166"/>
                        <a:pt x="130" y="166"/>
                      </a:cubicBezTo>
                      <a:cubicBezTo>
                        <a:pt x="148" y="315"/>
                        <a:pt x="148" y="315"/>
                        <a:pt x="148" y="315"/>
                      </a:cubicBezTo>
                      <a:cubicBezTo>
                        <a:pt x="168" y="315"/>
                        <a:pt x="168" y="315"/>
                        <a:pt x="168" y="315"/>
                      </a:cubicBezTo>
                      <a:cubicBezTo>
                        <a:pt x="160" y="303"/>
                        <a:pt x="149" y="279"/>
                        <a:pt x="161" y="245"/>
                      </a:cubicBezTo>
                      <a:cubicBezTo>
                        <a:pt x="162" y="241"/>
                        <a:pt x="164" y="235"/>
                        <a:pt x="166" y="228"/>
                      </a:cubicBezTo>
                      <a:cubicBezTo>
                        <a:pt x="173" y="207"/>
                        <a:pt x="182" y="178"/>
                        <a:pt x="194" y="152"/>
                      </a:cubicBezTo>
                      <a:cubicBezTo>
                        <a:pt x="188" y="145"/>
                        <a:pt x="180" y="141"/>
                        <a:pt x="172" y="141"/>
                      </a:cubicBezTo>
                      <a:cubicBezTo>
                        <a:pt x="152" y="141"/>
                        <a:pt x="152" y="141"/>
                        <a:pt x="152" y="141"/>
                      </a:cubicBezTo>
                      <a:cubicBezTo>
                        <a:pt x="180" y="131"/>
                        <a:pt x="200" y="104"/>
                        <a:pt x="200" y="73"/>
                      </a:cubicBezTo>
                      <a:cubicBezTo>
                        <a:pt x="200" y="33"/>
                        <a:pt x="168" y="0"/>
                        <a:pt x="128"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49"/>
                <p:cNvSpPr/>
                <p:nvPr/>
              </p:nvSpPr>
              <p:spPr bwMode="auto">
                <a:xfrm>
                  <a:off x="4110" y="1871"/>
                  <a:ext cx="474" cy="750"/>
                </a:xfrm>
                <a:custGeom>
                  <a:avLst/>
                  <a:gdLst>
                    <a:gd name="T0" fmla="*/ 72 w 200"/>
                    <a:gd name="T1" fmla="*/ 0 h 315"/>
                    <a:gd name="T2" fmla="*/ 0 w 200"/>
                    <a:gd name="T3" fmla="*/ 73 h 315"/>
                    <a:gd name="T4" fmla="*/ 48 w 200"/>
                    <a:gd name="T5" fmla="*/ 141 h 315"/>
                    <a:gd name="T6" fmla="*/ 28 w 200"/>
                    <a:gd name="T7" fmla="*/ 141 h 315"/>
                    <a:gd name="T8" fmla="*/ 6 w 200"/>
                    <a:gd name="T9" fmla="*/ 152 h 315"/>
                    <a:gd name="T10" fmla="*/ 34 w 200"/>
                    <a:gd name="T11" fmla="*/ 228 h 315"/>
                    <a:gd name="T12" fmla="*/ 39 w 200"/>
                    <a:gd name="T13" fmla="*/ 245 h 315"/>
                    <a:gd name="T14" fmla="*/ 32 w 200"/>
                    <a:gd name="T15" fmla="*/ 315 h 315"/>
                    <a:gd name="T16" fmla="*/ 52 w 200"/>
                    <a:gd name="T17" fmla="*/ 315 h 315"/>
                    <a:gd name="T18" fmla="*/ 70 w 200"/>
                    <a:gd name="T19" fmla="*/ 166 h 315"/>
                    <a:gd name="T20" fmla="*/ 52 w 200"/>
                    <a:gd name="T21" fmla="*/ 147 h 315"/>
                    <a:gd name="T22" fmla="*/ 93 w 200"/>
                    <a:gd name="T23" fmla="*/ 147 h 315"/>
                    <a:gd name="T24" fmla="*/ 74 w 200"/>
                    <a:gd name="T25" fmla="*/ 166 h 315"/>
                    <a:gd name="T26" fmla="*/ 92 w 200"/>
                    <a:gd name="T27" fmla="*/ 315 h 315"/>
                    <a:gd name="T28" fmla="*/ 178 w 200"/>
                    <a:gd name="T29" fmla="*/ 315 h 315"/>
                    <a:gd name="T30" fmla="*/ 187 w 200"/>
                    <a:gd name="T31" fmla="*/ 261 h 315"/>
                    <a:gd name="T32" fmla="*/ 116 w 200"/>
                    <a:gd name="T33" fmla="*/ 141 h 315"/>
                    <a:gd name="T34" fmla="*/ 97 w 200"/>
                    <a:gd name="T35" fmla="*/ 141 h 315"/>
                    <a:gd name="T36" fmla="*/ 145 w 200"/>
                    <a:gd name="T37" fmla="*/ 73 h 315"/>
                    <a:gd name="T38" fmla="*/ 72 w 200"/>
                    <a:gd name="T39"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0" h="315">
                      <a:moveTo>
                        <a:pt x="72" y="0"/>
                      </a:moveTo>
                      <a:cubicBezTo>
                        <a:pt x="32" y="0"/>
                        <a:pt x="0" y="33"/>
                        <a:pt x="0" y="73"/>
                      </a:cubicBezTo>
                      <a:cubicBezTo>
                        <a:pt x="0" y="104"/>
                        <a:pt x="20" y="131"/>
                        <a:pt x="48" y="141"/>
                      </a:cubicBezTo>
                      <a:cubicBezTo>
                        <a:pt x="28" y="141"/>
                        <a:pt x="28" y="141"/>
                        <a:pt x="28" y="141"/>
                      </a:cubicBezTo>
                      <a:cubicBezTo>
                        <a:pt x="20" y="141"/>
                        <a:pt x="13" y="145"/>
                        <a:pt x="6" y="152"/>
                      </a:cubicBezTo>
                      <a:cubicBezTo>
                        <a:pt x="18" y="178"/>
                        <a:pt x="27" y="207"/>
                        <a:pt x="34" y="228"/>
                      </a:cubicBezTo>
                      <a:cubicBezTo>
                        <a:pt x="36" y="235"/>
                        <a:pt x="38" y="241"/>
                        <a:pt x="39" y="245"/>
                      </a:cubicBezTo>
                      <a:cubicBezTo>
                        <a:pt x="52" y="279"/>
                        <a:pt x="40" y="303"/>
                        <a:pt x="32" y="315"/>
                      </a:cubicBezTo>
                      <a:cubicBezTo>
                        <a:pt x="52" y="315"/>
                        <a:pt x="52" y="315"/>
                        <a:pt x="52" y="315"/>
                      </a:cubicBezTo>
                      <a:cubicBezTo>
                        <a:pt x="70" y="166"/>
                        <a:pt x="70" y="166"/>
                        <a:pt x="70" y="166"/>
                      </a:cubicBezTo>
                      <a:cubicBezTo>
                        <a:pt x="52" y="147"/>
                        <a:pt x="52" y="147"/>
                        <a:pt x="52" y="147"/>
                      </a:cubicBezTo>
                      <a:cubicBezTo>
                        <a:pt x="93" y="147"/>
                        <a:pt x="93" y="147"/>
                        <a:pt x="93" y="147"/>
                      </a:cubicBezTo>
                      <a:cubicBezTo>
                        <a:pt x="74" y="166"/>
                        <a:pt x="74" y="166"/>
                        <a:pt x="74" y="166"/>
                      </a:cubicBezTo>
                      <a:cubicBezTo>
                        <a:pt x="92" y="315"/>
                        <a:pt x="92" y="315"/>
                        <a:pt x="92" y="315"/>
                      </a:cubicBezTo>
                      <a:cubicBezTo>
                        <a:pt x="178" y="315"/>
                        <a:pt x="178" y="315"/>
                        <a:pt x="178" y="315"/>
                      </a:cubicBezTo>
                      <a:cubicBezTo>
                        <a:pt x="178" y="315"/>
                        <a:pt x="200" y="296"/>
                        <a:pt x="187" y="261"/>
                      </a:cubicBezTo>
                      <a:cubicBezTo>
                        <a:pt x="179" y="238"/>
                        <a:pt x="156" y="141"/>
                        <a:pt x="116" y="141"/>
                      </a:cubicBezTo>
                      <a:cubicBezTo>
                        <a:pt x="97" y="141"/>
                        <a:pt x="97" y="141"/>
                        <a:pt x="97" y="141"/>
                      </a:cubicBezTo>
                      <a:cubicBezTo>
                        <a:pt x="125" y="131"/>
                        <a:pt x="145" y="104"/>
                        <a:pt x="145" y="73"/>
                      </a:cubicBezTo>
                      <a:cubicBezTo>
                        <a:pt x="145" y="33"/>
                        <a:pt x="112" y="0"/>
                        <a:pt x="72"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文本框 72"/>
              <p:cNvSpPr txBox="1"/>
              <p:nvPr/>
            </p:nvSpPr>
            <p:spPr>
              <a:xfrm>
                <a:off x="4240174" y="4892020"/>
                <a:ext cx="1539423" cy="378002"/>
              </a:xfrm>
              <a:prstGeom prst="rect">
                <a:avLst/>
              </a:prstGeom>
              <a:noFill/>
            </p:spPr>
            <p:txBody>
              <a:bodyPr wrap="square" rtlCol="0">
                <a:spAutoFit/>
              </a:bodyPr>
              <a:lstStyle/>
              <a:p>
                <a:pPr algn="just">
                  <a:lnSpc>
                    <a:spcPct val="150000"/>
                  </a:lnSpc>
                </a:pPr>
                <a:r>
                  <a:rPr lang="zh-CN" altLang="en-US" sz="1200" dirty="0">
                    <a:solidFill>
                      <a:sysClr val="window" lastClr="FFFFFF"/>
                    </a:solidFill>
                    <a:latin typeface="微软雅黑" panose="020B0503020204020204" charset="-122"/>
                    <a:ea typeface="微软雅黑" panose="020B0503020204020204" charset="-122"/>
                    <a:sym typeface="+mn-ea"/>
                  </a:rPr>
                  <a:t>卡达克柳州子公司</a:t>
                </a:r>
                <a:endParaRPr lang="zh-CN" altLang="en-US" sz="1200" dirty="0">
                  <a:solidFill>
                    <a:sysClr val="window" lastClr="FFFFFF"/>
                  </a:solidFill>
                  <a:latin typeface="微软雅黑" panose="020B0503020204020204" charset="-122"/>
                  <a:ea typeface="微软雅黑" panose="020B0503020204020204" charset="-122"/>
                </a:endParaRPr>
              </a:p>
            </p:txBody>
          </p:sp>
        </p:grpSp>
        <p:sp>
          <p:nvSpPr>
            <p:cNvPr id="52" name="矩形 47"/>
            <p:cNvSpPr>
              <a:spLocks noChangeArrowheads="1"/>
            </p:cNvSpPr>
            <p:nvPr/>
          </p:nvSpPr>
          <p:spPr bwMode="auto">
            <a:xfrm>
              <a:off x="3603" y="7065"/>
              <a:ext cx="2376" cy="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just">
                <a:lnSpc>
                  <a:spcPct val="130000"/>
                </a:lnSpc>
              </a:pPr>
              <a:r>
                <a:rPr lang="zh-CN" altLang="en-US" sz="1400" spc="-100" dirty="0">
                  <a:solidFill>
                    <a:sysClr val="windowText" lastClr="000000"/>
                  </a:solidFill>
                  <a:uFillTx/>
                  <a:latin typeface="微软雅黑" panose="020B0503020204020204" charset="-122"/>
                  <a:ea typeface="微软雅黑" panose="020B0503020204020204" charset="-122"/>
                  <a:sym typeface="+mn-ea"/>
                </a:rPr>
                <a:t>成立于2013年12月，位于柳州市柳东新区水湾路2号，厂房面积 5300 平方米，员工 68人。</a:t>
              </a:r>
              <a:endParaRPr lang="zh-CN" altLang="en-US" sz="1400" dirty="0">
                <a:solidFill>
                  <a:sysClr val="windowText" lastClr="000000">
                    <a:lumMod val="75000"/>
                    <a:lumOff val="25000"/>
                  </a:sysClr>
                </a:solidFill>
                <a:latin typeface="微软雅黑" panose="020B0503020204020204" charset="-122"/>
                <a:ea typeface="微软雅黑" panose="020B0503020204020204" charset="-122"/>
                <a:sym typeface="微软雅黑" panose="020B0503020204020204" charset="-122"/>
              </a:endParaRPr>
            </a:p>
          </p:txBody>
        </p:sp>
        <p:grpSp>
          <p:nvGrpSpPr>
            <p:cNvPr id="60" name="组合 59"/>
            <p:cNvGrpSpPr/>
            <p:nvPr/>
          </p:nvGrpSpPr>
          <p:grpSpPr>
            <a:xfrm>
              <a:off x="6201" y="6050"/>
              <a:ext cx="1575" cy="1180"/>
              <a:chOff x="3937768" y="3560935"/>
              <a:chExt cx="1000117" cy="749305"/>
            </a:xfrm>
          </p:grpSpPr>
          <p:sp>
            <p:nvSpPr>
              <p:cNvPr id="61" name="Freeform 5"/>
              <p:cNvSpPr/>
              <p:nvPr/>
            </p:nvSpPr>
            <p:spPr bwMode="auto">
              <a:xfrm>
                <a:off x="4026390" y="3560935"/>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ysClr val="window" lastClr="FFFFFF">
                      <a:lumMod val="85000"/>
                    </a:sysClr>
                  </a:gs>
                </a:gsLst>
                <a:lin ang="2700000" scaled="1"/>
              </a:gradFill>
              <a:ln w="19050">
                <a:gradFill flip="none" rotWithShape="1">
                  <a:gsLst>
                    <a:gs pos="0">
                      <a:sysClr val="window" lastClr="FFFFFF"/>
                    </a:gs>
                    <a:gs pos="100000">
                      <a:sysClr val="window" lastClr="FFFFFF">
                        <a:lumMod val="85000"/>
                      </a:sys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nvGrpSpPr>
              <p:cNvPr id="62" name="组合 61"/>
              <p:cNvGrpSpPr/>
              <p:nvPr/>
            </p:nvGrpSpPr>
            <p:grpSpPr>
              <a:xfrm>
                <a:off x="3937768" y="3606699"/>
                <a:ext cx="1000117" cy="681027"/>
                <a:chOff x="4123036" y="1197871"/>
                <a:chExt cx="1000117" cy="681027"/>
              </a:xfrm>
            </p:grpSpPr>
            <p:sp>
              <p:nvSpPr>
                <p:cNvPr id="63" name="文本框 62"/>
                <p:cNvSpPr txBox="1"/>
                <p:nvPr/>
              </p:nvSpPr>
              <p:spPr>
                <a:xfrm>
                  <a:off x="4123036" y="1197871"/>
                  <a:ext cx="1000117" cy="598926"/>
                </a:xfrm>
                <a:prstGeom prst="rect">
                  <a:avLst/>
                </a:prstGeom>
                <a:noFill/>
              </p:spPr>
              <p:txBody>
                <a:bodyPr wrap="square" rtlCol="0">
                  <a:spAutoFit/>
                </a:bodyPr>
                <a:lstStyle/>
                <a:p>
                  <a:pPr algn="ctr"/>
                  <a:r>
                    <a:rPr lang="en-US" altLang="zh-CN" sz="32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02</a:t>
                  </a:r>
                </a:p>
              </p:txBody>
            </p:sp>
            <p:sp>
              <p:nvSpPr>
                <p:cNvPr id="64" name="文本框 63"/>
                <p:cNvSpPr txBox="1"/>
                <p:nvPr/>
              </p:nvSpPr>
              <p:spPr>
                <a:xfrm>
                  <a:off x="4266701" y="1619515"/>
                  <a:ext cx="740410" cy="259383"/>
                </a:xfrm>
                <a:prstGeom prst="rect">
                  <a:avLst/>
                </a:prstGeom>
                <a:noFill/>
              </p:spPr>
              <p:txBody>
                <a:bodyPr wrap="square" rtlCol="0">
                  <a:spAutoFit/>
                </a:bodyPr>
                <a:lstStyle/>
                <a:p>
                  <a:pPr algn="ctr"/>
                  <a:r>
                    <a:rPr lang="en-US" altLang="zh-CN" sz="105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105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pic>
          <p:nvPicPr>
            <p:cNvPr id="5" name="图片 4" descr="柳州"/>
            <p:cNvPicPr>
              <a:picLocks noChangeAspect="1"/>
            </p:cNvPicPr>
            <p:nvPr/>
          </p:nvPicPr>
          <p:blipFill>
            <a:blip r:embed="rId5"/>
            <a:srcRect l="-585"/>
            <a:stretch>
              <a:fillRect/>
            </a:stretch>
          </p:blipFill>
          <p:spPr>
            <a:xfrm>
              <a:off x="1088" y="7100"/>
              <a:ext cx="2407" cy="2188"/>
            </a:xfrm>
            <a:prstGeom prst="rect">
              <a:avLst/>
            </a:prstGeom>
            <a:blipFill rotWithShape="1">
              <a:blip r:embed="rId3" cstate="print"/>
              <a:stretch>
                <a:fillRect/>
              </a:stretch>
            </a:blipFill>
            <a:ln w="19050" cap="flat" cmpd="sng" algn="ctr">
              <a:solidFill>
                <a:sysClr val="window" lastClr="FFFFFF">
                  <a:lumMod val="85000"/>
                </a:sysClr>
              </a:solidFill>
              <a:prstDash val="solid"/>
            </a:ln>
            <a:effectLst>
              <a:outerShdw blurRad="228600" dist="190500" dir="8100000" algn="tr" rotWithShape="0">
                <a:prstClr val="black">
                  <a:alpha val="40000"/>
                </a:prstClr>
              </a:outerShdw>
            </a:effectLst>
          </p:spPr>
        </p:pic>
      </p:grpSp>
      <p:grpSp>
        <p:nvGrpSpPr>
          <p:cNvPr id="7" name="组合 6"/>
          <p:cNvGrpSpPr/>
          <p:nvPr/>
        </p:nvGrpSpPr>
        <p:grpSpPr>
          <a:xfrm>
            <a:off x="961390" y="901586"/>
            <a:ext cx="5276438" cy="2135951"/>
            <a:chOff x="1994" y="1996"/>
            <a:chExt cx="8647" cy="3501"/>
          </a:xfrm>
        </p:grpSpPr>
        <p:sp>
          <p:nvSpPr>
            <p:cNvPr id="2" name="矩形 1"/>
            <p:cNvSpPr/>
            <p:nvPr/>
          </p:nvSpPr>
          <p:spPr>
            <a:xfrm>
              <a:off x="3144" y="2621"/>
              <a:ext cx="4668" cy="2529"/>
            </a:xfrm>
            <a:prstGeom prst="rect">
              <a:avLst/>
            </a:prstGeom>
            <a:solidFill>
              <a:sysClr val="window" lastClr="FFFFFF">
                <a:lumMod val="95000"/>
              </a:sysClr>
            </a:solidFill>
            <a:ln w="25400" cap="flat" cmpd="sng" algn="ctr">
              <a:gradFill flip="none" rotWithShape="1">
                <a:gsLst>
                  <a:gs pos="0">
                    <a:sysClr val="window" lastClr="FFFFFF">
                      <a:lumMod val="71000"/>
                    </a:sysClr>
                  </a:gs>
                  <a:gs pos="100000">
                    <a:sysClr val="window" lastClr="FFFFFF"/>
                  </a:gs>
                </a:gsLst>
                <a:lin ang="2700000" scaled="1"/>
                <a:tileRect/>
              </a:gradFill>
              <a:prstDash val="solid"/>
            </a:ln>
            <a:effectLst>
              <a:innerShdw blurRad="190500" dist="63500" dir="138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8" name="组合 7"/>
            <p:cNvGrpSpPr/>
            <p:nvPr/>
          </p:nvGrpSpPr>
          <p:grpSpPr>
            <a:xfrm>
              <a:off x="7024" y="2290"/>
              <a:ext cx="3617" cy="3206"/>
              <a:chOff x="452114" y="1509685"/>
              <a:chExt cx="2297059" cy="2035865"/>
            </a:xfrm>
          </p:grpSpPr>
          <p:grpSp>
            <p:nvGrpSpPr>
              <p:cNvPr id="9" name="组合 8"/>
              <p:cNvGrpSpPr/>
              <p:nvPr/>
            </p:nvGrpSpPr>
            <p:grpSpPr>
              <a:xfrm>
                <a:off x="452114" y="1509685"/>
                <a:ext cx="2297059" cy="2035865"/>
                <a:chOff x="1529861" y="1829264"/>
                <a:chExt cx="2452453" cy="2173589"/>
              </a:xfrm>
            </p:grpSpPr>
            <p:sp>
              <p:nvSpPr>
                <p:cNvPr id="15"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ysClr val="window" lastClr="FFFFFF">
                        <a:lumMod val="85000"/>
                      </a:sysClr>
                    </a:gs>
                  </a:gsLst>
                  <a:lin ang="2700000" scaled="1"/>
                </a:gradFill>
                <a:ln w="19050">
                  <a:gradFill flip="none" rotWithShape="1">
                    <a:gsLst>
                      <a:gs pos="0">
                        <a:sysClr val="window" lastClr="FFFFFF"/>
                      </a:gs>
                      <a:gs pos="100000">
                        <a:sysClr val="window" lastClr="FFFFFF">
                          <a:lumMod val="85000"/>
                        </a:sys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16"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007BD3"/>
                    </a:gs>
                    <a:gs pos="100000">
                      <a:srgbClr val="034373"/>
                    </a:gs>
                  </a:gsLst>
                  <a:lin ang="5820000" scaled="0"/>
                </a:gradFill>
                <a:ln w="19050">
                  <a:noFill/>
                </a:ln>
                <a:effectLst>
                  <a:softEdge rad="0"/>
                </a:effectLst>
              </p:spPr>
              <p:txBody>
                <a:bodyPr vert="horz" wrap="square" lIns="91440" tIns="45720" rIns="91440" bIns="45720" numCol="1" anchor="t" anchorCtr="0" compatLnSpc="1"/>
                <a:lstStyle/>
                <a:p>
                  <a:endParaRPr lang="zh-CN" altLang="en-US">
                    <a:gradFill>
                      <a:gsLst>
                        <a:gs pos="0">
                          <a:srgbClr val="007BD3"/>
                        </a:gs>
                        <a:gs pos="100000">
                          <a:srgbClr val="034373"/>
                        </a:gs>
                      </a:gsLst>
                      <a:path path="circle">
                        <a:fillToRect t="100000" r="100000"/>
                      </a:path>
                      <a:tileRect l="-100000" b="-100000"/>
                    </a:gradFill>
                    <a:latin typeface="Arial" panose="020B0604020202020204" pitchFamily="34" charset="0"/>
                    <a:ea typeface="微软雅黑" panose="020B0503020204020204" charset="-122"/>
                    <a:sym typeface="Arial" panose="020B0604020202020204" pitchFamily="34" charset="0"/>
                  </a:endParaRPr>
                </a:p>
              </p:txBody>
            </p:sp>
          </p:grpSp>
          <p:sp>
            <p:nvSpPr>
              <p:cNvPr id="10" name="文本框 71"/>
              <p:cNvSpPr txBox="1"/>
              <p:nvPr/>
            </p:nvSpPr>
            <p:spPr>
              <a:xfrm>
                <a:off x="974167" y="2096528"/>
                <a:ext cx="1418059" cy="383304"/>
              </a:xfrm>
              <a:prstGeom prst="rect">
                <a:avLst/>
              </a:prstGeom>
              <a:noFill/>
            </p:spPr>
            <p:txBody>
              <a:bodyPr wrap="square" rtlCol="0">
                <a:spAutoFit/>
              </a:bodyPr>
              <a:lstStyle/>
              <a:p>
                <a:pPr algn="ctr"/>
                <a:r>
                  <a:rPr lang="zh-CN" altLang="en-US" b="1" dirty="0" smtClean="0">
                    <a:solidFill>
                      <a:sysClr val="window" lastClr="FFFFFF"/>
                    </a:solidFill>
                    <a:latin typeface="+mn-ea"/>
                  </a:rPr>
                  <a:t>机构一</a:t>
                </a:r>
                <a:endParaRPr lang="zh-CN" altLang="en-US" b="1" dirty="0">
                  <a:solidFill>
                    <a:sysClr val="window" lastClr="FFFFFF"/>
                  </a:solidFill>
                  <a:latin typeface="+mn-ea"/>
                </a:endParaRPr>
              </a:p>
            </p:txBody>
          </p:sp>
          <p:sp>
            <p:nvSpPr>
              <p:cNvPr id="11" name="文本框 72"/>
              <p:cNvSpPr txBox="1"/>
              <p:nvPr/>
            </p:nvSpPr>
            <p:spPr>
              <a:xfrm>
                <a:off x="753462" y="2452083"/>
                <a:ext cx="1800112" cy="383304"/>
              </a:xfrm>
              <a:prstGeom prst="rect">
                <a:avLst/>
              </a:prstGeom>
              <a:noFill/>
            </p:spPr>
            <p:txBody>
              <a:bodyPr wrap="square" rtlCol="0">
                <a:spAutoFit/>
              </a:bodyPr>
              <a:lstStyle/>
              <a:p>
                <a:pPr algn="just">
                  <a:lnSpc>
                    <a:spcPct val="150000"/>
                  </a:lnSpc>
                </a:pPr>
                <a:r>
                  <a:rPr lang="zh-CN" altLang="en-US" sz="1200" dirty="0">
                    <a:solidFill>
                      <a:sysClr val="window" lastClr="FFFFFF"/>
                    </a:solidFill>
                    <a:latin typeface="微软雅黑" panose="020B0503020204020204" charset="-122"/>
                    <a:ea typeface="微软雅黑" panose="020B0503020204020204" charset="-122"/>
                  </a:rPr>
                  <a:t>卡达克江西九江分公司</a:t>
                </a:r>
              </a:p>
            </p:txBody>
          </p:sp>
          <p:grpSp>
            <p:nvGrpSpPr>
              <p:cNvPr id="12" name="Group 909"/>
              <p:cNvGrpSpPr>
                <a:grpSpLocks noChangeAspect="1"/>
              </p:cNvGrpSpPr>
              <p:nvPr/>
            </p:nvGrpSpPr>
            <p:grpSpPr bwMode="auto">
              <a:xfrm>
                <a:off x="1783249" y="1747263"/>
                <a:ext cx="321515" cy="274198"/>
                <a:chOff x="6090" y="1175"/>
                <a:chExt cx="265" cy="226"/>
              </a:xfrm>
              <a:solidFill>
                <a:sysClr val="window" lastClr="FFFFFF"/>
              </a:solidFill>
              <a:effectLst/>
            </p:grpSpPr>
            <p:sp>
              <p:nvSpPr>
                <p:cNvPr id="14" name="Freeform 910"/>
                <p:cNvSpPr/>
                <p:nvPr/>
              </p:nvSpPr>
              <p:spPr bwMode="auto">
                <a:xfrm>
                  <a:off x="6129" y="1269"/>
                  <a:ext cx="56" cy="96"/>
                </a:xfrm>
                <a:custGeom>
                  <a:avLst/>
                  <a:gdLst>
                    <a:gd name="T0" fmla="*/ 2 w 23"/>
                    <a:gd name="T1" fmla="*/ 40 h 40"/>
                    <a:gd name="T2" fmla="*/ 21 w 23"/>
                    <a:gd name="T3" fmla="*/ 40 h 40"/>
                    <a:gd name="T4" fmla="*/ 23 w 23"/>
                    <a:gd name="T5" fmla="*/ 38 h 40"/>
                    <a:gd name="T6" fmla="*/ 23 w 23"/>
                    <a:gd name="T7" fmla="*/ 2 h 40"/>
                    <a:gd name="T8" fmla="*/ 21 w 23"/>
                    <a:gd name="T9" fmla="*/ 0 h 40"/>
                    <a:gd name="T10" fmla="*/ 2 w 23"/>
                    <a:gd name="T11" fmla="*/ 0 h 40"/>
                    <a:gd name="T12" fmla="*/ 0 w 23"/>
                    <a:gd name="T13" fmla="*/ 2 h 40"/>
                    <a:gd name="T14" fmla="*/ 0 w 23"/>
                    <a:gd name="T15" fmla="*/ 38 h 40"/>
                    <a:gd name="T16" fmla="*/ 2 w 23"/>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0">
                      <a:moveTo>
                        <a:pt x="2" y="40"/>
                      </a:moveTo>
                      <a:cubicBezTo>
                        <a:pt x="21" y="40"/>
                        <a:pt x="21" y="40"/>
                        <a:pt x="21" y="40"/>
                      </a:cubicBezTo>
                      <a:cubicBezTo>
                        <a:pt x="22" y="40"/>
                        <a:pt x="23" y="39"/>
                        <a:pt x="23" y="38"/>
                      </a:cubicBezTo>
                      <a:cubicBezTo>
                        <a:pt x="23" y="2"/>
                        <a:pt x="23" y="2"/>
                        <a:pt x="23" y="2"/>
                      </a:cubicBezTo>
                      <a:cubicBezTo>
                        <a:pt x="23" y="1"/>
                        <a:pt x="22" y="0"/>
                        <a:pt x="21" y="0"/>
                      </a:cubicBezTo>
                      <a:cubicBezTo>
                        <a:pt x="2" y="0"/>
                        <a:pt x="2" y="0"/>
                        <a:pt x="2" y="0"/>
                      </a:cubicBezTo>
                      <a:cubicBezTo>
                        <a:pt x="1" y="0"/>
                        <a:pt x="0" y="1"/>
                        <a:pt x="0" y="2"/>
                      </a:cubicBezTo>
                      <a:cubicBezTo>
                        <a:pt x="0" y="38"/>
                        <a:pt x="0" y="38"/>
                        <a:pt x="0" y="38"/>
                      </a:cubicBezTo>
                      <a:cubicBezTo>
                        <a:pt x="0" y="39"/>
                        <a:pt x="1" y="40"/>
                        <a:pt x="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ysClr val="window" lastClr="FFFFFF"/>
                    </a:solidFill>
                  </a:endParaRPr>
                </a:p>
              </p:txBody>
            </p:sp>
            <p:sp>
              <p:nvSpPr>
                <p:cNvPr id="17" name="Freeform 911"/>
                <p:cNvSpPr/>
                <p:nvPr/>
              </p:nvSpPr>
              <p:spPr bwMode="auto">
                <a:xfrm>
                  <a:off x="6209" y="1235"/>
                  <a:ext cx="54" cy="130"/>
                </a:xfrm>
                <a:custGeom>
                  <a:avLst/>
                  <a:gdLst>
                    <a:gd name="T0" fmla="*/ 2 w 22"/>
                    <a:gd name="T1" fmla="*/ 54 h 54"/>
                    <a:gd name="T2" fmla="*/ 20 w 22"/>
                    <a:gd name="T3" fmla="*/ 54 h 54"/>
                    <a:gd name="T4" fmla="*/ 22 w 22"/>
                    <a:gd name="T5" fmla="*/ 52 h 54"/>
                    <a:gd name="T6" fmla="*/ 22 w 22"/>
                    <a:gd name="T7" fmla="*/ 2 h 54"/>
                    <a:gd name="T8" fmla="*/ 20 w 22"/>
                    <a:gd name="T9" fmla="*/ 0 h 54"/>
                    <a:gd name="T10" fmla="*/ 2 w 22"/>
                    <a:gd name="T11" fmla="*/ 0 h 54"/>
                    <a:gd name="T12" fmla="*/ 0 w 22"/>
                    <a:gd name="T13" fmla="*/ 2 h 54"/>
                    <a:gd name="T14" fmla="*/ 0 w 22"/>
                    <a:gd name="T15" fmla="*/ 52 h 54"/>
                    <a:gd name="T16" fmla="*/ 2 w 22"/>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54">
                      <a:moveTo>
                        <a:pt x="2" y="54"/>
                      </a:moveTo>
                      <a:cubicBezTo>
                        <a:pt x="20" y="54"/>
                        <a:pt x="20" y="54"/>
                        <a:pt x="20" y="54"/>
                      </a:cubicBezTo>
                      <a:cubicBezTo>
                        <a:pt x="21" y="54"/>
                        <a:pt x="22" y="53"/>
                        <a:pt x="22" y="52"/>
                      </a:cubicBezTo>
                      <a:cubicBezTo>
                        <a:pt x="22" y="2"/>
                        <a:pt x="22" y="2"/>
                        <a:pt x="22" y="2"/>
                      </a:cubicBezTo>
                      <a:cubicBezTo>
                        <a:pt x="22" y="1"/>
                        <a:pt x="21" y="0"/>
                        <a:pt x="20" y="0"/>
                      </a:cubicBezTo>
                      <a:cubicBezTo>
                        <a:pt x="2" y="0"/>
                        <a:pt x="2" y="0"/>
                        <a:pt x="2" y="0"/>
                      </a:cubicBezTo>
                      <a:cubicBezTo>
                        <a:pt x="1" y="0"/>
                        <a:pt x="0" y="1"/>
                        <a:pt x="0" y="2"/>
                      </a:cubicBezTo>
                      <a:cubicBezTo>
                        <a:pt x="0" y="52"/>
                        <a:pt x="0" y="52"/>
                        <a:pt x="0" y="52"/>
                      </a:cubicBezTo>
                      <a:cubicBezTo>
                        <a:pt x="0" y="53"/>
                        <a:pt x="1" y="54"/>
                        <a:pt x="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ysClr val="window" lastClr="FFFFFF"/>
                    </a:solidFill>
                  </a:endParaRPr>
                </a:p>
              </p:txBody>
            </p:sp>
            <p:sp>
              <p:nvSpPr>
                <p:cNvPr id="18" name="Freeform 912"/>
                <p:cNvSpPr/>
                <p:nvPr/>
              </p:nvSpPr>
              <p:spPr bwMode="auto">
                <a:xfrm>
                  <a:off x="6287" y="1207"/>
                  <a:ext cx="56" cy="158"/>
                </a:xfrm>
                <a:custGeom>
                  <a:avLst/>
                  <a:gdLst>
                    <a:gd name="T0" fmla="*/ 2 w 23"/>
                    <a:gd name="T1" fmla="*/ 66 h 66"/>
                    <a:gd name="T2" fmla="*/ 21 w 23"/>
                    <a:gd name="T3" fmla="*/ 66 h 66"/>
                    <a:gd name="T4" fmla="*/ 23 w 23"/>
                    <a:gd name="T5" fmla="*/ 64 h 66"/>
                    <a:gd name="T6" fmla="*/ 23 w 23"/>
                    <a:gd name="T7" fmla="*/ 2 h 66"/>
                    <a:gd name="T8" fmla="*/ 21 w 23"/>
                    <a:gd name="T9" fmla="*/ 0 h 66"/>
                    <a:gd name="T10" fmla="*/ 2 w 23"/>
                    <a:gd name="T11" fmla="*/ 0 h 66"/>
                    <a:gd name="T12" fmla="*/ 0 w 23"/>
                    <a:gd name="T13" fmla="*/ 2 h 66"/>
                    <a:gd name="T14" fmla="*/ 0 w 23"/>
                    <a:gd name="T15" fmla="*/ 64 h 66"/>
                    <a:gd name="T16" fmla="*/ 2 w 23"/>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6">
                      <a:moveTo>
                        <a:pt x="2" y="66"/>
                      </a:moveTo>
                      <a:cubicBezTo>
                        <a:pt x="21" y="66"/>
                        <a:pt x="21" y="66"/>
                        <a:pt x="21" y="66"/>
                      </a:cubicBezTo>
                      <a:cubicBezTo>
                        <a:pt x="22" y="66"/>
                        <a:pt x="23" y="65"/>
                        <a:pt x="23" y="64"/>
                      </a:cubicBezTo>
                      <a:cubicBezTo>
                        <a:pt x="23" y="2"/>
                        <a:pt x="23" y="2"/>
                        <a:pt x="23" y="2"/>
                      </a:cubicBezTo>
                      <a:cubicBezTo>
                        <a:pt x="23" y="1"/>
                        <a:pt x="22" y="0"/>
                        <a:pt x="21" y="0"/>
                      </a:cubicBezTo>
                      <a:cubicBezTo>
                        <a:pt x="2" y="0"/>
                        <a:pt x="2" y="0"/>
                        <a:pt x="2" y="0"/>
                      </a:cubicBezTo>
                      <a:cubicBezTo>
                        <a:pt x="1" y="0"/>
                        <a:pt x="0" y="1"/>
                        <a:pt x="0" y="2"/>
                      </a:cubicBezTo>
                      <a:cubicBezTo>
                        <a:pt x="0" y="64"/>
                        <a:pt x="0" y="64"/>
                        <a:pt x="0" y="64"/>
                      </a:cubicBezTo>
                      <a:cubicBezTo>
                        <a:pt x="0" y="65"/>
                        <a:pt x="1" y="66"/>
                        <a:pt x="2"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ysClr val="window" lastClr="FFFFFF"/>
                    </a:solidFill>
                  </a:endParaRPr>
                </a:p>
              </p:txBody>
            </p:sp>
            <p:sp>
              <p:nvSpPr>
                <p:cNvPr id="19" name="Freeform 913"/>
                <p:cNvSpPr/>
                <p:nvPr/>
              </p:nvSpPr>
              <p:spPr bwMode="auto">
                <a:xfrm>
                  <a:off x="6090" y="1175"/>
                  <a:ext cx="265" cy="226"/>
                </a:xfrm>
                <a:custGeom>
                  <a:avLst/>
                  <a:gdLst>
                    <a:gd name="T0" fmla="*/ 104 w 109"/>
                    <a:gd name="T1" fmla="*/ 85 h 94"/>
                    <a:gd name="T2" fmla="*/ 9 w 109"/>
                    <a:gd name="T3" fmla="*/ 85 h 94"/>
                    <a:gd name="T4" fmla="*/ 9 w 109"/>
                    <a:gd name="T5" fmla="*/ 85 h 94"/>
                    <a:gd name="T6" fmla="*/ 9 w 109"/>
                    <a:gd name="T7" fmla="*/ 4 h 94"/>
                    <a:gd name="T8" fmla="*/ 4 w 109"/>
                    <a:gd name="T9" fmla="*/ 0 h 94"/>
                    <a:gd name="T10" fmla="*/ 0 w 109"/>
                    <a:gd name="T11" fmla="*/ 4 h 94"/>
                    <a:gd name="T12" fmla="*/ 0 w 109"/>
                    <a:gd name="T13" fmla="*/ 85 h 94"/>
                    <a:gd name="T14" fmla="*/ 9 w 109"/>
                    <a:gd name="T15" fmla="*/ 94 h 94"/>
                    <a:gd name="T16" fmla="*/ 104 w 109"/>
                    <a:gd name="T17" fmla="*/ 94 h 94"/>
                    <a:gd name="T18" fmla="*/ 109 w 109"/>
                    <a:gd name="T19" fmla="*/ 90 h 94"/>
                    <a:gd name="T20" fmla="*/ 104 w 109"/>
                    <a:gd name="T21" fmla="*/ 8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94">
                      <a:moveTo>
                        <a:pt x="104" y="85"/>
                      </a:moveTo>
                      <a:cubicBezTo>
                        <a:pt x="9" y="85"/>
                        <a:pt x="9" y="85"/>
                        <a:pt x="9" y="85"/>
                      </a:cubicBezTo>
                      <a:cubicBezTo>
                        <a:pt x="9" y="85"/>
                        <a:pt x="9" y="85"/>
                        <a:pt x="9" y="85"/>
                      </a:cubicBezTo>
                      <a:cubicBezTo>
                        <a:pt x="9" y="4"/>
                        <a:pt x="9" y="4"/>
                        <a:pt x="9" y="4"/>
                      </a:cubicBezTo>
                      <a:cubicBezTo>
                        <a:pt x="9" y="2"/>
                        <a:pt x="7" y="0"/>
                        <a:pt x="4" y="0"/>
                      </a:cubicBezTo>
                      <a:cubicBezTo>
                        <a:pt x="2" y="0"/>
                        <a:pt x="0" y="2"/>
                        <a:pt x="0" y="4"/>
                      </a:cubicBezTo>
                      <a:cubicBezTo>
                        <a:pt x="0" y="85"/>
                        <a:pt x="0" y="85"/>
                        <a:pt x="0" y="85"/>
                      </a:cubicBezTo>
                      <a:cubicBezTo>
                        <a:pt x="0" y="90"/>
                        <a:pt x="4" y="94"/>
                        <a:pt x="9" y="94"/>
                      </a:cubicBezTo>
                      <a:cubicBezTo>
                        <a:pt x="104" y="94"/>
                        <a:pt x="104" y="94"/>
                        <a:pt x="104" y="94"/>
                      </a:cubicBezTo>
                      <a:cubicBezTo>
                        <a:pt x="107" y="94"/>
                        <a:pt x="109" y="92"/>
                        <a:pt x="109" y="90"/>
                      </a:cubicBezTo>
                      <a:cubicBezTo>
                        <a:pt x="109" y="87"/>
                        <a:pt x="107" y="85"/>
                        <a:pt x="10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ysClr val="window" lastClr="FFFFFF"/>
                    </a:solidFill>
                  </a:endParaRPr>
                </a:p>
              </p:txBody>
            </p:sp>
          </p:grpSp>
        </p:grpSp>
        <p:sp>
          <p:nvSpPr>
            <p:cNvPr id="47" name="矩形 47"/>
            <p:cNvSpPr>
              <a:spLocks noChangeArrowheads="1"/>
            </p:cNvSpPr>
            <p:nvPr/>
          </p:nvSpPr>
          <p:spPr bwMode="auto">
            <a:xfrm>
              <a:off x="4554" y="2697"/>
              <a:ext cx="2499" cy="2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just" fontAlgn="auto">
                <a:lnSpc>
                  <a:spcPct val="100000"/>
                </a:lnSpc>
                <a:spcBef>
                  <a:spcPct val="0"/>
                </a:spcBef>
              </a:pPr>
              <a:r>
                <a:rPr lang="zh-CN" altLang="en-US" sz="1400" spc="-100" dirty="0">
                  <a:solidFill>
                    <a:sysClr val="windowText" lastClr="000000"/>
                  </a:solidFill>
                  <a:uFillTx/>
                  <a:latin typeface="微软雅黑" panose="020B0503020204020204" charset="-122"/>
                  <a:ea typeface="微软雅黑" panose="020B0503020204020204" charset="-122"/>
                  <a:sym typeface="+mn-ea"/>
                </a:rPr>
                <a:t>注册于2012年9月，九江经济技术开发区城西港区光电产业园2号，占地面积4400平方米，员工49人</a:t>
              </a:r>
              <a:r>
                <a:rPr lang="zh-CN" altLang="en-US" sz="1400" dirty="0">
                  <a:solidFill>
                    <a:sysClr val="windowText" lastClr="000000">
                      <a:lumMod val="75000"/>
                      <a:lumOff val="25000"/>
                    </a:sysClr>
                  </a:solidFill>
                  <a:latin typeface="微软雅黑" panose="020B0503020204020204" charset="-122"/>
                  <a:ea typeface="微软雅黑" panose="020B0503020204020204" charset="-122"/>
                  <a:sym typeface="+mn-ea"/>
                </a:rPr>
                <a:t>。</a:t>
              </a:r>
              <a:endParaRPr lang="en-US" altLang="zh-CN" sz="1400" dirty="0">
                <a:solidFill>
                  <a:sysClr val="windowText" lastClr="000000">
                    <a:lumMod val="75000"/>
                    <a:lumOff val="25000"/>
                  </a:sysClr>
                </a:solidFill>
                <a:latin typeface="微软雅黑" panose="020B0503020204020204" charset="-122"/>
                <a:ea typeface="微软雅黑" panose="020B0503020204020204" charset="-122"/>
                <a:sym typeface="微软雅黑" panose="020B0503020204020204" charset="-122"/>
              </a:endParaRPr>
            </a:p>
          </p:txBody>
        </p:sp>
        <p:grpSp>
          <p:nvGrpSpPr>
            <p:cNvPr id="55" name="组合 54"/>
            <p:cNvGrpSpPr/>
            <p:nvPr/>
          </p:nvGrpSpPr>
          <p:grpSpPr>
            <a:xfrm>
              <a:off x="7154" y="1996"/>
              <a:ext cx="1575" cy="1180"/>
              <a:chOff x="583027" y="3077091"/>
              <a:chExt cx="1000117" cy="749305"/>
            </a:xfrm>
          </p:grpSpPr>
          <p:sp>
            <p:nvSpPr>
              <p:cNvPr id="56" name="Freeform 5"/>
              <p:cNvSpPr/>
              <p:nvPr/>
            </p:nvSpPr>
            <p:spPr bwMode="auto">
              <a:xfrm>
                <a:off x="682479" y="3077091"/>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ysClr val="window" lastClr="FFFFFF">
                      <a:lumMod val="85000"/>
                    </a:sysClr>
                  </a:gs>
                </a:gsLst>
                <a:lin ang="2700000" scaled="1"/>
              </a:gradFill>
              <a:ln w="19050">
                <a:gradFill flip="none" rotWithShape="1">
                  <a:gsLst>
                    <a:gs pos="0">
                      <a:sysClr val="window" lastClr="FFFFFF"/>
                    </a:gs>
                    <a:gs pos="100000">
                      <a:sysClr val="window" lastClr="FFFFFF">
                        <a:lumMod val="85000"/>
                      </a:sys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nvGrpSpPr>
              <p:cNvPr id="57" name="组合 56"/>
              <p:cNvGrpSpPr/>
              <p:nvPr/>
            </p:nvGrpSpPr>
            <p:grpSpPr>
              <a:xfrm>
                <a:off x="583027" y="3115838"/>
                <a:ext cx="1000117" cy="684670"/>
                <a:chOff x="4123036" y="1197871"/>
                <a:chExt cx="1000117" cy="684670"/>
              </a:xfrm>
            </p:grpSpPr>
            <p:sp>
              <p:nvSpPr>
                <p:cNvPr id="58" name="文本框 59"/>
                <p:cNvSpPr txBox="1"/>
                <p:nvPr/>
              </p:nvSpPr>
              <p:spPr>
                <a:xfrm>
                  <a:off x="4123036" y="1197871"/>
                  <a:ext cx="1000117" cy="607338"/>
                </a:xfrm>
                <a:prstGeom prst="rect">
                  <a:avLst/>
                </a:prstGeom>
                <a:noFill/>
              </p:spPr>
              <p:txBody>
                <a:bodyPr wrap="square" rtlCol="0">
                  <a:spAutoFit/>
                </a:bodyPr>
                <a:lstStyle/>
                <a:p>
                  <a:pPr algn="ctr"/>
                  <a:r>
                    <a:rPr lang="en-US" altLang="zh-CN" sz="32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01</a:t>
                  </a:r>
                </a:p>
              </p:txBody>
            </p:sp>
            <p:sp>
              <p:nvSpPr>
                <p:cNvPr id="59" name="文本框 60"/>
                <p:cNvSpPr txBox="1"/>
                <p:nvPr/>
              </p:nvSpPr>
              <p:spPr>
                <a:xfrm>
                  <a:off x="4266701" y="1619515"/>
                  <a:ext cx="740410" cy="263026"/>
                </a:xfrm>
                <a:prstGeom prst="rect">
                  <a:avLst/>
                </a:prstGeom>
                <a:noFill/>
              </p:spPr>
              <p:txBody>
                <a:bodyPr wrap="square" rtlCol="0">
                  <a:spAutoFit/>
                </a:bodyPr>
                <a:lstStyle/>
                <a:p>
                  <a:pPr algn="ctr"/>
                  <a:r>
                    <a:rPr lang="en-US" altLang="zh-CN" sz="105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105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pic>
          <p:nvPicPr>
            <p:cNvPr id="6" name="图片 5" descr="九江1"/>
            <p:cNvPicPr>
              <a:picLocks noChangeAspect="1"/>
            </p:cNvPicPr>
            <p:nvPr/>
          </p:nvPicPr>
          <p:blipFill>
            <a:blip r:embed="rId6"/>
            <a:srcRect l="25357" r="8911"/>
            <a:stretch>
              <a:fillRect/>
            </a:stretch>
          </p:blipFill>
          <p:spPr>
            <a:xfrm>
              <a:off x="1994" y="2746"/>
              <a:ext cx="2530" cy="2217"/>
            </a:xfrm>
            <a:prstGeom prst="rect">
              <a:avLst/>
            </a:prstGeom>
            <a:blipFill rotWithShape="1">
              <a:blip r:embed="rId3" cstate="print"/>
              <a:stretch>
                <a:fillRect/>
              </a:stretch>
            </a:blipFill>
            <a:ln w="19050" cap="flat" cmpd="sng" algn="ctr">
              <a:solidFill>
                <a:sysClr val="window" lastClr="FFFFFF">
                  <a:lumMod val="85000"/>
                </a:sysClr>
              </a:solidFill>
              <a:prstDash val="solid"/>
            </a:ln>
            <a:effectLst>
              <a:outerShdw blurRad="228600" dist="190500" dir="8100000" algn="tr" rotWithShape="0">
                <a:prstClr val="black">
                  <a:alpha val="40000"/>
                </a:prstClr>
              </a:outerShdw>
            </a:effectLst>
          </p:spPr>
        </p:pic>
      </p:grpSp>
      <p:grpSp>
        <p:nvGrpSpPr>
          <p:cNvPr id="33" name="组合 32"/>
          <p:cNvGrpSpPr/>
          <p:nvPr/>
        </p:nvGrpSpPr>
        <p:grpSpPr>
          <a:xfrm>
            <a:off x="5900420" y="4095750"/>
            <a:ext cx="5483860" cy="2276475"/>
            <a:chOff x="9961" y="6054"/>
            <a:chExt cx="8636" cy="3585"/>
          </a:xfrm>
        </p:grpSpPr>
        <p:sp>
          <p:nvSpPr>
            <p:cNvPr id="34" name="矩形 33"/>
            <p:cNvSpPr/>
            <p:nvPr/>
          </p:nvSpPr>
          <p:spPr>
            <a:xfrm>
              <a:off x="12797" y="6877"/>
              <a:ext cx="4668" cy="2529"/>
            </a:xfrm>
            <a:prstGeom prst="rect">
              <a:avLst/>
            </a:prstGeom>
            <a:solidFill>
              <a:sysClr val="window" lastClr="FFFFFF">
                <a:lumMod val="95000"/>
              </a:sysClr>
            </a:solidFill>
            <a:ln w="25400" cap="flat" cmpd="sng" algn="ctr">
              <a:gradFill flip="none" rotWithShape="1">
                <a:gsLst>
                  <a:gs pos="0">
                    <a:sysClr val="window" lastClr="FFFFFF">
                      <a:lumMod val="71000"/>
                    </a:sysClr>
                  </a:gs>
                  <a:gs pos="100000">
                    <a:sysClr val="window" lastClr="FFFFFF"/>
                  </a:gs>
                </a:gsLst>
                <a:lin ang="2700000" scaled="1"/>
                <a:tileRect/>
              </a:gradFill>
              <a:prstDash val="solid"/>
            </a:ln>
            <a:effectLst>
              <a:innerShdw blurRad="190500" dist="63500" dir="138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nvGrpSpPr>
            <p:cNvPr id="35" name="组合 34"/>
            <p:cNvGrpSpPr/>
            <p:nvPr/>
          </p:nvGrpSpPr>
          <p:grpSpPr>
            <a:xfrm>
              <a:off x="9961" y="6433"/>
              <a:ext cx="3617" cy="3206"/>
              <a:chOff x="6341823" y="1509685"/>
              <a:chExt cx="2297059" cy="2035865"/>
            </a:xfrm>
          </p:grpSpPr>
          <p:grpSp>
            <p:nvGrpSpPr>
              <p:cNvPr id="36" name="组合 35"/>
              <p:cNvGrpSpPr/>
              <p:nvPr/>
            </p:nvGrpSpPr>
            <p:grpSpPr>
              <a:xfrm>
                <a:off x="6341823" y="1509685"/>
                <a:ext cx="2297059" cy="2035865"/>
                <a:chOff x="1529861" y="1829264"/>
                <a:chExt cx="2452453" cy="2173589"/>
              </a:xfrm>
            </p:grpSpPr>
            <p:sp>
              <p:nvSpPr>
                <p:cNvPr id="37" name="Freeform 5"/>
                <p:cNvSpPr/>
                <p:nvPr/>
              </p:nvSpPr>
              <p:spPr bwMode="auto">
                <a:xfrm>
                  <a:off x="1529861" y="1829264"/>
                  <a:ext cx="2452453" cy="2173589"/>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ysClr val="window" lastClr="FFFFFF">
                        <a:lumMod val="85000"/>
                      </a:sysClr>
                    </a:gs>
                  </a:gsLst>
                  <a:lin ang="2700000" scaled="1"/>
                </a:gradFill>
                <a:ln w="19050">
                  <a:gradFill flip="none" rotWithShape="1">
                    <a:gsLst>
                      <a:gs pos="0">
                        <a:sysClr val="window" lastClr="FFFFFF"/>
                      </a:gs>
                      <a:gs pos="100000">
                        <a:sysClr val="window" lastClr="FFFFFF">
                          <a:lumMod val="85000"/>
                        </a:sys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38" name="Freeform 5"/>
                <p:cNvSpPr/>
                <p:nvPr/>
              </p:nvSpPr>
              <p:spPr bwMode="auto">
                <a:xfrm>
                  <a:off x="1688672" y="1966891"/>
                  <a:ext cx="2130210" cy="188798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rgbClr val="007BD3"/>
                    </a:gs>
                    <a:gs pos="100000">
                      <a:srgbClr val="034373"/>
                    </a:gs>
                  </a:gsLst>
                  <a:lin ang="5820000" scaled="0"/>
                </a:gradFill>
                <a:ln w="19050">
                  <a:noFill/>
                </a:ln>
                <a:effectLst>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sp>
            <p:nvSpPr>
              <p:cNvPr id="39" name="文本框 82"/>
              <p:cNvSpPr txBox="1"/>
              <p:nvPr/>
            </p:nvSpPr>
            <p:spPr>
              <a:xfrm>
                <a:off x="6895584" y="2096528"/>
                <a:ext cx="1440676" cy="368310"/>
              </a:xfrm>
              <a:prstGeom prst="rect">
                <a:avLst/>
              </a:prstGeom>
              <a:noFill/>
            </p:spPr>
            <p:txBody>
              <a:bodyPr wrap="square" rtlCol="0">
                <a:spAutoFit/>
              </a:bodyPr>
              <a:lstStyle/>
              <a:p>
                <a:pPr algn="ctr"/>
                <a:r>
                  <a:rPr lang="zh-CN" altLang="en-US" b="1" dirty="0" smtClean="0">
                    <a:solidFill>
                      <a:sysClr val="window" lastClr="FFFFFF"/>
                    </a:solidFill>
                    <a:latin typeface="+mn-ea"/>
                  </a:rPr>
                  <a:t>机构四</a:t>
                </a:r>
                <a:endParaRPr lang="en-US" altLang="zh-CN" b="1" dirty="0" smtClean="0">
                  <a:solidFill>
                    <a:sysClr val="window" lastClr="FFFFFF"/>
                  </a:solidFill>
                  <a:latin typeface="+mn-ea"/>
                </a:endParaRPr>
              </a:p>
            </p:txBody>
          </p:sp>
          <p:sp>
            <p:nvSpPr>
              <p:cNvPr id="49" name="Freeform 57"/>
              <p:cNvSpPr>
                <a:spLocks noEditPoints="1"/>
              </p:cNvSpPr>
              <p:nvPr/>
            </p:nvSpPr>
            <p:spPr bwMode="auto">
              <a:xfrm>
                <a:off x="7006934" y="1725618"/>
                <a:ext cx="358615" cy="359305"/>
              </a:xfrm>
              <a:custGeom>
                <a:avLst/>
                <a:gdLst>
                  <a:gd name="T0" fmla="*/ 145 w 437"/>
                  <a:gd name="T1" fmla="*/ 119 h 437"/>
                  <a:gd name="T2" fmla="*/ 126 w 437"/>
                  <a:gd name="T3" fmla="*/ 159 h 437"/>
                  <a:gd name="T4" fmla="*/ 197 w 437"/>
                  <a:gd name="T5" fmla="*/ 237 h 437"/>
                  <a:gd name="T6" fmla="*/ 214 w 437"/>
                  <a:gd name="T7" fmla="*/ 245 h 437"/>
                  <a:gd name="T8" fmla="*/ 276 w 437"/>
                  <a:gd name="T9" fmla="*/ 245 h 437"/>
                  <a:gd name="T10" fmla="*/ 276 w 437"/>
                  <a:gd name="T11" fmla="*/ 196 h 437"/>
                  <a:gd name="T12" fmla="*/ 225 w 437"/>
                  <a:gd name="T13" fmla="*/ 196 h 437"/>
                  <a:gd name="T14" fmla="*/ 161 w 437"/>
                  <a:gd name="T15" fmla="*/ 126 h 437"/>
                  <a:gd name="T16" fmla="*/ 145 w 437"/>
                  <a:gd name="T17" fmla="*/ 119 h 437"/>
                  <a:gd name="T18" fmla="*/ 219 w 437"/>
                  <a:gd name="T19" fmla="*/ 388 h 437"/>
                  <a:gd name="T20" fmla="*/ 48 w 437"/>
                  <a:gd name="T21" fmla="*/ 218 h 437"/>
                  <a:gd name="T22" fmla="*/ 219 w 437"/>
                  <a:gd name="T23" fmla="*/ 48 h 437"/>
                  <a:gd name="T24" fmla="*/ 388 w 437"/>
                  <a:gd name="T25" fmla="*/ 218 h 437"/>
                  <a:gd name="T26" fmla="*/ 219 w 437"/>
                  <a:gd name="T27" fmla="*/ 388 h 437"/>
                  <a:gd name="T28" fmla="*/ 219 w 437"/>
                  <a:gd name="T29" fmla="*/ 0 h 437"/>
                  <a:gd name="T30" fmla="*/ 0 w 437"/>
                  <a:gd name="T31" fmla="*/ 218 h 437"/>
                  <a:gd name="T32" fmla="*/ 219 w 437"/>
                  <a:gd name="T33" fmla="*/ 437 h 437"/>
                  <a:gd name="T34" fmla="*/ 437 w 437"/>
                  <a:gd name="T35" fmla="*/ 218 h 437"/>
                  <a:gd name="T36" fmla="*/ 219 w 437"/>
                  <a:gd name="T37"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7" h="437">
                    <a:moveTo>
                      <a:pt x="145" y="119"/>
                    </a:moveTo>
                    <a:cubicBezTo>
                      <a:pt x="127" y="119"/>
                      <a:pt x="110" y="142"/>
                      <a:pt x="126" y="159"/>
                    </a:cubicBezTo>
                    <a:cubicBezTo>
                      <a:pt x="197" y="237"/>
                      <a:pt x="197" y="237"/>
                      <a:pt x="197" y="237"/>
                    </a:cubicBezTo>
                    <a:cubicBezTo>
                      <a:pt x="201" y="242"/>
                      <a:pt x="207" y="245"/>
                      <a:pt x="214" y="245"/>
                    </a:cubicBezTo>
                    <a:cubicBezTo>
                      <a:pt x="276" y="245"/>
                      <a:pt x="276" y="245"/>
                      <a:pt x="276" y="245"/>
                    </a:cubicBezTo>
                    <a:cubicBezTo>
                      <a:pt x="306" y="245"/>
                      <a:pt x="309" y="196"/>
                      <a:pt x="276" y="196"/>
                    </a:cubicBezTo>
                    <a:cubicBezTo>
                      <a:pt x="225" y="196"/>
                      <a:pt x="225" y="196"/>
                      <a:pt x="225" y="196"/>
                    </a:cubicBezTo>
                    <a:cubicBezTo>
                      <a:pt x="161" y="126"/>
                      <a:pt x="161" y="126"/>
                      <a:pt x="161" y="126"/>
                    </a:cubicBezTo>
                    <a:cubicBezTo>
                      <a:pt x="156" y="121"/>
                      <a:pt x="151" y="119"/>
                      <a:pt x="145" y="119"/>
                    </a:cubicBezTo>
                    <a:moveTo>
                      <a:pt x="219" y="388"/>
                    </a:moveTo>
                    <a:cubicBezTo>
                      <a:pt x="124" y="388"/>
                      <a:pt x="48" y="312"/>
                      <a:pt x="48" y="218"/>
                    </a:cubicBezTo>
                    <a:cubicBezTo>
                      <a:pt x="48" y="124"/>
                      <a:pt x="124" y="48"/>
                      <a:pt x="219" y="48"/>
                    </a:cubicBezTo>
                    <a:cubicBezTo>
                      <a:pt x="313" y="48"/>
                      <a:pt x="388" y="124"/>
                      <a:pt x="388" y="218"/>
                    </a:cubicBezTo>
                    <a:cubicBezTo>
                      <a:pt x="388" y="312"/>
                      <a:pt x="313" y="388"/>
                      <a:pt x="219" y="388"/>
                    </a:cubicBezTo>
                    <a:moveTo>
                      <a:pt x="219" y="0"/>
                    </a:moveTo>
                    <a:cubicBezTo>
                      <a:pt x="98" y="0"/>
                      <a:pt x="0" y="97"/>
                      <a:pt x="0" y="218"/>
                    </a:cubicBezTo>
                    <a:cubicBezTo>
                      <a:pt x="0" y="339"/>
                      <a:pt x="98" y="437"/>
                      <a:pt x="219" y="437"/>
                    </a:cubicBezTo>
                    <a:cubicBezTo>
                      <a:pt x="339" y="437"/>
                      <a:pt x="437" y="339"/>
                      <a:pt x="437" y="218"/>
                    </a:cubicBezTo>
                    <a:cubicBezTo>
                      <a:pt x="437" y="97"/>
                      <a:pt x="339" y="0"/>
                      <a:pt x="219" y="0"/>
                    </a:cubicBezTo>
                  </a:path>
                </a:pathLst>
              </a:custGeom>
              <a:solidFill>
                <a:sysClr val="window" lastClr="FFFFFF"/>
              </a:solidFill>
              <a:ln>
                <a:noFill/>
              </a:ln>
            </p:spPr>
            <p:txBody>
              <a:bodyPr vert="horz" wrap="square" lIns="91440" tIns="45720" rIns="91440" bIns="45720" numCol="1" anchor="t" anchorCtr="0" compatLnSpc="1"/>
              <a:lstStyle/>
              <a:p>
                <a:endParaRPr lang="zh-CN" altLang="en-US" dirty="0"/>
              </a:p>
            </p:txBody>
          </p:sp>
          <p:sp>
            <p:nvSpPr>
              <p:cNvPr id="53" name="文本框 72"/>
              <p:cNvSpPr txBox="1"/>
              <p:nvPr/>
            </p:nvSpPr>
            <p:spPr>
              <a:xfrm>
                <a:off x="6679047" y="2436812"/>
                <a:ext cx="1739465" cy="368310"/>
              </a:xfrm>
              <a:prstGeom prst="rect">
                <a:avLst/>
              </a:prstGeom>
              <a:noFill/>
            </p:spPr>
            <p:txBody>
              <a:bodyPr wrap="square" rtlCol="0">
                <a:spAutoFit/>
              </a:bodyPr>
              <a:lstStyle/>
              <a:p>
                <a:pPr algn="just">
                  <a:lnSpc>
                    <a:spcPct val="150000"/>
                  </a:lnSpc>
                </a:pPr>
                <a:r>
                  <a:rPr lang="zh-CN" altLang="en-US" sz="1200" dirty="0">
                    <a:solidFill>
                      <a:sysClr val="window" lastClr="FFFFFF"/>
                    </a:solidFill>
                    <a:latin typeface="微软雅黑" panose="020B0503020204020204" charset="-122"/>
                    <a:ea typeface="微软雅黑" panose="020B0503020204020204" charset="-122"/>
                  </a:rPr>
                  <a:t>卡达克塑料加生产基地</a:t>
                </a:r>
              </a:p>
            </p:txBody>
          </p:sp>
        </p:grpSp>
        <p:sp>
          <p:nvSpPr>
            <p:cNvPr id="75" name="圆角矩形 74"/>
            <p:cNvSpPr/>
            <p:nvPr/>
          </p:nvSpPr>
          <p:spPr>
            <a:xfrm>
              <a:off x="16209" y="7053"/>
              <a:ext cx="2388" cy="2169"/>
            </a:xfrm>
            <a:prstGeom prst="roundRect">
              <a:avLst>
                <a:gd name="adj" fmla="val 0"/>
              </a:avLst>
            </a:prstGeom>
            <a:blipFill rotWithShape="1">
              <a:blip r:embed="rId7" cstate="print"/>
              <a:stretch>
                <a:fillRect/>
              </a:stretch>
            </a:blipFill>
            <a:ln w="19050" cap="flat" cmpd="sng" algn="ctr">
              <a:solidFill>
                <a:sysClr val="window" lastClr="FFFFFF">
                  <a:lumMod val="85000"/>
                </a:sysClr>
              </a:solidFill>
              <a:prstDash val="solid"/>
            </a:ln>
            <a:effectLst>
              <a:outerShdw blurRad="228600" dist="190500" dir="8100000" algn="tr" rotWithShape="0">
                <a:prstClr val="black">
                  <a:alpha val="40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77" name="矩形 76"/>
            <p:cNvSpPr>
              <a:spLocks noChangeArrowheads="1"/>
            </p:cNvSpPr>
            <p:nvPr/>
          </p:nvSpPr>
          <p:spPr bwMode="auto">
            <a:xfrm>
              <a:off x="13650" y="7148"/>
              <a:ext cx="2376" cy="1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gn="just">
                <a:lnSpc>
                  <a:spcPct val="130000"/>
                </a:lnSpc>
              </a:pPr>
              <a:r>
                <a:rPr lang="zh-CN" altLang="en-US" sz="1400" spc="-100" dirty="0">
                  <a:solidFill>
                    <a:sysClr val="windowText" lastClr="000000"/>
                  </a:solidFill>
                  <a:uFillTx/>
                  <a:latin typeface="微软雅黑" panose="020B0503020204020204" charset="-122"/>
                  <a:ea typeface="微软雅黑" panose="020B0503020204020204" charset="-122"/>
                  <a:sym typeface="+mn-ea"/>
                </a:rPr>
                <a:t>组建于</a:t>
              </a:r>
              <a:r>
                <a:rPr lang="en-US" altLang="zh-CN" sz="1400" spc="-100" dirty="0">
                  <a:solidFill>
                    <a:sysClr val="windowText" lastClr="000000"/>
                  </a:solidFill>
                  <a:uFillTx/>
                  <a:latin typeface="微软雅黑" panose="020B0503020204020204" charset="-122"/>
                  <a:ea typeface="微软雅黑" panose="020B0503020204020204" charset="-122"/>
                  <a:sym typeface="+mn-ea"/>
                </a:rPr>
                <a:t>2017</a:t>
              </a:r>
              <a:r>
                <a:rPr lang="zh-CN" altLang="en-US" sz="1400" spc="-100" dirty="0">
                  <a:solidFill>
                    <a:sysClr val="windowText" lastClr="000000"/>
                  </a:solidFill>
                  <a:uFillTx/>
                  <a:latin typeface="微软雅黑" panose="020B0503020204020204" charset="-122"/>
                  <a:ea typeface="微软雅黑" panose="020B0503020204020204" charset="-122"/>
                  <a:sym typeface="+mn-ea"/>
                </a:rPr>
                <a:t>年</a:t>
              </a:r>
              <a:r>
                <a:rPr lang="en-US" altLang="zh-CN" sz="1400" spc="-100" dirty="0">
                  <a:solidFill>
                    <a:sysClr val="windowText" lastClr="000000"/>
                  </a:solidFill>
                  <a:uFillTx/>
                  <a:latin typeface="微软雅黑" panose="020B0503020204020204" charset="-122"/>
                  <a:ea typeface="微软雅黑" panose="020B0503020204020204" charset="-122"/>
                  <a:sym typeface="+mn-ea"/>
                </a:rPr>
                <a:t>5</a:t>
              </a:r>
              <a:r>
                <a:rPr lang="zh-CN" altLang="en-US" sz="1400" spc="-100" dirty="0">
                  <a:solidFill>
                    <a:sysClr val="windowText" lastClr="000000"/>
                  </a:solidFill>
                  <a:uFillTx/>
                  <a:latin typeface="微软雅黑" panose="020B0503020204020204" charset="-122"/>
                  <a:ea typeface="微软雅黑" panose="020B0503020204020204" charset="-122"/>
                  <a:sym typeface="+mn-ea"/>
                </a:rPr>
                <a:t>月主要用于集中研发生产汽车功能性塑料件，</a:t>
              </a:r>
            </a:p>
          </p:txBody>
        </p:sp>
        <p:grpSp>
          <p:nvGrpSpPr>
            <p:cNvPr id="78" name="组合 77"/>
            <p:cNvGrpSpPr/>
            <p:nvPr/>
          </p:nvGrpSpPr>
          <p:grpSpPr>
            <a:xfrm>
              <a:off x="12040" y="6054"/>
              <a:ext cx="1575" cy="1180"/>
              <a:chOff x="7645446" y="1219336"/>
              <a:chExt cx="1000117" cy="749305"/>
            </a:xfrm>
          </p:grpSpPr>
          <p:sp>
            <p:nvSpPr>
              <p:cNvPr id="79" name="Freeform 5"/>
              <p:cNvSpPr/>
              <p:nvPr/>
            </p:nvSpPr>
            <p:spPr bwMode="auto">
              <a:xfrm>
                <a:off x="7737915" y="1219336"/>
                <a:ext cx="845439" cy="749305"/>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100000">
                    <a:sysClr val="window" lastClr="FFFFFF"/>
                  </a:gs>
                  <a:gs pos="0">
                    <a:sysClr val="window" lastClr="FFFFFF">
                      <a:lumMod val="85000"/>
                    </a:sysClr>
                  </a:gs>
                </a:gsLst>
                <a:lin ang="2700000" scaled="1"/>
              </a:gradFill>
              <a:ln w="19050">
                <a:gradFill flip="none" rotWithShape="1">
                  <a:gsLst>
                    <a:gs pos="0">
                      <a:sysClr val="window" lastClr="FFFFFF"/>
                    </a:gs>
                    <a:gs pos="100000">
                      <a:sysClr val="window" lastClr="FFFFFF">
                        <a:lumMod val="85000"/>
                      </a:sysClr>
                    </a:gs>
                  </a:gsLst>
                  <a:lin ang="2700000" scaled="1"/>
                  <a:tileRect/>
                </a:gradFill>
              </a:ln>
              <a:effectLst>
                <a:outerShdw blurRad="254000" dist="101600" dir="2700000" algn="tl" rotWithShape="0">
                  <a:prstClr val="black">
                    <a:alpha val="30000"/>
                  </a:prstClr>
                </a:outerShdw>
                <a:softEdge rad="0"/>
              </a:effectLst>
            </p:spPr>
            <p:txBody>
              <a:bodyPr vert="horz" wrap="square" lIns="91440" tIns="45720" rIns="91440" bIns="45720" numCol="1" anchor="t" anchorCtr="0" compatLnSpc="1"/>
              <a:lstStyle/>
              <a:p>
                <a:endParaRPr lang="zh-CN" altLang="en-US">
                  <a:solidFill>
                    <a:prstClr val="black"/>
                  </a:solidFill>
                  <a:latin typeface="Arial" panose="020B0604020202020204" pitchFamily="34" charset="0"/>
                  <a:ea typeface="微软雅黑" panose="020B0503020204020204" charset="-122"/>
                  <a:sym typeface="Arial" panose="020B0604020202020204" pitchFamily="34" charset="0"/>
                </a:endParaRPr>
              </a:p>
            </p:txBody>
          </p:sp>
          <p:grpSp>
            <p:nvGrpSpPr>
              <p:cNvPr id="80" name="组合 79"/>
              <p:cNvGrpSpPr/>
              <p:nvPr/>
            </p:nvGrpSpPr>
            <p:grpSpPr>
              <a:xfrm>
                <a:off x="7645446" y="1234183"/>
                <a:ext cx="1000117" cy="683254"/>
                <a:chOff x="4123036" y="1197871"/>
                <a:chExt cx="1000117" cy="683254"/>
              </a:xfrm>
            </p:grpSpPr>
            <p:sp>
              <p:nvSpPr>
                <p:cNvPr id="81" name="文本框 65"/>
                <p:cNvSpPr txBox="1"/>
                <p:nvPr/>
              </p:nvSpPr>
              <p:spPr>
                <a:xfrm>
                  <a:off x="4123036" y="1197871"/>
                  <a:ext cx="1000117" cy="583569"/>
                </a:xfrm>
                <a:prstGeom prst="rect">
                  <a:avLst/>
                </a:prstGeom>
                <a:noFill/>
              </p:spPr>
              <p:txBody>
                <a:bodyPr wrap="square" rtlCol="0">
                  <a:spAutoFit/>
                </a:bodyPr>
                <a:lstStyle/>
                <a:p>
                  <a:pPr algn="ctr"/>
                  <a:r>
                    <a:rPr lang="en-US" altLang="zh-CN" sz="3200" dirty="0" smtClean="0">
                      <a:gradFill>
                        <a:gsLst>
                          <a:gs pos="0">
                            <a:srgbClr val="007BD3"/>
                          </a:gs>
                          <a:gs pos="100000">
                            <a:srgbClr val="034373"/>
                          </a:gs>
                        </a:gsLst>
                        <a:path path="circle">
                          <a:fillToRect t="100000" r="100000"/>
                        </a:path>
                        <a:tileRect l="-100000" b="-100000"/>
                      </a:gradFill>
                      <a:latin typeface="Impact" panose="020B0806030902050204" pitchFamily="34" charset="0"/>
                    </a:rPr>
                    <a:t>04</a:t>
                  </a:r>
                </a:p>
              </p:txBody>
            </p:sp>
            <p:sp>
              <p:nvSpPr>
                <p:cNvPr id="82" name="文本框 66"/>
                <p:cNvSpPr txBox="1"/>
                <p:nvPr/>
              </p:nvSpPr>
              <p:spPr>
                <a:xfrm>
                  <a:off x="4266701" y="1619515"/>
                  <a:ext cx="740410" cy="261610"/>
                </a:xfrm>
                <a:prstGeom prst="rect">
                  <a:avLst/>
                </a:prstGeom>
                <a:noFill/>
              </p:spPr>
              <p:txBody>
                <a:bodyPr wrap="square" rtlCol="0">
                  <a:spAutoFit/>
                </a:bodyPr>
                <a:lstStyle/>
                <a:p>
                  <a:pPr algn="ctr"/>
                  <a:r>
                    <a:rPr lang="en-US" altLang="zh-CN" sz="1050" dirty="0" smtClean="0">
                      <a:solidFill>
                        <a:sysClr val="windowText" lastClr="000000">
                          <a:lumMod val="50000"/>
                          <a:lumOff val="50000"/>
                        </a:sysClr>
                      </a:solidFill>
                      <a:latin typeface="LiHei Pro" panose="020B0500000000000000" pitchFamily="34" charset="-122"/>
                      <a:ea typeface="LiHei Pro" panose="020B0500000000000000" pitchFamily="34" charset="-122"/>
                    </a:rPr>
                    <a:t>OPTION</a:t>
                  </a:r>
                  <a:endParaRPr lang="zh-CN" altLang="en-US" sz="1050" dirty="0">
                    <a:solidFill>
                      <a:sysClr val="windowText" lastClr="000000">
                        <a:lumMod val="50000"/>
                        <a:lumOff val="50000"/>
                      </a:sysClr>
                    </a:solidFill>
                    <a:latin typeface="LiHei Pro" panose="020B0500000000000000" pitchFamily="34" charset="-122"/>
                    <a:ea typeface="LiHei Pro" panose="020B0500000000000000" pitchFamily="34" charset="-122"/>
                  </a:endParaRPr>
                </a:p>
              </p:txBody>
            </p:sp>
          </p:gr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1000" fill="hold"/>
                                        <p:tgtEl>
                                          <p:spTgt spid="7"/>
                                        </p:tgtEl>
                                        <p:attrNameLst>
                                          <p:attrName>ppt_x</p:attrName>
                                        </p:attrNameLst>
                                      </p:cBhvr>
                                      <p:tavLst>
                                        <p:tav tm="0">
                                          <p:val>
                                            <p:strVal val="0-#ppt_w/2"/>
                                          </p:val>
                                        </p:tav>
                                        <p:tav tm="100000">
                                          <p:val>
                                            <p:strVal val="#ppt_x"/>
                                          </p:val>
                                        </p:tav>
                                      </p:tavLst>
                                    </p:anim>
                                    <p:anim calcmode="lin" valueType="num">
                                      <p:cBhvr additive="base">
                                        <p:cTn id="13" dur="10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1000" fill="hold"/>
                                        <p:tgtEl>
                                          <p:spTgt spid="50"/>
                                        </p:tgtEl>
                                        <p:attrNameLst>
                                          <p:attrName>ppt_x</p:attrName>
                                        </p:attrNameLst>
                                      </p:cBhvr>
                                      <p:tavLst>
                                        <p:tav tm="0">
                                          <p:val>
                                            <p:strVal val="#ppt_x"/>
                                          </p:val>
                                        </p:tav>
                                        <p:tav tm="100000">
                                          <p:val>
                                            <p:strVal val="#ppt_x"/>
                                          </p:val>
                                        </p:tav>
                                      </p:tavLst>
                                    </p:anim>
                                    <p:anim calcmode="lin" valueType="num">
                                      <p:cBhvr additive="base">
                                        <p:cTn id="18" dur="1000" fill="hold"/>
                                        <p:tgtEl>
                                          <p:spTgt spid="50"/>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2"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1000" fill="hold"/>
                                        <p:tgtEl>
                                          <p:spTgt spid="76"/>
                                        </p:tgtEl>
                                        <p:attrNameLst>
                                          <p:attrName>ppt_x</p:attrName>
                                        </p:attrNameLst>
                                      </p:cBhvr>
                                      <p:tavLst>
                                        <p:tav tm="0">
                                          <p:val>
                                            <p:strVal val="1+#ppt_w/2"/>
                                          </p:val>
                                        </p:tav>
                                        <p:tav tm="100000">
                                          <p:val>
                                            <p:strVal val="#ppt_x"/>
                                          </p:val>
                                        </p:tav>
                                      </p:tavLst>
                                    </p:anim>
                                    <p:anim calcmode="lin" valueType="num">
                                      <p:cBhvr additive="base">
                                        <p:cTn id="23" dur="1000" fill="hold"/>
                                        <p:tgtEl>
                                          <p:spTgt spid="76"/>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4"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1000" fill="hold"/>
                                        <p:tgtEl>
                                          <p:spTgt spid="33"/>
                                        </p:tgtEl>
                                        <p:attrNameLst>
                                          <p:attrName>ppt_x</p:attrName>
                                        </p:attrNameLst>
                                      </p:cBhvr>
                                      <p:tavLst>
                                        <p:tav tm="0">
                                          <p:val>
                                            <p:strVal val="#ppt_x"/>
                                          </p:val>
                                        </p:tav>
                                        <p:tav tm="100000">
                                          <p:val>
                                            <p:strVal val="#ppt_x"/>
                                          </p:val>
                                        </p:tav>
                                      </p:tavLst>
                                    </p:anim>
                                    <p:anim calcmode="lin" valueType="num">
                                      <p:cBhvr additive="base">
                                        <p:cTn id="28" dur="10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60045" y="216535"/>
            <a:ext cx="800735" cy="802005"/>
            <a:chOff x="1232288" y="3842075"/>
            <a:chExt cx="1784148" cy="1784148"/>
          </a:xfrm>
        </p:grpSpPr>
        <p:sp>
          <p:nvSpPr>
            <p:cNvPr id="26" name="椭圆 25"/>
            <p:cNvSpPr/>
            <p:nvPr/>
          </p:nvSpPr>
          <p:spPr>
            <a:xfrm>
              <a:off x="1232288" y="3842075"/>
              <a:ext cx="1784148" cy="1784148"/>
            </a:xfrm>
            <a:prstGeom prst="ellipse">
              <a:avLst/>
            </a:prstGeom>
            <a:gradFill flip="none" rotWithShape="1">
              <a:gsLst>
                <a:gs pos="0">
                  <a:srgbClr val="CBCBCB"/>
                </a:gs>
                <a:gs pos="100000">
                  <a:srgbClr val="F3F3F3"/>
                </a:gs>
              </a:gsLst>
              <a:lin ang="2700000" scaled="1"/>
              <a:tileRect/>
            </a:gradFill>
            <a:ln w="31750">
              <a:gradFill flip="none" rotWithShape="1">
                <a:gsLst>
                  <a:gs pos="0">
                    <a:schemeClr val="bg1"/>
                  </a:gs>
                  <a:gs pos="100000">
                    <a:srgbClr val="CBCBCB"/>
                  </a:gs>
                </a:gsLst>
                <a:lin ang="2700000" scaled="1"/>
                <a:tileRect/>
              </a:gradFill>
            </a:ln>
            <a:effectLst>
              <a:outerShdw blurRad="1270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椭圆 26"/>
            <p:cNvSpPr/>
            <p:nvPr/>
          </p:nvSpPr>
          <p:spPr>
            <a:xfrm>
              <a:off x="1475343" y="4084950"/>
              <a:ext cx="1326944" cy="1327280"/>
            </a:xfrm>
            <a:prstGeom prst="ellipse">
              <a:avLst/>
            </a:prstGeom>
            <a:solidFill>
              <a:schemeClr val="bg2"/>
            </a:solidFill>
            <a:ln>
              <a:noFill/>
            </a:ln>
            <a:effectLst>
              <a:innerShdw blurRad="101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3" name="文本框 12"/>
          <p:cNvSpPr txBox="1"/>
          <p:nvPr/>
        </p:nvSpPr>
        <p:spPr>
          <a:xfrm>
            <a:off x="1433195" y="314325"/>
            <a:ext cx="1808480" cy="613410"/>
          </a:xfrm>
          <a:prstGeom prst="rect">
            <a:avLst/>
          </a:prstGeom>
          <a:noFill/>
        </p:spPr>
        <p:txBody>
          <a:bodyPr wrap="none" rtlCol="0" anchor="t">
            <a:spAutoFit/>
          </a:bodyPr>
          <a:lstStyle/>
          <a:p>
            <a:r>
              <a:rPr lang="zh-CN" altLang="zh-CN" sz="3200" b="1" dirty="0" smtClean="0">
                <a:gradFill>
                  <a:gsLst>
                    <a:gs pos="0">
                      <a:srgbClr val="007BD3"/>
                    </a:gs>
                    <a:gs pos="100000">
                      <a:srgbClr val="034373"/>
                    </a:gs>
                  </a:gsLst>
                  <a:path path="circle">
                    <a:fillToRect t="100000" r="100000"/>
                  </a:path>
                  <a:tileRect l="-100000" b="-100000"/>
                </a:gradFill>
                <a:latin typeface="Impact" panose="020B0806030902050204" pitchFamily="34" charset="0"/>
                <a:ea typeface="微软雅黑" panose="020B0503020204020204" charset="-122"/>
                <a:sym typeface="+mn-ea"/>
              </a:rPr>
              <a:t>企业文化</a:t>
            </a:r>
          </a:p>
        </p:txBody>
      </p:sp>
      <p:sp>
        <p:nvSpPr>
          <p:cNvPr id="264" name="六边形 263"/>
          <p:cNvSpPr/>
          <p:nvPr/>
        </p:nvSpPr>
        <p:spPr>
          <a:xfrm>
            <a:off x="6792035" y="2213904"/>
            <a:ext cx="1724307" cy="1485935"/>
          </a:xfrm>
          <a:prstGeom prst="hexagon">
            <a:avLst/>
          </a:prstGeom>
          <a:gradFill>
            <a:gsLst>
              <a:gs pos="0">
                <a:srgbClr val="007BD3"/>
              </a:gs>
              <a:gs pos="100000">
                <a:srgbClr val="034373"/>
              </a:gs>
            </a:gsLst>
            <a:lin ang="5820000" scaled="0"/>
          </a:gradFill>
          <a:ln w="25400" cap="flat" cmpd="sng" algn="ctr">
            <a:noFill/>
            <a:prstDash val="solid"/>
          </a:ln>
          <a:effectLst>
            <a:innerShdw blurRad="139700" dist="50800" dir="10800000">
              <a:srgbClr val="000000">
                <a:alpha val="43000"/>
              </a:srgb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r>
              <a:rPr lang="zh-CN" altLang="en-US" sz="2500" dirty="0">
                <a:solidFill>
                  <a:prstClr val="white"/>
                </a:solidFill>
                <a:latin typeface="微软雅黑" panose="020B0503020204020204" charset="-122"/>
                <a:ea typeface="微软雅黑" panose="020B0503020204020204" charset="-122"/>
              </a:rPr>
              <a:t>理念</a:t>
            </a:r>
          </a:p>
        </p:txBody>
      </p:sp>
      <p:sp>
        <p:nvSpPr>
          <p:cNvPr id="265" name="六边形 264"/>
          <p:cNvSpPr/>
          <p:nvPr/>
        </p:nvSpPr>
        <p:spPr>
          <a:xfrm>
            <a:off x="5331641" y="3011513"/>
            <a:ext cx="1724307" cy="1485935"/>
          </a:xfrm>
          <a:prstGeom prst="hexagon">
            <a:avLst/>
          </a:prstGeom>
          <a:blipFill dpi="0" rotWithShape="1">
            <a:blip r:embed="rId3"/>
            <a:srcRect/>
            <a:stretch>
              <a:fillRect/>
            </a:stretch>
          </a:blipFill>
          <a:ln w="25400" cap="flat" cmpd="sng" algn="ctr">
            <a:solidFill>
              <a:sysClr val="window" lastClr="FFFFFF"/>
            </a:solidFill>
            <a:prstDash val="solid"/>
          </a:ln>
          <a:effectLst>
            <a:outerShdw blurRad="177800" dist="152400" dir="8100000" algn="tr" rotWithShape="0">
              <a:prstClr val="black">
                <a:alpha val="29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266" name="六边形 265"/>
          <p:cNvSpPr/>
          <p:nvPr/>
        </p:nvSpPr>
        <p:spPr>
          <a:xfrm>
            <a:off x="8252428" y="2758149"/>
            <a:ext cx="2308649" cy="1989495"/>
          </a:xfrm>
          <a:prstGeom prst="hexagon">
            <a:avLst/>
          </a:prstGeom>
          <a:blipFill>
            <a:blip r:embed="rId4"/>
            <a:stretch>
              <a:fillRect/>
            </a:stretch>
          </a:blipFill>
          <a:ln w="25400" cap="flat" cmpd="sng" algn="ctr">
            <a:solidFill>
              <a:sysClr val="window" lastClr="FFFFFF"/>
            </a:solidFill>
            <a:prstDash val="solid"/>
          </a:ln>
          <a:effectLst>
            <a:outerShdw blurRad="177800" dist="152400" dir="8100000" algn="tr" rotWithShape="0">
              <a:prstClr val="black">
                <a:alpha val="29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267" name="六边形 266"/>
          <p:cNvSpPr/>
          <p:nvPr/>
        </p:nvSpPr>
        <p:spPr>
          <a:xfrm>
            <a:off x="6796729" y="3819671"/>
            <a:ext cx="1724307" cy="1485935"/>
          </a:xfrm>
          <a:prstGeom prst="hexagon">
            <a:avLst/>
          </a:prstGeom>
          <a:gradFill>
            <a:gsLst>
              <a:gs pos="0">
                <a:srgbClr val="007BD3"/>
              </a:gs>
              <a:gs pos="100000">
                <a:srgbClr val="034373"/>
              </a:gs>
            </a:gsLst>
            <a:lin ang="5820000" scaled="0"/>
          </a:gradFill>
          <a:ln w="25400" cap="flat" cmpd="sng" algn="ctr">
            <a:noFill/>
            <a:prstDash val="solid"/>
          </a:ln>
          <a:effectLst>
            <a:innerShdw blurRad="139700" dist="50800" dir="10800000">
              <a:srgbClr val="000000">
                <a:alpha val="43000"/>
              </a:srgb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r>
              <a:rPr lang="zh-CN" altLang="en-US" sz="2500" dirty="0">
                <a:solidFill>
                  <a:prstClr val="white"/>
                </a:solidFill>
                <a:latin typeface="微软雅黑" panose="020B0503020204020204" charset="-122"/>
                <a:ea typeface="微软雅黑" panose="020B0503020204020204" charset="-122"/>
              </a:rPr>
              <a:t>使命</a:t>
            </a:r>
          </a:p>
        </p:txBody>
      </p:sp>
      <p:sp>
        <p:nvSpPr>
          <p:cNvPr id="268" name="六边形 267"/>
          <p:cNvSpPr/>
          <p:nvPr/>
        </p:nvSpPr>
        <p:spPr>
          <a:xfrm>
            <a:off x="1774957" y="2730204"/>
            <a:ext cx="2308649" cy="1989495"/>
          </a:xfrm>
          <a:prstGeom prst="hexagon">
            <a:avLst/>
          </a:prstGeom>
          <a:blipFill>
            <a:blip r:embed="rId5"/>
            <a:stretch>
              <a:fillRect/>
            </a:stretch>
          </a:blipFill>
          <a:ln w="25400" cap="flat" cmpd="sng" algn="ctr">
            <a:solidFill>
              <a:sysClr val="window" lastClr="FFFFFF"/>
            </a:solidFill>
            <a:prstDash val="solid"/>
          </a:ln>
          <a:effectLst>
            <a:outerShdw blurRad="177800" dist="152400" dir="8100000" algn="tr" rotWithShape="0">
              <a:prstClr val="black">
                <a:alpha val="29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269" name="六边形 268"/>
          <p:cNvSpPr/>
          <p:nvPr/>
        </p:nvSpPr>
        <p:spPr>
          <a:xfrm>
            <a:off x="3871248" y="3807247"/>
            <a:ext cx="1724307" cy="1485935"/>
          </a:xfrm>
          <a:prstGeom prst="hexagon">
            <a:avLst/>
          </a:prstGeom>
          <a:gradFill>
            <a:gsLst>
              <a:gs pos="0">
                <a:srgbClr val="007BD3"/>
              </a:gs>
              <a:gs pos="100000">
                <a:srgbClr val="034373"/>
              </a:gs>
            </a:gsLst>
            <a:lin ang="5820000" scaled="0"/>
          </a:gradFill>
          <a:ln w="25400" cap="flat" cmpd="sng" algn="ctr">
            <a:noFill/>
            <a:prstDash val="solid"/>
          </a:ln>
          <a:effectLst>
            <a:innerShdw blurRad="139700" dist="50800" dir="10800000">
              <a:srgbClr val="000000">
                <a:alpha val="43000"/>
              </a:srgb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r>
              <a:rPr lang="zh-CN" altLang="en-US" sz="2500" dirty="0">
                <a:solidFill>
                  <a:prstClr val="white"/>
                </a:solidFill>
                <a:latin typeface="微软雅黑" panose="020B0503020204020204" charset="-122"/>
                <a:ea typeface="微软雅黑" panose="020B0503020204020204" charset="-122"/>
              </a:rPr>
              <a:t>目标</a:t>
            </a:r>
          </a:p>
        </p:txBody>
      </p:sp>
      <p:sp>
        <p:nvSpPr>
          <p:cNvPr id="270" name="六边形 269"/>
          <p:cNvSpPr/>
          <p:nvPr/>
        </p:nvSpPr>
        <p:spPr>
          <a:xfrm>
            <a:off x="3851201" y="2187070"/>
            <a:ext cx="1724307" cy="1485935"/>
          </a:xfrm>
          <a:prstGeom prst="hexagon">
            <a:avLst/>
          </a:prstGeom>
          <a:gradFill>
            <a:gsLst>
              <a:gs pos="0">
                <a:srgbClr val="007BD3"/>
              </a:gs>
              <a:gs pos="100000">
                <a:srgbClr val="034373"/>
              </a:gs>
            </a:gsLst>
            <a:lin ang="5820000" scaled="0"/>
          </a:gradFill>
          <a:ln w="25400" cap="flat" cmpd="sng" algn="ctr">
            <a:noFill/>
            <a:prstDash val="solid"/>
          </a:ln>
          <a:effectLst>
            <a:innerShdw blurRad="139700" dist="50800" dir="10800000">
              <a:srgbClr val="000000">
                <a:alpha val="43000"/>
              </a:srgb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r>
              <a:rPr lang="zh-CN" altLang="en-US" sz="2500" dirty="0">
                <a:solidFill>
                  <a:prstClr val="white"/>
                </a:solidFill>
                <a:latin typeface="微软雅黑" panose="020B0503020204020204" charset="-122"/>
                <a:ea typeface="微软雅黑" panose="020B0503020204020204" charset="-122"/>
              </a:rPr>
              <a:t>定位</a:t>
            </a:r>
          </a:p>
        </p:txBody>
      </p:sp>
      <p:sp>
        <p:nvSpPr>
          <p:cNvPr id="271" name="六边形 270"/>
          <p:cNvSpPr/>
          <p:nvPr/>
        </p:nvSpPr>
        <p:spPr>
          <a:xfrm>
            <a:off x="5331643" y="4627862"/>
            <a:ext cx="1724307" cy="1485935"/>
          </a:xfrm>
          <a:prstGeom prst="hexagon">
            <a:avLst/>
          </a:prstGeom>
          <a:blipFill>
            <a:blip r:embed="rId6"/>
            <a:stretch>
              <a:fillRect/>
            </a:stretch>
          </a:blipFill>
          <a:ln w="25400" cap="flat" cmpd="sng" algn="ctr">
            <a:solidFill>
              <a:sysClr val="window" lastClr="FFFFFF"/>
            </a:solidFill>
            <a:prstDash val="solid"/>
          </a:ln>
          <a:effectLst>
            <a:outerShdw blurRad="177800" dist="152400" dir="8100000" algn="tr" rotWithShape="0">
              <a:prstClr val="black">
                <a:alpha val="29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272" name="六边形 271"/>
          <p:cNvSpPr/>
          <p:nvPr/>
        </p:nvSpPr>
        <p:spPr>
          <a:xfrm>
            <a:off x="5331640" y="1434361"/>
            <a:ext cx="1724307" cy="1485935"/>
          </a:xfrm>
          <a:prstGeom prst="hexagon">
            <a:avLst/>
          </a:prstGeom>
          <a:blipFill>
            <a:blip r:embed="rId7"/>
            <a:stretch>
              <a:fillRect/>
            </a:stretch>
          </a:blipFill>
          <a:ln w="25400" cap="flat" cmpd="sng" algn="ctr">
            <a:solidFill>
              <a:sysClr val="window" lastClr="FFFFFF"/>
            </a:solidFill>
            <a:prstDash val="solid"/>
          </a:ln>
          <a:effectLst>
            <a:outerShdw blurRad="177800" dist="152400" dir="8100000" algn="tr" rotWithShape="0">
              <a:prstClr val="black">
                <a:alpha val="29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p>
        </p:txBody>
      </p:sp>
      <p:sp>
        <p:nvSpPr>
          <p:cNvPr id="273" name="TextBox 10"/>
          <p:cNvSpPr txBox="1"/>
          <p:nvPr/>
        </p:nvSpPr>
        <p:spPr>
          <a:xfrm>
            <a:off x="507405" y="1651081"/>
            <a:ext cx="3059343" cy="760730"/>
          </a:xfrm>
          <a:prstGeom prst="rect">
            <a:avLst/>
          </a:prstGeom>
          <a:noFill/>
        </p:spPr>
        <p:txBody>
          <a:bodyPr wrap="square" rtlCol="0">
            <a:spAutoFit/>
          </a:bodyPr>
          <a:lstStyle/>
          <a:p>
            <a:pPr algn="r">
              <a:lnSpc>
                <a:spcPct val="150000"/>
              </a:lnSpc>
              <a:defRPr/>
            </a:pPr>
            <a:r>
              <a:rPr lang="zh-CN" altLang="en-US" b="0" kern="0" dirty="0" smtClean="0">
                <a:gradFill>
                  <a:gsLst>
                    <a:gs pos="0">
                      <a:srgbClr val="007BD3"/>
                    </a:gs>
                    <a:gs pos="100000">
                      <a:srgbClr val="034373"/>
                    </a:gs>
                  </a:gsLst>
                  <a:path path="circle">
                    <a:fillToRect t="100000" r="100000"/>
                  </a:path>
                  <a:tileRect l="-100000" b="-100000"/>
                </a:gradFill>
                <a:latin typeface="Arial" panose="020B0604020202020204" pitchFamily="34" charset="0"/>
                <a:ea typeface="微软雅黑" panose="020B0503020204020204" charset="-122"/>
              </a:rPr>
              <a:t>核心价值观</a:t>
            </a:r>
          </a:p>
          <a:p>
            <a:pPr algn="just">
              <a:lnSpc>
                <a:spcPct val="150000"/>
              </a:lnSpc>
              <a:defRPr/>
            </a:pPr>
            <a:r>
              <a:rPr lang="zh-CN" altLang="en-US" sz="1100" b="0" kern="0" dirty="0">
                <a:solidFill>
                  <a:srgbClr val="646464"/>
                </a:solidFill>
                <a:latin typeface="Arial" panose="020B0604020202020204" pitchFamily="34" charset="0"/>
                <a:ea typeface="微软雅黑" panose="020B0503020204020204" charset="-122"/>
              </a:rPr>
              <a:t>                                          责任 人本 创新 共赢</a:t>
            </a:r>
            <a:endParaRPr lang="en-US" altLang="zh-CN" sz="1100" b="0" kern="0" dirty="0">
              <a:solidFill>
                <a:srgbClr val="646464"/>
              </a:solidFill>
              <a:latin typeface="Arial" panose="020B0604020202020204" pitchFamily="34" charset="0"/>
              <a:ea typeface="微软雅黑" panose="020B0503020204020204" charset="-122"/>
            </a:endParaRPr>
          </a:p>
        </p:txBody>
      </p:sp>
      <p:sp>
        <p:nvSpPr>
          <p:cNvPr id="274" name="TextBox 11"/>
          <p:cNvSpPr txBox="1"/>
          <p:nvPr/>
        </p:nvSpPr>
        <p:spPr>
          <a:xfrm>
            <a:off x="507405" y="4863114"/>
            <a:ext cx="3059343" cy="1268095"/>
          </a:xfrm>
          <a:prstGeom prst="rect">
            <a:avLst/>
          </a:prstGeom>
          <a:noFill/>
        </p:spPr>
        <p:txBody>
          <a:bodyPr wrap="square" rtlCol="0">
            <a:spAutoFit/>
          </a:bodyPr>
          <a:lstStyle/>
          <a:p>
            <a:pPr algn="r">
              <a:lnSpc>
                <a:spcPct val="150000"/>
              </a:lnSpc>
              <a:defRPr/>
            </a:pPr>
            <a:r>
              <a:rPr lang="zh-CN" altLang="en-US" b="0" kern="0" dirty="0" smtClean="0">
                <a:gradFill>
                  <a:gsLst>
                    <a:gs pos="0">
                      <a:srgbClr val="007BD3"/>
                    </a:gs>
                    <a:gs pos="100000">
                      <a:srgbClr val="034373"/>
                    </a:gs>
                  </a:gsLst>
                  <a:path path="circle">
                    <a:fillToRect t="100000" r="100000"/>
                  </a:path>
                  <a:tileRect l="-100000" b="-100000"/>
                </a:gradFill>
                <a:latin typeface="Arial" panose="020B0604020202020204" pitchFamily="34" charset="0"/>
                <a:ea typeface="微软雅黑" panose="020B0503020204020204" charset="-122"/>
              </a:rPr>
              <a:t>企业愿景</a:t>
            </a:r>
          </a:p>
          <a:p>
            <a:pPr algn="just">
              <a:lnSpc>
                <a:spcPct val="150000"/>
              </a:lnSpc>
              <a:defRPr/>
            </a:pPr>
            <a:r>
              <a:rPr lang="zh-CN" altLang="en-US" sz="1100" kern="0" dirty="0">
                <a:solidFill>
                  <a:srgbClr val="646464"/>
                </a:solidFill>
                <a:latin typeface="Arial" panose="020B0604020202020204" pitchFamily="34" charset="0"/>
                <a:ea typeface="微软雅黑" panose="020B0503020204020204" charset="-122"/>
                <a:sym typeface="+mn-ea"/>
              </a:rPr>
              <a:t>聚焦汽车发动机排气系统解决方案，为客户提供高品质的先进产品和服务，力争成为所在领域的领先者.</a:t>
            </a:r>
            <a:endParaRPr lang="en-US" altLang="zh-CN" sz="1100" b="0" kern="0" dirty="0">
              <a:solidFill>
                <a:srgbClr val="646464"/>
              </a:solidFill>
              <a:latin typeface="Arial" panose="020B0604020202020204" pitchFamily="34" charset="0"/>
              <a:ea typeface="微软雅黑" panose="020B0503020204020204" charset="-122"/>
            </a:endParaRPr>
          </a:p>
        </p:txBody>
      </p:sp>
      <p:sp>
        <p:nvSpPr>
          <p:cNvPr id="275" name="TextBox 12"/>
          <p:cNvSpPr txBox="1"/>
          <p:nvPr/>
        </p:nvSpPr>
        <p:spPr>
          <a:xfrm>
            <a:off x="8646168" y="4863114"/>
            <a:ext cx="3059343" cy="760730"/>
          </a:xfrm>
          <a:prstGeom prst="rect">
            <a:avLst/>
          </a:prstGeom>
          <a:noFill/>
        </p:spPr>
        <p:txBody>
          <a:bodyPr wrap="square" rtlCol="0">
            <a:spAutoFit/>
          </a:bodyPr>
          <a:lstStyle/>
          <a:p>
            <a:pPr>
              <a:lnSpc>
                <a:spcPct val="150000"/>
              </a:lnSpc>
              <a:defRPr/>
            </a:pPr>
            <a:r>
              <a:rPr lang="zh-CN" altLang="en-US" kern="0" dirty="0" smtClean="0">
                <a:gradFill>
                  <a:gsLst>
                    <a:gs pos="0">
                      <a:srgbClr val="007BD3"/>
                    </a:gs>
                    <a:gs pos="100000">
                      <a:srgbClr val="034373"/>
                    </a:gs>
                  </a:gsLst>
                  <a:path path="circle">
                    <a:fillToRect t="100000" r="100000"/>
                  </a:path>
                  <a:tileRect l="-100000" b="-100000"/>
                </a:gradFill>
                <a:latin typeface="Arial" panose="020B0604020202020204" pitchFamily="34" charset="0"/>
                <a:ea typeface="微软雅黑" panose="020B0503020204020204" charset="-122"/>
                <a:sym typeface="+mn-ea"/>
              </a:rPr>
              <a:t>企业宗旨</a:t>
            </a:r>
            <a:endParaRPr lang="zh-CN" altLang="en-US" kern="0" dirty="0" smtClean="0">
              <a:gradFill>
                <a:gsLst>
                  <a:gs pos="0">
                    <a:srgbClr val="007BD3"/>
                  </a:gs>
                  <a:gs pos="100000">
                    <a:srgbClr val="034373"/>
                  </a:gs>
                </a:gsLst>
                <a:path path="circle">
                  <a:fillToRect t="100000" r="100000"/>
                </a:path>
                <a:tileRect l="-100000" b="-100000"/>
              </a:gradFill>
              <a:latin typeface="Arial" panose="020B0604020202020204" pitchFamily="34" charset="0"/>
              <a:ea typeface="微软雅黑" panose="020B0503020204020204" charset="-122"/>
            </a:endParaRPr>
          </a:p>
          <a:p>
            <a:pPr>
              <a:lnSpc>
                <a:spcPct val="150000"/>
              </a:lnSpc>
              <a:defRPr/>
            </a:pPr>
            <a:r>
              <a:rPr lang="zh-CN" altLang="en-US" sz="1100" b="0" kern="0" dirty="0">
                <a:solidFill>
                  <a:srgbClr val="646464"/>
                </a:solidFill>
                <a:latin typeface="Arial" panose="020B0604020202020204" pitchFamily="34" charset="0"/>
                <a:ea typeface="微软雅黑" panose="020B0503020204020204" charset="-122"/>
              </a:rPr>
              <a:t>聚新汇川 利民兴邦</a:t>
            </a:r>
          </a:p>
        </p:txBody>
      </p:sp>
      <p:sp>
        <p:nvSpPr>
          <p:cNvPr id="276" name="TextBox 13"/>
          <p:cNvSpPr txBox="1"/>
          <p:nvPr/>
        </p:nvSpPr>
        <p:spPr>
          <a:xfrm>
            <a:off x="8646168" y="1651081"/>
            <a:ext cx="3059343" cy="1014730"/>
          </a:xfrm>
          <a:prstGeom prst="rect">
            <a:avLst/>
          </a:prstGeom>
          <a:noFill/>
        </p:spPr>
        <p:txBody>
          <a:bodyPr wrap="square" rtlCol="0">
            <a:spAutoFit/>
          </a:bodyPr>
          <a:lstStyle/>
          <a:p>
            <a:pPr>
              <a:lnSpc>
                <a:spcPct val="150000"/>
              </a:lnSpc>
              <a:defRPr/>
            </a:pPr>
            <a:r>
              <a:rPr lang="zh-CN" altLang="en-US" b="0" kern="0" dirty="0" smtClean="0">
                <a:gradFill>
                  <a:gsLst>
                    <a:gs pos="0">
                      <a:srgbClr val="007BD3"/>
                    </a:gs>
                    <a:gs pos="100000">
                      <a:srgbClr val="034373"/>
                    </a:gs>
                  </a:gsLst>
                  <a:path path="circle">
                    <a:fillToRect t="100000" r="100000"/>
                  </a:path>
                  <a:tileRect l="-100000" b="-100000"/>
                </a:gradFill>
                <a:latin typeface="Arial" panose="020B0604020202020204" pitchFamily="34" charset="0"/>
                <a:ea typeface="微软雅黑" panose="020B0503020204020204" charset="-122"/>
              </a:rPr>
              <a:t>质量方针</a:t>
            </a:r>
          </a:p>
          <a:p>
            <a:pPr>
              <a:lnSpc>
                <a:spcPct val="150000"/>
              </a:lnSpc>
              <a:defRPr/>
            </a:pPr>
            <a:r>
              <a:rPr lang="zh-CN" altLang="en-US" sz="1100" b="0" kern="0" dirty="0">
                <a:solidFill>
                  <a:srgbClr val="646464"/>
                </a:solidFill>
                <a:latin typeface="Arial" panose="020B0604020202020204" pitchFamily="34" charset="0"/>
                <a:ea typeface="微软雅黑" panose="020B0503020204020204" charset="-122"/>
              </a:rPr>
              <a:t>打造一流产品，铸就企业信誉，讲求工作效率，持续创新改进，实现客户满意。</a:t>
            </a:r>
          </a:p>
        </p:txBody>
      </p:sp>
      <p:pic>
        <p:nvPicPr>
          <p:cNvPr id="48" name="图片 47" descr="635688408414499534"/>
          <p:cNvPicPr>
            <a:picLocks noChangeAspect="1"/>
          </p:cNvPicPr>
          <p:nvPr/>
        </p:nvPicPr>
        <p:blipFill>
          <a:blip r:embed="rId8">
            <a:clrChange>
              <a:clrFrom>
                <a:srgbClr val="FDFDFD">
                  <a:alpha val="100000"/>
                </a:srgbClr>
              </a:clrFrom>
              <a:clrTo>
                <a:srgbClr val="FDFDFD">
                  <a:alpha val="100000"/>
                  <a:alpha val="0"/>
                </a:srgbClr>
              </a:clrTo>
            </a:clrChange>
          </a:blip>
          <a:stretch>
            <a:fillRect/>
          </a:stretch>
        </p:blipFill>
        <p:spPr>
          <a:xfrm>
            <a:off x="490855" y="347980"/>
            <a:ext cx="567690" cy="56769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3" presetClass="entr" presetSubtype="528" fill="hold" grpId="0" nodeType="afterEffect">
                                  <p:stCondLst>
                                    <p:cond delay="0"/>
                                  </p:stCondLst>
                                  <p:childTnLst>
                                    <p:set>
                                      <p:cBhvr>
                                        <p:cTn id="12" dur="1" fill="hold">
                                          <p:stCondLst>
                                            <p:cond delay="0"/>
                                          </p:stCondLst>
                                        </p:cTn>
                                        <p:tgtEl>
                                          <p:spTgt spid="270"/>
                                        </p:tgtEl>
                                        <p:attrNameLst>
                                          <p:attrName>style.visibility</p:attrName>
                                        </p:attrNameLst>
                                      </p:cBhvr>
                                      <p:to>
                                        <p:strVal val="visible"/>
                                      </p:to>
                                    </p:set>
                                    <p:anim calcmode="lin" valueType="num">
                                      <p:cBhvr>
                                        <p:cTn id="13" dur="500" fill="hold"/>
                                        <p:tgtEl>
                                          <p:spTgt spid="270"/>
                                        </p:tgtEl>
                                        <p:attrNameLst>
                                          <p:attrName>ppt_w</p:attrName>
                                        </p:attrNameLst>
                                      </p:cBhvr>
                                      <p:tavLst>
                                        <p:tav tm="0">
                                          <p:val>
                                            <p:fltVal val="0"/>
                                          </p:val>
                                        </p:tav>
                                        <p:tav tm="100000">
                                          <p:val>
                                            <p:strVal val="#ppt_w"/>
                                          </p:val>
                                        </p:tav>
                                      </p:tavLst>
                                    </p:anim>
                                    <p:anim calcmode="lin" valueType="num">
                                      <p:cBhvr>
                                        <p:cTn id="14" dur="500" fill="hold"/>
                                        <p:tgtEl>
                                          <p:spTgt spid="270"/>
                                        </p:tgtEl>
                                        <p:attrNameLst>
                                          <p:attrName>ppt_h</p:attrName>
                                        </p:attrNameLst>
                                      </p:cBhvr>
                                      <p:tavLst>
                                        <p:tav tm="0">
                                          <p:val>
                                            <p:fltVal val="0"/>
                                          </p:val>
                                        </p:tav>
                                        <p:tav tm="100000">
                                          <p:val>
                                            <p:strVal val="#ppt_h"/>
                                          </p:val>
                                        </p:tav>
                                      </p:tavLst>
                                    </p:anim>
                                    <p:anim calcmode="lin" valueType="num">
                                      <p:cBhvr>
                                        <p:cTn id="15" dur="500" fill="hold"/>
                                        <p:tgtEl>
                                          <p:spTgt spid="270"/>
                                        </p:tgtEl>
                                        <p:attrNameLst>
                                          <p:attrName>ppt_x</p:attrName>
                                        </p:attrNameLst>
                                      </p:cBhvr>
                                      <p:tavLst>
                                        <p:tav tm="0">
                                          <p:val>
                                            <p:fltVal val="0.5"/>
                                          </p:val>
                                        </p:tav>
                                        <p:tav tm="100000">
                                          <p:val>
                                            <p:strVal val="#ppt_x"/>
                                          </p:val>
                                        </p:tav>
                                      </p:tavLst>
                                    </p:anim>
                                    <p:anim calcmode="lin" valueType="num">
                                      <p:cBhvr>
                                        <p:cTn id="16" dur="500" fill="hold"/>
                                        <p:tgtEl>
                                          <p:spTgt spid="270"/>
                                        </p:tgtEl>
                                        <p:attrNameLst>
                                          <p:attrName>ppt_y</p:attrName>
                                        </p:attrNameLst>
                                      </p:cBhvr>
                                      <p:tavLst>
                                        <p:tav tm="0">
                                          <p:val>
                                            <p:fltVal val="0.5"/>
                                          </p:val>
                                        </p:tav>
                                        <p:tav tm="100000">
                                          <p:val>
                                            <p:strVal val="#ppt_y"/>
                                          </p:val>
                                        </p:tav>
                                      </p:tavLst>
                                    </p:anim>
                                  </p:childTnLst>
                                </p:cTn>
                              </p:par>
                              <p:par>
                                <p:cTn id="17" presetID="26" presetClass="emph" presetSubtype="0" fill="hold" grpId="1" nodeType="withEffect">
                                  <p:stCondLst>
                                    <p:cond delay="250"/>
                                  </p:stCondLst>
                                  <p:childTnLst>
                                    <p:animEffect transition="out" filter="fade">
                                      <p:cBhvr>
                                        <p:cTn id="18" dur="500" tmFilter="0, 0; .2, .5; .8, .5; 1, 0"/>
                                        <p:tgtEl>
                                          <p:spTgt spid="270"/>
                                        </p:tgtEl>
                                      </p:cBhvr>
                                    </p:animEffect>
                                    <p:animScale>
                                      <p:cBhvr>
                                        <p:cTn id="19" dur="250" autoRev="1" fill="hold"/>
                                        <p:tgtEl>
                                          <p:spTgt spid="270"/>
                                        </p:tgtEl>
                                      </p:cBhvr>
                                      <p:by x="105000" y="105000"/>
                                    </p:animScale>
                                  </p:childTnLst>
                                </p:cTn>
                              </p:par>
                              <p:par>
                                <p:cTn id="20" presetID="23" presetClass="entr" presetSubtype="528" fill="hold" grpId="0" nodeType="withEffect">
                                  <p:stCondLst>
                                    <p:cond delay="100"/>
                                  </p:stCondLst>
                                  <p:childTnLst>
                                    <p:set>
                                      <p:cBhvr>
                                        <p:cTn id="21" dur="1" fill="hold">
                                          <p:stCondLst>
                                            <p:cond delay="0"/>
                                          </p:stCondLst>
                                        </p:cTn>
                                        <p:tgtEl>
                                          <p:spTgt spid="268"/>
                                        </p:tgtEl>
                                        <p:attrNameLst>
                                          <p:attrName>style.visibility</p:attrName>
                                        </p:attrNameLst>
                                      </p:cBhvr>
                                      <p:to>
                                        <p:strVal val="visible"/>
                                      </p:to>
                                    </p:set>
                                    <p:anim calcmode="lin" valueType="num">
                                      <p:cBhvr>
                                        <p:cTn id="22" dur="500" fill="hold"/>
                                        <p:tgtEl>
                                          <p:spTgt spid="268"/>
                                        </p:tgtEl>
                                        <p:attrNameLst>
                                          <p:attrName>ppt_w</p:attrName>
                                        </p:attrNameLst>
                                      </p:cBhvr>
                                      <p:tavLst>
                                        <p:tav tm="0">
                                          <p:val>
                                            <p:fltVal val="0"/>
                                          </p:val>
                                        </p:tav>
                                        <p:tav tm="100000">
                                          <p:val>
                                            <p:strVal val="#ppt_w"/>
                                          </p:val>
                                        </p:tav>
                                      </p:tavLst>
                                    </p:anim>
                                    <p:anim calcmode="lin" valueType="num">
                                      <p:cBhvr>
                                        <p:cTn id="23" dur="500" fill="hold"/>
                                        <p:tgtEl>
                                          <p:spTgt spid="268"/>
                                        </p:tgtEl>
                                        <p:attrNameLst>
                                          <p:attrName>ppt_h</p:attrName>
                                        </p:attrNameLst>
                                      </p:cBhvr>
                                      <p:tavLst>
                                        <p:tav tm="0">
                                          <p:val>
                                            <p:fltVal val="0"/>
                                          </p:val>
                                        </p:tav>
                                        <p:tav tm="100000">
                                          <p:val>
                                            <p:strVal val="#ppt_h"/>
                                          </p:val>
                                        </p:tav>
                                      </p:tavLst>
                                    </p:anim>
                                    <p:anim calcmode="lin" valueType="num">
                                      <p:cBhvr>
                                        <p:cTn id="24" dur="500" fill="hold"/>
                                        <p:tgtEl>
                                          <p:spTgt spid="268"/>
                                        </p:tgtEl>
                                        <p:attrNameLst>
                                          <p:attrName>ppt_x</p:attrName>
                                        </p:attrNameLst>
                                      </p:cBhvr>
                                      <p:tavLst>
                                        <p:tav tm="0">
                                          <p:val>
                                            <p:fltVal val="0.5"/>
                                          </p:val>
                                        </p:tav>
                                        <p:tav tm="100000">
                                          <p:val>
                                            <p:strVal val="#ppt_x"/>
                                          </p:val>
                                        </p:tav>
                                      </p:tavLst>
                                    </p:anim>
                                    <p:anim calcmode="lin" valueType="num">
                                      <p:cBhvr>
                                        <p:cTn id="25" dur="500" fill="hold"/>
                                        <p:tgtEl>
                                          <p:spTgt spid="268"/>
                                        </p:tgtEl>
                                        <p:attrNameLst>
                                          <p:attrName>ppt_y</p:attrName>
                                        </p:attrNameLst>
                                      </p:cBhvr>
                                      <p:tavLst>
                                        <p:tav tm="0">
                                          <p:val>
                                            <p:fltVal val="0.5"/>
                                          </p:val>
                                        </p:tav>
                                        <p:tav tm="100000">
                                          <p:val>
                                            <p:strVal val="#ppt_y"/>
                                          </p:val>
                                        </p:tav>
                                      </p:tavLst>
                                    </p:anim>
                                  </p:childTnLst>
                                </p:cTn>
                              </p:par>
                              <p:par>
                                <p:cTn id="26" presetID="26" presetClass="emph" presetSubtype="0" fill="hold" grpId="1" nodeType="withEffect">
                                  <p:stCondLst>
                                    <p:cond delay="250"/>
                                  </p:stCondLst>
                                  <p:childTnLst>
                                    <p:animEffect transition="out" filter="fade">
                                      <p:cBhvr>
                                        <p:cTn id="27" dur="500" tmFilter="0, 0; .2, .5; .8, .5; 1, 0"/>
                                        <p:tgtEl>
                                          <p:spTgt spid="268"/>
                                        </p:tgtEl>
                                      </p:cBhvr>
                                    </p:animEffect>
                                    <p:animScale>
                                      <p:cBhvr>
                                        <p:cTn id="28" dur="250" autoRev="1" fill="hold"/>
                                        <p:tgtEl>
                                          <p:spTgt spid="268"/>
                                        </p:tgtEl>
                                      </p:cBhvr>
                                      <p:by x="105000" y="105000"/>
                                    </p:animScale>
                                  </p:childTnLst>
                                </p:cTn>
                              </p:par>
                              <p:par>
                                <p:cTn id="29" presetID="23" presetClass="entr" presetSubtype="528" fill="hold" grpId="0" nodeType="withEffect">
                                  <p:stCondLst>
                                    <p:cond delay="200"/>
                                  </p:stCondLst>
                                  <p:childTnLst>
                                    <p:set>
                                      <p:cBhvr>
                                        <p:cTn id="30" dur="1" fill="hold">
                                          <p:stCondLst>
                                            <p:cond delay="0"/>
                                          </p:stCondLst>
                                        </p:cTn>
                                        <p:tgtEl>
                                          <p:spTgt spid="272"/>
                                        </p:tgtEl>
                                        <p:attrNameLst>
                                          <p:attrName>style.visibility</p:attrName>
                                        </p:attrNameLst>
                                      </p:cBhvr>
                                      <p:to>
                                        <p:strVal val="visible"/>
                                      </p:to>
                                    </p:set>
                                    <p:anim calcmode="lin" valueType="num">
                                      <p:cBhvr>
                                        <p:cTn id="31" dur="500" fill="hold"/>
                                        <p:tgtEl>
                                          <p:spTgt spid="272"/>
                                        </p:tgtEl>
                                        <p:attrNameLst>
                                          <p:attrName>ppt_w</p:attrName>
                                        </p:attrNameLst>
                                      </p:cBhvr>
                                      <p:tavLst>
                                        <p:tav tm="0">
                                          <p:val>
                                            <p:fltVal val="0"/>
                                          </p:val>
                                        </p:tav>
                                        <p:tav tm="100000">
                                          <p:val>
                                            <p:strVal val="#ppt_w"/>
                                          </p:val>
                                        </p:tav>
                                      </p:tavLst>
                                    </p:anim>
                                    <p:anim calcmode="lin" valueType="num">
                                      <p:cBhvr>
                                        <p:cTn id="32" dur="500" fill="hold"/>
                                        <p:tgtEl>
                                          <p:spTgt spid="272"/>
                                        </p:tgtEl>
                                        <p:attrNameLst>
                                          <p:attrName>ppt_h</p:attrName>
                                        </p:attrNameLst>
                                      </p:cBhvr>
                                      <p:tavLst>
                                        <p:tav tm="0">
                                          <p:val>
                                            <p:fltVal val="0"/>
                                          </p:val>
                                        </p:tav>
                                        <p:tav tm="100000">
                                          <p:val>
                                            <p:strVal val="#ppt_h"/>
                                          </p:val>
                                        </p:tav>
                                      </p:tavLst>
                                    </p:anim>
                                    <p:anim calcmode="lin" valueType="num">
                                      <p:cBhvr>
                                        <p:cTn id="33" dur="500" fill="hold"/>
                                        <p:tgtEl>
                                          <p:spTgt spid="272"/>
                                        </p:tgtEl>
                                        <p:attrNameLst>
                                          <p:attrName>ppt_x</p:attrName>
                                        </p:attrNameLst>
                                      </p:cBhvr>
                                      <p:tavLst>
                                        <p:tav tm="0">
                                          <p:val>
                                            <p:fltVal val="0.5"/>
                                          </p:val>
                                        </p:tav>
                                        <p:tav tm="100000">
                                          <p:val>
                                            <p:strVal val="#ppt_x"/>
                                          </p:val>
                                        </p:tav>
                                      </p:tavLst>
                                    </p:anim>
                                    <p:anim calcmode="lin" valueType="num">
                                      <p:cBhvr>
                                        <p:cTn id="34" dur="500" fill="hold"/>
                                        <p:tgtEl>
                                          <p:spTgt spid="272"/>
                                        </p:tgtEl>
                                        <p:attrNameLst>
                                          <p:attrName>ppt_y</p:attrName>
                                        </p:attrNameLst>
                                      </p:cBhvr>
                                      <p:tavLst>
                                        <p:tav tm="0">
                                          <p:val>
                                            <p:fltVal val="0.5"/>
                                          </p:val>
                                        </p:tav>
                                        <p:tav tm="100000">
                                          <p:val>
                                            <p:strVal val="#ppt_y"/>
                                          </p:val>
                                        </p:tav>
                                      </p:tavLst>
                                    </p:anim>
                                  </p:childTnLst>
                                </p:cTn>
                              </p:par>
                              <p:par>
                                <p:cTn id="35" presetID="26" presetClass="emph" presetSubtype="0" fill="hold" grpId="1" nodeType="withEffect">
                                  <p:stCondLst>
                                    <p:cond delay="250"/>
                                  </p:stCondLst>
                                  <p:childTnLst>
                                    <p:animEffect transition="out" filter="fade">
                                      <p:cBhvr>
                                        <p:cTn id="36" dur="500" tmFilter="0, 0; .2, .5; .8, .5; 1, 0"/>
                                        <p:tgtEl>
                                          <p:spTgt spid="272"/>
                                        </p:tgtEl>
                                      </p:cBhvr>
                                    </p:animEffect>
                                    <p:animScale>
                                      <p:cBhvr>
                                        <p:cTn id="37" dur="250" autoRev="1" fill="hold"/>
                                        <p:tgtEl>
                                          <p:spTgt spid="272"/>
                                        </p:tgtEl>
                                      </p:cBhvr>
                                      <p:by x="105000" y="105000"/>
                                    </p:animScale>
                                  </p:childTnLst>
                                </p:cTn>
                              </p:par>
                              <p:par>
                                <p:cTn id="38" presetID="23" presetClass="entr" presetSubtype="528" fill="hold" grpId="0" nodeType="withEffect">
                                  <p:stCondLst>
                                    <p:cond delay="300"/>
                                  </p:stCondLst>
                                  <p:childTnLst>
                                    <p:set>
                                      <p:cBhvr>
                                        <p:cTn id="39" dur="1" fill="hold">
                                          <p:stCondLst>
                                            <p:cond delay="0"/>
                                          </p:stCondLst>
                                        </p:cTn>
                                        <p:tgtEl>
                                          <p:spTgt spid="264"/>
                                        </p:tgtEl>
                                        <p:attrNameLst>
                                          <p:attrName>style.visibility</p:attrName>
                                        </p:attrNameLst>
                                      </p:cBhvr>
                                      <p:to>
                                        <p:strVal val="visible"/>
                                      </p:to>
                                    </p:set>
                                    <p:anim calcmode="lin" valueType="num">
                                      <p:cBhvr>
                                        <p:cTn id="40" dur="500" fill="hold"/>
                                        <p:tgtEl>
                                          <p:spTgt spid="264"/>
                                        </p:tgtEl>
                                        <p:attrNameLst>
                                          <p:attrName>ppt_w</p:attrName>
                                        </p:attrNameLst>
                                      </p:cBhvr>
                                      <p:tavLst>
                                        <p:tav tm="0">
                                          <p:val>
                                            <p:fltVal val="0"/>
                                          </p:val>
                                        </p:tav>
                                        <p:tav tm="100000">
                                          <p:val>
                                            <p:strVal val="#ppt_w"/>
                                          </p:val>
                                        </p:tav>
                                      </p:tavLst>
                                    </p:anim>
                                    <p:anim calcmode="lin" valueType="num">
                                      <p:cBhvr>
                                        <p:cTn id="41" dur="500" fill="hold"/>
                                        <p:tgtEl>
                                          <p:spTgt spid="264"/>
                                        </p:tgtEl>
                                        <p:attrNameLst>
                                          <p:attrName>ppt_h</p:attrName>
                                        </p:attrNameLst>
                                      </p:cBhvr>
                                      <p:tavLst>
                                        <p:tav tm="0">
                                          <p:val>
                                            <p:fltVal val="0"/>
                                          </p:val>
                                        </p:tav>
                                        <p:tav tm="100000">
                                          <p:val>
                                            <p:strVal val="#ppt_h"/>
                                          </p:val>
                                        </p:tav>
                                      </p:tavLst>
                                    </p:anim>
                                    <p:anim calcmode="lin" valueType="num">
                                      <p:cBhvr>
                                        <p:cTn id="42" dur="500" fill="hold"/>
                                        <p:tgtEl>
                                          <p:spTgt spid="264"/>
                                        </p:tgtEl>
                                        <p:attrNameLst>
                                          <p:attrName>ppt_x</p:attrName>
                                        </p:attrNameLst>
                                      </p:cBhvr>
                                      <p:tavLst>
                                        <p:tav tm="0">
                                          <p:val>
                                            <p:fltVal val="0.5"/>
                                          </p:val>
                                        </p:tav>
                                        <p:tav tm="100000">
                                          <p:val>
                                            <p:strVal val="#ppt_x"/>
                                          </p:val>
                                        </p:tav>
                                      </p:tavLst>
                                    </p:anim>
                                    <p:anim calcmode="lin" valueType="num">
                                      <p:cBhvr>
                                        <p:cTn id="43" dur="500" fill="hold"/>
                                        <p:tgtEl>
                                          <p:spTgt spid="264"/>
                                        </p:tgtEl>
                                        <p:attrNameLst>
                                          <p:attrName>ppt_y</p:attrName>
                                        </p:attrNameLst>
                                      </p:cBhvr>
                                      <p:tavLst>
                                        <p:tav tm="0">
                                          <p:val>
                                            <p:fltVal val="0.5"/>
                                          </p:val>
                                        </p:tav>
                                        <p:tav tm="100000">
                                          <p:val>
                                            <p:strVal val="#ppt_y"/>
                                          </p:val>
                                        </p:tav>
                                      </p:tavLst>
                                    </p:anim>
                                  </p:childTnLst>
                                </p:cTn>
                              </p:par>
                              <p:par>
                                <p:cTn id="44" presetID="26" presetClass="emph" presetSubtype="0" fill="hold" grpId="1" nodeType="withEffect">
                                  <p:stCondLst>
                                    <p:cond delay="250"/>
                                  </p:stCondLst>
                                  <p:childTnLst>
                                    <p:animEffect transition="out" filter="fade">
                                      <p:cBhvr>
                                        <p:cTn id="45" dur="500" tmFilter="0, 0; .2, .5; .8, .5; 1, 0"/>
                                        <p:tgtEl>
                                          <p:spTgt spid="264"/>
                                        </p:tgtEl>
                                      </p:cBhvr>
                                    </p:animEffect>
                                    <p:animScale>
                                      <p:cBhvr>
                                        <p:cTn id="46" dur="250" autoRev="1" fill="hold"/>
                                        <p:tgtEl>
                                          <p:spTgt spid="264"/>
                                        </p:tgtEl>
                                      </p:cBhvr>
                                      <p:by x="105000" y="105000"/>
                                    </p:animScale>
                                  </p:childTnLst>
                                </p:cTn>
                              </p:par>
                              <p:par>
                                <p:cTn id="47" presetID="23" presetClass="entr" presetSubtype="528" fill="hold" grpId="0" nodeType="withEffect">
                                  <p:stCondLst>
                                    <p:cond delay="400"/>
                                  </p:stCondLst>
                                  <p:childTnLst>
                                    <p:set>
                                      <p:cBhvr>
                                        <p:cTn id="48" dur="1" fill="hold">
                                          <p:stCondLst>
                                            <p:cond delay="0"/>
                                          </p:stCondLst>
                                        </p:cTn>
                                        <p:tgtEl>
                                          <p:spTgt spid="266"/>
                                        </p:tgtEl>
                                        <p:attrNameLst>
                                          <p:attrName>style.visibility</p:attrName>
                                        </p:attrNameLst>
                                      </p:cBhvr>
                                      <p:to>
                                        <p:strVal val="visible"/>
                                      </p:to>
                                    </p:set>
                                    <p:anim calcmode="lin" valueType="num">
                                      <p:cBhvr>
                                        <p:cTn id="49" dur="500" fill="hold"/>
                                        <p:tgtEl>
                                          <p:spTgt spid="266"/>
                                        </p:tgtEl>
                                        <p:attrNameLst>
                                          <p:attrName>ppt_w</p:attrName>
                                        </p:attrNameLst>
                                      </p:cBhvr>
                                      <p:tavLst>
                                        <p:tav tm="0">
                                          <p:val>
                                            <p:fltVal val="0"/>
                                          </p:val>
                                        </p:tav>
                                        <p:tav tm="100000">
                                          <p:val>
                                            <p:strVal val="#ppt_w"/>
                                          </p:val>
                                        </p:tav>
                                      </p:tavLst>
                                    </p:anim>
                                    <p:anim calcmode="lin" valueType="num">
                                      <p:cBhvr>
                                        <p:cTn id="50" dur="500" fill="hold"/>
                                        <p:tgtEl>
                                          <p:spTgt spid="266"/>
                                        </p:tgtEl>
                                        <p:attrNameLst>
                                          <p:attrName>ppt_h</p:attrName>
                                        </p:attrNameLst>
                                      </p:cBhvr>
                                      <p:tavLst>
                                        <p:tav tm="0">
                                          <p:val>
                                            <p:fltVal val="0"/>
                                          </p:val>
                                        </p:tav>
                                        <p:tav tm="100000">
                                          <p:val>
                                            <p:strVal val="#ppt_h"/>
                                          </p:val>
                                        </p:tav>
                                      </p:tavLst>
                                    </p:anim>
                                    <p:anim calcmode="lin" valueType="num">
                                      <p:cBhvr>
                                        <p:cTn id="51" dur="500" fill="hold"/>
                                        <p:tgtEl>
                                          <p:spTgt spid="266"/>
                                        </p:tgtEl>
                                        <p:attrNameLst>
                                          <p:attrName>ppt_x</p:attrName>
                                        </p:attrNameLst>
                                      </p:cBhvr>
                                      <p:tavLst>
                                        <p:tav tm="0">
                                          <p:val>
                                            <p:fltVal val="0.5"/>
                                          </p:val>
                                        </p:tav>
                                        <p:tav tm="100000">
                                          <p:val>
                                            <p:strVal val="#ppt_x"/>
                                          </p:val>
                                        </p:tav>
                                      </p:tavLst>
                                    </p:anim>
                                    <p:anim calcmode="lin" valueType="num">
                                      <p:cBhvr>
                                        <p:cTn id="52" dur="500" fill="hold"/>
                                        <p:tgtEl>
                                          <p:spTgt spid="266"/>
                                        </p:tgtEl>
                                        <p:attrNameLst>
                                          <p:attrName>ppt_y</p:attrName>
                                        </p:attrNameLst>
                                      </p:cBhvr>
                                      <p:tavLst>
                                        <p:tav tm="0">
                                          <p:val>
                                            <p:fltVal val="0.5"/>
                                          </p:val>
                                        </p:tav>
                                        <p:tav tm="100000">
                                          <p:val>
                                            <p:strVal val="#ppt_y"/>
                                          </p:val>
                                        </p:tav>
                                      </p:tavLst>
                                    </p:anim>
                                  </p:childTnLst>
                                </p:cTn>
                              </p:par>
                              <p:par>
                                <p:cTn id="53" presetID="26" presetClass="emph" presetSubtype="0" fill="hold" grpId="1" nodeType="withEffect">
                                  <p:stCondLst>
                                    <p:cond delay="250"/>
                                  </p:stCondLst>
                                  <p:childTnLst>
                                    <p:animEffect transition="out" filter="fade">
                                      <p:cBhvr>
                                        <p:cTn id="54" dur="500" tmFilter="0, 0; .2, .5; .8, .5; 1, 0"/>
                                        <p:tgtEl>
                                          <p:spTgt spid="266"/>
                                        </p:tgtEl>
                                      </p:cBhvr>
                                    </p:animEffect>
                                    <p:animScale>
                                      <p:cBhvr>
                                        <p:cTn id="55" dur="250" autoRev="1" fill="hold"/>
                                        <p:tgtEl>
                                          <p:spTgt spid="266"/>
                                        </p:tgtEl>
                                      </p:cBhvr>
                                      <p:by x="105000" y="105000"/>
                                    </p:animScale>
                                  </p:childTnLst>
                                </p:cTn>
                              </p:par>
                              <p:par>
                                <p:cTn id="56" presetID="23" presetClass="entr" presetSubtype="528" fill="hold" grpId="0" nodeType="withEffect">
                                  <p:stCondLst>
                                    <p:cond delay="500"/>
                                  </p:stCondLst>
                                  <p:childTnLst>
                                    <p:set>
                                      <p:cBhvr>
                                        <p:cTn id="57" dur="1" fill="hold">
                                          <p:stCondLst>
                                            <p:cond delay="0"/>
                                          </p:stCondLst>
                                        </p:cTn>
                                        <p:tgtEl>
                                          <p:spTgt spid="269"/>
                                        </p:tgtEl>
                                        <p:attrNameLst>
                                          <p:attrName>style.visibility</p:attrName>
                                        </p:attrNameLst>
                                      </p:cBhvr>
                                      <p:to>
                                        <p:strVal val="visible"/>
                                      </p:to>
                                    </p:set>
                                    <p:anim calcmode="lin" valueType="num">
                                      <p:cBhvr>
                                        <p:cTn id="58" dur="500" fill="hold"/>
                                        <p:tgtEl>
                                          <p:spTgt spid="269"/>
                                        </p:tgtEl>
                                        <p:attrNameLst>
                                          <p:attrName>ppt_w</p:attrName>
                                        </p:attrNameLst>
                                      </p:cBhvr>
                                      <p:tavLst>
                                        <p:tav tm="0">
                                          <p:val>
                                            <p:fltVal val="0"/>
                                          </p:val>
                                        </p:tav>
                                        <p:tav tm="100000">
                                          <p:val>
                                            <p:strVal val="#ppt_w"/>
                                          </p:val>
                                        </p:tav>
                                      </p:tavLst>
                                    </p:anim>
                                    <p:anim calcmode="lin" valueType="num">
                                      <p:cBhvr>
                                        <p:cTn id="59" dur="500" fill="hold"/>
                                        <p:tgtEl>
                                          <p:spTgt spid="269"/>
                                        </p:tgtEl>
                                        <p:attrNameLst>
                                          <p:attrName>ppt_h</p:attrName>
                                        </p:attrNameLst>
                                      </p:cBhvr>
                                      <p:tavLst>
                                        <p:tav tm="0">
                                          <p:val>
                                            <p:fltVal val="0"/>
                                          </p:val>
                                        </p:tav>
                                        <p:tav tm="100000">
                                          <p:val>
                                            <p:strVal val="#ppt_h"/>
                                          </p:val>
                                        </p:tav>
                                      </p:tavLst>
                                    </p:anim>
                                    <p:anim calcmode="lin" valueType="num">
                                      <p:cBhvr>
                                        <p:cTn id="60" dur="500" fill="hold"/>
                                        <p:tgtEl>
                                          <p:spTgt spid="269"/>
                                        </p:tgtEl>
                                        <p:attrNameLst>
                                          <p:attrName>ppt_x</p:attrName>
                                        </p:attrNameLst>
                                      </p:cBhvr>
                                      <p:tavLst>
                                        <p:tav tm="0">
                                          <p:val>
                                            <p:fltVal val="0.5"/>
                                          </p:val>
                                        </p:tav>
                                        <p:tav tm="100000">
                                          <p:val>
                                            <p:strVal val="#ppt_x"/>
                                          </p:val>
                                        </p:tav>
                                      </p:tavLst>
                                    </p:anim>
                                    <p:anim calcmode="lin" valueType="num">
                                      <p:cBhvr>
                                        <p:cTn id="61" dur="500" fill="hold"/>
                                        <p:tgtEl>
                                          <p:spTgt spid="269"/>
                                        </p:tgtEl>
                                        <p:attrNameLst>
                                          <p:attrName>ppt_y</p:attrName>
                                        </p:attrNameLst>
                                      </p:cBhvr>
                                      <p:tavLst>
                                        <p:tav tm="0">
                                          <p:val>
                                            <p:fltVal val="0.5"/>
                                          </p:val>
                                        </p:tav>
                                        <p:tav tm="100000">
                                          <p:val>
                                            <p:strVal val="#ppt_y"/>
                                          </p:val>
                                        </p:tav>
                                      </p:tavLst>
                                    </p:anim>
                                  </p:childTnLst>
                                </p:cTn>
                              </p:par>
                              <p:par>
                                <p:cTn id="62" presetID="26" presetClass="emph" presetSubtype="0" fill="hold" grpId="1" nodeType="withEffect">
                                  <p:stCondLst>
                                    <p:cond delay="250"/>
                                  </p:stCondLst>
                                  <p:childTnLst>
                                    <p:animEffect transition="out" filter="fade">
                                      <p:cBhvr>
                                        <p:cTn id="63" dur="500" tmFilter="0, 0; .2, .5; .8, .5; 1, 0"/>
                                        <p:tgtEl>
                                          <p:spTgt spid="269"/>
                                        </p:tgtEl>
                                      </p:cBhvr>
                                    </p:animEffect>
                                    <p:animScale>
                                      <p:cBhvr>
                                        <p:cTn id="64" dur="250" autoRev="1" fill="hold"/>
                                        <p:tgtEl>
                                          <p:spTgt spid="269"/>
                                        </p:tgtEl>
                                      </p:cBhvr>
                                      <p:by x="105000" y="105000"/>
                                    </p:animScale>
                                  </p:childTnLst>
                                </p:cTn>
                              </p:par>
                              <p:par>
                                <p:cTn id="65" presetID="23" presetClass="entr" presetSubtype="528" fill="hold" grpId="0" nodeType="withEffect">
                                  <p:stCondLst>
                                    <p:cond delay="600"/>
                                  </p:stCondLst>
                                  <p:childTnLst>
                                    <p:set>
                                      <p:cBhvr>
                                        <p:cTn id="66" dur="1" fill="hold">
                                          <p:stCondLst>
                                            <p:cond delay="0"/>
                                          </p:stCondLst>
                                        </p:cTn>
                                        <p:tgtEl>
                                          <p:spTgt spid="265"/>
                                        </p:tgtEl>
                                        <p:attrNameLst>
                                          <p:attrName>style.visibility</p:attrName>
                                        </p:attrNameLst>
                                      </p:cBhvr>
                                      <p:to>
                                        <p:strVal val="visible"/>
                                      </p:to>
                                    </p:set>
                                    <p:anim calcmode="lin" valueType="num">
                                      <p:cBhvr>
                                        <p:cTn id="67" dur="500" fill="hold"/>
                                        <p:tgtEl>
                                          <p:spTgt spid="265"/>
                                        </p:tgtEl>
                                        <p:attrNameLst>
                                          <p:attrName>ppt_w</p:attrName>
                                        </p:attrNameLst>
                                      </p:cBhvr>
                                      <p:tavLst>
                                        <p:tav tm="0">
                                          <p:val>
                                            <p:fltVal val="0"/>
                                          </p:val>
                                        </p:tav>
                                        <p:tav tm="100000">
                                          <p:val>
                                            <p:strVal val="#ppt_w"/>
                                          </p:val>
                                        </p:tav>
                                      </p:tavLst>
                                    </p:anim>
                                    <p:anim calcmode="lin" valueType="num">
                                      <p:cBhvr>
                                        <p:cTn id="68" dur="500" fill="hold"/>
                                        <p:tgtEl>
                                          <p:spTgt spid="265"/>
                                        </p:tgtEl>
                                        <p:attrNameLst>
                                          <p:attrName>ppt_h</p:attrName>
                                        </p:attrNameLst>
                                      </p:cBhvr>
                                      <p:tavLst>
                                        <p:tav tm="0">
                                          <p:val>
                                            <p:fltVal val="0"/>
                                          </p:val>
                                        </p:tav>
                                        <p:tav tm="100000">
                                          <p:val>
                                            <p:strVal val="#ppt_h"/>
                                          </p:val>
                                        </p:tav>
                                      </p:tavLst>
                                    </p:anim>
                                    <p:anim calcmode="lin" valueType="num">
                                      <p:cBhvr>
                                        <p:cTn id="69" dur="500" fill="hold"/>
                                        <p:tgtEl>
                                          <p:spTgt spid="265"/>
                                        </p:tgtEl>
                                        <p:attrNameLst>
                                          <p:attrName>ppt_x</p:attrName>
                                        </p:attrNameLst>
                                      </p:cBhvr>
                                      <p:tavLst>
                                        <p:tav tm="0">
                                          <p:val>
                                            <p:fltVal val="0.5"/>
                                          </p:val>
                                        </p:tav>
                                        <p:tav tm="100000">
                                          <p:val>
                                            <p:strVal val="#ppt_x"/>
                                          </p:val>
                                        </p:tav>
                                      </p:tavLst>
                                    </p:anim>
                                    <p:anim calcmode="lin" valueType="num">
                                      <p:cBhvr>
                                        <p:cTn id="70" dur="500" fill="hold"/>
                                        <p:tgtEl>
                                          <p:spTgt spid="265"/>
                                        </p:tgtEl>
                                        <p:attrNameLst>
                                          <p:attrName>ppt_y</p:attrName>
                                        </p:attrNameLst>
                                      </p:cBhvr>
                                      <p:tavLst>
                                        <p:tav tm="0">
                                          <p:val>
                                            <p:fltVal val="0.5"/>
                                          </p:val>
                                        </p:tav>
                                        <p:tav tm="100000">
                                          <p:val>
                                            <p:strVal val="#ppt_y"/>
                                          </p:val>
                                        </p:tav>
                                      </p:tavLst>
                                    </p:anim>
                                  </p:childTnLst>
                                </p:cTn>
                              </p:par>
                              <p:par>
                                <p:cTn id="71" presetID="26" presetClass="emph" presetSubtype="0" fill="hold" grpId="1" nodeType="withEffect">
                                  <p:stCondLst>
                                    <p:cond delay="250"/>
                                  </p:stCondLst>
                                  <p:childTnLst>
                                    <p:animEffect transition="out" filter="fade">
                                      <p:cBhvr>
                                        <p:cTn id="72" dur="500" tmFilter="0, 0; .2, .5; .8, .5; 1, 0"/>
                                        <p:tgtEl>
                                          <p:spTgt spid="265"/>
                                        </p:tgtEl>
                                      </p:cBhvr>
                                    </p:animEffect>
                                    <p:animScale>
                                      <p:cBhvr>
                                        <p:cTn id="73" dur="250" autoRev="1" fill="hold"/>
                                        <p:tgtEl>
                                          <p:spTgt spid="265"/>
                                        </p:tgtEl>
                                      </p:cBhvr>
                                      <p:by x="105000" y="105000"/>
                                    </p:animScale>
                                  </p:childTnLst>
                                </p:cTn>
                              </p:par>
                              <p:par>
                                <p:cTn id="74" presetID="23" presetClass="entr" presetSubtype="528" fill="hold" grpId="0" nodeType="withEffect">
                                  <p:stCondLst>
                                    <p:cond delay="700"/>
                                  </p:stCondLst>
                                  <p:childTnLst>
                                    <p:set>
                                      <p:cBhvr>
                                        <p:cTn id="75" dur="1" fill="hold">
                                          <p:stCondLst>
                                            <p:cond delay="0"/>
                                          </p:stCondLst>
                                        </p:cTn>
                                        <p:tgtEl>
                                          <p:spTgt spid="267"/>
                                        </p:tgtEl>
                                        <p:attrNameLst>
                                          <p:attrName>style.visibility</p:attrName>
                                        </p:attrNameLst>
                                      </p:cBhvr>
                                      <p:to>
                                        <p:strVal val="visible"/>
                                      </p:to>
                                    </p:set>
                                    <p:anim calcmode="lin" valueType="num">
                                      <p:cBhvr>
                                        <p:cTn id="76" dur="500" fill="hold"/>
                                        <p:tgtEl>
                                          <p:spTgt spid="267"/>
                                        </p:tgtEl>
                                        <p:attrNameLst>
                                          <p:attrName>ppt_w</p:attrName>
                                        </p:attrNameLst>
                                      </p:cBhvr>
                                      <p:tavLst>
                                        <p:tav tm="0">
                                          <p:val>
                                            <p:fltVal val="0"/>
                                          </p:val>
                                        </p:tav>
                                        <p:tav tm="100000">
                                          <p:val>
                                            <p:strVal val="#ppt_w"/>
                                          </p:val>
                                        </p:tav>
                                      </p:tavLst>
                                    </p:anim>
                                    <p:anim calcmode="lin" valueType="num">
                                      <p:cBhvr>
                                        <p:cTn id="77" dur="500" fill="hold"/>
                                        <p:tgtEl>
                                          <p:spTgt spid="267"/>
                                        </p:tgtEl>
                                        <p:attrNameLst>
                                          <p:attrName>ppt_h</p:attrName>
                                        </p:attrNameLst>
                                      </p:cBhvr>
                                      <p:tavLst>
                                        <p:tav tm="0">
                                          <p:val>
                                            <p:fltVal val="0"/>
                                          </p:val>
                                        </p:tav>
                                        <p:tav tm="100000">
                                          <p:val>
                                            <p:strVal val="#ppt_h"/>
                                          </p:val>
                                        </p:tav>
                                      </p:tavLst>
                                    </p:anim>
                                    <p:anim calcmode="lin" valueType="num">
                                      <p:cBhvr>
                                        <p:cTn id="78" dur="500" fill="hold"/>
                                        <p:tgtEl>
                                          <p:spTgt spid="267"/>
                                        </p:tgtEl>
                                        <p:attrNameLst>
                                          <p:attrName>ppt_x</p:attrName>
                                        </p:attrNameLst>
                                      </p:cBhvr>
                                      <p:tavLst>
                                        <p:tav tm="0">
                                          <p:val>
                                            <p:fltVal val="0.5"/>
                                          </p:val>
                                        </p:tav>
                                        <p:tav tm="100000">
                                          <p:val>
                                            <p:strVal val="#ppt_x"/>
                                          </p:val>
                                        </p:tav>
                                      </p:tavLst>
                                    </p:anim>
                                    <p:anim calcmode="lin" valueType="num">
                                      <p:cBhvr>
                                        <p:cTn id="79" dur="500" fill="hold"/>
                                        <p:tgtEl>
                                          <p:spTgt spid="267"/>
                                        </p:tgtEl>
                                        <p:attrNameLst>
                                          <p:attrName>ppt_y</p:attrName>
                                        </p:attrNameLst>
                                      </p:cBhvr>
                                      <p:tavLst>
                                        <p:tav tm="0">
                                          <p:val>
                                            <p:fltVal val="0.5"/>
                                          </p:val>
                                        </p:tav>
                                        <p:tav tm="100000">
                                          <p:val>
                                            <p:strVal val="#ppt_y"/>
                                          </p:val>
                                        </p:tav>
                                      </p:tavLst>
                                    </p:anim>
                                  </p:childTnLst>
                                </p:cTn>
                              </p:par>
                              <p:par>
                                <p:cTn id="80" presetID="26" presetClass="emph" presetSubtype="0" fill="hold" grpId="1" nodeType="withEffect">
                                  <p:stCondLst>
                                    <p:cond delay="250"/>
                                  </p:stCondLst>
                                  <p:childTnLst>
                                    <p:animEffect transition="out" filter="fade">
                                      <p:cBhvr>
                                        <p:cTn id="81" dur="500" tmFilter="0, 0; .2, .5; .8, .5; 1, 0"/>
                                        <p:tgtEl>
                                          <p:spTgt spid="267"/>
                                        </p:tgtEl>
                                      </p:cBhvr>
                                    </p:animEffect>
                                    <p:animScale>
                                      <p:cBhvr>
                                        <p:cTn id="82" dur="250" autoRev="1" fill="hold"/>
                                        <p:tgtEl>
                                          <p:spTgt spid="267"/>
                                        </p:tgtEl>
                                      </p:cBhvr>
                                      <p:by x="105000" y="105000"/>
                                    </p:animScale>
                                  </p:childTnLst>
                                </p:cTn>
                              </p:par>
                              <p:par>
                                <p:cTn id="83" presetID="23" presetClass="entr" presetSubtype="528" fill="hold" grpId="0" nodeType="withEffect">
                                  <p:stCondLst>
                                    <p:cond delay="800"/>
                                  </p:stCondLst>
                                  <p:childTnLst>
                                    <p:set>
                                      <p:cBhvr>
                                        <p:cTn id="84" dur="1" fill="hold">
                                          <p:stCondLst>
                                            <p:cond delay="0"/>
                                          </p:stCondLst>
                                        </p:cTn>
                                        <p:tgtEl>
                                          <p:spTgt spid="271"/>
                                        </p:tgtEl>
                                        <p:attrNameLst>
                                          <p:attrName>style.visibility</p:attrName>
                                        </p:attrNameLst>
                                      </p:cBhvr>
                                      <p:to>
                                        <p:strVal val="visible"/>
                                      </p:to>
                                    </p:set>
                                    <p:anim calcmode="lin" valueType="num">
                                      <p:cBhvr>
                                        <p:cTn id="85" dur="500" fill="hold"/>
                                        <p:tgtEl>
                                          <p:spTgt spid="271"/>
                                        </p:tgtEl>
                                        <p:attrNameLst>
                                          <p:attrName>ppt_w</p:attrName>
                                        </p:attrNameLst>
                                      </p:cBhvr>
                                      <p:tavLst>
                                        <p:tav tm="0">
                                          <p:val>
                                            <p:fltVal val="0"/>
                                          </p:val>
                                        </p:tav>
                                        <p:tav tm="100000">
                                          <p:val>
                                            <p:strVal val="#ppt_w"/>
                                          </p:val>
                                        </p:tav>
                                      </p:tavLst>
                                    </p:anim>
                                    <p:anim calcmode="lin" valueType="num">
                                      <p:cBhvr>
                                        <p:cTn id="86" dur="500" fill="hold"/>
                                        <p:tgtEl>
                                          <p:spTgt spid="271"/>
                                        </p:tgtEl>
                                        <p:attrNameLst>
                                          <p:attrName>ppt_h</p:attrName>
                                        </p:attrNameLst>
                                      </p:cBhvr>
                                      <p:tavLst>
                                        <p:tav tm="0">
                                          <p:val>
                                            <p:fltVal val="0"/>
                                          </p:val>
                                        </p:tav>
                                        <p:tav tm="100000">
                                          <p:val>
                                            <p:strVal val="#ppt_h"/>
                                          </p:val>
                                        </p:tav>
                                      </p:tavLst>
                                    </p:anim>
                                    <p:anim calcmode="lin" valueType="num">
                                      <p:cBhvr>
                                        <p:cTn id="87" dur="500" fill="hold"/>
                                        <p:tgtEl>
                                          <p:spTgt spid="271"/>
                                        </p:tgtEl>
                                        <p:attrNameLst>
                                          <p:attrName>ppt_x</p:attrName>
                                        </p:attrNameLst>
                                      </p:cBhvr>
                                      <p:tavLst>
                                        <p:tav tm="0">
                                          <p:val>
                                            <p:fltVal val="0.5"/>
                                          </p:val>
                                        </p:tav>
                                        <p:tav tm="100000">
                                          <p:val>
                                            <p:strVal val="#ppt_x"/>
                                          </p:val>
                                        </p:tav>
                                      </p:tavLst>
                                    </p:anim>
                                    <p:anim calcmode="lin" valueType="num">
                                      <p:cBhvr>
                                        <p:cTn id="88" dur="500" fill="hold"/>
                                        <p:tgtEl>
                                          <p:spTgt spid="271"/>
                                        </p:tgtEl>
                                        <p:attrNameLst>
                                          <p:attrName>ppt_y</p:attrName>
                                        </p:attrNameLst>
                                      </p:cBhvr>
                                      <p:tavLst>
                                        <p:tav tm="0">
                                          <p:val>
                                            <p:fltVal val="0.5"/>
                                          </p:val>
                                        </p:tav>
                                        <p:tav tm="100000">
                                          <p:val>
                                            <p:strVal val="#ppt_y"/>
                                          </p:val>
                                        </p:tav>
                                      </p:tavLst>
                                    </p:anim>
                                  </p:childTnLst>
                                </p:cTn>
                              </p:par>
                              <p:par>
                                <p:cTn id="89" presetID="26" presetClass="emph" presetSubtype="0" fill="hold" grpId="1" nodeType="withEffect">
                                  <p:stCondLst>
                                    <p:cond delay="250"/>
                                  </p:stCondLst>
                                  <p:childTnLst>
                                    <p:animEffect transition="out" filter="fade">
                                      <p:cBhvr>
                                        <p:cTn id="90" dur="500" tmFilter="0, 0; .2, .5; .8, .5; 1, 0"/>
                                        <p:tgtEl>
                                          <p:spTgt spid="271"/>
                                        </p:tgtEl>
                                      </p:cBhvr>
                                    </p:animEffect>
                                    <p:animScale>
                                      <p:cBhvr>
                                        <p:cTn id="91" dur="250" autoRev="1" fill="hold"/>
                                        <p:tgtEl>
                                          <p:spTgt spid="271"/>
                                        </p:tgtEl>
                                      </p:cBhvr>
                                      <p:by x="105000" y="105000"/>
                                    </p:animScale>
                                  </p:childTnLst>
                                </p:cTn>
                              </p:par>
                            </p:childTnLst>
                          </p:cTn>
                        </p:par>
                        <p:par>
                          <p:cTn id="92" fill="hold">
                            <p:stCondLst>
                              <p:cond delay="1000"/>
                            </p:stCondLst>
                            <p:childTnLst>
                              <p:par>
                                <p:cTn id="93" presetID="2" presetClass="entr" presetSubtype="8" accel="50000" decel="50000" fill="hold" grpId="0" nodeType="afterEffect">
                                  <p:stCondLst>
                                    <p:cond delay="0"/>
                                  </p:stCondLst>
                                  <p:childTnLst>
                                    <p:set>
                                      <p:cBhvr>
                                        <p:cTn id="94" dur="1" fill="hold">
                                          <p:stCondLst>
                                            <p:cond delay="0"/>
                                          </p:stCondLst>
                                        </p:cTn>
                                        <p:tgtEl>
                                          <p:spTgt spid="273"/>
                                        </p:tgtEl>
                                        <p:attrNameLst>
                                          <p:attrName>style.visibility</p:attrName>
                                        </p:attrNameLst>
                                      </p:cBhvr>
                                      <p:to>
                                        <p:strVal val="visible"/>
                                      </p:to>
                                    </p:set>
                                    <p:anim calcmode="lin" valueType="num">
                                      <p:cBhvr additive="base">
                                        <p:cTn id="95" dur="1000" fill="hold"/>
                                        <p:tgtEl>
                                          <p:spTgt spid="273"/>
                                        </p:tgtEl>
                                        <p:attrNameLst>
                                          <p:attrName>ppt_x</p:attrName>
                                        </p:attrNameLst>
                                      </p:cBhvr>
                                      <p:tavLst>
                                        <p:tav tm="0">
                                          <p:val>
                                            <p:strVal val="0-#ppt_w/2"/>
                                          </p:val>
                                        </p:tav>
                                        <p:tav tm="100000">
                                          <p:val>
                                            <p:strVal val="#ppt_x"/>
                                          </p:val>
                                        </p:tav>
                                      </p:tavLst>
                                    </p:anim>
                                    <p:anim calcmode="lin" valueType="num">
                                      <p:cBhvr additive="base">
                                        <p:cTn id="96" dur="1000" fill="hold"/>
                                        <p:tgtEl>
                                          <p:spTgt spid="273"/>
                                        </p:tgtEl>
                                        <p:attrNameLst>
                                          <p:attrName>ppt_y</p:attrName>
                                        </p:attrNameLst>
                                      </p:cBhvr>
                                      <p:tavLst>
                                        <p:tav tm="0">
                                          <p:val>
                                            <p:strVal val="#ppt_y"/>
                                          </p:val>
                                        </p:tav>
                                        <p:tav tm="100000">
                                          <p:val>
                                            <p:strVal val="#ppt_y"/>
                                          </p:val>
                                        </p:tav>
                                      </p:tavLst>
                                    </p:anim>
                                  </p:childTnLst>
                                </p:cTn>
                              </p:par>
                              <p:par>
                                <p:cTn id="97" presetID="2" presetClass="entr" presetSubtype="8" accel="50000" decel="50000" fill="hold" grpId="0" nodeType="withEffect">
                                  <p:stCondLst>
                                    <p:cond delay="0"/>
                                  </p:stCondLst>
                                  <p:childTnLst>
                                    <p:set>
                                      <p:cBhvr>
                                        <p:cTn id="98" dur="1" fill="hold">
                                          <p:stCondLst>
                                            <p:cond delay="0"/>
                                          </p:stCondLst>
                                        </p:cTn>
                                        <p:tgtEl>
                                          <p:spTgt spid="274"/>
                                        </p:tgtEl>
                                        <p:attrNameLst>
                                          <p:attrName>style.visibility</p:attrName>
                                        </p:attrNameLst>
                                      </p:cBhvr>
                                      <p:to>
                                        <p:strVal val="visible"/>
                                      </p:to>
                                    </p:set>
                                    <p:anim calcmode="lin" valueType="num">
                                      <p:cBhvr additive="base">
                                        <p:cTn id="99" dur="1000" fill="hold"/>
                                        <p:tgtEl>
                                          <p:spTgt spid="274"/>
                                        </p:tgtEl>
                                        <p:attrNameLst>
                                          <p:attrName>ppt_x</p:attrName>
                                        </p:attrNameLst>
                                      </p:cBhvr>
                                      <p:tavLst>
                                        <p:tav tm="0">
                                          <p:val>
                                            <p:strVal val="0-#ppt_w/2"/>
                                          </p:val>
                                        </p:tav>
                                        <p:tav tm="100000">
                                          <p:val>
                                            <p:strVal val="#ppt_x"/>
                                          </p:val>
                                        </p:tav>
                                      </p:tavLst>
                                    </p:anim>
                                    <p:anim calcmode="lin" valueType="num">
                                      <p:cBhvr additive="base">
                                        <p:cTn id="100" dur="1000" fill="hold"/>
                                        <p:tgtEl>
                                          <p:spTgt spid="274"/>
                                        </p:tgtEl>
                                        <p:attrNameLst>
                                          <p:attrName>ppt_y</p:attrName>
                                        </p:attrNameLst>
                                      </p:cBhvr>
                                      <p:tavLst>
                                        <p:tav tm="0">
                                          <p:val>
                                            <p:strVal val="#ppt_y"/>
                                          </p:val>
                                        </p:tav>
                                        <p:tav tm="100000">
                                          <p:val>
                                            <p:strVal val="#ppt_y"/>
                                          </p:val>
                                        </p:tav>
                                      </p:tavLst>
                                    </p:anim>
                                  </p:childTnLst>
                                </p:cTn>
                              </p:par>
                              <p:par>
                                <p:cTn id="101" presetID="2" presetClass="entr" presetSubtype="2" accel="50000" decel="50000" fill="hold" grpId="0" nodeType="withEffect">
                                  <p:stCondLst>
                                    <p:cond delay="0"/>
                                  </p:stCondLst>
                                  <p:childTnLst>
                                    <p:set>
                                      <p:cBhvr>
                                        <p:cTn id="102" dur="1" fill="hold">
                                          <p:stCondLst>
                                            <p:cond delay="0"/>
                                          </p:stCondLst>
                                        </p:cTn>
                                        <p:tgtEl>
                                          <p:spTgt spid="276"/>
                                        </p:tgtEl>
                                        <p:attrNameLst>
                                          <p:attrName>style.visibility</p:attrName>
                                        </p:attrNameLst>
                                      </p:cBhvr>
                                      <p:to>
                                        <p:strVal val="visible"/>
                                      </p:to>
                                    </p:set>
                                    <p:anim calcmode="lin" valueType="num">
                                      <p:cBhvr additive="base">
                                        <p:cTn id="103" dur="1000" fill="hold"/>
                                        <p:tgtEl>
                                          <p:spTgt spid="276"/>
                                        </p:tgtEl>
                                        <p:attrNameLst>
                                          <p:attrName>ppt_x</p:attrName>
                                        </p:attrNameLst>
                                      </p:cBhvr>
                                      <p:tavLst>
                                        <p:tav tm="0">
                                          <p:val>
                                            <p:strVal val="1+#ppt_w/2"/>
                                          </p:val>
                                        </p:tav>
                                        <p:tav tm="100000">
                                          <p:val>
                                            <p:strVal val="#ppt_x"/>
                                          </p:val>
                                        </p:tav>
                                      </p:tavLst>
                                    </p:anim>
                                    <p:anim calcmode="lin" valueType="num">
                                      <p:cBhvr additive="base">
                                        <p:cTn id="104" dur="1000" fill="hold"/>
                                        <p:tgtEl>
                                          <p:spTgt spid="276"/>
                                        </p:tgtEl>
                                        <p:attrNameLst>
                                          <p:attrName>ppt_y</p:attrName>
                                        </p:attrNameLst>
                                      </p:cBhvr>
                                      <p:tavLst>
                                        <p:tav tm="0">
                                          <p:val>
                                            <p:strVal val="#ppt_y"/>
                                          </p:val>
                                        </p:tav>
                                        <p:tav tm="100000">
                                          <p:val>
                                            <p:strVal val="#ppt_y"/>
                                          </p:val>
                                        </p:tav>
                                      </p:tavLst>
                                    </p:anim>
                                  </p:childTnLst>
                                </p:cTn>
                              </p:par>
                              <p:par>
                                <p:cTn id="105" presetID="2" presetClass="entr" presetSubtype="2" accel="50000" decel="50000" fill="hold" grpId="0" nodeType="withEffect">
                                  <p:stCondLst>
                                    <p:cond delay="0"/>
                                  </p:stCondLst>
                                  <p:childTnLst>
                                    <p:set>
                                      <p:cBhvr>
                                        <p:cTn id="106" dur="1" fill="hold">
                                          <p:stCondLst>
                                            <p:cond delay="0"/>
                                          </p:stCondLst>
                                        </p:cTn>
                                        <p:tgtEl>
                                          <p:spTgt spid="275"/>
                                        </p:tgtEl>
                                        <p:attrNameLst>
                                          <p:attrName>style.visibility</p:attrName>
                                        </p:attrNameLst>
                                      </p:cBhvr>
                                      <p:to>
                                        <p:strVal val="visible"/>
                                      </p:to>
                                    </p:set>
                                    <p:anim calcmode="lin" valueType="num">
                                      <p:cBhvr additive="base">
                                        <p:cTn id="107" dur="1000" fill="hold"/>
                                        <p:tgtEl>
                                          <p:spTgt spid="275"/>
                                        </p:tgtEl>
                                        <p:attrNameLst>
                                          <p:attrName>ppt_x</p:attrName>
                                        </p:attrNameLst>
                                      </p:cBhvr>
                                      <p:tavLst>
                                        <p:tav tm="0">
                                          <p:val>
                                            <p:strVal val="1+#ppt_w/2"/>
                                          </p:val>
                                        </p:tav>
                                        <p:tav tm="100000">
                                          <p:val>
                                            <p:strVal val="#ppt_x"/>
                                          </p:val>
                                        </p:tav>
                                      </p:tavLst>
                                    </p:anim>
                                    <p:anim calcmode="lin" valueType="num">
                                      <p:cBhvr additive="base">
                                        <p:cTn id="108" dur="10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64" grpId="0" bldLvl="0" animBg="1"/>
      <p:bldP spid="264" grpId="1" bldLvl="0" animBg="1"/>
      <p:bldP spid="265" grpId="0" bldLvl="0" animBg="1"/>
      <p:bldP spid="265" grpId="1" bldLvl="0" animBg="1"/>
      <p:bldP spid="266" grpId="0" bldLvl="0" animBg="1"/>
      <p:bldP spid="266" grpId="1" bldLvl="0" animBg="1"/>
      <p:bldP spid="267" grpId="0" bldLvl="0" animBg="1"/>
      <p:bldP spid="267" grpId="1" bldLvl="0" animBg="1"/>
      <p:bldP spid="268" grpId="0" bldLvl="0" animBg="1"/>
      <p:bldP spid="268" grpId="1" bldLvl="0" animBg="1"/>
      <p:bldP spid="269" grpId="0" bldLvl="0" animBg="1"/>
      <p:bldP spid="269" grpId="1" bldLvl="0" animBg="1"/>
      <p:bldP spid="270" grpId="0" bldLvl="0" animBg="1"/>
      <p:bldP spid="270" grpId="1" bldLvl="0" animBg="1"/>
      <p:bldP spid="271" grpId="0" bldLvl="0" animBg="1"/>
      <p:bldP spid="271" grpId="1" bldLvl="0" animBg="1"/>
      <p:bldP spid="272" grpId="0" bldLvl="0" animBg="1"/>
      <p:bldP spid="272" grpId="1" bldLvl="0" animBg="1"/>
      <p:bldP spid="273" grpId="0"/>
      <p:bldP spid="274" grpId="0"/>
      <p:bldP spid="275" grpId="0"/>
      <p:bldP spid="27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652010" y="3644900"/>
            <a:ext cx="3230880" cy="874395"/>
          </a:xfrm>
          <a:prstGeom prst="rect">
            <a:avLst/>
          </a:prstGeom>
          <a:noFill/>
        </p:spPr>
        <p:txBody>
          <a:bodyPr wrap="none" rtlCol="0" anchor="t">
            <a:spAutoFit/>
          </a:bodyPr>
          <a:lstStyle/>
          <a:p>
            <a:r>
              <a:rPr lang="zh-CN" altLang="en-US" sz="4800" b="1" dirty="0">
                <a:gradFill>
                  <a:gsLst>
                    <a:gs pos="0">
                      <a:srgbClr val="007BD3"/>
                    </a:gs>
                    <a:gs pos="100000">
                      <a:srgbClr val="034373"/>
                    </a:gs>
                  </a:gsLst>
                  <a:path path="circle">
                    <a:fillToRect t="100000" r="100000"/>
                  </a:path>
                  <a:tileRect l="-100000" b="-100000"/>
                </a:gradFill>
                <a:latin typeface="微软雅黑" panose="020B0503020204020204" charset="-122"/>
                <a:ea typeface="微软雅黑" panose="020B0503020204020204" charset="-122"/>
                <a:sym typeface="+mn-ea"/>
              </a:rPr>
              <a:t>产品及服务</a:t>
            </a:r>
          </a:p>
        </p:txBody>
      </p:sp>
      <p:grpSp>
        <p:nvGrpSpPr>
          <p:cNvPr id="197" name="组合 196"/>
          <p:cNvGrpSpPr/>
          <p:nvPr/>
        </p:nvGrpSpPr>
        <p:grpSpPr>
          <a:xfrm>
            <a:off x="4880149" y="957119"/>
            <a:ext cx="2419200" cy="2419200"/>
            <a:chOff x="7227109" y="2832909"/>
            <a:chExt cx="1166781" cy="1166781"/>
          </a:xfrm>
        </p:grpSpPr>
        <p:grpSp>
          <p:nvGrpSpPr>
            <p:cNvPr id="198" name="组合 197"/>
            <p:cNvGrpSpPr/>
            <p:nvPr/>
          </p:nvGrpSpPr>
          <p:grpSpPr>
            <a:xfrm>
              <a:off x="7227109" y="2832909"/>
              <a:ext cx="1166781" cy="1166781"/>
              <a:chOff x="4881965" y="2278250"/>
              <a:chExt cx="2169764" cy="2169764"/>
            </a:xfrm>
          </p:grpSpPr>
          <p:sp>
            <p:nvSpPr>
              <p:cNvPr id="199" name="椭圆 198"/>
              <p:cNvSpPr/>
              <p:nvPr/>
            </p:nvSpPr>
            <p:spPr>
              <a:xfrm>
                <a:off x="4881965" y="2278250"/>
                <a:ext cx="2169764" cy="2169764"/>
              </a:xfrm>
              <a:prstGeom prst="ellipse">
                <a:avLst/>
              </a:prstGeom>
              <a:gradFill>
                <a:gsLst>
                  <a:gs pos="0">
                    <a:sysClr val="window" lastClr="FFFFFF"/>
                  </a:gs>
                  <a:gs pos="100000">
                    <a:sysClr val="window" lastClr="FFFFFF">
                      <a:lumMod val="70000"/>
                    </a:sysClr>
                  </a:gs>
                </a:gsLst>
                <a:lin ang="2700000" scaled="1"/>
              </a:gradFill>
              <a:ln w="25400" cap="flat" cmpd="sng" algn="ctr">
                <a:noFill/>
                <a:prstDash val="solid"/>
              </a:ln>
              <a:effectLst>
                <a:outerShdw blurRad="203200" dist="101600" dir="2700000" algn="tl" rotWithShape="0">
                  <a:prstClr val="black">
                    <a:alpha val="35000"/>
                  </a:prstClr>
                </a:out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00" name="椭圆 199"/>
              <p:cNvSpPr/>
              <p:nvPr/>
            </p:nvSpPr>
            <p:spPr>
              <a:xfrm>
                <a:off x="5129454" y="2525739"/>
                <a:ext cx="1674786" cy="1674786"/>
              </a:xfrm>
              <a:prstGeom prst="ellipse">
                <a:avLst/>
              </a:prstGeom>
              <a:gradFill>
                <a:gsLst>
                  <a:gs pos="100000">
                    <a:sysClr val="window" lastClr="FFFFFF">
                      <a:lumMod val="97000"/>
                    </a:sysClr>
                  </a:gs>
                  <a:gs pos="0">
                    <a:sysClr val="window" lastClr="FFFFFF">
                      <a:lumMod val="65000"/>
                    </a:sysClr>
                  </a:gs>
                </a:gsLst>
                <a:lin ang="2700000" scaled="1"/>
              </a:gradFill>
              <a:ln w="25400" cap="flat" cmpd="sng" algn="ctr">
                <a:noFill/>
                <a:prstDash val="solid"/>
              </a:ln>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sp>
            <p:nvSpPr>
              <p:cNvPr id="201" name="椭圆 200"/>
              <p:cNvSpPr/>
              <p:nvPr/>
            </p:nvSpPr>
            <p:spPr>
              <a:xfrm>
                <a:off x="5279713" y="2675998"/>
                <a:ext cx="1374270" cy="1374270"/>
              </a:xfrm>
              <a:prstGeom prst="ellipse">
                <a:avLst/>
              </a:prstGeom>
              <a:gradFill>
                <a:gsLst>
                  <a:gs pos="0">
                    <a:srgbClr val="007BD3"/>
                  </a:gs>
                  <a:gs pos="100000">
                    <a:srgbClr val="034373"/>
                  </a:gs>
                </a:gsLst>
                <a:lin ang="5820000" scaled="0"/>
              </a:gradFill>
              <a:ln w="19050" cap="flat" cmpd="sng" algn="ctr">
                <a:gradFill flip="none" rotWithShape="1">
                  <a:gsLst>
                    <a:gs pos="0">
                      <a:sysClr val="window" lastClr="FFFFFF">
                        <a:lumMod val="60000"/>
                      </a:sysClr>
                    </a:gs>
                    <a:gs pos="100000">
                      <a:sysClr val="window" lastClr="FFFFFF"/>
                    </a:gs>
                  </a:gsLst>
                  <a:lin ang="2700000" scaled="1"/>
                  <a:tileRect/>
                </a:gradFill>
                <a:prstDash val="solid"/>
              </a:ln>
              <a:effectLst>
                <a:innerShdw blurRad="127000" dist="63500" dir="13500000">
                  <a:prstClr val="black">
                    <a:alpha val="50000"/>
                  </a:prstClr>
                </a:innerShdw>
              </a:effectLst>
            </p:spPr>
            <p:style>
              <a:lnRef idx="2">
                <a:srgbClr val="4F81BD">
                  <a:shade val="50000"/>
                </a:srgbClr>
              </a:lnRef>
              <a:fillRef idx="1">
                <a:srgbClr val="4F81BD"/>
              </a:fillRef>
              <a:effectRef idx="0">
                <a:srgbClr val="4F81BD"/>
              </a:effectRef>
              <a:fontRef idx="minor">
                <a:sysClr val="window" lastClr="FFFFFF"/>
              </a:fontRef>
            </p:style>
            <p:txBody>
              <a:bodyPr rtlCol="0" anchor="ctr"/>
              <a:lstStyle/>
              <a:p>
                <a:pPr algn="ctr"/>
                <a:endParaRPr lang="zh-CN" altLang="en-US">
                  <a:solidFill>
                    <a:prstClr val="white"/>
                  </a:solidFill>
                </a:endParaRPr>
              </a:p>
            </p:txBody>
          </p:sp>
        </p:grpSp>
        <p:grpSp>
          <p:nvGrpSpPr>
            <p:cNvPr id="202" name="Group 18"/>
            <p:cNvGrpSpPr>
              <a:grpSpLocks noChangeAspect="1"/>
            </p:cNvGrpSpPr>
            <p:nvPr/>
          </p:nvGrpSpPr>
          <p:grpSpPr bwMode="auto">
            <a:xfrm>
              <a:off x="7645844" y="3247027"/>
              <a:ext cx="320918" cy="299035"/>
              <a:chOff x="3802" y="2858"/>
              <a:chExt cx="616" cy="574"/>
            </a:xfrm>
            <a:solidFill>
              <a:sysClr val="window" lastClr="FFFFFF"/>
            </a:solidFill>
            <a:effectLst/>
          </p:grpSpPr>
          <p:sp>
            <p:nvSpPr>
              <p:cNvPr id="203" name="Rectangle 19"/>
              <p:cNvSpPr>
                <a:spLocks noChangeArrowheads="1"/>
              </p:cNvSpPr>
              <p:nvPr/>
            </p:nvSpPr>
            <p:spPr bwMode="auto">
              <a:xfrm>
                <a:off x="3802" y="3205"/>
                <a:ext cx="129" cy="22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4" name="Rectangle 20"/>
              <p:cNvSpPr>
                <a:spLocks noChangeArrowheads="1"/>
              </p:cNvSpPr>
              <p:nvPr/>
            </p:nvSpPr>
            <p:spPr bwMode="auto">
              <a:xfrm>
                <a:off x="3964" y="3174"/>
                <a:ext cx="129" cy="25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5" name="Rectangle 21"/>
              <p:cNvSpPr>
                <a:spLocks noChangeArrowheads="1"/>
              </p:cNvSpPr>
              <p:nvPr/>
            </p:nvSpPr>
            <p:spPr bwMode="auto">
              <a:xfrm>
                <a:off x="4129" y="3131"/>
                <a:ext cx="129" cy="3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6" name="Rectangle 22"/>
              <p:cNvSpPr>
                <a:spLocks noChangeArrowheads="1"/>
              </p:cNvSpPr>
              <p:nvPr/>
            </p:nvSpPr>
            <p:spPr bwMode="auto">
              <a:xfrm>
                <a:off x="4289" y="3078"/>
                <a:ext cx="129" cy="3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7" name="Freeform 23"/>
              <p:cNvSpPr/>
              <p:nvPr/>
            </p:nvSpPr>
            <p:spPr bwMode="auto">
              <a:xfrm>
                <a:off x="3888" y="2858"/>
                <a:ext cx="370" cy="270"/>
              </a:xfrm>
              <a:custGeom>
                <a:avLst/>
                <a:gdLst>
                  <a:gd name="T0" fmla="*/ 94 w 155"/>
                  <a:gd name="T1" fmla="*/ 21 h 113"/>
                  <a:gd name="T2" fmla="*/ 0 w 155"/>
                  <a:gd name="T3" fmla="*/ 72 h 113"/>
                  <a:gd name="T4" fmla="*/ 114 w 155"/>
                  <a:gd name="T5" fmla="*/ 63 h 113"/>
                  <a:gd name="T6" fmla="*/ 122 w 155"/>
                  <a:gd name="T7" fmla="*/ 82 h 113"/>
                  <a:gd name="T8" fmla="*/ 155 w 155"/>
                  <a:gd name="T9" fmla="*/ 0 h 113"/>
                  <a:gd name="T10" fmla="*/ 85 w 155"/>
                  <a:gd name="T11" fmla="*/ 2 h 113"/>
                  <a:gd name="T12" fmla="*/ 94 w 155"/>
                  <a:gd name="T13" fmla="*/ 21 h 113"/>
                </a:gdLst>
                <a:ahLst/>
                <a:cxnLst>
                  <a:cxn ang="0">
                    <a:pos x="T0" y="T1"/>
                  </a:cxn>
                  <a:cxn ang="0">
                    <a:pos x="T2" y="T3"/>
                  </a:cxn>
                  <a:cxn ang="0">
                    <a:pos x="T4" y="T5"/>
                  </a:cxn>
                  <a:cxn ang="0">
                    <a:pos x="T6" y="T7"/>
                  </a:cxn>
                  <a:cxn ang="0">
                    <a:pos x="T8" y="T9"/>
                  </a:cxn>
                  <a:cxn ang="0">
                    <a:pos x="T10" y="T11"/>
                  </a:cxn>
                  <a:cxn ang="0">
                    <a:pos x="T12" y="T13"/>
                  </a:cxn>
                </a:cxnLst>
                <a:rect l="0" t="0" r="r" b="b"/>
                <a:pathLst>
                  <a:path w="155" h="113">
                    <a:moveTo>
                      <a:pt x="94" y="21"/>
                    </a:moveTo>
                    <a:cubicBezTo>
                      <a:pt x="85" y="33"/>
                      <a:pt x="53" y="68"/>
                      <a:pt x="0" y="72"/>
                    </a:cubicBezTo>
                    <a:cubicBezTo>
                      <a:pt x="0" y="72"/>
                      <a:pt x="31" y="113"/>
                      <a:pt x="114" y="63"/>
                    </a:cubicBezTo>
                    <a:cubicBezTo>
                      <a:pt x="122" y="82"/>
                      <a:pt x="122" y="82"/>
                      <a:pt x="122" y="82"/>
                    </a:cubicBezTo>
                    <a:cubicBezTo>
                      <a:pt x="155" y="0"/>
                      <a:pt x="155" y="0"/>
                      <a:pt x="155" y="0"/>
                    </a:cubicBezTo>
                    <a:cubicBezTo>
                      <a:pt x="85" y="2"/>
                      <a:pt x="85" y="2"/>
                      <a:pt x="85" y="2"/>
                    </a:cubicBezTo>
                    <a:lnTo>
                      <a:pt x="9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2" name="TextBox 111"/>
          <p:cNvSpPr txBox="1"/>
          <p:nvPr/>
        </p:nvSpPr>
        <p:spPr>
          <a:xfrm>
            <a:off x="959485" y="4607560"/>
            <a:ext cx="1684655" cy="417830"/>
          </a:xfrm>
          <a:prstGeom prst="rect">
            <a:avLst/>
          </a:prstGeom>
          <a:noFill/>
        </p:spPr>
        <p:txBody>
          <a:bodyPr wrap="square" rtlCol="0">
            <a:spAutoFit/>
          </a:bodyPr>
          <a:lstStyle/>
          <a:p>
            <a:pPr algn="ctr"/>
            <a:r>
              <a:rPr lang="zh-CN" altLang="zh-CN" sz="2000" b="1" dirty="0">
                <a:solidFill>
                  <a:sysClr val="windowText" lastClr="000000">
                    <a:lumMod val="65000"/>
                    <a:lumOff val="35000"/>
                  </a:sysClr>
                </a:solidFill>
                <a:latin typeface="微软雅黑" panose="020B0503020204020204" charset="-122"/>
                <a:ea typeface="微软雅黑" panose="020B0503020204020204" charset="-122"/>
              </a:rPr>
              <a:t>主要业务</a:t>
            </a:r>
          </a:p>
        </p:txBody>
      </p:sp>
      <p:sp>
        <p:nvSpPr>
          <p:cNvPr id="3" name="TextBox 111"/>
          <p:cNvSpPr txBox="1"/>
          <p:nvPr/>
        </p:nvSpPr>
        <p:spPr>
          <a:xfrm>
            <a:off x="2924175" y="4582795"/>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营销网络</a:t>
            </a:r>
          </a:p>
        </p:txBody>
      </p:sp>
      <p:sp>
        <p:nvSpPr>
          <p:cNvPr id="4" name="TextBox 111"/>
          <p:cNvSpPr txBox="1"/>
          <p:nvPr/>
        </p:nvSpPr>
        <p:spPr>
          <a:xfrm>
            <a:off x="4898390" y="4587875"/>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rPr>
              <a:t>产品介绍</a:t>
            </a:r>
          </a:p>
        </p:txBody>
      </p:sp>
      <p:sp>
        <p:nvSpPr>
          <p:cNvPr id="10" name="TextBox 111"/>
          <p:cNvSpPr txBox="1"/>
          <p:nvPr/>
        </p:nvSpPr>
        <p:spPr>
          <a:xfrm>
            <a:off x="7000875" y="4622800"/>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sym typeface="+mn-ea"/>
              </a:rPr>
              <a:t>产品开发</a:t>
            </a:r>
            <a:endParaRPr lang="zh-CN" altLang="en-US" sz="2000" b="1" dirty="0">
              <a:solidFill>
                <a:sysClr val="windowText" lastClr="000000">
                  <a:lumMod val="65000"/>
                  <a:lumOff val="35000"/>
                </a:sysClr>
              </a:solidFill>
              <a:latin typeface="微软雅黑" panose="020B0503020204020204" charset="-122"/>
              <a:ea typeface="微软雅黑" panose="020B0503020204020204" charset="-122"/>
            </a:endParaRPr>
          </a:p>
        </p:txBody>
      </p:sp>
      <p:sp>
        <p:nvSpPr>
          <p:cNvPr id="11" name="TextBox 111"/>
          <p:cNvSpPr txBox="1"/>
          <p:nvPr/>
        </p:nvSpPr>
        <p:spPr>
          <a:xfrm>
            <a:off x="9345295" y="4566285"/>
            <a:ext cx="1684655" cy="417830"/>
          </a:xfrm>
          <a:prstGeom prst="rect">
            <a:avLst/>
          </a:prstGeom>
          <a:noFill/>
        </p:spPr>
        <p:txBody>
          <a:bodyPr wrap="square" rtlCol="0">
            <a:spAutoFit/>
          </a:bodyPr>
          <a:lstStyle/>
          <a:p>
            <a:pPr algn="ctr"/>
            <a:r>
              <a:rPr lang="zh-CN" altLang="en-US" sz="2000" b="1" dirty="0">
                <a:solidFill>
                  <a:sysClr val="windowText" lastClr="000000">
                    <a:lumMod val="65000"/>
                    <a:lumOff val="35000"/>
                  </a:sysClr>
                </a:solidFill>
                <a:latin typeface="微软雅黑" panose="020B0503020204020204" charset="-122"/>
                <a:ea typeface="微软雅黑" panose="020B0503020204020204" charset="-122"/>
                <a:sym typeface="+mn-ea"/>
              </a:rPr>
              <a:t>核心技术</a:t>
            </a:r>
            <a:endParaRPr lang="zh-CN" altLang="en-US" sz="2000" b="1" dirty="0">
              <a:solidFill>
                <a:sysClr val="windowText" lastClr="000000">
                  <a:lumMod val="65000"/>
                  <a:lumOff val="35000"/>
                </a:sysClr>
              </a:solidFill>
              <a:latin typeface="微软雅黑" panose="020B0503020204020204" charset="-122"/>
              <a:ea typeface="微软雅黑" panose="020B0503020204020204"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p:cTn id="7" dur="1000" fill="hold"/>
                                        <p:tgtEl>
                                          <p:spTgt spid="197"/>
                                        </p:tgtEl>
                                        <p:attrNameLst>
                                          <p:attrName>ppt_w</p:attrName>
                                        </p:attrNameLst>
                                      </p:cBhvr>
                                      <p:tavLst>
                                        <p:tav tm="0">
                                          <p:val>
                                            <p:fltVal val="0"/>
                                          </p:val>
                                        </p:tav>
                                        <p:tav tm="100000">
                                          <p:val>
                                            <p:strVal val="#ppt_w"/>
                                          </p:val>
                                        </p:tav>
                                      </p:tavLst>
                                    </p:anim>
                                    <p:anim calcmode="lin" valueType="num">
                                      <p:cBhvr>
                                        <p:cTn id="8" dur="1000" fill="hold"/>
                                        <p:tgtEl>
                                          <p:spTgt spid="197"/>
                                        </p:tgtEl>
                                        <p:attrNameLst>
                                          <p:attrName>ppt_h</p:attrName>
                                        </p:attrNameLst>
                                      </p:cBhvr>
                                      <p:tavLst>
                                        <p:tav tm="0">
                                          <p:val>
                                            <p:fltVal val="0"/>
                                          </p:val>
                                        </p:tav>
                                        <p:tav tm="100000">
                                          <p:val>
                                            <p:strVal val="#ppt_h"/>
                                          </p:val>
                                        </p:tav>
                                      </p:tavLst>
                                    </p:anim>
                                    <p:anim calcmode="lin" valueType="num">
                                      <p:cBhvr>
                                        <p:cTn id="9" dur="1000" fill="hold"/>
                                        <p:tgtEl>
                                          <p:spTgt spid="197"/>
                                        </p:tgtEl>
                                        <p:attrNameLst>
                                          <p:attrName>style.rotation</p:attrName>
                                        </p:attrNameLst>
                                      </p:cBhvr>
                                      <p:tavLst>
                                        <p:tav tm="0">
                                          <p:val>
                                            <p:fltVal val="90"/>
                                          </p:val>
                                        </p:tav>
                                        <p:tav tm="100000">
                                          <p:val>
                                            <p:fltVal val="0"/>
                                          </p:val>
                                        </p:tav>
                                      </p:tavLst>
                                    </p:anim>
                                    <p:animEffect transition="in" filter="fade">
                                      <p:cBhvr>
                                        <p:cTn id="10" dur="1000"/>
                                        <p:tgtEl>
                                          <p:spTgt spid="197"/>
                                        </p:tgtEl>
                                      </p:cBhvr>
                                    </p:animEffect>
                                  </p:childTnLst>
                                </p:cTn>
                              </p:par>
                            </p:childTnLst>
                          </p:cTn>
                        </p:par>
                        <p:par>
                          <p:cTn id="11" fill="hold">
                            <p:stCondLst>
                              <p:cond delay="1000"/>
                            </p:stCondLst>
                            <p:childTnLst>
                              <p:par>
                                <p:cTn id="12" presetID="26" presetClass="emph" presetSubtype="0" fill="hold" nodeType="afterEffect">
                                  <p:stCondLst>
                                    <p:cond delay="0"/>
                                  </p:stCondLst>
                                  <p:childTnLst>
                                    <p:animEffect transition="out" filter="fade">
                                      <p:cBhvr>
                                        <p:cTn id="13" dur="500" tmFilter="0, 0; .2, .5; .8, .5; 1, 0"/>
                                        <p:tgtEl>
                                          <p:spTgt spid="197"/>
                                        </p:tgtEl>
                                      </p:cBhvr>
                                    </p:animEffect>
                                    <p:animScale>
                                      <p:cBhvr>
                                        <p:cTn id="14" dur="250" autoRev="1" fill="hold"/>
                                        <p:tgtEl>
                                          <p:spTgt spid="197"/>
                                        </p:tgtEl>
                                      </p:cBhvr>
                                      <p:by x="105000" y="105000"/>
                                    </p:animScale>
                                  </p:childTnLst>
                                </p:cTn>
                              </p:par>
                            </p:childTnLst>
                          </p:cTn>
                        </p:par>
                        <p:par>
                          <p:cTn id="15" fill="hold">
                            <p:stCondLst>
                              <p:cond delay="1500"/>
                            </p:stCondLst>
                            <p:childTnLst>
                              <p:par>
                                <p:cTn id="16" presetID="41" presetClass="entr" presetSubtype="0" fill="hold" nodeType="afterEffect">
                                  <p:stCondLst>
                                    <p:cond delay="0"/>
                                  </p:stCondLst>
                                  <p:iterate type="lt">
                                    <p:tmPct val="10000"/>
                                  </p:iterate>
                                  <p:childTnLst>
                                    <p:set>
                                      <p:cBhvr>
                                        <p:cTn id="17" dur="1" fill="hold">
                                          <p:stCondLst>
                                            <p:cond delay="0"/>
                                          </p:stCondLst>
                                        </p:cTn>
                                        <p:tgtEl>
                                          <p:spTgt spid="9">
                                            <p:txEl>
                                              <p:pRg st="0" end="0"/>
                                            </p:txEl>
                                          </p:spTgt>
                                        </p:tgtEl>
                                        <p:attrNameLst>
                                          <p:attrName>style.visibility</p:attrName>
                                        </p:attrNameLst>
                                      </p:cBhvr>
                                      <p:to>
                                        <p:strVal val="visible"/>
                                      </p:to>
                                    </p:set>
                                    <p:anim calcmode="lin" valueType="num">
                                      <p:cBhvr>
                                        <p:cTn id="18" dur="500" fill="hold"/>
                                        <p:tgtEl>
                                          <p:spTgt spid="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9">
                                            <p:txEl>
                                              <p:pRg st="0" end="0"/>
                                            </p:txEl>
                                          </p:spTgt>
                                        </p:tgtEl>
                                        <p:attrNameLst>
                                          <p:attrName>ppt_y</p:attrName>
                                        </p:attrNameLst>
                                      </p:cBhvr>
                                      <p:tavLst>
                                        <p:tav tm="0">
                                          <p:val>
                                            <p:strVal val="#ppt_y"/>
                                          </p:val>
                                        </p:tav>
                                        <p:tav tm="100000">
                                          <p:val>
                                            <p:strVal val="#ppt_y"/>
                                          </p:val>
                                        </p:tav>
                                      </p:tavLst>
                                    </p:anim>
                                    <p:anim calcmode="lin" valueType="num">
                                      <p:cBhvr>
                                        <p:cTn id="20" dur="500" fill="hold"/>
                                        <p:tgtEl>
                                          <p:spTgt spid="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9">
                                            <p:txEl>
                                              <p:pRg st="0" end="0"/>
                                            </p:txEl>
                                          </p:spTgt>
                                        </p:tgtEl>
                                      </p:cBhvr>
                                    </p:animEffect>
                                  </p:childTnLst>
                                </p:cTn>
                              </p:par>
                            </p:childTnLst>
                          </p:cTn>
                        </p:par>
                        <p:par>
                          <p:cTn id="23" fill="hold">
                            <p:stCondLst>
                              <p:cond delay="2200"/>
                            </p:stCondLst>
                            <p:childTnLst>
                              <p:par>
                                <p:cTn id="24" presetID="12" presetClass="entr" presetSubtype="4"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p:tgtEl>
                                          <p:spTgt spid="2"/>
                                        </p:tgtEl>
                                        <p:attrNameLst>
                                          <p:attrName>ppt_y</p:attrName>
                                        </p:attrNameLst>
                                      </p:cBhvr>
                                      <p:tavLst>
                                        <p:tav tm="0">
                                          <p:val>
                                            <p:strVal val="#ppt_y+#ppt_h*1.125000"/>
                                          </p:val>
                                        </p:tav>
                                        <p:tav tm="100000">
                                          <p:val>
                                            <p:strVal val="#ppt_y"/>
                                          </p:val>
                                        </p:tav>
                                      </p:tavLst>
                                    </p:anim>
                                    <p:animEffect transition="in" filter="wipe(up)">
                                      <p:cBhvr>
                                        <p:cTn id="27" dur="500"/>
                                        <p:tgtEl>
                                          <p:spTgt spid="2"/>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p:tgtEl>
                                          <p:spTgt spid="3"/>
                                        </p:tgtEl>
                                        <p:attrNameLst>
                                          <p:attrName>ppt_y</p:attrName>
                                        </p:attrNameLst>
                                      </p:cBhvr>
                                      <p:tavLst>
                                        <p:tav tm="0">
                                          <p:val>
                                            <p:strVal val="#ppt_y+#ppt_h*1.125000"/>
                                          </p:val>
                                        </p:tav>
                                        <p:tav tm="100000">
                                          <p:val>
                                            <p:strVal val="#ppt_y"/>
                                          </p:val>
                                        </p:tav>
                                      </p:tavLst>
                                    </p:anim>
                                    <p:animEffect transition="in" filter="wipe(up)">
                                      <p:cBhvr>
                                        <p:cTn id="31" dur="500"/>
                                        <p:tgtEl>
                                          <p:spTgt spid="3"/>
                                        </p:tgtEl>
                                      </p:cBhvr>
                                    </p:animEffect>
                                  </p:childTnLst>
                                </p:cTn>
                              </p:par>
                              <p:par>
                                <p:cTn id="32" presetID="12" presetClass="entr" presetSubtype="4"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500"/>
                                        <p:tgtEl>
                                          <p:spTgt spid="4"/>
                                        </p:tgtEl>
                                        <p:attrNameLst>
                                          <p:attrName>ppt_y</p:attrName>
                                        </p:attrNameLst>
                                      </p:cBhvr>
                                      <p:tavLst>
                                        <p:tav tm="0">
                                          <p:val>
                                            <p:strVal val="#ppt_y+#ppt_h*1.125000"/>
                                          </p:val>
                                        </p:tav>
                                        <p:tav tm="100000">
                                          <p:val>
                                            <p:strVal val="#ppt_y"/>
                                          </p:val>
                                        </p:tav>
                                      </p:tavLst>
                                    </p:anim>
                                    <p:animEffect transition="in" filter="wipe(up)">
                                      <p:cBhvr>
                                        <p:cTn id="35" dur="500"/>
                                        <p:tgtEl>
                                          <p:spTgt spid="4"/>
                                        </p:tgtEl>
                                      </p:cBhvr>
                                    </p:animEffect>
                                  </p:childTnLst>
                                </p:cTn>
                              </p:par>
                              <p:par>
                                <p:cTn id="36" presetID="1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p:tgtEl>
                                          <p:spTgt spid="10"/>
                                        </p:tgtEl>
                                        <p:attrNameLst>
                                          <p:attrName>ppt_y</p:attrName>
                                        </p:attrNameLst>
                                      </p:cBhvr>
                                      <p:tavLst>
                                        <p:tav tm="0">
                                          <p:val>
                                            <p:strVal val="#ppt_y+#ppt_h*1.125000"/>
                                          </p:val>
                                        </p:tav>
                                        <p:tav tm="100000">
                                          <p:val>
                                            <p:strVal val="#ppt_y"/>
                                          </p:val>
                                        </p:tav>
                                      </p:tavLst>
                                    </p:anim>
                                    <p:animEffect transition="in" filter="wipe(up)">
                                      <p:cBhvr>
                                        <p:cTn id="39" dur="500"/>
                                        <p:tgtEl>
                                          <p:spTgt spid="10"/>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p:tgtEl>
                                          <p:spTgt spid="11"/>
                                        </p:tgtEl>
                                        <p:attrNameLst>
                                          <p:attrName>ppt_y</p:attrName>
                                        </p:attrNameLst>
                                      </p:cBhvr>
                                      <p:tavLst>
                                        <p:tav tm="0">
                                          <p:val>
                                            <p:strVal val="#ppt_y+#ppt_h*1.125000"/>
                                          </p:val>
                                        </p:tav>
                                        <p:tav tm="100000">
                                          <p:val>
                                            <p:strVal val="#ppt_y"/>
                                          </p:val>
                                        </p:tav>
                                      </p:tavLst>
                                    </p:anim>
                                    <p:animEffect transition="in" filter="wipe(up)">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0" grpId="0"/>
      <p:bldP spid="1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2920</Words>
  <Application>Microsoft Office PowerPoint</Application>
  <PresentationFormat>宽屏</PresentationFormat>
  <Paragraphs>449</Paragraphs>
  <Slides>29</Slides>
  <Notes>28</Notes>
  <HiddenSlides>0</HiddenSlides>
  <MMClips>2</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29</vt:i4>
      </vt:variant>
    </vt:vector>
  </HeadingPairs>
  <TitlesOfParts>
    <vt:vector size="53" baseType="lpstr">
      <vt:lpstr>Gill Sans</vt:lpstr>
      <vt:lpstr>Hiragino Sans GB W6</vt:lpstr>
      <vt:lpstr>Lato Light</vt:lpstr>
      <vt:lpstr>LiHei Pro</vt:lpstr>
      <vt:lpstr>Open Sans Extrabold</vt:lpstr>
      <vt:lpstr>Signika</vt:lpstr>
      <vt:lpstr>方正大黑简体</vt:lpstr>
      <vt:lpstr>方正兰亭超细黑简体</vt:lpstr>
      <vt:lpstr>方正兰亭黑_GBK</vt:lpstr>
      <vt:lpstr>方正准圆简体</vt:lpstr>
      <vt:lpstr>黑体</vt:lpstr>
      <vt:lpstr>时尚中黑简体</vt:lpstr>
      <vt:lpstr>宋体</vt:lpstr>
      <vt:lpstr>微软雅黑</vt:lpstr>
      <vt:lpstr>Agency FB</vt:lpstr>
      <vt:lpstr>Arial</vt:lpstr>
      <vt:lpstr>Calibri</vt:lpstr>
      <vt:lpstr>Calibri Light</vt:lpstr>
      <vt:lpstr>Impact</vt:lpstr>
      <vt:lpstr>Times New Roman</vt:lpstr>
      <vt:lpstr>Verdana</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卡达克企业宣传PPT1.0</dc:title>
  <dc:creator>yangshuo</dc:creator>
  <cp:lastModifiedBy>Tiger Lee</cp:lastModifiedBy>
  <cp:revision>128</cp:revision>
  <dcterms:created xsi:type="dcterms:W3CDTF">2015-05-05T08:02:00Z</dcterms:created>
  <dcterms:modified xsi:type="dcterms:W3CDTF">2018-02-25T01:54:50Z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